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1" r:id="rId7"/>
    <p:sldId id="272" r:id="rId8"/>
    <p:sldId id="273" r:id="rId9"/>
    <p:sldId id="260" r:id="rId10"/>
    <p:sldId id="264" r:id="rId11"/>
    <p:sldId id="274" r:id="rId12"/>
    <p:sldId id="263" r:id="rId13"/>
    <p:sldId id="265" r:id="rId14"/>
    <p:sldId id="266" r:id="rId15"/>
    <p:sldId id="267" r:id="rId16"/>
    <p:sldId id="276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emf"/><Relationship Id="rId1" Type="http://schemas.openxmlformats.org/officeDocument/2006/relationships/image" Target="../media/image31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e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e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2524F-FCA0-45EA-8C43-CD39474448B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F9372-7136-4364-9070-1178A1EDB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71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65558A-93BE-40A5-B9E0-CD59E21A6130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B18C-8944-4F52-87BF-74723457640B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C1CD-5814-48DB-A00A-2E37F6BC1221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8EE6-01F9-48DE-BAD6-A5717F81917E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9D9BEE2-547F-4E8A-9B25-44C64405E742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E184-8D09-4EA2-87A7-CAE086CED74E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2EA6-194E-410C-861D-D36156EBDEA4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140B-29C6-4C21-BC79-F8C2F35279FB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B3FE-B5BB-4F98-9F89-6C28C30F4313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4D8-A235-4158-AE69-228D515467CE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5383-93B2-4D70-99B6-507785167363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2A1A0-4EFC-44EF-9908-F1B26E6BFD52}" type="datetime1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2E4FE1-F1A2-4061-8ED3-1B21EC822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kern="10" dirty="0">
                <a:ln w="12700" cmpd="sng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Organic Halogen Compounds</a:t>
            </a:r>
            <a:br>
              <a:rPr lang="en-US" b="1" kern="10" dirty="0">
                <a:ln w="12700" cmpd="sng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Shatha</a:t>
            </a:r>
            <a:r>
              <a:rPr lang="en-US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I </a:t>
            </a:r>
            <a:r>
              <a:rPr lang="en-US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Alaqeel</a:t>
            </a:r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Picture 4" descr="http://www.mhhe.com/physsci/chemistry/carey/student/olc/graphics/carey04oc/ch14/figures/ch3cle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39810"/>
            <a:ext cx="3352800" cy="286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3374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cap="all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    Physical </a:t>
            </a:r>
            <a:r>
              <a:rPr lang="en-US" sz="2400" b="1" cap="all" dirty="0">
                <a:solidFill>
                  <a:schemeClr val="accent5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Properties of Organic Halides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Solubility</a:t>
            </a:r>
            <a:endParaRPr lang="en-US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200" dirty="0">
                <a:latin typeface="+mj-lt"/>
                <a:cs typeface="Arial" pitchFamily="34" charset="0"/>
              </a:rPr>
              <a:t>All organic halides are </a:t>
            </a:r>
            <a:r>
              <a:rPr lang="en-US" altLang="en-US" sz="2200" dirty="0">
                <a:solidFill>
                  <a:srgbClr val="00B050"/>
                </a:solidFill>
                <a:latin typeface="+mj-lt"/>
                <a:cs typeface="Arial" pitchFamily="34" charset="0"/>
              </a:rPr>
              <a:t>insoluble</a:t>
            </a:r>
            <a:r>
              <a:rPr lang="en-US" altLang="en-US" sz="2200" dirty="0">
                <a:solidFill>
                  <a:srgbClr val="990099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en-US" sz="2200" dirty="0">
                <a:latin typeface="+mj-lt"/>
                <a:cs typeface="Arial" pitchFamily="34" charset="0"/>
              </a:rPr>
              <a:t>in water and soluble in common organic 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solvents such as CCl</a:t>
            </a:r>
            <a:r>
              <a:rPr lang="en-US" altLang="en-US" sz="2200" baseline="-25000" dirty="0" smtClean="0">
                <a:latin typeface="+mj-lt"/>
                <a:cs typeface="Arial" pitchFamily="34" charset="0"/>
              </a:rPr>
              <a:t>4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 and C</a:t>
            </a:r>
            <a:r>
              <a:rPr lang="en-US" altLang="en-US" sz="2200" baseline="-25000" dirty="0" smtClean="0">
                <a:latin typeface="+mj-lt"/>
                <a:cs typeface="Arial" pitchFamily="34" charset="0"/>
              </a:rPr>
              <a:t>6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H</a:t>
            </a:r>
            <a:r>
              <a:rPr lang="en-US" altLang="en-US" sz="2200" baseline="-25000" dirty="0" smtClean="0">
                <a:latin typeface="+mj-lt"/>
                <a:cs typeface="Arial" pitchFamily="34" charset="0"/>
              </a:rPr>
              <a:t>6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sz="22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Boiling </a:t>
            </a:r>
            <a:r>
              <a:rPr lang="en-GB" altLang="en-US" sz="2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point </a:t>
            </a:r>
            <a:endParaRPr lang="en-GB" altLang="en-US" sz="22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2200" dirty="0" smtClean="0">
                <a:latin typeface="+mj-lt"/>
                <a:cs typeface="Arial" pitchFamily="34" charset="0"/>
              </a:rPr>
              <a:t>The </a:t>
            </a:r>
            <a:r>
              <a:rPr lang="en-US" altLang="en-US" sz="2200" dirty="0">
                <a:latin typeface="+mj-lt"/>
                <a:cs typeface="Arial" pitchFamily="34" charset="0"/>
              </a:rPr>
              <a:t>boiling points increases with increasing in molecular weights.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200" dirty="0" smtClean="0">
                <a:latin typeface="+mj-lt"/>
                <a:cs typeface="Arial" pitchFamily="34" charset="0"/>
              </a:rPr>
              <a:t>Therefore</a:t>
            </a:r>
            <a:r>
              <a:rPr lang="en-US" altLang="en-US" sz="2200" dirty="0">
                <a:latin typeface="+mj-lt"/>
                <a:cs typeface="Arial" pitchFamily="34" charset="0"/>
              </a:rPr>
              <a:t>, the </a:t>
            </a:r>
            <a:r>
              <a:rPr lang="en-US" altLang="en-US" sz="2200" dirty="0">
                <a:solidFill>
                  <a:srgbClr val="FF0000"/>
                </a:solidFill>
                <a:latin typeface="+mj-lt"/>
                <a:cs typeface="Arial" pitchFamily="34" charset="0"/>
              </a:rPr>
              <a:t>boiling points increases </a:t>
            </a:r>
            <a:r>
              <a:rPr lang="en-US" altLang="en-US" sz="2200" dirty="0">
                <a:latin typeface="+mj-lt"/>
                <a:cs typeface="Arial" pitchFamily="34" charset="0"/>
              </a:rPr>
              <a:t>in the order </a:t>
            </a:r>
            <a:r>
              <a:rPr lang="en-US" altLang="en-US" sz="2200" dirty="0">
                <a:solidFill>
                  <a:srgbClr val="00B050"/>
                </a:solidFill>
                <a:latin typeface="+mj-lt"/>
                <a:cs typeface="Arial" pitchFamily="34" charset="0"/>
              </a:rPr>
              <a:t>F &lt; Cl &lt; Br &lt; I</a:t>
            </a:r>
            <a:r>
              <a:rPr lang="en-US" altLang="en-US" sz="2200" dirty="0">
                <a:solidFill>
                  <a:srgbClr val="009900"/>
                </a:solidFill>
                <a:latin typeface="+mj-lt"/>
                <a:cs typeface="Arial" pitchFamily="34" charset="0"/>
              </a:rPr>
              <a:t>. 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(</a:t>
            </a:r>
            <a:r>
              <a:rPr lang="en-US" sz="2200" dirty="0">
                <a:latin typeface="+mj-lt"/>
              </a:rPr>
              <a:t>the </a:t>
            </a:r>
            <a:r>
              <a:rPr lang="en-US" sz="2200" b="1" dirty="0" smtClean="0">
                <a:latin typeface="+mj-lt"/>
              </a:rPr>
              <a:t>size</a:t>
            </a:r>
            <a:r>
              <a:rPr lang="en-US" sz="2200" dirty="0" smtClean="0">
                <a:latin typeface="+mj-lt"/>
              </a:rPr>
              <a:t> (</a:t>
            </a:r>
            <a:r>
              <a:rPr lang="en-US" sz="2200" dirty="0">
                <a:latin typeface="+mj-lt"/>
              </a:rPr>
              <a:t>molecular </a:t>
            </a:r>
            <a:r>
              <a:rPr lang="en-US" sz="2200" dirty="0" err="1" smtClean="0">
                <a:latin typeface="+mj-lt"/>
              </a:rPr>
              <a:t>wt</a:t>
            </a:r>
            <a:r>
              <a:rPr lang="en-US" sz="2200" dirty="0" smtClean="0">
                <a:latin typeface="+mj-lt"/>
              </a:rPr>
              <a:t>) of the </a:t>
            </a:r>
            <a:r>
              <a:rPr lang="en-US" sz="2200" b="1" dirty="0" smtClean="0">
                <a:latin typeface="+mj-lt"/>
              </a:rPr>
              <a:t>halogen </a:t>
            </a:r>
            <a:r>
              <a:rPr lang="en-US" sz="2200" dirty="0" smtClean="0">
                <a:latin typeface="+mj-lt"/>
              </a:rPr>
              <a:t>increase )</a:t>
            </a:r>
            <a:endParaRPr lang="en-US" altLang="en-US" sz="2200" dirty="0">
              <a:solidFill>
                <a:srgbClr val="009900"/>
              </a:solidFill>
              <a:latin typeface="+mj-lt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Alkyl </a:t>
            </a:r>
            <a:r>
              <a:rPr lang="en-US" altLang="en-US" sz="2200" dirty="0">
                <a:solidFill>
                  <a:srgbClr val="FF0000"/>
                </a:solidFill>
                <a:latin typeface="+mj-lt"/>
                <a:cs typeface="Arial" pitchFamily="34" charset="0"/>
              </a:rPr>
              <a:t>halides have higher melting points </a:t>
            </a:r>
            <a:r>
              <a:rPr lang="en-US" altLang="en-US" sz="2200" dirty="0">
                <a:latin typeface="+mj-lt"/>
                <a:cs typeface="Arial" pitchFamily="34" charset="0"/>
              </a:rPr>
              <a:t>than alkanes, alkenes, alkynes because of </a:t>
            </a:r>
            <a:r>
              <a:rPr lang="en-US" altLang="en-US" sz="2200" dirty="0" smtClean="0">
                <a:latin typeface="+mj-lt"/>
                <a:cs typeface="Arial" pitchFamily="34" charset="0"/>
              </a:rPr>
              <a:t>: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altLang="en-US" sz="2200" dirty="0">
                <a:latin typeface="+mj-lt"/>
                <a:cs typeface="Arial" pitchFamily="34" charset="0"/>
              </a:rPr>
              <a:t>	</a:t>
            </a:r>
            <a:r>
              <a:rPr lang="en-US" altLang="en-US" sz="22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1. Polarity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altLang="en-US" sz="22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	2. Molecular </a:t>
            </a:r>
            <a:r>
              <a:rPr lang="en-US" altLang="en-US" sz="22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weight</a:t>
            </a:r>
            <a:endParaRPr lang="en-US" altLang="en-US" sz="2200" b="1" dirty="0">
              <a:solidFill>
                <a:srgbClr val="00B050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93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35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Nature of  (C-</a:t>
            </a:r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) Bond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14197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+mj-lt"/>
              </a:rPr>
              <a:t>Halogen atoms are more electronegative than carbon. C-X bond of alkyl halide is polarized: The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carbon</a:t>
            </a:r>
            <a:r>
              <a:rPr lang="en-US" sz="2000" dirty="0" smtClean="0">
                <a:latin typeface="+mj-lt"/>
              </a:rPr>
              <a:t> atom bears a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partial positive charge</a:t>
            </a:r>
            <a:r>
              <a:rPr lang="en-US" sz="2000" dirty="0" smtClean="0">
                <a:latin typeface="+mj-lt"/>
              </a:rPr>
              <a:t> whereas the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halogen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atom bears a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partial </a:t>
            </a: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negative charge. 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6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883680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010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Preparation Of </a:t>
            </a:r>
            <a:r>
              <a:rPr lang="en-US" altLang="en-US" b="1" dirty="0" err="1" smtClean="0">
                <a:solidFill>
                  <a:schemeClr val="accent5">
                    <a:lumMod val="75000"/>
                  </a:schemeClr>
                </a:solidFill>
              </a:rPr>
              <a:t>Halocompounds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1- </a:t>
            </a:r>
            <a:r>
              <a:rPr lang="en-US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Direct Halogenation Of Hydrocarbons</a:t>
            </a:r>
          </a:p>
          <a:p>
            <a:pPr marL="0" indent="0">
              <a:buNone/>
            </a:pPr>
            <a:r>
              <a:rPr lang="en-US" altLang="en-US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a) Halogenation </a:t>
            </a:r>
            <a:r>
              <a:rPr lang="en-US" alt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of alkanes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4960914"/>
              </p:ext>
            </p:extLst>
          </p:nvPr>
        </p:nvGraphicFramePr>
        <p:xfrm>
          <a:off x="914400" y="2438400"/>
          <a:ext cx="6629400" cy="914400"/>
        </p:xfrm>
        <a:graphic>
          <a:graphicData uri="http://schemas.openxmlformats.org/presentationml/2006/ole">
            <p:oleObj spid="_x0000_s5190" r:id="rId3" imgW="3669178" imgH="369005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505200"/>
            <a:ext cx="441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b) Halogenation of alkenes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9868536"/>
              </p:ext>
            </p:extLst>
          </p:nvPr>
        </p:nvGraphicFramePr>
        <p:xfrm>
          <a:off x="762000" y="3962400"/>
          <a:ext cx="7391400" cy="2362200"/>
        </p:xfrm>
        <a:graphic>
          <a:graphicData uri="http://schemas.openxmlformats.org/presentationml/2006/ole">
            <p:oleObj spid="_x0000_s5191" r:id="rId4" imgW="3711529" imgH="1235862" progId="ChemDraw.Document.6.0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21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c) </a:t>
            </a:r>
            <a:r>
              <a:rPr lang="en-US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Halogenation of alkynes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2693465"/>
              </p:ext>
            </p:extLst>
          </p:nvPr>
        </p:nvGraphicFramePr>
        <p:xfrm>
          <a:off x="1219200" y="1219200"/>
          <a:ext cx="6477000" cy="2362200"/>
        </p:xfrm>
        <a:graphic>
          <a:graphicData uri="http://schemas.openxmlformats.org/presentationml/2006/ole">
            <p:oleObj spid="_x0000_s6215" r:id="rId3" imgW="3206940" imgH="1182226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03132" y="3581400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d) Halogenation of alkyl benzene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2981734"/>
              </p:ext>
            </p:extLst>
          </p:nvPr>
        </p:nvGraphicFramePr>
        <p:xfrm>
          <a:off x="1255642" y="4039235"/>
          <a:ext cx="7000363" cy="2437765"/>
        </p:xfrm>
        <a:graphic>
          <a:graphicData uri="http://schemas.openxmlformats.org/presentationml/2006/ole">
            <p:oleObj spid="_x0000_s6216" name="CS ChemDraw Drawing" r:id="rId5" imgW="6427440" imgH="223776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44023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</a:t>
            </a:r>
            <a:r>
              <a:rPr lang="en-US" altLang="en-US" b="1" u="sng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Conversion</a:t>
            </a:r>
            <a:r>
              <a:rPr lang="en-US" altLang="en-US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</a:t>
            </a:r>
            <a:r>
              <a:rPr lang="en-US" altLang="en-US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Alcohols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9887577"/>
              </p:ext>
            </p:extLst>
          </p:nvPr>
        </p:nvGraphicFramePr>
        <p:xfrm>
          <a:off x="2428875" y="1720850"/>
          <a:ext cx="2771775" cy="1098550"/>
        </p:xfrm>
        <a:graphic>
          <a:graphicData uri="http://schemas.openxmlformats.org/presentationml/2006/ole">
            <p:oleObj spid="_x0000_s7335" name="CS ChemDraw Drawing" r:id="rId3" imgW="1644396" imgH="643128" progId="ChemDraw.Document.6.0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8264425"/>
              </p:ext>
            </p:extLst>
          </p:nvPr>
        </p:nvGraphicFramePr>
        <p:xfrm>
          <a:off x="642938" y="2884488"/>
          <a:ext cx="6718300" cy="468312"/>
        </p:xfrm>
        <a:graphic>
          <a:graphicData uri="http://schemas.openxmlformats.org/presentationml/2006/ole">
            <p:oleObj spid="_x0000_s7336" name="CS ChemDraw Drawing" r:id="rId4" imgW="3989832" imgH="274320" progId="ChemDraw.Document.6.0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754084"/>
              </p:ext>
            </p:extLst>
          </p:nvPr>
        </p:nvGraphicFramePr>
        <p:xfrm>
          <a:off x="1857375" y="3748088"/>
          <a:ext cx="5038725" cy="747712"/>
        </p:xfrm>
        <a:graphic>
          <a:graphicData uri="http://schemas.openxmlformats.org/presentationml/2006/ole">
            <p:oleObj spid="_x0000_s7337" name="CS ChemDraw Drawing" r:id="rId5" imgW="2987040" imgH="437388" progId="ChemDraw.Document.6.0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34281"/>
              </p:ext>
            </p:extLst>
          </p:nvPr>
        </p:nvGraphicFramePr>
        <p:xfrm>
          <a:off x="1979613" y="4625975"/>
          <a:ext cx="3744912" cy="936625"/>
        </p:xfrm>
        <a:graphic>
          <a:graphicData uri="http://schemas.openxmlformats.org/presentationml/2006/ole">
            <p:oleObj spid="_x0000_s7338" r:id="rId6" imgW="2864850" imgH="650330" progId="ChemDraw.Document.6.0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5610504"/>
              </p:ext>
            </p:extLst>
          </p:nvPr>
        </p:nvGraphicFramePr>
        <p:xfrm>
          <a:off x="2001838" y="5591175"/>
          <a:ext cx="3213100" cy="657225"/>
        </p:xfrm>
        <a:graphic>
          <a:graphicData uri="http://schemas.openxmlformats.org/presentationml/2006/ole">
            <p:oleObj spid="_x0000_s7339" name="CS ChemDraw Drawing" r:id="rId7" imgW="1905000" imgH="384048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1219200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The hydroxyl group of an alcohol is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replaced by </a:t>
            </a:r>
            <a:r>
              <a:rPr lang="en-US" sz="2000" dirty="0">
                <a:latin typeface="+mj-lt"/>
              </a:rPr>
              <a:t>halogen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865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Reactions of Organic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Halides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1- Nucleophilic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Subtitution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Reactions S</a:t>
            </a:r>
            <a:r>
              <a:rPr lang="en-US" sz="2400" b="1" baseline="-250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N</a:t>
            </a: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Nu</a:t>
            </a:r>
            <a:r>
              <a:rPr lang="en-US" sz="4000" baseline="30000" dirty="0" smtClean="0">
                <a:latin typeface="+mj-lt"/>
                <a:cs typeface="Times New Roman" pitchFamily="18" charset="0"/>
              </a:rPr>
              <a:t>- </a:t>
            </a:r>
            <a:r>
              <a:rPr lang="en-US" dirty="0">
                <a:latin typeface="+mj-lt"/>
                <a:cs typeface="Times New Roman" pitchFamily="18" charset="0"/>
              </a:rPr>
              <a:t>=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OH,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OR,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OCOR,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SH,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SR, </a:t>
            </a:r>
            <a:r>
              <a:rPr lang="en-US" sz="4000" baseline="30000" dirty="0">
                <a:latin typeface="+mj-lt"/>
                <a:cs typeface="Times New Roman" pitchFamily="18" charset="0"/>
              </a:rPr>
              <a:t>-</a:t>
            </a:r>
            <a:r>
              <a:rPr lang="en-US" dirty="0">
                <a:latin typeface="+mj-lt"/>
                <a:cs typeface="Times New Roman" pitchFamily="18" charset="0"/>
              </a:rPr>
              <a:t>CN,</a:t>
            </a:r>
            <a:endParaRPr lang="en-US" dirty="0">
              <a:solidFill>
                <a:srgbClr val="00009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8474801"/>
              </p:ext>
            </p:extLst>
          </p:nvPr>
        </p:nvGraphicFramePr>
        <p:xfrm>
          <a:off x="7094537" y="3195637"/>
          <a:ext cx="1058863" cy="385763"/>
        </p:xfrm>
        <a:graphic>
          <a:graphicData uri="http://schemas.openxmlformats.org/presentationml/2006/ole">
            <p:oleObj spid="_x0000_s8400" r:id="rId3" imgW="1058708" imgH="385011" progId="ChemDraw.Document.6.0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054402"/>
              </p:ext>
            </p:extLst>
          </p:nvPr>
        </p:nvGraphicFramePr>
        <p:xfrm>
          <a:off x="1433110" y="1701879"/>
          <a:ext cx="4832350" cy="785813"/>
        </p:xfrm>
        <a:graphic>
          <a:graphicData uri="http://schemas.openxmlformats.org/presentationml/2006/ole">
            <p:oleObj spid="_x0000_s8401" name="CS ChemDraw Drawing" r:id="rId5" imgW="4833000" imgH="786600" progId="ChemDraw.Document.6.0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38400" y="16764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>
                <a:solidFill>
                  <a:srgbClr val="FF0000"/>
                </a:solidFill>
              </a:rPr>
              <a:t>δ</a:t>
            </a:r>
            <a:r>
              <a:rPr lang="en-US" sz="1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9472" y="1694697"/>
            <a:ext cx="336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δ</a:t>
            </a:r>
            <a:r>
              <a:rPr lang="en-US" sz="1400" dirty="0" smtClean="0">
                <a:solidFill>
                  <a:srgbClr val="FF0000"/>
                </a:solidFill>
              </a:rPr>
              <a:t>-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1622857"/>
              </p:ext>
            </p:extLst>
          </p:nvPr>
        </p:nvGraphicFramePr>
        <p:xfrm>
          <a:off x="809625" y="4224338"/>
          <a:ext cx="4903788" cy="941387"/>
        </p:xfrm>
        <a:graphic>
          <a:graphicData uri="http://schemas.openxmlformats.org/presentationml/2006/ole">
            <p:oleObj spid="_x0000_s8402" name="CS ChemDraw Drawing" r:id="rId6" imgW="2258568" imgH="428244" progId="ChemDraw.Document.6.0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8639160"/>
              </p:ext>
            </p:extLst>
          </p:nvPr>
        </p:nvGraphicFramePr>
        <p:xfrm>
          <a:off x="1166813" y="5224463"/>
          <a:ext cx="4157662" cy="719137"/>
        </p:xfrm>
        <a:graphic>
          <a:graphicData uri="http://schemas.openxmlformats.org/presentationml/2006/ole">
            <p:oleObj spid="_x0000_s8403" name="CS ChemDraw Drawing" r:id="rId7" imgW="1917192" imgH="324612" progId="ChemDraw.Document.6.0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208999"/>
              </p:ext>
            </p:extLst>
          </p:nvPr>
        </p:nvGraphicFramePr>
        <p:xfrm>
          <a:off x="197790" y="3484563"/>
          <a:ext cx="8239125" cy="701675"/>
        </p:xfrm>
        <a:graphic>
          <a:graphicData uri="http://schemas.openxmlformats.org/presentationml/2006/ole">
            <p:oleObj spid="_x0000_s8404" name="CS ChemDraw Drawing" r:id="rId8" imgW="3791712" imgH="316992" progId="ChemDraw.Document.6.0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5807234"/>
              </p:ext>
            </p:extLst>
          </p:nvPr>
        </p:nvGraphicFramePr>
        <p:xfrm>
          <a:off x="1524000" y="2564668"/>
          <a:ext cx="5819395" cy="407132"/>
        </p:xfrm>
        <a:graphic>
          <a:graphicData uri="http://schemas.openxmlformats.org/presentationml/2006/ole">
            <p:oleObj spid="_x0000_s8406" name="CS ChemDraw Drawing" r:id="rId9" imgW="2858760" imgH="20016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05104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00200" y="3124200"/>
          <a:ext cx="5410200" cy="1447800"/>
        </p:xfrm>
        <a:graphic>
          <a:graphicData uri="http://schemas.openxmlformats.org/presentationml/2006/ole">
            <p:oleObj spid="_x0000_s34818" r:id="rId3" imgW="1922071" imgH="797396" progId="ChemDraw.Document.6.0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752600" y="990600"/>
          <a:ext cx="3022600" cy="558800"/>
        </p:xfrm>
        <a:graphic>
          <a:graphicData uri="http://schemas.openxmlformats.org/presentationml/2006/ole">
            <p:oleObj spid="_x0000_s34819" r:id="rId4" imgW="2170014" imgH="246407" progId="ChemDraw.Document.6.0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676400" y="1676400"/>
          <a:ext cx="4127500" cy="1295400"/>
        </p:xfrm>
        <a:graphic>
          <a:graphicData uri="http://schemas.openxmlformats.org/presentationml/2006/ole">
            <p:oleObj spid="_x0000_s34820" name="CS ChemDraw Drawing" r:id="rId6" imgW="3267456" imgH="102260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2- Elimination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Reactions (E)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45075477"/>
              </p:ext>
            </p:extLst>
          </p:nvPr>
        </p:nvGraphicFramePr>
        <p:xfrm>
          <a:off x="304800" y="5105400"/>
          <a:ext cx="8559204" cy="838200"/>
        </p:xfrm>
        <a:graphic>
          <a:graphicData uri="http://schemas.openxmlformats.org/presentationml/2006/ole">
            <p:oleObj spid="_x0000_s9288" name="CS ChemDraw Drawing" r:id="rId3" imgW="4831080" imgH="472440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2192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en-US" altLang="en-US" sz="2000" dirty="0">
                <a:latin typeface="Bookman Old Style" panose="02050604050505020204" pitchFamily="18" charset="0"/>
                <a:cs typeface="Arial" pitchFamily="34" charset="0"/>
              </a:rPr>
              <a:t>Alkyl halides can lose HX molecule to give an alkene.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7899746"/>
              </p:ext>
            </p:extLst>
          </p:nvPr>
        </p:nvGraphicFramePr>
        <p:xfrm>
          <a:off x="1447800" y="3200400"/>
          <a:ext cx="4953000" cy="914400"/>
        </p:xfrm>
        <a:graphic>
          <a:graphicData uri="http://schemas.openxmlformats.org/presentationml/2006/ole">
            <p:oleObj spid="_x0000_s9289" r:id="rId4" imgW="2093976" imgH="486156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50371" y="4180582"/>
            <a:ext cx="89625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Ø"/>
            </a:pPr>
            <a:r>
              <a:rPr lang="en-GB" altLang="en-US" sz="2000" dirty="0">
                <a:latin typeface="Bookman Old Style" panose="02050604050505020204" pitchFamily="18" charset="0"/>
                <a:cs typeface="Arial" pitchFamily="34" charset="0"/>
              </a:rPr>
              <a:t>If the </a:t>
            </a:r>
            <a:r>
              <a:rPr lang="en-GB" altLang="en-US" sz="2000" dirty="0" err="1">
                <a:latin typeface="Bookman Old Style" panose="02050604050505020204" pitchFamily="18" charset="0"/>
                <a:cs typeface="Arial" pitchFamily="34" charset="0"/>
              </a:rPr>
              <a:t>haloalkane</a:t>
            </a:r>
            <a:r>
              <a:rPr lang="en-GB" altLang="en-US" sz="2000" dirty="0">
                <a:latin typeface="Bookman Old Style" panose="02050604050505020204" pitchFamily="18" charset="0"/>
                <a:cs typeface="Arial" pitchFamily="34" charset="0"/>
              </a:rPr>
              <a:t> is unsymmetrical  (e.g. 2-bromobutane or 2-bromopentane) a mixture of isomeric alkene products is obtained.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4881900"/>
              </p:ext>
            </p:extLst>
          </p:nvPr>
        </p:nvGraphicFramePr>
        <p:xfrm>
          <a:off x="1295400" y="1619310"/>
          <a:ext cx="5927725" cy="1377950"/>
        </p:xfrm>
        <a:graphic>
          <a:graphicData uri="http://schemas.openxmlformats.org/presentationml/2006/ole">
            <p:oleObj spid="_x0000_s9290" name="CS ChemDraw Drawing" r:id="rId6" imgW="5928480" imgH="1377360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2423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0"/>
            <a:ext cx="8229600" cy="57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3-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Reaction of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Grignared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reagent</a:t>
            </a:r>
            <a:r>
              <a:rPr lang="en-US" b="1" dirty="0">
                <a:solidFill>
                  <a:srgbClr val="000090"/>
                </a:solidFill>
                <a:latin typeface="+mj-lt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000090"/>
                </a:solidFill>
                <a:latin typeface="+mj-lt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a-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Formation of Grignard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reagent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b- 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Reaction of Grignard reagent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3246647"/>
              </p:ext>
            </p:extLst>
          </p:nvPr>
        </p:nvGraphicFramePr>
        <p:xfrm>
          <a:off x="914400" y="2286000"/>
          <a:ext cx="6364288" cy="1262062"/>
        </p:xfrm>
        <a:graphic>
          <a:graphicData uri="http://schemas.openxmlformats.org/presentationml/2006/ole">
            <p:oleObj spid="_x0000_s10334" name="CS ChemDraw Drawing" r:id="rId3" imgW="3444240" imgH="670560" progId="ChemDraw.Document.6.0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4419600"/>
          <a:ext cx="5180013" cy="1395413"/>
        </p:xfrm>
        <a:graphic>
          <a:graphicData uri="http://schemas.openxmlformats.org/presentationml/2006/ole">
            <p:oleObj spid="_x0000_s10335" name="CS ChemDraw Drawing" r:id="rId4" imgW="2802636" imgH="737616" progId="ChemDraw.Document.6.0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326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4- Reduction of alkyl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halides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a) By metal and acid or by metal hydrides</a:t>
            </a:r>
          </a:p>
          <a:p>
            <a:pPr marL="114300" indent="0">
              <a:buNone/>
            </a:pPr>
            <a:endParaRPr lang="en-US" sz="2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b="1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b="1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b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) </a:t>
            </a:r>
            <a:r>
              <a:rPr lang="en-US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By 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sodium metal (Coupling reaction)(</a:t>
            </a:r>
            <a:r>
              <a:rPr lang="en-US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Wurtz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 reaction</a:t>
            </a:r>
            <a:r>
              <a:rPr lang="en-US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)</a:t>
            </a:r>
          </a:p>
          <a:p>
            <a:pPr marL="114300" indent="0">
              <a:buNone/>
            </a:pPr>
            <a:endParaRPr lang="en-US" sz="2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endParaRPr lang="en-US" sz="2000" b="1" dirty="0" smtClean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114300" indent="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c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) By lithium </a:t>
            </a:r>
            <a:r>
              <a:rPr lang="en-US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dialkyl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cuprate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 (Symmetrical and non </a:t>
            </a:r>
            <a:r>
              <a:rPr lang="en-US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symmetricalalkane</a:t>
            </a:r>
            <a:r>
              <a:rPr lang="en-US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0254355"/>
              </p:ext>
            </p:extLst>
          </p:nvPr>
        </p:nvGraphicFramePr>
        <p:xfrm>
          <a:off x="1066800" y="1600200"/>
          <a:ext cx="6172200" cy="1676400"/>
        </p:xfrm>
        <a:graphic>
          <a:graphicData uri="http://schemas.openxmlformats.org/presentationml/2006/ole">
            <p:oleObj spid="_x0000_s11356" name="CS ChemDraw Drawing" r:id="rId3" imgW="5071872" imgH="1315212" progId="ChemDraw.Document.6.0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9348618"/>
              </p:ext>
            </p:extLst>
          </p:nvPr>
        </p:nvGraphicFramePr>
        <p:xfrm>
          <a:off x="457200" y="3886200"/>
          <a:ext cx="7696200" cy="533400"/>
        </p:xfrm>
        <a:graphic>
          <a:graphicData uri="http://schemas.openxmlformats.org/presentationml/2006/ole">
            <p:oleObj spid="_x0000_s11357" name="ChemSketch" r:id="rId4" imgW="5279136" imgH="359664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8736938"/>
              </p:ext>
            </p:extLst>
          </p:nvPr>
        </p:nvGraphicFramePr>
        <p:xfrm>
          <a:off x="685800" y="5486400"/>
          <a:ext cx="7543800" cy="708025"/>
        </p:xfrm>
        <a:graphic>
          <a:graphicData uri="http://schemas.openxmlformats.org/presentationml/2006/ole">
            <p:oleObj spid="_x0000_s11358" name="ChemSketch" r:id="rId5" imgW="3831336" imgH="359664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67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Learning Objectives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anose="02010803020104030203" pitchFamily="2" charset="-79"/>
              </a:rPr>
              <a:t>Chapter five discusses the following topics and by the end of this chapter the students will: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>
                <a:latin typeface="+mj-lt"/>
                <a:cs typeface="Aharoni" panose="02010803020104030203" pitchFamily="2" charset="-79"/>
              </a:rPr>
              <a:t>Recognize the structure and classes of alkyl halides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en-US" altLang="en-US" dirty="0">
                <a:latin typeface="+mj-lt"/>
                <a:cs typeface="Aharoni" panose="02010803020104030203" pitchFamily="2" charset="-79"/>
              </a:rPr>
              <a:t>Know the common names and understand the IUPAC rules for nomenclature of</a:t>
            </a:r>
          </a:p>
          <a:p>
            <a:pPr algn="just">
              <a:buClr>
                <a:schemeClr val="accent2"/>
              </a:buClr>
              <a:buNone/>
            </a:pPr>
            <a:r>
              <a:rPr lang="en-US" altLang="en-US" dirty="0">
                <a:latin typeface="+mj-lt"/>
                <a:cs typeface="Aharoni" panose="02010803020104030203" pitchFamily="2" charset="-79"/>
              </a:rPr>
              <a:t>    halo compounds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en-US" altLang="en-US" dirty="0">
                <a:latin typeface="+mj-lt"/>
                <a:cs typeface="Aharoni" panose="02010803020104030203" pitchFamily="2" charset="-79"/>
              </a:rPr>
              <a:t>Understand the physical properties of halo compounds (solubility and boiling points)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en-US" altLang="en-US" dirty="0">
                <a:latin typeface="+mj-lt"/>
                <a:cs typeface="Aharoni" panose="02010803020104030203" pitchFamily="2" charset="-79"/>
              </a:rPr>
              <a:t>Know the different methods used in preparation of halo compounds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en-US" altLang="en-US" dirty="0">
                <a:latin typeface="+mj-lt"/>
                <a:cs typeface="Aharoni" panose="02010803020104030203" pitchFamily="2" charset="-79"/>
              </a:rPr>
              <a:t>Know the reactions of halo compounds;  nucleophilic substitution, elimination, reduction reactions of Grignard reagents and know the previously disused methods of reducing alkyl halides  (Chapter-1)</a:t>
            </a:r>
            <a:endParaRPr lang="en-US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78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You for your kind attention !</a:t>
            </a:r>
            <a:b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en-US" altLang="ko-K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Gulim" pitchFamily="34" charset="-127"/>
              </a:rPr>
              <a:t>Questions</a:t>
            </a:r>
            <a:endParaRPr lang="en-US" sz="4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6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Structure Of Alkyl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Halides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altLang="en-US" sz="2400" b="1" dirty="0">
                <a:solidFill>
                  <a:srgbClr val="CC0000"/>
                </a:solidFill>
                <a:latin typeface="Bookman Old Style" panose="02050604050505020204" pitchFamily="18" charset="0"/>
              </a:rPr>
              <a:t>Alkyl halides: </a:t>
            </a:r>
            <a:r>
              <a:rPr lang="en-GB" altLang="en-US" sz="2400" dirty="0">
                <a:latin typeface="Bookman Old Style" panose="02050604050505020204" pitchFamily="18" charset="0"/>
                <a:cs typeface="Arial" pitchFamily="34" charset="0"/>
              </a:rPr>
              <a:t>are compounds</a:t>
            </a:r>
            <a:r>
              <a:rPr lang="en-GB" altLang="en-US" sz="2400" b="1" dirty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GB" altLang="en-US" sz="2400" dirty="0">
                <a:latin typeface="Bookman Old Style" panose="02050604050505020204" pitchFamily="18" charset="0"/>
                <a:cs typeface="Arial" pitchFamily="34" charset="0"/>
              </a:rPr>
              <a:t> contain the C-X bond where X is </a:t>
            </a:r>
            <a:r>
              <a:rPr lang="en-GB" altLang="en-US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a</a:t>
            </a:r>
            <a:r>
              <a:rPr lang="en-GB" altLang="en-US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GB" altLang="en-US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halogen </a:t>
            </a:r>
            <a:r>
              <a:rPr lang="en-GB" altLang="en-US" sz="2400" dirty="0">
                <a:latin typeface="Bookman Old Style" panose="02050604050505020204" pitchFamily="18" charset="0"/>
                <a:cs typeface="Arial" pitchFamily="34" charset="0"/>
              </a:rPr>
              <a:t>(</a:t>
            </a:r>
            <a:r>
              <a:rPr lang="en-GB" altLang="en-US" sz="2400" dirty="0" err="1">
                <a:latin typeface="Bookman Old Style" panose="02050604050505020204" pitchFamily="18" charset="0"/>
                <a:cs typeface="Arial" pitchFamily="34" charset="0"/>
              </a:rPr>
              <a:t>F,Cl,Br</a:t>
            </a:r>
            <a:r>
              <a:rPr lang="en-GB" altLang="en-US" sz="2400" dirty="0">
                <a:latin typeface="Bookman Old Style" panose="02050604050505020204" pitchFamily="18" charset="0"/>
                <a:cs typeface="Arial" pitchFamily="34" charset="0"/>
              </a:rPr>
              <a:t> or I)</a:t>
            </a:r>
          </a:p>
          <a:p>
            <a:pPr algn="just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The chemistry of Organic halogen compounds </a:t>
            </a:r>
            <a:r>
              <a:rPr lang="en-US" sz="2400" dirty="0" smtClean="0">
                <a:latin typeface="Bookman Old Style" panose="02050604050505020204" pitchFamily="18" charset="0"/>
              </a:rPr>
              <a:t>is important because these compounds are </a:t>
            </a:r>
            <a:r>
              <a:rPr lang="en-US" sz="2400" dirty="0">
                <a:latin typeface="Bookman Old Style" panose="02050604050505020204" pitchFamily="18" charset="0"/>
              </a:rPr>
              <a:t>very </a:t>
            </a:r>
            <a:r>
              <a:rPr lang="en-US" sz="2400" dirty="0" smtClean="0">
                <a:latin typeface="Bookman Old Style" panose="02050604050505020204" pitchFamily="18" charset="0"/>
              </a:rPr>
              <a:t>useful intermediates for the synthesis of wide range of other substances. 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2362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www.docbrown.info/page03/The_Halogens/halogenmolecules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00102"/>
            <a:ext cx="4876800" cy="274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40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sz="4000" b="1" dirty="0" smtClean="0">
                <a:solidFill>
                  <a:schemeClr val="accent5">
                    <a:lumMod val="75000"/>
                  </a:schemeClr>
                </a:solidFill>
              </a:rPr>
              <a:t>Class</a:t>
            </a:r>
            <a:r>
              <a:rPr lang="en-US" altLang="en-US" sz="4000" b="1" dirty="0" err="1" smtClean="0">
                <a:solidFill>
                  <a:schemeClr val="accent5">
                    <a:lumMod val="75000"/>
                  </a:schemeClr>
                </a:solidFill>
              </a:rPr>
              <a:t>ification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493776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dirty="0" smtClean="0">
                <a:latin typeface="+mj-lt"/>
              </a:rPr>
              <a:t>These may be classified as mono, di, or </a:t>
            </a:r>
            <a:r>
              <a:rPr lang="en-US" sz="2000" dirty="0" err="1" smtClean="0">
                <a:latin typeface="+mj-lt"/>
              </a:rPr>
              <a:t>polyhalogen</a:t>
            </a:r>
            <a:r>
              <a:rPr lang="en-US" sz="2000" dirty="0" smtClean="0">
                <a:latin typeface="+mj-lt"/>
              </a:rPr>
              <a:t> (tri-,tetra-, etc.) compounds depending on whether they contain one, two or more halogen atoms in their structures</a:t>
            </a:r>
          </a:p>
          <a:p>
            <a:pPr marL="0" indent="0" algn="ctr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+mj-lt"/>
              </a:rPr>
              <a:t>Monohalocompounds</a:t>
            </a:r>
            <a:endParaRPr lang="en-US" sz="2000" b="1" dirty="0" smtClean="0">
              <a:solidFill>
                <a:srgbClr val="00B050"/>
              </a:solidFill>
              <a:latin typeface="+mj-lt"/>
            </a:endParaRPr>
          </a:p>
          <a:p>
            <a:pPr marL="0" indent="0" algn="ctr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According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to hydrocarbon </a:t>
            </a:r>
            <a:r>
              <a:rPr lang="en-US" sz="2000" b="1" dirty="0" err="1">
                <a:solidFill>
                  <a:srgbClr val="FF0000"/>
                </a:solidFill>
                <a:latin typeface="+mj-lt"/>
              </a:rPr>
              <a:t>gp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ar-SA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dirty="0" smtClean="0">
                <a:latin typeface="+mj-lt"/>
              </a:rPr>
              <a:t> 1-Alkyl halides or </a:t>
            </a:r>
            <a:r>
              <a:rPr lang="en-US" sz="2000" dirty="0" err="1" smtClean="0">
                <a:latin typeface="+mj-lt"/>
              </a:rPr>
              <a:t>haloalkanes</a:t>
            </a:r>
            <a:r>
              <a:rPr lang="en-US" sz="2000" dirty="0" smtClean="0">
                <a:latin typeface="+mj-lt"/>
              </a:rPr>
              <a:t>( R-X)       </a:t>
            </a:r>
            <a:r>
              <a:rPr lang="en-US" sz="2000" dirty="0">
                <a:latin typeface="+mj-lt"/>
              </a:rPr>
              <a:t>2-Allylic halides</a:t>
            </a:r>
            <a:r>
              <a:rPr lang="en-US" sz="2000" dirty="0" smtClean="0">
                <a:latin typeface="+mj-lt"/>
              </a:rPr>
              <a:t>  </a:t>
            </a: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dirty="0" smtClean="0">
                <a:latin typeface="+mj-lt"/>
              </a:rPr>
              <a:t> 3-Vinylic halides                                    </a:t>
            </a:r>
            <a:r>
              <a:rPr lang="en-US" sz="2000" dirty="0">
                <a:latin typeface="+mj-lt"/>
              </a:rPr>
              <a:t>4-Benzylic </a:t>
            </a:r>
            <a:r>
              <a:rPr lang="en-US" sz="2000" dirty="0" smtClean="0">
                <a:latin typeface="+mj-lt"/>
              </a:rPr>
              <a:t>halides     </a:t>
            </a: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dirty="0" smtClean="0">
                <a:latin typeface="+mj-lt"/>
              </a:rPr>
              <a:t> 5-Aryl halides or </a:t>
            </a:r>
            <a:r>
              <a:rPr lang="en-US" sz="2000" dirty="0" err="1" smtClean="0">
                <a:latin typeface="+mj-lt"/>
              </a:rPr>
              <a:t>haloarenes</a:t>
            </a:r>
            <a:endParaRPr lang="en-US" sz="2000" dirty="0">
              <a:latin typeface="+mj-lt"/>
            </a:endParaRPr>
          </a:p>
          <a:p>
            <a:pPr marL="0" indent="0" algn="ctr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1-Alkyl halides or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haloalkanes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(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R-X)</a:t>
            </a:r>
            <a:endParaRPr lang="en-US" altLang="en-US" sz="2000" b="1" dirty="0">
              <a:solidFill>
                <a:schemeClr val="accent2">
                  <a:lumMod val="75000"/>
                </a:schemeClr>
              </a:solidFill>
              <a:latin typeface="+mj-lt"/>
              <a:cs typeface="Arial" charset="0"/>
            </a:endParaRP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altLang="en-US" sz="2000" dirty="0" smtClean="0">
                <a:latin typeface="+mj-lt"/>
                <a:cs typeface="Arial" charset="0"/>
              </a:rPr>
              <a:t>has a halogen atom bonded to one of the </a:t>
            </a:r>
            <a:r>
              <a:rPr lang="en-US" altLang="en-US" sz="2000" i="1" dirty="0" smtClean="0">
                <a:latin typeface="+mj-lt"/>
                <a:cs typeface="Arial" charset="0"/>
              </a:rPr>
              <a:t>sp</a:t>
            </a:r>
            <a:r>
              <a:rPr lang="en-US" altLang="en-US" sz="2000" i="1" baseline="30000" dirty="0" smtClean="0">
                <a:latin typeface="+mj-lt"/>
                <a:cs typeface="Arial" charset="0"/>
              </a:rPr>
              <a:t>3</a:t>
            </a:r>
            <a:r>
              <a:rPr lang="en-US" altLang="en-US" sz="2000" dirty="0" smtClean="0">
                <a:latin typeface="+mj-lt"/>
                <a:cs typeface="Arial" charset="0"/>
              </a:rPr>
              <a:t> hybrid atoms of an alkyl group, depending </a:t>
            </a:r>
            <a:r>
              <a:rPr lang="en-US" altLang="en-US" sz="2000" dirty="0">
                <a:latin typeface="+mj-lt"/>
                <a:cs typeface="Arial" charset="0"/>
              </a:rPr>
              <a:t>on the type of carbon to which the </a:t>
            </a:r>
            <a:r>
              <a:rPr lang="en-US" altLang="en-US" sz="2000" dirty="0" smtClean="0">
                <a:latin typeface="+mj-lt"/>
                <a:cs typeface="Arial" charset="0"/>
              </a:rPr>
              <a:t> halogen </a:t>
            </a:r>
            <a:r>
              <a:rPr lang="en-US" altLang="en-US" sz="2000" dirty="0">
                <a:latin typeface="+mj-lt"/>
                <a:cs typeface="Arial" charset="0"/>
              </a:rPr>
              <a:t>is </a:t>
            </a:r>
            <a:r>
              <a:rPr lang="en-US" altLang="en-US" sz="2000" dirty="0" smtClean="0">
                <a:latin typeface="+mj-lt"/>
                <a:cs typeface="Arial" charset="0"/>
              </a:rPr>
              <a:t>attached</a:t>
            </a:r>
            <a:endParaRPr lang="en-GB" alt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" pitchFamily="2" charset="2"/>
              <a:buChar char="Ø"/>
            </a:pP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Primary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alkyl halide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</a:t>
            </a:r>
            <a:r>
              <a:rPr lang="en-US" sz="2000" dirty="0" smtClean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°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         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CH</a:t>
            </a:r>
            <a:r>
              <a:rPr lang="en-US" altLang="en-US" sz="2000" baseline="-25000" dirty="0">
                <a:solidFill>
                  <a:srgbClr val="000000"/>
                </a:solidFill>
                <a:latin typeface="+mj-lt"/>
                <a:cs typeface="Arial" pitchFamily="34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-X and R-CH</a:t>
            </a:r>
            <a:r>
              <a:rPr lang="en-US" altLang="en-US" sz="2000" baseline="-25000" dirty="0">
                <a:solidFill>
                  <a:srgbClr val="000000"/>
                </a:solidFill>
                <a:latin typeface="+mj-lt"/>
                <a:cs typeface="Arial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-X</a:t>
            </a:r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" pitchFamily="2" charset="2"/>
              <a:buChar char="Ø"/>
            </a:pP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Secondary alkyl halide </a:t>
            </a:r>
            <a:r>
              <a:rPr lang="en-US" sz="2000" dirty="0" smtClean="0">
                <a:latin typeface="+mj-lt"/>
              </a:rPr>
              <a:t>2°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        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(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R)</a:t>
            </a:r>
            <a:r>
              <a:rPr lang="en-US" altLang="en-US" sz="2000" baseline="-25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-CH-X</a:t>
            </a:r>
            <a:endParaRPr lang="en-US" altLang="en-US" sz="20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rgbClr val="009DD9"/>
              </a:buClr>
              <a:buSzPct val="95000"/>
              <a:buFont typeface="Wingdings" pitchFamily="2" charset="2"/>
              <a:buChar char="Ø"/>
            </a:pP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Tertiary alkyl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halide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</a:t>
            </a:r>
            <a:r>
              <a:rPr lang="en-US" sz="2000" dirty="0" smtClean="0">
                <a:latin typeface="+mj-lt"/>
              </a:rPr>
              <a:t>3°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         (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R)</a:t>
            </a:r>
            <a:r>
              <a:rPr lang="en-US" altLang="en-US" sz="2000" baseline="-25000" dirty="0">
                <a:solidFill>
                  <a:srgbClr val="000000"/>
                </a:solidFill>
                <a:latin typeface="+mj-lt"/>
                <a:cs typeface="Arial" pitchFamily="34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-C-X    </a:t>
            </a:r>
            <a:endParaRPr lang="en-US" altLang="en-US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 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  <a:p>
            <a:pPr marL="0" indent="0">
              <a:spcBef>
                <a:spcPct val="20000"/>
              </a:spcBef>
              <a:buClr>
                <a:srgbClr val="009DD9"/>
              </a:buClr>
              <a:buSzPct val="95000"/>
              <a:buNone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2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75960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 smtClean="0">
              <a:solidFill>
                <a:srgbClr val="00B050"/>
              </a:solidFill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2800" b="1" u="sng" dirty="0">
              <a:solidFill>
                <a:srgbClr val="00B050"/>
              </a:solidFill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+mj-lt"/>
              </a:rPr>
              <a:t>2-Vinylic halides</a:t>
            </a:r>
          </a:p>
          <a:p>
            <a:pPr marL="0" indent="0" fontAlgn="base">
              <a:buNone/>
            </a:pPr>
            <a:r>
              <a:rPr lang="en-US" sz="2000" b="1" dirty="0">
                <a:latin typeface="+mj-lt"/>
              </a:rPr>
              <a:t> </a:t>
            </a:r>
            <a:r>
              <a:rPr lang="en-US" altLang="en-US" sz="2000" dirty="0">
                <a:latin typeface="+mj-lt"/>
                <a:cs typeface="Arial" charset="0"/>
              </a:rPr>
              <a:t>has a halogen atom bonded to </a:t>
            </a:r>
            <a:r>
              <a:rPr lang="en-US" altLang="en-US" sz="2000" dirty="0" smtClean="0">
                <a:latin typeface="+mj-lt"/>
                <a:cs typeface="Arial" charset="0"/>
              </a:rPr>
              <a:t>one </a:t>
            </a:r>
            <a:r>
              <a:rPr lang="en-US" altLang="en-US" sz="2000" dirty="0">
                <a:latin typeface="+mj-lt"/>
                <a:cs typeface="Arial" charset="0"/>
              </a:rPr>
              <a:t>of the </a:t>
            </a:r>
            <a:r>
              <a:rPr lang="en-US" altLang="en-US" sz="2000" i="1" dirty="0">
                <a:latin typeface="+mj-lt"/>
                <a:cs typeface="Arial" charset="0"/>
              </a:rPr>
              <a:t>sp</a:t>
            </a:r>
            <a:r>
              <a:rPr lang="en-US" altLang="en-US" sz="2000" i="1" baseline="30000" dirty="0">
                <a:latin typeface="+mj-lt"/>
                <a:cs typeface="Arial" charset="0"/>
              </a:rPr>
              <a:t>2</a:t>
            </a:r>
            <a:r>
              <a:rPr lang="en-US" altLang="en-US" sz="2000" dirty="0">
                <a:latin typeface="+mj-lt"/>
                <a:cs typeface="Arial" charset="0"/>
              </a:rPr>
              <a:t> </a:t>
            </a:r>
            <a:r>
              <a:rPr lang="en-US" altLang="en-US" sz="2000" dirty="0" smtClean="0">
                <a:latin typeface="+mj-lt"/>
                <a:cs typeface="Arial" charset="0"/>
              </a:rPr>
              <a:t>hybrid carbon atoms </a:t>
            </a:r>
            <a:r>
              <a:rPr lang="en-US" altLang="en-US" sz="2000" dirty="0">
                <a:latin typeface="+mj-lt"/>
                <a:cs typeface="Arial" charset="0"/>
              </a:rPr>
              <a:t>of an </a:t>
            </a:r>
            <a:r>
              <a:rPr lang="en-US" altLang="en-US" sz="2000" dirty="0" smtClean="0">
                <a:latin typeface="+mj-lt"/>
                <a:cs typeface="Arial" charset="0"/>
              </a:rPr>
              <a:t>alkene (C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000" dirty="0" smtClean="0">
                <a:latin typeface="+mj-lt"/>
                <a:cs typeface="Arial" charset="0"/>
              </a:rPr>
              <a:t>C)</a:t>
            </a:r>
            <a:endParaRPr lang="en-US" altLang="en-US" sz="2000" dirty="0">
              <a:latin typeface="+mj-lt"/>
              <a:cs typeface="Arial" charset="0"/>
            </a:endParaRPr>
          </a:p>
          <a:p>
            <a:pPr>
              <a:defRPr/>
            </a:pPr>
            <a:endParaRPr lang="en-US" sz="1300" dirty="0"/>
          </a:p>
          <a:p>
            <a:endParaRPr lang="en-US" sz="14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96823"/>
              </p:ext>
            </p:extLst>
          </p:nvPr>
        </p:nvGraphicFramePr>
        <p:xfrm>
          <a:off x="685800" y="609600"/>
          <a:ext cx="8066768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377"/>
                <a:gridCol w="2029823"/>
                <a:gridCol w="2286000"/>
                <a:gridCol w="2275568"/>
              </a:tblGrid>
              <a:tr h="10106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compound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CH</a:t>
                      </a:r>
                      <a:r>
                        <a:rPr lang="en-US" b="1" baseline="-25000" dirty="0" smtClean="0">
                          <a:latin typeface="+mj-lt"/>
                        </a:rPr>
                        <a:t>3</a:t>
                      </a:r>
                      <a:r>
                        <a:rPr lang="en-US" b="1" dirty="0" smtClean="0">
                          <a:latin typeface="+mj-lt"/>
                        </a:rPr>
                        <a:t>-Cl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+mj-lt"/>
                        </a:rPr>
                        <a:t>(CH</a:t>
                      </a:r>
                      <a:r>
                        <a:rPr lang="en-US" b="1" baseline="-25000" dirty="0" smtClean="0">
                          <a:latin typeface="+mj-lt"/>
                        </a:rPr>
                        <a:t>3</a:t>
                      </a:r>
                      <a:r>
                        <a:rPr lang="en-US" b="1" dirty="0" smtClean="0">
                          <a:latin typeface="+mj-lt"/>
                        </a:rPr>
                        <a:t>)</a:t>
                      </a:r>
                      <a:r>
                        <a:rPr lang="en-US" b="1" baseline="-25000" dirty="0" smtClean="0">
                          <a:latin typeface="+mj-lt"/>
                        </a:rPr>
                        <a:t>2</a:t>
                      </a:r>
                      <a:r>
                        <a:rPr lang="en-US" b="1" dirty="0" smtClean="0">
                          <a:latin typeface="+mj-lt"/>
                        </a:rPr>
                        <a:t>-CH-F</a:t>
                      </a:r>
                      <a:endParaRPr lang="en-US" dirty="0" smtClean="0">
                        <a:latin typeface="+mj-lt"/>
                      </a:endParaRP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9705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Common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Methyl Chloride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Isopropyl fluoride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t.Butyl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bromide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IUPAC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Chloromethane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2-Fluoropropane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2-Bromo-2-methylpropane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Class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1°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2°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3° </a:t>
                      </a:r>
                    </a:p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43572"/>
              </p:ext>
            </p:extLst>
          </p:nvPr>
        </p:nvGraphicFramePr>
        <p:xfrm>
          <a:off x="6781800" y="609600"/>
          <a:ext cx="1143000" cy="979488"/>
        </p:xfrm>
        <a:graphic>
          <a:graphicData uri="http://schemas.openxmlformats.org/presentationml/2006/ole">
            <p:oleObj spid="_x0000_s3129" name="CS ChemDraw Drawing" r:id="rId4" imgW="1039368" imgH="890016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438400" y="5288339"/>
            <a:ext cx="2044700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2F2B20"/>
                </a:solidFill>
                <a:latin typeface="+mj-lt"/>
                <a:cs typeface="+mj-cs"/>
              </a:rPr>
              <a:t>CH</a:t>
            </a:r>
            <a:r>
              <a:rPr lang="en-US" baseline="-25000" dirty="0">
                <a:solidFill>
                  <a:srgbClr val="2F2B20"/>
                </a:solidFill>
                <a:latin typeface="+mj-lt"/>
                <a:cs typeface="+mj-cs"/>
              </a:rPr>
              <a:t>2</a:t>
            </a:r>
            <a:r>
              <a:rPr lang="en-US" dirty="0">
                <a:solidFill>
                  <a:srgbClr val="2F2B20"/>
                </a:solidFill>
                <a:latin typeface="+mj-lt"/>
                <a:cs typeface="+mj-cs"/>
              </a:rPr>
              <a:t>=</a:t>
            </a:r>
            <a:r>
              <a:rPr lang="en-US" dirty="0" err="1">
                <a:solidFill>
                  <a:srgbClr val="2F2B20"/>
                </a:solidFill>
                <a:latin typeface="+mj-lt"/>
                <a:cs typeface="+mj-cs"/>
              </a:rPr>
              <a:t>CHBr</a:t>
            </a:r>
            <a:r>
              <a:rPr lang="en-US" dirty="0">
                <a:solidFill>
                  <a:srgbClr val="2F2B20"/>
                </a:solidFill>
                <a:latin typeface="+mj-lt"/>
                <a:cs typeface="+mj-cs"/>
              </a:rPr>
              <a:t> </a:t>
            </a:r>
          </a:p>
          <a:p>
            <a:pPr algn="ctr">
              <a:defRPr/>
            </a:pPr>
            <a:r>
              <a:rPr lang="en-US" dirty="0">
                <a:latin typeface="+mj-lt"/>
                <a:cs typeface="+mj-cs"/>
              </a:rPr>
              <a:t>Vinyl bromide</a:t>
            </a:r>
          </a:p>
          <a:p>
            <a:pPr algn="ctr">
              <a:defRPr/>
            </a:pPr>
            <a:r>
              <a:rPr lang="en-US" dirty="0" err="1">
                <a:solidFill>
                  <a:srgbClr val="2F2B20"/>
                </a:solidFill>
                <a:latin typeface="+mj-lt"/>
                <a:cs typeface="+mj-cs"/>
              </a:rPr>
              <a:t>Bromoethene</a:t>
            </a:r>
            <a:endParaRPr lang="ar-SA" dirty="0">
              <a:latin typeface="+mj-lt"/>
              <a:cs typeface="+mj-cs"/>
            </a:endParaRPr>
          </a:p>
          <a:p>
            <a:pPr>
              <a:defRPr/>
            </a:pP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5824634"/>
              </p:ext>
            </p:extLst>
          </p:nvPr>
        </p:nvGraphicFramePr>
        <p:xfrm>
          <a:off x="5804870" y="5181600"/>
          <a:ext cx="1129330" cy="839399"/>
        </p:xfrm>
        <a:graphic>
          <a:graphicData uri="http://schemas.openxmlformats.org/presentationml/2006/ole">
            <p:oleObj spid="_x0000_s3130" name="CS ChemDraw Drawing" r:id="rId5" imgW="766440" imgH="569520" progId="ChemDraw.Document.6.0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64300" y="5719385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1-Bromocyclohexene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81000" y="519112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+mj-lt"/>
                <a:cs typeface="+mj-cs"/>
              </a:rPr>
              <a:t>3-Allylic halides </a:t>
            </a:r>
          </a:p>
          <a:p>
            <a:pPr fontAlgn="base"/>
            <a:r>
              <a:rPr lang="en-US" altLang="en-US" sz="2000" dirty="0">
                <a:latin typeface="+mj-lt"/>
                <a:cs typeface="Arial" charset="0"/>
              </a:rPr>
              <a:t>has a halogen atom bonded to </a:t>
            </a:r>
            <a:r>
              <a:rPr lang="en-US" altLang="en-US" sz="2000" dirty="0" smtClean="0">
                <a:latin typeface="+mj-lt"/>
                <a:cs typeface="Arial" charset="0"/>
              </a:rPr>
              <a:t>carbon </a:t>
            </a:r>
            <a:r>
              <a:rPr lang="en-US" sz="2000" i="1" dirty="0">
                <a:latin typeface="+mj-lt"/>
              </a:rPr>
              <a:t>sp</a:t>
            </a:r>
            <a:r>
              <a:rPr lang="en-US" sz="2000" i="1" baseline="30000" dirty="0">
                <a:latin typeface="+mj-lt"/>
              </a:rPr>
              <a:t>3</a:t>
            </a:r>
            <a:r>
              <a:rPr lang="en-US" altLang="en-US" sz="2000" dirty="0" smtClean="0">
                <a:latin typeface="+mj-lt"/>
                <a:cs typeface="Arial" charset="0"/>
              </a:rPr>
              <a:t> next</a:t>
            </a:r>
          </a:p>
          <a:p>
            <a:pPr fontAlgn="base"/>
            <a:r>
              <a:rPr lang="en-US" altLang="en-US" sz="2000" dirty="0" smtClean="0">
                <a:latin typeface="+mj-lt"/>
                <a:cs typeface="Arial" charset="0"/>
              </a:rPr>
              <a:t> to a double bond carbon</a:t>
            </a:r>
            <a:endParaRPr lang="en-US" sz="2000" dirty="0" smtClean="0">
              <a:latin typeface="+mj-lt"/>
              <a:cs typeface="+mj-cs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495328" y="1295400"/>
            <a:ext cx="24482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r>
              <a:rPr lang="en-US" dirty="0" smtClean="0">
                <a:solidFill>
                  <a:srgbClr val="0070C0"/>
                </a:solidFill>
                <a:latin typeface="+mj-lt"/>
                <a:cs typeface="+mj-cs"/>
              </a:rPr>
              <a:t>CH</a:t>
            </a:r>
            <a:r>
              <a:rPr lang="en-US" baseline="-25000" dirty="0" smtClean="0">
                <a:solidFill>
                  <a:srgbClr val="0070C0"/>
                </a:solidFill>
                <a:latin typeface="+mj-lt"/>
                <a:cs typeface="+mj-cs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+mj-cs"/>
              </a:rPr>
              <a:t>=CHCH</a:t>
            </a:r>
            <a:r>
              <a:rPr lang="en-US" baseline="-25000" dirty="0" smtClean="0">
                <a:solidFill>
                  <a:srgbClr val="0070C0"/>
                </a:solidFill>
                <a:latin typeface="+mj-lt"/>
                <a:cs typeface="+mj-cs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+mj-lt"/>
                <a:cs typeface="+mj-cs"/>
              </a:rPr>
              <a:t>Cl</a:t>
            </a:r>
          </a:p>
          <a:p>
            <a:pPr algn="ctr" rtl="0" eaLnBrk="1" hangingPunct="1">
              <a:defRPr/>
            </a:pPr>
            <a:r>
              <a:rPr lang="en-US" dirty="0" err="1" smtClean="0">
                <a:latin typeface="+mj-lt"/>
                <a:cs typeface="+mj-cs"/>
              </a:rPr>
              <a:t>Allyl</a:t>
            </a:r>
            <a:r>
              <a:rPr lang="en-US" dirty="0" smtClean="0">
                <a:latin typeface="+mj-lt"/>
                <a:cs typeface="+mj-cs"/>
              </a:rPr>
              <a:t> chloride</a:t>
            </a:r>
          </a:p>
          <a:p>
            <a:pPr algn="ctr" rtl="0" eaLnBrk="1" hangingPunct="1">
              <a:defRPr/>
            </a:pPr>
            <a:r>
              <a:rPr lang="en-US" dirty="0" smtClean="0">
                <a:latin typeface="+mj-lt"/>
                <a:cs typeface="+mj-cs"/>
              </a:rPr>
              <a:t>3-Chloro-1-propene 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828800" y="2089946"/>
            <a:ext cx="60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+mj-lt"/>
                <a:cs typeface="+mj-cs"/>
              </a:rPr>
              <a:t>4-Benzylic halides</a:t>
            </a:r>
            <a:endParaRPr lang="en-US" sz="2800" b="1" u="sng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17475" y="2652209"/>
            <a:ext cx="87643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Ar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-C-X</a:t>
            </a:r>
            <a:r>
              <a:rPr lang="en-US" b="1" dirty="0">
                <a:solidFill>
                  <a:srgbClr val="FF33CC"/>
                </a:solidFill>
                <a:latin typeface="+mj-lt"/>
              </a:rPr>
              <a:t>  </a:t>
            </a:r>
            <a:r>
              <a:rPr lang="en-US" dirty="0" smtClean="0">
                <a:latin typeface="+mj-lt"/>
              </a:rPr>
              <a:t>(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has a halogen atom bonded to carbon </a:t>
            </a:r>
            <a:r>
              <a:rPr lang="en-US" i="1" dirty="0" smtClean="0">
                <a:latin typeface="+mj-lt"/>
              </a:rPr>
              <a:t>sp</a:t>
            </a:r>
            <a:r>
              <a:rPr lang="en-US" i="1" baseline="30000" dirty="0" smtClean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hybrid next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to aromatic ring)</a:t>
            </a:r>
            <a:endParaRPr lang="en-US" dirty="0">
              <a:latin typeface="+mj-lt"/>
            </a:endParaRPr>
          </a:p>
        </p:txBody>
      </p:sp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2200625"/>
              </p:ext>
            </p:extLst>
          </p:nvPr>
        </p:nvGraphicFramePr>
        <p:xfrm>
          <a:off x="1143000" y="3101976"/>
          <a:ext cx="1817688" cy="1073150"/>
        </p:xfrm>
        <a:graphic>
          <a:graphicData uri="http://schemas.openxmlformats.org/presentationml/2006/ole">
            <p:oleObj spid="_x0000_s2154" name="CS ChemDraw Drawing" r:id="rId3" imgW="1583640" imgH="1123560" progId="ChemDraw.Document.6.0">
              <p:embed/>
            </p:oleObj>
          </a:graphicData>
        </a:graphic>
      </p:graphicFrame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600200" y="3462545"/>
            <a:ext cx="3426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latin typeface="+mj-lt"/>
              </a:rPr>
              <a:t>       Benzyl Chloride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40848" y="4015691"/>
            <a:ext cx="6031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5-Aryl </a:t>
            </a:r>
            <a:r>
              <a:rPr lang="en-US" sz="2800" b="1" u="sng" dirty="0" smtClean="0">
                <a:solidFill>
                  <a:srgbClr val="FF0000"/>
                </a:solidFill>
                <a:latin typeface="+mj-lt"/>
              </a:rPr>
              <a:t>halides (</a:t>
            </a:r>
            <a:r>
              <a:rPr lang="en-US" sz="2800" b="1" u="sng" dirty="0" err="1" smtClean="0">
                <a:solidFill>
                  <a:srgbClr val="FF0000"/>
                </a:solidFill>
                <a:latin typeface="+mj-lt"/>
              </a:rPr>
              <a:t>haloarene</a:t>
            </a:r>
            <a:r>
              <a:rPr lang="en-US" sz="2800" b="1" u="sng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3514" y="4549914"/>
            <a:ext cx="84470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Bookman Old Style" panose="02050604050505020204" pitchFamily="18" charset="0"/>
              </a:rPr>
              <a:t>Ar</a:t>
            </a:r>
            <a:r>
              <a:rPr lang="en-US" sz="2000" dirty="0">
                <a:latin typeface="Bookman Old Style" panose="02050604050505020204" pitchFamily="18" charset="0"/>
              </a:rPr>
              <a:t>-X has a halogen atom bonded to one of the </a:t>
            </a:r>
            <a:r>
              <a:rPr lang="en-US" sz="2000" i="1" dirty="0">
                <a:latin typeface="Bookman Old Style" panose="02050604050505020204" pitchFamily="18" charset="0"/>
              </a:rPr>
              <a:t>sp</a:t>
            </a:r>
            <a:r>
              <a:rPr lang="en-US" sz="2000" i="1" baseline="30000" dirty="0">
                <a:latin typeface="Bookman Old Style" panose="02050604050505020204" pitchFamily="18" charset="0"/>
              </a:rPr>
              <a:t>2</a:t>
            </a:r>
            <a:r>
              <a:rPr lang="en-US" sz="2000" dirty="0">
                <a:latin typeface="Bookman Old Style" panose="02050604050505020204" pitchFamily="18" charset="0"/>
              </a:rPr>
              <a:t> hybrid carbon atoms of an aromatic ring  (X directly attached to </a:t>
            </a:r>
            <a:r>
              <a:rPr lang="en-US" sz="2000" dirty="0">
                <a:latin typeface="Bookman Old Style" panose="02050604050505020204" pitchFamily="18" charset="0"/>
                <a:sym typeface="Symbol" pitchFamily="18" charset="2"/>
              </a:rPr>
              <a:t></a:t>
            </a:r>
            <a:r>
              <a:rPr lang="en-US" sz="2000" dirty="0">
                <a:latin typeface="Bookman Old Style" panose="02050604050505020204" pitchFamily="18" charset="0"/>
              </a:rPr>
              <a:t> )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79450" y="5157192"/>
          <a:ext cx="4667250" cy="1162050"/>
        </p:xfrm>
        <a:graphic>
          <a:graphicData uri="http://schemas.openxmlformats.org/presentationml/2006/ole">
            <p:oleObj spid="_x0000_s2155" name="CS ChemDraw Drawing" r:id="rId4" imgW="3613478" imgH="911357" progId="ChemDraw.Document.6.0">
              <p:embed/>
            </p:oleObj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620788" y="6014615"/>
            <a:ext cx="6551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>
                <a:latin typeface="+mj-lt"/>
              </a:rPr>
              <a:t>Chlorobenzene</a:t>
            </a:r>
            <a:r>
              <a:rPr lang="en-US" dirty="0">
                <a:latin typeface="+mj-lt"/>
              </a:rPr>
              <a:t>                               </a:t>
            </a:r>
            <a:r>
              <a:rPr lang="en-US" i="1" dirty="0">
                <a:latin typeface="+mj-lt"/>
              </a:rPr>
              <a:t>p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Bromo</a:t>
            </a:r>
            <a:r>
              <a:rPr lang="en-US" dirty="0">
                <a:latin typeface="+mj-lt"/>
              </a:rPr>
              <a:t> toluene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1885127"/>
              </p:ext>
            </p:extLst>
          </p:nvPr>
        </p:nvGraphicFramePr>
        <p:xfrm>
          <a:off x="6655572" y="533400"/>
          <a:ext cx="735828" cy="1290495"/>
        </p:xfrm>
        <a:graphic>
          <a:graphicData uri="http://schemas.openxmlformats.org/presentationml/2006/ole">
            <p:oleObj spid="_x0000_s2156" name="CS ChemDraw Drawing" r:id="rId6" imgW="522000" imgH="915840" progId="ChemDraw.Document.6.0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11624" y="1862938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3-Bromocyclohexene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4386548"/>
              </p:ext>
            </p:extLst>
          </p:nvPr>
        </p:nvGraphicFramePr>
        <p:xfrm>
          <a:off x="4572000" y="2971800"/>
          <a:ext cx="1855737" cy="1170458"/>
        </p:xfrm>
        <a:graphic>
          <a:graphicData uri="http://schemas.openxmlformats.org/presentationml/2006/ole">
            <p:oleObj spid="_x0000_s2157" name="CS ChemDraw Drawing" r:id="rId7" imgW="1074960" imgH="677520" progId="ChemDraw.Document.6.0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00800" y="3844034"/>
            <a:ext cx="296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j-lt"/>
              </a:rPr>
              <a:t>Diphenylmethyl</a:t>
            </a:r>
            <a:r>
              <a:rPr lang="en-US" dirty="0" smtClean="0">
                <a:latin typeface="+mj-lt"/>
              </a:rPr>
              <a:t> bromide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41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/>
      <p:bldP spid="8" grpId="0" autoUpdateAnimBg="0"/>
      <p:bldP spid="9" grpId="0" autoUpdateAnimBg="0"/>
      <p:bldP spid="11" grpId="0" autoUpdateAnimBg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074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00B050"/>
                </a:solidFill>
                <a:latin typeface="+mj-lt"/>
              </a:rPr>
              <a:t>Polyhalogen</a:t>
            </a:r>
            <a:r>
              <a:rPr lang="en-US" sz="2400" b="1" u="sng" dirty="0">
                <a:solidFill>
                  <a:srgbClr val="00B050"/>
                </a:solidFill>
                <a:latin typeface="+mj-lt"/>
              </a:rPr>
              <a:t> compounds </a:t>
            </a:r>
            <a:r>
              <a:rPr lang="en-US" sz="2400" dirty="0">
                <a:latin typeface="+mj-lt"/>
              </a:rPr>
              <a:t>are carbon compounds containing more than one halogen atom. Many </a:t>
            </a:r>
            <a:r>
              <a:rPr lang="en-US" sz="2400" dirty="0" err="1">
                <a:latin typeface="+mj-lt"/>
              </a:rPr>
              <a:t>polyhalogen</a:t>
            </a:r>
            <a:r>
              <a:rPr lang="en-US" sz="2400" dirty="0">
                <a:latin typeface="+mj-lt"/>
              </a:rPr>
              <a:t> compounds are useful in the industry and in agriculture.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359827"/>
              </p:ext>
            </p:extLst>
          </p:nvPr>
        </p:nvGraphicFramePr>
        <p:xfrm>
          <a:off x="1219200" y="1981200"/>
          <a:ext cx="5757006" cy="4275437"/>
        </p:xfrm>
        <a:graphic>
          <a:graphicData uri="http://schemas.openxmlformats.org/presentationml/2006/ole">
            <p:oleObj spid="_x0000_s12298" name="CS ChemDraw Drawing" r:id="rId3" imgW="3890520" imgH="3096360" progId="ChemDraw.Document.6.0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86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Common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name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 OF Alkyl halides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6040179"/>
              </p:ext>
            </p:extLst>
          </p:nvPr>
        </p:nvGraphicFramePr>
        <p:xfrm>
          <a:off x="1042988" y="2663825"/>
          <a:ext cx="6978650" cy="1987550"/>
        </p:xfrm>
        <a:graphic>
          <a:graphicData uri="http://schemas.openxmlformats.org/presentationml/2006/ole">
            <p:oleObj spid="_x0000_s13320" name="CS ChemDraw Drawing" r:id="rId4" imgW="4602960" imgH="1105560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12648" y="1447800"/>
            <a:ext cx="8074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altLang="en-US" sz="2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Common names </a:t>
            </a:r>
            <a:r>
              <a:rPr lang="en-GB" altLang="en-US" sz="2400" dirty="0">
                <a:latin typeface="Bookman Old Style" panose="02050604050505020204" pitchFamily="18" charset="0"/>
                <a:cs typeface="Arial" pitchFamily="34" charset="0"/>
              </a:rPr>
              <a:t>derived from the corresponding alkyl group followed by the name of halogen atom.</a:t>
            </a:r>
          </a:p>
        </p:txBody>
      </p:sp>
    </p:spTree>
    <p:extLst>
      <p:ext uri="{BB962C8B-B14F-4D97-AF65-F5344CB8AC3E}">
        <p14:creationId xmlns:p14="http://schemas.microsoft.com/office/powerpoint/2010/main" xmlns="" val="2610643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  Nomenclature  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OF Alkyl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halides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n-GB" altLang="en-US" sz="20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IUPAC names </a:t>
            </a:r>
            <a:r>
              <a:rPr lang="en-GB" altLang="en-US" sz="2000" dirty="0">
                <a:latin typeface="Bookman Old Style" panose="02050604050505020204" pitchFamily="18" charset="0"/>
                <a:cs typeface="Arial" pitchFamily="34" charset="0"/>
              </a:rPr>
              <a:t>derived from the names of parent organic compound (alkane or alkene or alkyne or alcohol or aldehydes and so on) with a prefix indicating halogens and</a:t>
            </a:r>
            <a:r>
              <a:rPr lang="en-GB" altLang="en-US" sz="2000" b="1" dirty="0"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en-GB" altLang="en-US" sz="2000" dirty="0">
                <a:latin typeface="Bookman Old Style" panose="02050604050505020204" pitchFamily="18" charset="0"/>
                <a:cs typeface="Arial" pitchFamily="34" charset="0"/>
              </a:rPr>
              <a:t>their positions. </a:t>
            </a:r>
            <a:r>
              <a:rPr lang="en-GB" altLang="en-US" sz="200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(</a:t>
            </a:r>
            <a:r>
              <a:rPr lang="en-US" altLang="en-US" sz="2000" dirty="0" smtClean="0">
                <a:solidFill>
                  <a:srgbClr val="0070C0"/>
                </a:solidFill>
                <a:latin typeface="+mj-lt"/>
                <a:cs typeface="Arial" charset="0"/>
              </a:rPr>
              <a:t>Halo……)</a:t>
            </a:r>
            <a:endParaRPr lang="en-GB" altLang="en-US" sz="2000" dirty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algn="just" eaLnBrk="1" hangingPunct="1"/>
            <a:r>
              <a:rPr lang="en-US" altLang="en-US" dirty="0">
                <a:latin typeface="Arial" pitchFamily="34" charset="0"/>
              </a:rPr>
              <a:t>	</a:t>
            </a:r>
            <a:r>
              <a:rPr lang="en-US" altLang="en-US" dirty="0">
                <a:latin typeface="Bookman Old Style" panose="02050604050505020204" pitchFamily="18" charset="0"/>
              </a:rPr>
              <a:t>           </a:t>
            </a:r>
            <a:r>
              <a:rPr lang="en-US" altLang="en-US" sz="2000" dirty="0">
                <a:latin typeface="Bookman Old Style" panose="02050604050505020204" pitchFamily="18" charset="0"/>
              </a:rPr>
              <a:t>CH</a:t>
            </a:r>
            <a:r>
              <a:rPr lang="en-US" altLang="en-US" sz="2000" baseline="-25000" dirty="0">
                <a:latin typeface="Bookman Old Style" panose="02050604050505020204" pitchFamily="18" charset="0"/>
              </a:rPr>
              <a:t>3</a:t>
            </a:r>
            <a:r>
              <a:rPr lang="en-US" altLang="en-US" sz="2000" dirty="0">
                <a:latin typeface="Bookman Old Style" panose="02050604050505020204" pitchFamily="18" charset="0"/>
              </a:rPr>
              <a:t>-Cl               </a:t>
            </a:r>
            <a:r>
              <a:rPr lang="en-US" altLang="en-US" sz="2000" dirty="0" smtClean="0">
                <a:latin typeface="Bookman Old Style" panose="02050604050505020204" pitchFamily="18" charset="0"/>
              </a:rPr>
              <a:t>      </a:t>
            </a:r>
            <a:r>
              <a:rPr lang="en-US" altLang="en-US" sz="2000" dirty="0">
                <a:latin typeface="Bookman Old Style" panose="02050604050505020204" pitchFamily="18" charset="0"/>
              </a:rPr>
              <a:t>CH</a:t>
            </a:r>
            <a:r>
              <a:rPr lang="en-US" altLang="en-US" sz="2000" baseline="-25000" dirty="0">
                <a:latin typeface="Bookman Old Style" panose="02050604050505020204" pitchFamily="18" charset="0"/>
              </a:rPr>
              <a:t>3</a:t>
            </a:r>
            <a:r>
              <a:rPr lang="en-US" altLang="en-US" sz="2000" dirty="0">
                <a:latin typeface="Bookman Old Style" panose="02050604050505020204" pitchFamily="18" charset="0"/>
              </a:rPr>
              <a:t>-CH</a:t>
            </a:r>
            <a:r>
              <a:rPr lang="en-US" altLang="en-US" sz="2000" baseline="-25000" dirty="0">
                <a:latin typeface="Bookman Old Style" panose="02050604050505020204" pitchFamily="18" charset="0"/>
              </a:rPr>
              <a:t>2</a:t>
            </a:r>
            <a:r>
              <a:rPr lang="en-US" altLang="en-US" sz="2000" dirty="0">
                <a:latin typeface="Bookman Old Style" panose="02050604050505020204" pitchFamily="18" charset="0"/>
              </a:rPr>
              <a:t>-Br                  (CH</a:t>
            </a:r>
            <a:r>
              <a:rPr lang="en-US" altLang="en-US" sz="2000" baseline="-25000" dirty="0">
                <a:latin typeface="Bookman Old Style" panose="02050604050505020204" pitchFamily="18" charset="0"/>
              </a:rPr>
              <a:t>3</a:t>
            </a:r>
            <a:r>
              <a:rPr lang="en-US" altLang="en-US" sz="2000" dirty="0">
                <a:latin typeface="Bookman Old Style" panose="02050604050505020204" pitchFamily="18" charset="0"/>
              </a:rPr>
              <a:t>)</a:t>
            </a:r>
            <a:r>
              <a:rPr lang="en-US" altLang="en-US" sz="2000" baseline="-25000" dirty="0">
                <a:latin typeface="Bookman Old Style" panose="02050604050505020204" pitchFamily="18" charset="0"/>
              </a:rPr>
              <a:t>2</a:t>
            </a:r>
            <a:r>
              <a:rPr lang="en-US" altLang="en-US" sz="2000" dirty="0">
                <a:latin typeface="Bookman Old Style" panose="02050604050505020204" pitchFamily="18" charset="0"/>
              </a:rPr>
              <a:t>-CH-F</a:t>
            </a:r>
          </a:p>
          <a:p>
            <a:pPr eaLnBrk="1" hangingPunct="1"/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Common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dirty="0">
                <a:latin typeface="Bookman Old Style" panose="02050604050505020204" pitchFamily="18" charset="0"/>
              </a:rPr>
              <a:t>       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Methyl Chloride  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    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Ethyl bromide                 Isopropyl fluoride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IUPAC   </a:t>
            </a:r>
            <a:r>
              <a:rPr lang="en-US" altLang="en-US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Chloromethane       </a:t>
            </a:r>
            <a:r>
              <a:rPr lang="en-US" altLang="en-US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</a:t>
            </a:r>
            <a:r>
              <a:rPr lang="en-US" altLang="en-US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Bromoethane</a:t>
            </a:r>
            <a:r>
              <a:rPr lang="en-US" altLang="en-US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2-Fluoropropane</a:t>
            </a:r>
          </a:p>
          <a:p>
            <a:pPr eaLnBrk="1" hangingPunct="1"/>
            <a:r>
              <a:rPr lang="en-US" altLang="en-US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Class</a:t>
            </a:r>
            <a:r>
              <a:rPr lang="en-US" altLang="en-US" b="1" dirty="0">
                <a:solidFill>
                  <a:srgbClr val="00602B"/>
                </a:solidFill>
                <a:latin typeface="Bookman Old Style" panose="02050604050505020204" pitchFamily="18" charset="0"/>
              </a:rPr>
              <a:t>  </a:t>
            </a:r>
            <a:r>
              <a:rPr lang="en-US" altLang="en-US" dirty="0">
                <a:latin typeface="Bookman Old Style" panose="02050604050505020204" pitchFamily="18" charset="0"/>
              </a:rPr>
              <a:t>                 </a:t>
            </a:r>
            <a:r>
              <a:rPr lang="en-US" altLang="en-US" dirty="0">
                <a:solidFill>
                  <a:srgbClr val="00602B"/>
                </a:solidFill>
                <a:latin typeface="Bookman Old Style" panose="02050604050505020204" pitchFamily="18" charset="0"/>
              </a:rPr>
              <a:t>1°	                              1°                                     2°</a:t>
            </a:r>
            <a:r>
              <a:rPr lang="en-US" altLang="en-US" dirty="0">
                <a:latin typeface="Bookman Old Style" panose="02050604050505020204" pitchFamily="18" charset="0"/>
              </a:rPr>
              <a:t>      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53340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Common</a:t>
            </a:r>
            <a:r>
              <a:rPr lang="en-US" altLang="en-US" dirty="0">
                <a:latin typeface="+mj-lt"/>
              </a:rPr>
              <a:t> 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Cyclohexyl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Iodide     </a:t>
            </a:r>
            <a:r>
              <a:rPr lang="en-US" altLang="en-US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-Butyl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bromide       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Methylcyclopentyl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chloride       </a:t>
            </a:r>
            <a:endParaRPr lang="en-US" altLang="en-US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+mj-lt"/>
              </a:rPr>
              <a:t>IUPAC</a:t>
            </a:r>
            <a:r>
              <a:rPr lang="en-US" altLang="en-US" dirty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altLang="en-US" sz="1400" b="1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Iodocyclohexane</a:t>
            </a:r>
            <a:r>
              <a:rPr lang="en-US" altLang="en-US" sz="14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        2-Bromo-2- </a:t>
            </a:r>
            <a:r>
              <a:rPr lang="en-US" altLang="en-US" sz="1400" b="1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methylpropane</a:t>
            </a:r>
            <a:r>
              <a:rPr lang="en-US" altLang="en-US" sz="14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  </a:t>
            </a:r>
            <a:r>
              <a:rPr lang="en-US" altLang="en-US" sz="14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  1-Chloro-1-methyl </a:t>
            </a:r>
            <a:r>
              <a:rPr lang="en-US" altLang="en-US" sz="1400" b="1" dirty="0" err="1">
                <a:solidFill>
                  <a:srgbClr val="FF0000"/>
                </a:solidFill>
                <a:latin typeface="+mj-lt"/>
                <a:cs typeface="Arial" pitchFamily="34" charset="0"/>
              </a:rPr>
              <a:t>cyclopentane</a:t>
            </a:r>
            <a:endParaRPr lang="en-US" altLang="en-US" sz="1400" b="1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rgbClr val="00B050"/>
                </a:solidFill>
                <a:latin typeface="+mj-lt"/>
              </a:rPr>
              <a:t>Class</a:t>
            </a:r>
            <a:r>
              <a:rPr lang="en-US" altLang="en-US" b="1" dirty="0">
                <a:solidFill>
                  <a:srgbClr val="00602B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602B"/>
                </a:solidFill>
                <a:latin typeface="+mj-lt"/>
              </a:rPr>
              <a:t>            2°                                     3 °                                      3 °</a:t>
            </a:r>
            <a:r>
              <a:rPr lang="en-US" altLang="en-US" dirty="0">
                <a:latin typeface="+mj-lt"/>
              </a:rPr>
              <a:t>      </a:t>
            </a:r>
          </a:p>
        </p:txBody>
      </p:sp>
      <p:graphicFrame>
        <p:nvGraphicFramePr>
          <p:cNvPr id="6" name="Object 1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8149579"/>
              </p:ext>
            </p:extLst>
          </p:nvPr>
        </p:nvGraphicFramePr>
        <p:xfrm>
          <a:off x="1143000" y="3505200"/>
          <a:ext cx="6629400" cy="1524000"/>
        </p:xfrm>
        <a:graphic>
          <a:graphicData uri="http://schemas.openxmlformats.org/presentationml/2006/ole">
            <p:oleObj spid="_x0000_s4136" r:id="rId3" imgW="2115316" imgH="551881" progId="ChemDraw.Document.6.0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FE1-F1A2-4061-8ED3-1B21EC822FF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29830" y="6488668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108 </a:t>
            </a:r>
            <a:r>
              <a:rPr lang="en-US" b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Chem</a:t>
            </a:r>
            <a:endParaRPr lang="en-US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43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2015</TotalTime>
  <Words>857</Words>
  <Application>Microsoft Office PowerPoint</Application>
  <PresentationFormat>عرض على الشاشة (3:4)‏</PresentationFormat>
  <Paragraphs>172</Paragraphs>
  <Slides>20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Origin</vt:lpstr>
      <vt:lpstr>CS ChemDraw Drawing</vt:lpstr>
      <vt:lpstr>ChemSketch</vt:lpstr>
      <vt:lpstr>Organic Halogen Compounds </vt:lpstr>
      <vt:lpstr>Learning Objectives</vt:lpstr>
      <vt:lpstr>Structure Of Alkyl Halides</vt:lpstr>
      <vt:lpstr>Classification</vt:lpstr>
      <vt:lpstr>الشريحة 5</vt:lpstr>
      <vt:lpstr>الشريحة 6</vt:lpstr>
      <vt:lpstr>الشريحة 7</vt:lpstr>
      <vt:lpstr>Common name OF Alkyl halides</vt:lpstr>
      <vt:lpstr>  Nomenclature  OF Alkyl halides</vt:lpstr>
      <vt:lpstr>    Physical Properties of Organic Halides</vt:lpstr>
      <vt:lpstr>Nature of  (C-X) Bond</vt:lpstr>
      <vt:lpstr>Preparation Of Halocompounds</vt:lpstr>
      <vt:lpstr>الشريحة 13</vt:lpstr>
      <vt:lpstr>2- Conversion Of Alcohols</vt:lpstr>
      <vt:lpstr>Reactions of Organic Halides</vt:lpstr>
      <vt:lpstr>الشريحة 16</vt:lpstr>
      <vt:lpstr>2- Elimination Reactions (E)</vt:lpstr>
      <vt:lpstr>الشريحة 18</vt:lpstr>
      <vt:lpstr>4- Reduction of alkyl halides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Halogen Compounds</dc:title>
  <dc:creator>HP</dc:creator>
  <cp:lastModifiedBy>Admin</cp:lastModifiedBy>
  <cp:revision>59</cp:revision>
  <dcterms:created xsi:type="dcterms:W3CDTF">2014-10-28T16:08:06Z</dcterms:created>
  <dcterms:modified xsi:type="dcterms:W3CDTF">2016-10-30T18:13:41Z</dcterms:modified>
</cp:coreProperties>
</file>