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738" r:id="rId2"/>
    <p:sldId id="739" r:id="rId3"/>
    <p:sldId id="740" r:id="rId4"/>
    <p:sldId id="741" r:id="rId5"/>
    <p:sldId id="742" r:id="rId6"/>
    <p:sldId id="781" r:id="rId7"/>
    <p:sldId id="782" r:id="rId8"/>
    <p:sldId id="783" r:id="rId9"/>
    <p:sldId id="743" r:id="rId10"/>
    <p:sldId id="744" r:id="rId11"/>
    <p:sldId id="745" r:id="rId12"/>
    <p:sldId id="746" r:id="rId13"/>
    <p:sldId id="747" r:id="rId14"/>
    <p:sldId id="784" r:id="rId15"/>
    <p:sldId id="785" r:id="rId16"/>
    <p:sldId id="748" r:id="rId17"/>
    <p:sldId id="749" r:id="rId18"/>
    <p:sldId id="786" r:id="rId19"/>
    <p:sldId id="787" r:id="rId20"/>
    <p:sldId id="788" r:id="rId21"/>
    <p:sldId id="789" r:id="rId22"/>
    <p:sldId id="750" r:id="rId23"/>
    <p:sldId id="751" r:id="rId24"/>
    <p:sldId id="752" r:id="rId25"/>
    <p:sldId id="753" r:id="rId26"/>
    <p:sldId id="754" r:id="rId27"/>
    <p:sldId id="755" r:id="rId28"/>
    <p:sldId id="756" r:id="rId29"/>
    <p:sldId id="757" r:id="rId30"/>
    <p:sldId id="758" r:id="rId31"/>
    <p:sldId id="759" r:id="rId32"/>
    <p:sldId id="760" r:id="rId33"/>
    <p:sldId id="761" r:id="rId34"/>
    <p:sldId id="762" r:id="rId35"/>
    <p:sldId id="763" r:id="rId36"/>
    <p:sldId id="764" r:id="rId37"/>
    <p:sldId id="765" r:id="rId38"/>
    <p:sldId id="766" r:id="rId39"/>
    <p:sldId id="767" r:id="rId40"/>
    <p:sldId id="768" r:id="rId41"/>
    <p:sldId id="769" r:id="rId42"/>
    <p:sldId id="770" r:id="rId43"/>
    <p:sldId id="771" r:id="rId44"/>
    <p:sldId id="772" r:id="rId45"/>
    <p:sldId id="773" r:id="rId46"/>
    <p:sldId id="774" r:id="rId47"/>
    <p:sldId id="775" r:id="rId48"/>
    <p:sldId id="776" r:id="rId49"/>
    <p:sldId id="777" r:id="rId50"/>
    <p:sldId id="778" r:id="rId51"/>
    <p:sldId id="779" r:id="rId52"/>
    <p:sldId id="780" r:id="rId53"/>
    <p:sldId id="790" r:id="rId54"/>
    <p:sldId id="791" r:id="rId55"/>
    <p:sldId id="803" r:id="rId56"/>
    <p:sldId id="804" r:id="rId57"/>
    <p:sldId id="792" r:id="rId58"/>
    <p:sldId id="793" r:id="rId59"/>
    <p:sldId id="794" r:id="rId60"/>
    <p:sldId id="805" r:id="rId61"/>
    <p:sldId id="795" r:id="rId62"/>
    <p:sldId id="796" r:id="rId63"/>
    <p:sldId id="797" r:id="rId64"/>
    <p:sldId id="806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72FCF-C236-4C69-9A95-FAE0FAEFB87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B804-B42A-4E77-A0D2-B31CA5707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779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63379-7691-4EE9-924D-D1A6E312F370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D3D8E-ACB6-4B41-9E13-D74CCB941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53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86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20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59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3530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DDA39FF2-3363-4B47-AA31-D8C4E95B4D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244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9920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95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76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87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60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0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22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70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0984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503 STAT - </a:t>
            </a:r>
            <a:r>
              <a:rPr lang="en-US" sz="12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Probability and Statistics for Engineers and Scientists – Dr. Mansour </a:t>
            </a:r>
            <a:r>
              <a:rPr lang="en-US" sz="1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Shrahili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723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747805"/>
            <a:ext cx="8763000" cy="236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4: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Expectation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16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396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676400"/>
            <a:ext cx="50482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5334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172200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we can expect this type of device to last, on</a:t>
            </a:r>
            <a:r>
              <a:rPr lang="en-US" sz="23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average</a:t>
            </a:r>
            <a:r>
              <a:rPr lang="en-US" sz="2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 hours.</a:t>
            </a:r>
          </a:p>
        </p:txBody>
      </p:sp>
    </p:spTree>
    <p:extLst>
      <p:ext uri="{BB962C8B-B14F-4D97-AF65-F5344CB8AC3E}">
        <p14:creationId xmlns:p14="http://schemas.microsoft.com/office/powerpoint/2010/main" xmlns="" val="366705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81000" y="1203276"/>
                <a:ext cx="8686800" cy="2594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 be a random variable with a probability distribution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function of the random variable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mean (or expected value) of the random variable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)])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is defined by: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03276"/>
                <a:ext cx="8686800" cy="2594813"/>
              </a:xfrm>
              <a:prstGeom prst="rect">
                <a:avLst/>
              </a:prstGeom>
              <a:blipFill rotWithShape="1">
                <a:blip r:embed="rId2"/>
                <a:stretch>
                  <a:fillRect l="-1825" t="-3286" r="-1754" b="-6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86106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722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X be a discrete random variable with the following probability distribution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571750"/>
            <a:ext cx="3714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468702" y="4572000"/>
                <a:ext cx="69083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)],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200" i="1" baseline="30000" dirty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02" y="4572000"/>
                <a:ext cx="690836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29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7799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7095"/>
            <a:ext cx="8710613" cy="539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385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84" y="1143000"/>
            <a:ext cx="906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the number of cars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pass through a car wash between 4:00 P.M. and 5:00 P.M. on any sunny Friday has the following probability distribution: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590800"/>
            <a:ext cx="55340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228600" y="3733800"/>
                <a:ext cx="8763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 the amount of money, in dollars, paid to the attendant by the manager. Find the attendant’s expected earnings for this particular time period.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733800"/>
                <a:ext cx="87630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461" t="-4405" r="-1392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1464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0"/>
            <a:ext cx="86201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207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X be a continuous random variable that represents the life (in hours) of a certain electronic device. The pdf of X is given by: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4" t="16751"/>
          <a:stretch/>
        </p:blipFill>
        <p:spPr bwMode="auto">
          <a:xfrm>
            <a:off x="2527540" y="3116472"/>
            <a:ext cx="4278073" cy="17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491706" y="5257800"/>
                <a:ext cx="1966757" cy="829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6" y="5257800"/>
                <a:ext cx="1966757" cy="829330"/>
              </a:xfrm>
              <a:prstGeom prst="rect">
                <a:avLst/>
              </a:prstGeom>
              <a:blipFill rotWithShape="1">
                <a:blip r:embed="rId3"/>
                <a:stretch>
                  <a:fillRect l="-8075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05727"/>
            <a:ext cx="3200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315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1" cy="528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111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144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04800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787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42016" y="1143000"/>
                <a:ext cx="9067800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random variables with joint probability distribution </a:t>
                </a:r>
              </a:p>
              <a:p>
                <a:pPr algn="just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expected value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 ) = 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𝑋𝑌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6" y="1143000"/>
                <a:ext cx="9067800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2085" t="-1921" r="-2017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28600" y="533400"/>
            <a:ext cx="2122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362200"/>
            <a:ext cx="63055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577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of a Random Variable:</a:t>
            </a:r>
          </a:p>
          <a:p>
            <a:endParaRPr lang="en-US" sz="4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457200" y="1295400"/>
                <a:ext cx="86868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u="sng" dirty="0">
                    <a:solidFill>
                      <a:srgbClr val="C00000"/>
                    </a:solidFill>
                  </a:rPr>
                  <a:t/>
                </a:r>
                <a:r>
                  <a:rPr lang="en-US" sz="36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endParaRPr lang="en-US" sz="3600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 be a random variable with a probability distribution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mean (or expected value) of X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3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(or E(X)) and is defined by: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6868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2105" t="-3625" r="-2105" b="-6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8" t="5017"/>
          <a:stretch/>
        </p:blipFill>
        <p:spPr bwMode="auto">
          <a:xfrm>
            <a:off x="914400" y="4252823"/>
            <a:ext cx="7551887" cy="20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134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93234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3265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8588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 – 4.2 – 4.10 – 4.13  and 4.17 on page 117</a:t>
            </a:r>
          </a:p>
        </p:txBody>
      </p:sp>
    </p:spTree>
    <p:extLst>
      <p:ext uri="{BB962C8B-B14F-4D97-AF65-F5344CB8AC3E}">
        <p14:creationId xmlns:p14="http://schemas.microsoft.com/office/powerpoint/2010/main" xmlns="" val="1952071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Variance (of a Random Variable)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1295400"/>
                <a:ext cx="8382000" cy="2219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most important measure of variability of a random variable X is called the variance of X and is denoted by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𝑉𝑎𝑟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400"/>
                <a:ext cx="8382000" cy="2219134"/>
              </a:xfrm>
              <a:prstGeom prst="rect">
                <a:avLst/>
              </a:prstGeom>
              <a:blipFill rotWithShape="1">
                <a:blip r:embed="rId2"/>
                <a:stretch>
                  <a:fillRect l="-1891" r="-181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4536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76200" y="1295400"/>
                <a:ext cx="90678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 be a random variable with a probability distribution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mean μ. The variance of X is defined by: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95400"/>
                <a:ext cx="90678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748" t="-5447" r="-1681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06" y="3276600"/>
            <a:ext cx="90428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309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deviation)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4" y="1914524"/>
            <a:ext cx="8854296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534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62356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5105400"/>
            <a:ext cx="3645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Proof </a:t>
            </a:r>
            <a:r>
              <a:rPr lang="en-US" sz="3200" b="1" dirty="0">
                <a:solidFill>
                  <a:srgbClr val="C00000"/>
                </a:solidFill>
              </a:rPr>
              <a:t>: See page 121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012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X be a discrete random variable with the following probability distribution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362200"/>
            <a:ext cx="57245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390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1335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88" y="1905000"/>
            <a:ext cx="89449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8751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4" y="304800"/>
            <a:ext cx="895220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4245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37" y="533400"/>
            <a:ext cx="88808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578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300" y="152400"/>
            <a:ext cx="86487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shipment of 8 similar microcomputers to a retail outlet contains 3 that are defective and 5 are non-defective. If a school makes a random purchase of 2 of these computers, find the expected number of defective computers purchased </a:t>
            </a:r>
          </a:p>
          <a:p>
            <a:pPr algn="just"/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sz="32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X = the number of defective computers purchased. we found that the probability distribution of X is: </a:t>
            </a:r>
          </a:p>
        </p:txBody>
      </p:sp>
    </p:spTree>
    <p:extLst>
      <p:ext uri="{BB962C8B-B14F-4D97-AF65-F5344CB8AC3E}">
        <p14:creationId xmlns:p14="http://schemas.microsoft.com/office/powerpoint/2010/main" xmlns="" val="928272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9162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6077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5058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2867025"/>
            <a:ext cx="8686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4381500"/>
            <a:ext cx="857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8139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and Variances of Linear Combinations of Random Variables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13" y="1800224"/>
            <a:ext cx="9089488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81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371600"/>
                <a:ext cx="8610600" cy="2277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is a random variable with mean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if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constants, then: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000" i="1" dirty="0" err="1">
                          <a:latin typeface="Cambria Math"/>
                          <a:cs typeface="Times New Roman" panose="02020603050405020304" pitchFamily="18" charset="0"/>
                        </a:rPr>
                        <m:t>𝑎𝑋</m:t>
                      </m:r>
                      <m:r>
                        <a:rPr lang="en-US" sz="3000" i="1" dirty="0" err="1">
                          <a:latin typeface="Cambria Math"/>
                          <a:cs typeface="Times New Roman" panose="02020603050405020304" pitchFamily="18" charset="0"/>
                        </a:rPr>
                        <m:t>±</m:t>
                      </m:r>
                      <m:r>
                        <a:rPr lang="en-US" sz="3000" i="1" dirty="0" err="1"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i="1" dirty="0">
                          <a:latin typeface="Cambria Math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a:rPr lang="en-US" sz="3000" i="1" dirty="0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i="1" dirty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000" i="1" dirty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000" i="1" dirty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000" i="1" dirty="0">
                          <a:latin typeface="Cambria Math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sz="3000" i="1" dirty="0">
                          <a:latin typeface="Cambria Math"/>
                          <a:cs typeface="Times New Roman" panose="02020603050405020304" pitchFamily="18" charset="0"/>
                        </a:rPr>
                        <m:t>) ± </m:t>
                      </m:r>
                      <m:r>
                        <a:rPr lang="en-US" sz="3000" i="1" dirty="0"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i="1" dirty="0">
                          <a:latin typeface="Cambria Math"/>
                          <a:cs typeface="Times New Roman" panose="02020603050405020304" pitchFamily="18" charset="0"/>
                        </a:rPr>
                        <m:t> ⇔</m:t>
                      </m:r>
                      <m:r>
                        <a:rPr lang="en-US" sz="3000" b="0" i="0" dirty="0" smtClean="0">
                          <a:latin typeface="Cambria Math"/>
                          <a:cs typeface="Times New Roman" panose="020206030504050203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l-GR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30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𝑎𝑋</m:t>
                          </m:r>
                          <m:r>
                            <a:rPr lang="en-US" sz="3000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sz="3000" b="0" i="1" dirty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000" i="1" dirty="0"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3000" i="1" dirty="0"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l-GR" sz="3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30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0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30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±</m:t>
                      </m:r>
                      <m:r>
                        <a:rPr lang="en-US" sz="3000" i="1" dirty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610600" cy="2277739"/>
              </a:xfrm>
              <a:prstGeom prst="rect">
                <a:avLst/>
              </a:prstGeom>
              <a:blipFill rotWithShape="1">
                <a:blip r:embed="rId2"/>
                <a:stretch>
                  <a:fillRect l="-1769" r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71576" y="3725962"/>
            <a:ext cx="8596223" cy="1684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Corollary 1: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E(b) = b (a=0 in Theorem) </a:t>
            </a:r>
          </a:p>
          <a:p>
            <a:pPr>
              <a:lnSpc>
                <a:spcPct val="200000"/>
              </a:lnSpc>
            </a:pPr>
            <a:r>
              <a:rPr lang="it-I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Corollary 2: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E(aX) = a E(X) (b=0 in Theorem)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09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2192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X be a random variable with the following probability density function: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4673025"/>
            <a:ext cx="2704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E(4X+3).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263" y="2514600"/>
            <a:ext cx="4181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1212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3" y="1190625"/>
            <a:ext cx="907503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3" y="3821285"/>
            <a:ext cx="9090856" cy="219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198" y="3236510"/>
            <a:ext cx="3367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solution: </a:t>
            </a:r>
          </a:p>
        </p:txBody>
      </p:sp>
    </p:spTree>
    <p:extLst>
      <p:ext uri="{BB962C8B-B14F-4D97-AF65-F5344CB8AC3E}">
        <p14:creationId xmlns:p14="http://schemas.microsoft.com/office/powerpoint/2010/main" xmlns="" val="1074165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4201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5602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Corollary: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600200"/>
                <a:ext cx="86106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X, and Y are random variables, then: 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  <m:r>
                        <a:rPr lang="en-US" sz="360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𝑋</m:t>
                      </m:r>
                      <m:r>
                        <a:rPr lang="en-US" sz="3600" i="1" dirty="0" smtClean="0">
                          <a:latin typeface="Cambria Math"/>
                        </a:rPr>
                        <m:t> ± </m:t>
                      </m:r>
                      <m:r>
                        <a:rPr lang="en-US" sz="3600" i="1" dirty="0" smtClean="0">
                          <a:latin typeface="Cambria Math"/>
                        </a:rPr>
                        <m:t>𝑌</m:t>
                      </m:r>
                      <m:r>
                        <a:rPr lang="en-US" sz="3600" i="1" dirty="0" smtClean="0">
                          <a:latin typeface="Cambria Math"/>
                        </a:rPr>
                        <m:t>) = </m:t>
                      </m:r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  <m:r>
                        <a:rPr lang="en-US" sz="360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𝑋</m:t>
                      </m:r>
                      <m:r>
                        <a:rPr lang="en-US" sz="3600" i="1" dirty="0" smtClean="0">
                          <a:latin typeface="Cambria Math"/>
                        </a:rPr>
                        <m:t>) ± </m:t>
                      </m:r>
                      <m:r>
                        <a:rPr lang="en-US" sz="3600" i="1" dirty="0" smtClean="0">
                          <a:latin typeface="Cambria Math"/>
                        </a:rPr>
                        <m:t>𝐸</m:t>
                      </m:r>
                      <m:r>
                        <a:rPr lang="en-US" sz="3600" i="1" dirty="0" smtClean="0">
                          <a:latin typeface="Cambria Math"/>
                        </a:rPr>
                        <m:t>(</m:t>
                      </m:r>
                      <m:r>
                        <a:rPr lang="en-US" sz="3600" i="1" dirty="0" smtClean="0">
                          <a:latin typeface="Cambria Math"/>
                        </a:rPr>
                        <m:t>𝑌</m:t>
                      </m:r>
                      <m:r>
                        <a:rPr lang="en-US" sz="3600" i="1" dirty="0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6106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56282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371600"/>
                <a:ext cx="8610600" cy="1752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X is a random variable with variance</a:t>
                </a:r>
              </a:p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  <m:sup/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if a and b are constants, then: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610600" cy="1752659"/>
              </a:xfrm>
              <a:prstGeom prst="rect">
                <a:avLst/>
              </a:prstGeom>
              <a:blipFill>
                <a:blip r:embed="rId2"/>
                <a:stretch>
                  <a:fillRect l="-1769" t="-4861" b="-763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733800"/>
            <a:ext cx="45529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9268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71" y="990601"/>
            <a:ext cx="90420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475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23" y="1143000"/>
            <a:ext cx="837607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12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Corollary: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990600"/>
            <a:ext cx="8686800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X, and Y are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variables, then: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aX+bY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a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+ b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(Y)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aX−bY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a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+ b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(Y)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 =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(Y) </a:t>
            </a:r>
          </a:p>
        </p:txBody>
      </p:sp>
    </p:spTree>
    <p:extLst>
      <p:ext uri="{BB962C8B-B14F-4D97-AF65-F5344CB8AC3E}">
        <p14:creationId xmlns:p14="http://schemas.microsoft.com/office/powerpoint/2010/main" xmlns="" val="3095265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46408"/>
            <a:ext cx="8610600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X, and Y be two independent random variables such that E(X)=2,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(X)=4, E(Y)=7,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(Y)=1. Find: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E(3X+7)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(3X+7)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E(5X+2Y−2)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(5X+2Y−2). </a:t>
            </a:r>
          </a:p>
        </p:txBody>
      </p:sp>
    </p:spTree>
    <p:extLst>
      <p:ext uri="{BB962C8B-B14F-4D97-AF65-F5344CB8AC3E}">
        <p14:creationId xmlns:p14="http://schemas.microsoft.com/office/powerpoint/2010/main" xmlns="" val="61656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066800"/>
            <a:ext cx="8991600" cy="426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E(3X+7) = 3E(X)+7 = 3(2)+7 = 13 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(3X+7)= (3)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(X)=(3)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=36 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E(5X+2Y−2)= 5E(X) + 2E(Y) −2= (5)(2) + (2)(7) − 2= 22 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(5X+2Y−2)=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(5X+2Y)= 5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+ 2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(Y) = (25)(4)+(4)(1) = 104 </a:t>
            </a:r>
          </a:p>
        </p:txBody>
      </p:sp>
    </p:spTree>
    <p:extLst>
      <p:ext uri="{BB962C8B-B14F-4D97-AF65-F5344CB8AC3E}">
        <p14:creationId xmlns:p14="http://schemas.microsoft.com/office/powerpoint/2010/main" xmlns="" val="1499293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Chebyshev's Theorem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76200" y="1295400"/>
                <a:ext cx="9067800" cy="5087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X is any random variable with mean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variance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𝑉𝑎𝑟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standard deviation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Chebyshev's Theorem gives a conservative estimate of the probability that the random variable X assumes a value within k standard deviations 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𝑘</m:t>
                    </m:r>
                    <m:r>
                      <a:rPr lang="en-US" sz="3200" i="1" dirty="0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its mean μ, which is </a:t>
                </a:r>
                <a:endParaRPr lang="en-US" sz="3200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𝑃</m:t>
                    </m:r>
                    <m:r>
                      <a:rPr lang="en-US" sz="3200" i="1" dirty="0" smtClean="0"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</a:rPr>
                      <m:t>𝜇</m:t>
                    </m:r>
                    <m:r>
                      <a:rPr lang="en-US" sz="3200" i="1" dirty="0" smtClean="0">
                        <a:latin typeface="Cambria Math"/>
                      </a:rPr>
                      <m:t>− </m:t>
                    </m:r>
                    <m:r>
                      <a:rPr lang="en-US" sz="3200" i="1" dirty="0" err="1">
                        <a:latin typeface="Cambria Math"/>
                      </a:rPr>
                      <m:t>𝑘</m:t>
                    </m:r>
                    <m:r>
                      <a:rPr lang="en-US" sz="3200" i="1" dirty="0" err="1">
                        <a:latin typeface="Cambria Math"/>
                      </a:rPr>
                      <m:t>𝜎</m:t>
                    </m:r>
                    <m:r>
                      <a:rPr lang="en-US" sz="3200" i="1" dirty="0">
                        <a:latin typeface="Cambria Math"/>
                      </a:rPr>
                      <m:t> &lt;</m:t>
                    </m:r>
                    <m:r>
                      <a:rPr lang="en-US" sz="3200" i="1" dirty="0">
                        <a:latin typeface="Cambria Math"/>
                      </a:rPr>
                      <m:t>𝑋</m:t>
                    </m:r>
                    <m:r>
                      <a:rPr lang="en-US" sz="3200" i="1" dirty="0">
                        <a:latin typeface="Cambria Math"/>
                      </a:rPr>
                      <m:t>&lt; </m:t>
                    </m:r>
                    <m:r>
                      <a:rPr lang="en-US" sz="3200" i="1" dirty="0">
                        <a:latin typeface="Cambria Math"/>
                      </a:rPr>
                      <m:t>𝜇</m:t>
                    </m:r>
                    <m:r>
                      <a:rPr lang="en-US" sz="3200" i="1" dirty="0">
                        <a:latin typeface="Cambria Math"/>
                      </a:rPr>
                      <m:t> +</m:t>
                    </m:r>
                    <m:r>
                      <a:rPr lang="en-US" sz="3200" i="1" dirty="0" err="1">
                        <a:latin typeface="Cambria Math"/>
                      </a:rPr>
                      <m:t>𝑘</m:t>
                    </m:r>
                    <m:r>
                      <a:rPr lang="en-US" sz="3200" i="1" dirty="0" err="1">
                        <a:latin typeface="Cambria Math"/>
                      </a:rPr>
                      <m:t>𝜎</m:t>
                    </m:r>
                    <m:r>
                      <a:rPr lang="en-US" sz="3200" i="1" dirty="0">
                        <a:latin typeface="Cambria Math"/>
                      </a:rPr>
                      <m:t>).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𝑃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l-GR" sz="3200" i="1" dirty="0">
                          <a:latin typeface="Cambria Math"/>
                        </a:rPr>
                        <m:t>𝜇</m:t>
                      </m:r>
                      <m:r>
                        <a:rPr lang="el-GR" sz="3200" i="1" dirty="0">
                          <a:latin typeface="Cambria Math"/>
                        </a:rPr>
                        <m:t>− </m:t>
                      </m:r>
                      <m:r>
                        <a:rPr lang="en-US" sz="3200" i="1" dirty="0">
                          <a:latin typeface="Cambria Math"/>
                        </a:rPr>
                        <m:t>𝑘</m:t>
                      </m:r>
                      <m:r>
                        <a:rPr lang="el-GR" sz="3200" i="1" dirty="0">
                          <a:latin typeface="Cambria Math"/>
                        </a:rPr>
                        <m:t>𝜎</m:t>
                      </m:r>
                      <m:r>
                        <a:rPr lang="el-GR" sz="3200" i="1" dirty="0">
                          <a:latin typeface="Cambria Math"/>
                        </a:rPr>
                        <m:t> &lt;</m:t>
                      </m:r>
                      <m:r>
                        <a:rPr lang="en-US" sz="3200" i="1" dirty="0">
                          <a:latin typeface="Cambria Math"/>
                        </a:rPr>
                        <m:t>𝑋</m:t>
                      </m:r>
                      <m:r>
                        <a:rPr lang="en-US" sz="3200" i="1" dirty="0">
                          <a:latin typeface="Cambria Math"/>
                        </a:rPr>
                        <m:t>&lt; </m:t>
                      </m:r>
                      <m:r>
                        <a:rPr lang="el-GR" sz="3200" i="1" dirty="0">
                          <a:latin typeface="Cambria Math"/>
                        </a:rPr>
                        <m:t>𝜇</m:t>
                      </m:r>
                      <m:r>
                        <a:rPr lang="el-GR" sz="3200" i="1" dirty="0">
                          <a:latin typeface="Cambria Math"/>
                        </a:rPr>
                        <m:t> +</m:t>
                      </m:r>
                      <m:r>
                        <a:rPr lang="en-US" sz="3200" i="1" dirty="0">
                          <a:latin typeface="Cambria Math"/>
                        </a:rPr>
                        <m:t>𝑘</m:t>
                      </m:r>
                      <m:r>
                        <a:rPr lang="el-GR" sz="3200" i="1" dirty="0">
                          <a:latin typeface="Cambria Math"/>
                        </a:rPr>
                        <m:t>𝜎</m:t>
                      </m:r>
                      <m:r>
                        <a:rPr lang="el-GR" sz="3200" i="1" dirty="0">
                          <a:latin typeface="Cambria Math"/>
                        </a:rPr>
                        <m:t>)≈ </m:t>
                      </m:r>
                      <m:r>
                        <a:rPr lang="el-GR" sz="3200" i="1" dirty="0">
                          <a:latin typeface="Cambria Math"/>
                        </a:rPr>
                        <m:t>1</m:t>
                      </m:r>
                      <m:r>
                        <a:rPr lang="el-GR" sz="320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95400"/>
                <a:ext cx="9067800" cy="5087611"/>
              </a:xfrm>
              <a:prstGeom prst="rect">
                <a:avLst/>
              </a:prstGeom>
              <a:blipFill rotWithShape="1">
                <a:blip r:embed="rId2"/>
                <a:stretch>
                  <a:fillRect l="-1748" t="-1679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690907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775"/>
            <a:ext cx="7634288" cy="64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6017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28600"/>
            <a:ext cx="197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381000" y="1143000"/>
                <a:ext cx="87630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 be a random variable with mean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variance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𝑉𝑎𝑟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3200" i="1" baseline="30000" dirty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have: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87630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809" r="-557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438525"/>
            <a:ext cx="59245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7" y="4743450"/>
            <a:ext cx="5305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1612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8686800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X be a random variable having an unknown distribution with mean μ=8 and variance σ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=9 (standard deviation σ=3). Find the following probability: 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P(−4 &lt;X&lt; 20)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P(|X−8| ≥ 6) </a:t>
            </a:r>
          </a:p>
        </p:txBody>
      </p:sp>
    </p:spTree>
    <p:extLst>
      <p:ext uri="{BB962C8B-B14F-4D97-AF65-F5344CB8AC3E}">
        <p14:creationId xmlns:p14="http://schemas.microsoft.com/office/powerpoint/2010/main" xmlns="" val="1695475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3853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P(−4 &lt;X&lt; 20)= ??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752975" cy="89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533400" y="3245136"/>
                <a:ext cx="83013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(−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 &lt;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&lt; 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3200" i="1" dirty="0" smtClean="0">
                          <a:latin typeface="Cambria Math"/>
                          <a:cs typeface="Times New Roman" panose="02020603050405020304" pitchFamily="18" charset="0"/>
                        </a:rPr>
                        <m:t>)= (</m:t>
                      </m:r>
                      <m:r>
                        <a:rPr lang="el-GR" sz="3200" i="1" dirty="0">
                          <a:latin typeface="Cambria Math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l-GR" sz="3200" i="1" dirty="0">
                          <a:latin typeface="Cambria Math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l-GR" sz="3200" i="1" dirty="0">
                          <a:latin typeface="Cambria Math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el-GR" sz="3200" i="1" dirty="0">
                          <a:latin typeface="Cambria Math"/>
                          <a:cs typeface="Times New Roman" panose="02020603050405020304" pitchFamily="18" charset="0"/>
                        </a:rPr>
                        <m:t> &lt;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&lt; </m:t>
                      </m:r>
                      <m:r>
                        <a:rPr lang="el-GR" sz="3200" i="1" dirty="0">
                          <a:latin typeface="Cambria Math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l-GR" sz="3200" i="1" dirty="0">
                          <a:latin typeface="Cambria Math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sz="3200" i="1" dirty="0">
                          <a:latin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l-GR" sz="3200" i="1" dirty="0">
                          <a:latin typeface="Cambria Math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el-GR" sz="3200" i="1" dirty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45136"/>
                <a:ext cx="830137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21365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41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209800"/>
            <a:ext cx="5200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1752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5" t="24475"/>
          <a:stretch/>
        </p:blipFill>
        <p:spPr bwMode="auto">
          <a:xfrm>
            <a:off x="2819400" y="4191000"/>
            <a:ext cx="3591824" cy="100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62575"/>
            <a:ext cx="8601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9007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675" y="919163"/>
            <a:ext cx="59626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557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52400"/>
                <a:ext cx="8686800" cy="4431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/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expected value of the number of defective computers purchased is the mean (or the expected value) of X, which is: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686800" cy="4431854"/>
              </a:xfrm>
              <a:prstGeom prst="rect">
                <a:avLst/>
              </a:prstGeom>
              <a:blipFill rotWithShape="1">
                <a:blip r:embed="rId2"/>
                <a:stretch>
                  <a:fillRect l="-1754" t="-2063" r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657600"/>
            <a:ext cx="69056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8339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85" y="76200"/>
            <a:ext cx="891681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62375"/>
            <a:ext cx="87249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7712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28600"/>
            <a:ext cx="4794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solution for part (b):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456" y="1066800"/>
            <a:ext cx="8570343" cy="324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P(|X−8| &lt; 6) = P(−6 &lt;X−8 &lt; 6)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P(−6 +8&lt;X &lt; 6+8)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P(2&lt;X &lt; 14)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(2&lt;X &lt;14) = (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μ−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&lt;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X&lt;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 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σ) 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2= μ−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⇔ 2= 8−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k(3) ⇔ 2= 8− 3k ⇔ 3k=6 ⇔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2810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4" t="3331"/>
          <a:stretch/>
        </p:blipFill>
        <p:spPr bwMode="auto">
          <a:xfrm>
            <a:off x="228600" y="84287"/>
            <a:ext cx="8658224" cy="63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653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</a:rPr>
              <a:t>Definition:</a:t>
            </a:r>
            <a:endParaRPr lang="en-US" u="sng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91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343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76200" y="1447800"/>
                <a:ext cx="89916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covariance of two random variables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3600" i="1" dirty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i="1" dirty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3600" i="1" dirty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respectively, is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36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𝑋𝑌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 ) − </m:t>
                      </m:r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36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6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36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447800"/>
                <a:ext cx="89916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2102" t="-4233" r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81000" y="4191000"/>
            <a:ext cx="3573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Proof: See page 124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58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8850"/>
            <a:ext cx="8534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46523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0562" y="1401901"/>
                <a:ext cx="906780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4000" i="1" dirty="0">
                            <a:latin typeface="Cambria Math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free of the units of </a:t>
                </a:r>
                <a:r>
                  <a:rPr lang="en-US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correlation coefficient satisfies the inequality </a:t>
                </a:r>
                <a:r>
                  <a:rPr lang="en-US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4000" i="1" dirty="0">
                            <a:latin typeface="Cambria Math"/>
                          </a:rPr>
                          <m:t>𝑋𝑌</m:t>
                        </m:r>
                      </m:sub>
                    </m:sSub>
                    <m:r>
                      <a:rPr lang="en-US" sz="4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</a:p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assumes a value of zero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4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4000" i="1" dirty="0">
                            <a:latin typeface="Cambria Math"/>
                          </a:rPr>
                          <m:t>𝑋𝑌</m:t>
                        </m:r>
                      </m:sub>
                    </m:sSub>
                    <m:r>
                      <a:rPr lang="en-US" sz="4000" b="0" i="1" dirty="0" smtClean="0">
                        <a:latin typeface="Cambria Math"/>
                      </a:rPr>
                      <m:t>=</m:t>
                    </m:r>
                    <m:r>
                      <a:rPr lang="en-US" sz="4000" b="0" i="1" dirty="0" smtClean="0">
                        <a:latin typeface="Cambria Math"/>
                      </a:rPr>
                      <m:t>0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2" y="1401901"/>
                <a:ext cx="9067800" cy="4708981"/>
              </a:xfrm>
              <a:prstGeom prst="rect">
                <a:avLst/>
              </a:prstGeom>
              <a:blipFill rotWithShape="1">
                <a:blip r:embed="rId2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228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xmlns="" val="1200011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covariance and the correlation coefficient of X and Y for the following joint distribution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66988"/>
            <a:ext cx="6271901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6226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382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7638"/>
            <a:ext cx="78771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9" y="5214359"/>
            <a:ext cx="7743826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2426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0390" y="1447800"/>
            <a:ext cx="2487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</a:t>
            </a:r>
          </a:p>
        </p:txBody>
      </p:sp>
    </p:spTree>
    <p:extLst>
      <p:ext uri="{BB962C8B-B14F-4D97-AF65-F5344CB8AC3E}">
        <p14:creationId xmlns:p14="http://schemas.microsoft.com/office/powerpoint/2010/main" xmlns="" val="3937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21920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box containing 7 components is sampled by a quality inspector; the box contains 4 good components and 3 defective components. A sample of 3 is taken by the inspector. Find the expected value of the number of good components in this sample.</a:t>
            </a:r>
          </a:p>
        </p:txBody>
      </p:sp>
    </p:spTree>
    <p:extLst>
      <p:ext uri="{BB962C8B-B14F-4D97-AF65-F5344CB8AC3E}">
        <p14:creationId xmlns:p14="http://schemas.microsoft.com/office/powerpoint/2010/main" xmlns="" val="35837180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the correlation coefficient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3" y="762000"/>
            <a:ext cx="88677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4468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fraction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male runners and the fraction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female runners who compete in marathon races are described by the joint density function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24163"/>
            <a:ext cx="4572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343400"/>
            <a:ext cx="84535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covariance and the correlation coefficient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X and Y .</a:t>
            </a:r>
          </a:p>
        </p:txBody>
      </p:sp>
    </p:spTree>
    <p:extLst>
      <p:ext uri="{BB962C8B-B14F-4D97-AF65-F5344CB8AC3E}">
        <p14:creationId xmlns:p14="http://schemas.microsoft.com/office/powerpoint/2010/main" xmlns="" val="21743188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902855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33410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8" y="608253"/>
            <a:ext cx="8991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23246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the correlation coefficient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2063"/>
            <a:ext cx="88392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946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 number of good components in the sample. The probability distribution of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552700"/>
            <a:ext cx="8915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987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19200"/>
            <a:ext cx="7924800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if a sample of size 3 is selected at random over and over again from a box of 4 good components and 3 defective components, it will contain, on average, 1.7 good components.</a:t>
            </a:r>
          </a:p>
        </p:txBody>
      </p:sp>
    </p:spTree>
    <p:extLst>
      <p:ext uri="{BB962C8B-B14F-4D97-AF65-F5344CB8AC3E}">
        <p14:creationId xmlns:p14="http://schemas.microsoft.com/office/powerpoint/2010/main" xmlns="" val="339161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X be a continuous random variable that represents the life (in hours) of a certain electronic device. The pdf of X is given by: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4" t="16751"/>
          <a:stretch/>
        </p:blipFill>
        <p:spPr bwMode="auto">
          <a:xfrm>
            <a:off x="2527540" y="3116472"/>
            <a:ext cx="4278073" cy="17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1706" y="5257800"/>
            <a:ext cx="7700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expected life of this type of devices. </a:t>
            </a:r>
          </a:p>
        </p:txBody>
      </p:sp>
    </p:spTree>
    <p:extLst>
      <p:ext uri="{BB962C8B-B14F-4D97-AF65-F5344CB8AC3E}">
        <p14:creationId xmlns:p14="http://schemas.microsoft.com/office/powerpoint/2010/main" xmlns="" val="2467516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881</Words>
  <Application>Microsoft Office PowerPoint</Application>
  <PresentationFormat>On-screen Show (4:3)</PresentationFormat>
  <Paragraphs>118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Slide 1</vt:lpstr>
      <vt:lpstr>Slide 2</vt:lpstr>
      <vt:lpstr>Slide 3</vt:lpstr>
      <vt:lpstr>Slide 4</vt:lpstr>
      <vt:lpstr>Slide 5</vt:lpstr>
      <vt:lpstr>Example:</vt:lpstr>
      <vt:lpstr>Solution:</vt:lpstr>
      <vt:lpstr>Slide 8</vt:lpstr>
      <vt:lpstr>Example </vt:lpstr>
      <vt:lpstr>Solution: </vt:lpstr>
      <vt:lpstr>Theorem </vt:lpstr>
      <vt:lpstr>Example:</vt:lpstr>
      <vt:lpstr>Solution:</vt:lpstr>
      <vt:lpstr>Example:</vt:lpstr>
      <vt:lpstr>Solution:</vt:lpstr>
      <vt:lpstr>Example </vt:lpstr>
      <vt:lpstr>Solution: </vt:lpstr>
      <vt:lpstr>Slide 18</vt:lpstr>
      <vt:lpstr>Slide 19</vt:lpstr>
      <vt:lpstr>Solution:</vt:lpstr>
      <vt:lpstr>Exercises</vt:lpstr>
      <vt:lpstr>Variance (of a Random Variable) </vt:lpstr>
      <vt:lpstr>Definition </vt:lpstr>
      <vt:lpstr>Definition: (standard deviation) </vt:lpstr>
      <vt:lpstr>Theorem </vt:lpstr>
      <vt:lpstr>Example </vt:lpstr>
      <vt:lpstr>Solution: </vt:lpstr>
      <vt:lpstr>Slide 28</vt:lpstr>
      <vt:lpstr>Slide 29</vt:lpstr>
      <vt:lpstr>Example </vt:lpstr>
      <vt:lpstr>Solution: </vt:lpstr>
      <vt:lpstr>Means and Variances of Linear Combinations of Random Variables </vt:lpstr>
      <vt:lpstr>Theorem </vt:lpstr>
      <vt:lpstr>Example</vt:lpstr>
      <vt:lpstr>Solution:</vt:lpstr>
      <vt:lpstr>Theorem:</vt:lpstr>
      <vt:lpstr>Corollary:</vt:lpstr>
      <vt:lpstr>Theorem</vt:lpstr>
      <vt:lpstr>Theorem: </vt:lpstr>
      <vt:lpstr>Corollary: </vt:lpstr>
      <vt:lpstr>Example: </vt:lpstr>
      <vt:lpstr>Solution: </vt:lpstr>
      <vt:lpstr>Chebyshev's Theorem </vt:lpstr>
      <vt:lpstr>Slide 44</vt:lpstr>
      <vt:lpstr>Slide 45</vt:lpstr>
      <vt:lpstr>Example</vt:lpstr>
      <vt:lpstr>Solution:</vt:lpstr>
      <vt:lpstr>Slide 48</vt:lpstr>
      <vt:lpstr>Slide 49</vt:lpstr>
      <vt:lpstr>Slide 50</vt:lpstr>
      <vt:lpstr>Slide 51</vt:lpstr>
      <vt:lpstr>Slide 52</vt:lpstr>
      <vt:lpstr>Definition:</vt:lpstr>
      <vt:lpstr>Theorem:</vt:lpstr>
      <vt:lpstr>Definition</vt:lpstr>
      <vt:lpstr>Slide 56</vt:lpstr>
      <vt:lpstr>Example</vt:lpstr>
      <vt:lpstr>Solution:</vt:lpstr>
      <vt:lpstr>Slide 59</vt:lpstr>
      <vt:lpstr>To calculate the correlation coefficient </vt:lpstr>
      <vt:lpstr>Example:</vt:lpstr>
      <vt:lpstr>Solution:</vt:lpstr>
      <vt:lpstr>Slide 63</vt:lpstr>
      <vt:lpstr>To calculate the correlation coefficient 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ytashkandi</cp:lastModifiedBy>
  <cp:revision>53</cp:revision>
  <dcterms:created xsi:type="dcterms:W3CDTF">2017-08-03T09:55:05Z</dcterms:created>
  <dcterms:modified xsi:type="dcterms:W3CDTF">2019-09-08T07:35:37Z</dcterms:modified>
</cp:coreProperties>
</file>