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sldIdLst>
    <p:sldId id="325" r:id="rId2"/>
    <p:sldId id="321" r:id="rId3"/>
    <p:sldId id="326" r:id="rId4"/>
    <p:sldId id="278" r:id="rId5"/>
    <p:sldId id="256" r:id="rId6"/>
    <p:sldId id="299" r:id="rId7"/>
    <p:sldId id="312" r:id="rId8"/>
    <p:sldId id="313" r:id="rId9"/>
    <p:sldId id="302" r:id="rId10"/>
    <p:sldId id="314" r:id="rId11"/>
    <p:sldId id="295" r:id="rId12"/>
    <p:sldId id="281" r:id="rId13"/>
    <p:sldId id="285" r:id="rId14"/>
    <p:sldId id="286" r:id="rId15"/>
    <p:sldId id="287" r:id="rId16"/>
    <p:sldId id="288" r:id="rId17"/>
    <p:sldId id="324" r:id="rId18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66FF33"/>
    <a:srgbClr val="FF0000"/>
    <a:srgbClr val="FF3399"/>
    <a:srgbClr val="FFFF00"/>
    <a:srgbClr val="4D4D4D"/>
    <a:srgbClr val="99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>
      <p:cViewPr varScale="1">
        <p:scale>
          <a:sx n="101" d="100"/>
          <a:sy n="101" d="100"/>
        </p:scale>
        <p:origin x="12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BB91D2-927D-4CA8-AF31-9890005CB6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30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665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37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4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85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4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69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48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3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4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9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37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6865-AE4B-483C-AF19-DE20B6AE15F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4518077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B85C-B5CB-44D1-96C4-6D48537CD30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2289043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03B5-399A-4F11-BAE8-12AE33A57CC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5685518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74059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5DC7-C7C1-4A87-AA40-EA4B85A400C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8609643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9F0C-2C7C-4AF8-AF9D-4410FC8AAA2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288922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6797-7830-4FA5-8574-7C5CD18EE18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1487509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E355-3F25-4271-878C-931E44686C6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6954127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941183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4B03-FA65-459F-AA8A-1DBD16F914B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1571534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B9DF4-CA67-475A-9D21-1B544A34BC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498333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BE1608-95FD-4F66-A3EF-ACF71B2A37E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 spd="med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3.xml"/><Relationship Id="rId7" Type="http://schemas.openxmlformats.org/officeDocument/2006/relationships/image" Target="../media/image12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6.xml"/><Relationship Id="rId7" Type="http://schemas.openxmlformats.org/officeDocument/2006/relationships/image" Target="../media/image11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9.xml"/><Relationship Id="rId7" Type="http://schemas.openxmlformats.org/officeDocument/2006/relationships/image" Target="../media/image12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2.xml"/><Relationship Id="rId7" Type="http://schemas.openxmlformats.org/officeDocument/2006/relationships/image" Target="../media/image11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5.xml"/><Relationship Id="rId7" Type="http://schemas.openxmlformats.org/officeDocument/2006/relationships/image" Target="../media/image12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8.xml"/><Relationship Id="rId7" Type="http://schemas.openxmlformats.org/officeDocument/2006/relationships/image" Target="../media/image12.jpe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1.xml"/><Relationship Id="rId7" Type="http://schemas.openxmlformats.org/officeDocument/2006/relationships/image" Target="../media/image12.jpe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64.xml"/><Relationship Id="rId7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7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jpeg"/><Relationship Id="rId4" Type="http://schemas.openxmlformats.org/officeDocument/2006/relationships/tags" Target="../tags/tag7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2.xml"/><Relationship Id="rId16" Type="http://schemas.microsoft.com/office/2007/relationships/hdphoto" Target="../media/hdphoto2.wdp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5" Type="http://schemas.openxmlformats.org/officeDocument/2006/relationships/image" Target="../media/image12.jpe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microsoft.com/office/2007/relationships/hdphoto" Target="../media/hdphoto2.wdp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2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1.png"/><Relationship Id="rId5" Type="http://schemas.openxmlformats.org/officeDocument/2006/relationships/tags" Target="../tags/tag25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1.xml"/><Relationship Id="rId7" Type="http://schemas.openxmlformats.org/officeDocument/2006/relationships/image" Target="../media/image1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4.xml"/><Relationship Id="rId7" Type="http://schemas.openxmlformats.org/officeDocument/2006/relationships/image" Target="../media/image12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7.xml"/><Relationship Id="rId7" Type="http://schemas.openxmlformats.org/officeDocument/2006/relationships/image" Target="../media/image12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0.xml"/><Relationship Id="rId7" Type="http://schemas.openxmlformats.org/officeDocument/2006/relationships/image" Target="../media/image12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20" name="Group 19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22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9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3" name="TextBox 22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26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343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458200" cy="1752600"/>
          </a:xfrm>
          <a:solidFill>
            <a:srgbClr val="FFFF99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+</a:t>
            </a:r>
            <a:r>
              <a:rPr lang="en-GB" alt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bacteria: 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Large amount of peptidoglycan that stained </a:t>
            </a:r>
            <a:r>
              <a:rPr lang="en-GB" altLang="en-US" sz="2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violet.</a:t>
            </a:r>
            <a:endParaRPr lang="en-GB" alt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–</a:t>
            </a:r>
            <a:r>
              <a:rPr lang="en-GB" alt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bacteria: 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small amount of peptidoglycan stained 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28600" y="3941763"/>
            <a:ext cx="8458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Gram-negative species are pathogenic (</a:t>
            </a:r>
            <a:r>
              <a:rPr lang="ar-EG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ممرضة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more threatening (</a:t>
            </a:r>
            <a:r>
              <a:rPr lang="ar-EG" altLang="en-US" sz="1600" dirty="0">
                <a:solidFill>
                  <a:srgbClr val="000000"/>
                </a:solidFill>
              </a:rPr>
              <a:t>أكثر خطورة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than gram-positive species. 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Gram-negative bacteria are commonly more resistant (</a:t>
            </a:r>
            <a:r>
              <a:rPr lang="ar-EG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أكثر ممانعة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than gram-positive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antibiotics </a:t>
            </a:r>
            <a:r>
              <a:rPr lang="ar-EG" altLang="en-US" sz="1800" dirty="0">
                <a:solidFill>
                  <a:srgbClr val="000000"/>
                </a:solidFill>
              </a:rPr>
              <a:t>للمضادات </a:t>
            </a:r>
            <a:r>
              <a:rPr lang="ar-EG" altLang="en-US" sz="1800" dirty="0" smtClean="0"/>
              <a:t>الح</a:t>
            </a:r>
            <a:r>
              <a:rPr lang="ar-SA" altLang="en-US" sz="1800" dirty="0" smtClean="0"/>
              <a:t>ياتية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00200" y="254655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defRPr/>
            </a:pPr>
            <a:r>
              <a:rPr 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 of </a:t>
            </a:r>
            <a:r>
              <a:rPr lang="en-US" sz="28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Gram’s stain: </a:t>
            </a:r>
            <a:r>
              <a:rPr lang="ar-EG" sz="2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صبغة جرام</a:t>
            </a:r>
            <a:endParaRPr lang="en-US" sz="28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  <p:bldP spid="215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794250"/>
          </a:xfrm>
        </p:spPr>
        <p:txBody>
          <a:bodyPr>
            <a:spAutoFit/>
          </a:bodyPr>
          <a:lstStyle/>
          <a:p>
            <a:pPr marL="571500" indent="-5715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600" b="1" dirty="0" smtClean="0">
                <a:solidFill>
                  <a:srgbClr val="000000"/>
                </a:solidFill>
              </a:rPr>
              <a:t>Many prokaryotes (bacteria)                                                   secrete a sticky                                              protective layer called                                                                 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capsule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outside                                                           the cell wall.</a:t>
            </a:r>
          </a:p>
          <a:p>
            <a:pPr marL="571500" indent="-5715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Capsule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has the                                                        following functions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وظائف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:</a:t>
            </a:r>
          </a:p>
          <a:p>
            <a:pPr marL="571500" indent="-571500"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2000" b="1" dirty="0" smtClean="0">
              <a:solidFill>
                <a:srgbClr val="000000"/>
              </a:solidFill>
            </a:endParaRP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FF"/>
                </a:solidFill>
              </a:rPr>
              <a:t>Adhere  </a:t>
            </a:r>
            <a:r>
              <a:rPr lang="ar-EG" altLang="en-US" sz="1800" dirty="0" smtClean="0"/>
              <a:t>تثبيت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bacterial cells to their substratum </a:t>
            </a:r>
            <a:r>
              <a:rPr lang="ar-EG" altLang="en-US" sz="1800" dirty="0" smtClean="0"/>
              <a:t>السطح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FF"/>
                </a:solidFill>
              </a:rPr>
              <a:t>Increase bacterial resistance </a:t>
            </a:r>
            <a:r>
              <a:rPr lang="ar-EG" altLang="en-US" sz="1800" dirty="0" smtClean="0"/>
              <a:t>المقاومة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to host defenses </a:t>
            </a:r>
            <a:r>
              <a:rPr lang="ar-EG" altLang="en-US" sz="1800" dirty="0" smtClean="0"/>
              <a:t>مناعة</a:t>
            </a:r>
            <a:r>
              <a:rPr lang="ar-EG" altLang="en-US" sz="1800" b="1" dirty="0" smtClean="0"/>
              <a:t> </a:t>
            </a:r>
            <a:r>
              <a:rPr lang="ar-EG" altLang="en-US" sz="1800" dirty="0" smtClean="0"/>
              <a:t>العائل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GB" altLang="en-US" sz="2000" b="1" dirty="0" smtClean="0">
                <a:solidFill>
                  <a:srgbClr val="0000FF"/>
                </a:solidFill>
              </a:rPr>
              <a:t>Stick</a:t>
            </a:r>
            <a:r>
              <a:rPr lang="ar-EG" altLang="en-US" sz="1800" dirty="0" smtClean="0"/>
              <a:t>تلصق</a:t>
            </a:r>
            <a:r>
              <a:rPr lang="ar-EG" altLang="en-US" sz="2000" b="1" dirty="0" smtClean="0">
                <a:solidFill>
                  <a:srgbClr val="0000FF"/>
                </a:solidFill>
              </a:rPr>
              <a:t>)</a:t>
            </a:r>
            <a:r>
              <a:rPr lang="ar-EG" altLang="en-US" sz="2000" dirty="0" smtClean="0">
                <a:solidFill>
                  <a:srgbClr val="0000FF"/>
                </a:solidFill>
              </a:rPr>
              <a:t> </a:t>
            </a:r>
            <a:r>
              <a:rPr lang="en-GB" altLang="en-US" sz="2000" dirty="0" smtClean="0">
                <a:solidFill>
                  <a:srgbClr val="0000FF"/>
                </a:solidFill>
              </a:rPr>
              <a:t>)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bacterial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cells </a:t>
            </a:r>
            <a:r>
              <a:rPr lang="en-US" altLang="en-US" sz="1900" b="1" dirty="0" smtClean="0">
                <a:solidFill>
                  <a:srgbClr val="0000FF"/>
                </a:solidFill>
              </a:rPr>
              <a:t>together</a:t>
            </a:r>
            <a:r>
              <a:rPr lang="en-US" altLang="en-US" sz="21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when live in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colonies.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FF"/>
                </a:solidFill>
              </a:rPr>
              <a:t>Protect </a:t>
            </a:r>
            <a:r>
              <a:rPr lang="ar-EG" altLang="en-US" sz="1800" dirty="0" smtClean="0"/>
              <a:t>تحمى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bacterial cell.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90738"/>
            <a:ext cx="4038600" cy="27098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676400" y="3048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 Bacterial </a:t>
            </a: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capsule</a:t>
            </a:r>
            <a:endParaRPr lang="en-GB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919663"/>
          </a:xfrm>
        </p:spPr>
        <p:txBody>
          <a:bodyPr>
            <a:spAutoFit/>
          </a:bodyPr>
          <a:lstStyle/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smtClean="0">
                <a:solidFill>
                  <a:srgbClr val="000000"/>
                </a:solidFill>
              </a:rPr>
              <a:t>In all prokaryotes, the functions of the cell wall are as follow: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 smtClean="0">
                <a:solidFill>
                  <a:srgbClr val="0000FF"/>
                </a:solidFill>
              </a:rPr>
              <a:t>maintains </a:t>
            </a:r>
            <a:r>
              <a:rPr lang="ar-EG" sz="1800" dirty="0" smtClean="0"/>
              <a:t>تحافظ</a:t>
            </a:r>
            <a:r>
              <a:rPr lang="en-US" sz="2300" b="1" dirty="0" smtClean="0">
                <a:solidFill>
                  <a:srgbClr val="0000FF"/>
                </a:solidFill>
              </a:rPr>
              <a:t> the shape of the cell, 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 smtClean="0">
                <a:solidFill>
                  <a:srgbClr val="0000FF"/>
                </a:solidFill>
              </a:rPr>
              <a:t>affords physical protection </a:t>
            </a:r>
            <a:r>
              <a:rPr lang="ar-EG" sz="2300" b="1" dirty="0" smtClean="0">
                <a:solidFill>
                  <a:srgbClr val="0000FF"/>
                </a:solidFill>
              </a:rPr>
              <a:t> </a:t>
            </a:r>
            <a:r>
              <a:rPr lang="ar-EG" sz="1800" dirty="0" smtClean="0"/>
              <a:t>الحماية الطبيعية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ar-EG" sz="1900" dirty="0" smtClean="0"/>
              <a:t>توفر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 smtClean="0">
                <a:solidFill>
                  <a:srgbClr val="0000FF"/>
                </a:solidFill>
              </a:rPr>
              <a:t>prevents the cell from bursting </a:t>
            </a:r>
            <a:r>
              <a:rPr lang="en-US" alt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800" dirty="0" smtClean="0"/>
              <a:t>إنفجار</a:t>
            </a:r>
            <a:r>
              <a:rPr lang="en-US" alt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300" b="1" dirty="0" smtClean="0">
                <a:solidFill>
                  <a:srgbClr val="0000FF"/>
                </a:solidFill>
              </a:rPr>
              <a:t>in a hypotonic environment </a:t>
            </a:r>
            <a:r>
              <a:rPr lang="ar-EG" sz="1700" b="1" dirty="0" smtClean="0"/>
              <a:t>البيئة ذات </a:t>
            </a:r>
            <a:r>
              <a:rPr lang="ar-SA" sz="1700" b="1" dirty="0" smtClean="0"/>
              <a:t>التركيز</a:t>
            </a:r>
            <a:r>
              <a:rPr lang="ar-EG" sz="1700" b="1" dirty="0" smtClean="0"/>
              <a:t> الأسموزى المنخفض</a:t>
            </a:r>
            <a:r>
              <a:rPr lang="en-US" sz="2300" b="1" dirty="0" smtClean="0">
                <a:solidFill>
                  <a:srgbClr val="0000FF"/>
                </a:solidFill>
              </a:rPr>
              <a:t>.</a:t>
            </a: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900" b="1" dirty="0" smtClean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smtClean="0">
                <a:solidFill>
                  <a:srgbClr val="000000"/>
                </a:solidFill>
              </a:rPr>
              <a:t>Most bacterial cell walls contain </a:t>
            </a:r>
            <a:r>
              <a:rPr lang="en-US" b="1" u="sng" dirty="0" smtClean="0">
                <a:solidFill>
                  <a:srgbClr val="800080"/>
                </a:solidFill>
                <a:latin typeface="Copperplate Gothic Bold" pitchFamily="34" charset="0"/>
              </a:rPr>
              <a:t>peptidoglycan</a:t>
            </a:r>
            <a:r>
              <a:rPr lang="en-US" sz="2200" b="1" dirty="0" smtClean="0">
                <a:solidFill>
                  <a:srgbClr val="000000"/>
                </a:solidFill>
              </a:rPr>
              <a:t>                         (</a:t>
            </a:r>
            <a:r>
              <a:rPr lang="en-US" sz="1800" b="1" dirty="0" smtClean="0">
                <a:solidFill>
                  <a:srgbClr val="000000"/>
                </a:solidFill>
              </a:rPr>
              <a:t>a polymer of modified sugars cross-linked by short polypeptides</a:t>
            </a:r>
            <a:r>
              <a:rPr lang="en-US" sz="2200" b="1" dirty="0" smtClean="0">
                <a:solidFill>
                  <a:srgbClr val="000000"/>
                </a:solidFill>
              </a:rPr>
              <a:t>).</a:t>
            </a:r>
            <a:endParaRPr lang="en-US" sz="1000" b="1" dirty="0" smtClean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The walls of </a:t>
            </a:r>
            <a:r>
              <a:rPr lang="en-US" sz="2400" b="1" dirty="0" err="1" smtClean="0">
                <a:solidFill>
                  <a:srgbClr val="FF0000"/>
                </a:solidFill>
              </a:rPr>
              <a:t>Archaea</a:t>
            </a:r>
            <a:r>
              <a:rPr lang="en-US" sz="2400" b="1" dirty="0" smtClean="0">
                <a:solidFill>
                  <a:srgbClr val="FF0000"/>
                </a:solidFill>
              </a:rPr>
              <a:t> lack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2000" dirty="0" smtClean="0"/>
              <a:t>تـفـتـقـد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peptidoglycan.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400800" cy="579437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eaLnBrk="1" hangingPunct="1"/>
            <a:r>
              <a:rPr lang="en-US" alt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II - The bacterial cell wall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6200" y="2863941"/>
            <a:ext cx="48006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Prokaryotes reproduce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b="1" dirty="0">
                <a:solidFill>
                  <a:srgbClr val="000000"/>
                </a:solidFill>
              </a:rPr>
              <a:t>تـتـكاثر</a:t>
            </a:r>
            <a:r>
              <a:rPr lang="en-US" altLang="en-US" sz="2000" b="1" dirty="0">
                <a:solidFill>
                  <a:srgbClr val="000000"/>
                </a:solidFill>
              </a:rPr>
              <a:t>) </a:t>
            </a:r>
            <a:r>
              <a:rPr lang="en-US" altLang="en-US" sz="2400" b="1" dirty="0">
                <a:solidFill>
                  <a:srgbClr val="000000"/>
                </a:solidFill>
              </a:rPr>
              <a:t>only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asexually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b="1" dirty="0">
                <a:solidFill>
                  <a:srgbClr val="000000"/>
                </a:solidFill>
              </a:rPr>
              <a:t>لا</a:t>
            </a:r>
            <a:r>
              <a:rPr lang="ar-EG" altLang="en-US" sz="1600" dirty="0">
                <a:solidFill>
                  <a:srgbClr val="000000"/>
                </a:solidFill>
              </a:rPr>
              <a:t> </a:t>
            </a:r>
            <a:r>
              <a:rPr lang="ar-EG" altLang="en-US" sz="1600" b="1" dirty="0">
                <a:solidFill>
                  <a:srgbClr val="000000"/>
                </a:solidFill>
              </a:rPr>
              <a:t>جنسيا</a:t>
            </a:r>
            <a:r>
              <a:rPr lang="en-US" altLang="en-US" sz="2000" b="1" dirty="0">
                <a:solidFill>
                  <a:srgbClr val="000000"/>
                </a:solidFill>
              </a:rPr>
              <a:t>) </a:t>
            </a:r>
            <a:r>
              <a:rPr lang="en-US" altLang="en-US" sz="2400" b="1" dirty="0">
                <a:solidFill>
                  <a:srgbClr val="000000"/>
                </a:solidFill>
              </a:rPr>
              <a:t>by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fission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b="1" dirty="0">
                <a:solidFill>
                  <a:srgbClr val="000000"/>
                </a:solidFill>
              </a:rPr>
              <a:t>الإنقسـام الثـنائ</a:t>
            </a:r>
            <a:r>
              <a:rPr lang="ar-SA" altLang="en-US" sz="1600" b="1" dirty="0">
                <a:solidFill>
                  <a:srgbClr val="000000"/>
                </a:solidFill>
              </a:rPr>
              <a:t>ي</a:t>
            </a:r>
            <a:r>
              <a:rPr lang="ar-EG" altLang="en-US" sz="1600" b="1" dirty="0">
                <a:solidFill>
                  <a:srgbClr val="000000"/>
                </a:solidFill>
              </a:rPr>
              <a:t> البسيط</a:t>
            </a:r>
            <a:r>
              <a:rPr lang="en-US" altLang="en-US" sz="2000" b="1" dirty="0">
                <a:solidFill>
                  <a:srgbClr val="000000"/>
                </a:solidFill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A single cell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produce</a:t>
            </a:r>
            <a:r>
              <a:rPr lang="en-US" altLang="en-US" sz="2400" b="1" dirty="0" smtClean="0"/>
              <a:t>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a colony of offspring.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94" y="2590800"/>
            <a:ext cx="4211906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1828800" y="76200"/>
            <a:ext cx="4876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Reproduction of Bacteria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514600" y="56356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/>
              <a:t>التكاثر في البكتريا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057400" y="76200"/>
            <a:ext cx="457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</a:rPr>
              <a:t>Nutrition of Prokaryotes </a:t>
            </a:r>
            <a:r>
              <a:rPr lang="ar-EG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التغذية ف</a:t>
            </a:r>
            <a:r>
              <a:rPr lang="ar-SA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ي</a:t>
            </a:r>
            <a:r>
              <a:rPr lang="ar-EG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 بدائيات النواة</a:t>
            </a:r>
            <a:endParaRPr lang="en-US" altLang="en-US" sz="32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" charset="0"/>
              <a:cs typeface="Al-Mothnna" pitchFamily="2" charset="-78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77724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are grouped (</a:t>
            </a:r>
            <a:r>
              <a:rPr lang="ar-EG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صُنٍفـَت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into four categories (</a:t>
            </a:r>
            <a:r>
              <a:rPr lang="ar-EG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according to how they obtain energy and carbon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04800" y="1981200"/>
            <a:ext cx="8534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 refers to how an organism obtains 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 </a:t>
            </a:r>
            <a:r>
              <a:rPr lang="en-US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environment to build the </a:t>
            </a:r>
            <a:r>
              <a:rPr lang="en-US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molecules </a:t>
            </a: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its cells.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6200" y="1905000"/>
            <a:ext cx="8991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Phototrophs</a:t>
            </a:r>
            <a:r>
              <a:rPr lang="en-US" altLang="en-US" sz="2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/>
              <a:t>(</a:t>
            </a:r>
            <a:r>
              <a:rPr lang="ar-EG" altLang="en-US" sz="1800" b="1" dirty="0" smtClean="0"/>
              <a:t>ضوئية التغذية</a:t>
            </a:r>
            <a:r>
              <a:rPr lang="en-US" altLang="en-US" b="1" dirty="0" smtClean="0"/>
              <a:t>):</a:t>
            </a:r>
            <a:r>
              <a:rPr lang="en-US" altLang="en-US" sz="3000" dirty="0" smtClean="0"/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Organisms that obtain energy from light.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Chemotrophs</a:t>
            </a:r>
            <a:r>
              <a:rPr lang="en-US" altLang="en-US" sz="2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/>
              <a:t>(</a:t>
            </a:r>
            <a:r>
              <a:rPr lang="ar-EG" altLang="en-US" sz="1800" b="1" dirty="0" smtClean="0"/>
              <a:t>كيميائية التغذية</a:t>
            </a:r>
            <a:r>
              <a:rPr lang="en-US" altLang="en-US" b="1" dirty="0" smtClean="0"/>
              <a:t>):</a:t>
            </a:r>
            <a:r>
              <a:rPr lang="en-US" altLang="en-US" sz="3000" dirty="0" smtClean="0"/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Organisms that obtain energy from chemicals in their environment.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Autotrophs</a:t>
            </a:r>
            <a:r>
              <a:rPr lang="en-US" altLang="en-US" sz="2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/>
              <a:t>(</a:t>
            </a:r>
            <a:r>
              <a:rPr lang="ar-EG" altLang="en-US" sz="1800" b="1" dirty="0" smtClean="0"/>
              <a:t>ذاتية التغذية</a:t>
            </a:r>
            <a:r>
              <a:rPr lang="en-US" altLang="en-US" b="1" dirty="0" smtClean="0"/>
              <a:t>):</a:t>
            </a:r>
            <a:r>
              <a:rPr lang="en-US" altLang="en-US" sz="3000" dirty="0" smtClean="0"/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Organisms that use CO</a:t>
            </a:r>
            <a:r>
              <a:rPr lang="en-US" altLang="en-US" sz="1800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as a carbon source.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Heterotrophs</a:t>
            </a:r>
            <a:r>
              <a:rPr lang="en-US" altLang="en-US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/>
              <a:t>(</a:t>
            </a:r>
            <a:r>
              <a:rPr lang="ar-EG" altLang="en-US" sz="1800" b="1" dirty="0" smtClean="0"/>
              <a:t>متعدد التغذية</a:t>
            </a:r>
            <a:r>
              <a:rPr lang="en-US" altLang="en-US" b="1" dirty="0" smtClean="0"/>
              <a:t>):</a:t>
            </a:r>
            <a:r>
              <a:rPr lang="en-US" altLang="en-US" sz="3000" dirty="0" smtClean="0"/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Organisms that use organic nutrients as a carbon source.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57400" y="76200"/>
            <a:ext cx="457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</a:rPr>
              <a:t>Nutrition of Prokaryotes </a:t>
            </a:r>
            <a:r>
              <a:rPr lang="ar-EG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التغذية ف</a:t>
            </a:r>
            <a:r>
              <a:rPr lang="ar-SA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ي</a:t>
            </a:r>
            <a:r>
              <a:rPr lang="ar-EG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 بدائيات النواة</a:t>
            </a:r>
            <a:endParaRPr lang="en-US" altLang="en-US" sz="32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" charset="0"/>
              <a:cs typeface="Al-Mothnn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839200" cy="4213225"/>
          </a:xfrm>
        </p:spPr>
        <p:txBody>
          <a:bodyPr>
            <a:spAutoFit/>
          </a:bodyPr>
          <a:lstStyle/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</a:t>
            </a:r>
            <a:r>
              <a:rPr lang="en-US" altLang="en-US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altLang="en-US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</a:t>
            </a:r>
            <a:r>
              <a:rPr lang="en-US" altLang="en-US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en-US" sz="31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rophs</a:t>
            </a:r>
            <a:r>
              <a:rPr lang="en-US" altLang="en-US" sz="3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ذاتية التغذية الضوئية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                 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altLang="en-US" sz="1700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energy</a:t>
            </a:r>
            <a:r>
              <a:rPr lang="en-US" altLang="en-US" sz="17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n-US" alt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source, and </a:t>
            </a:r>
            <a:r>
              <a:rPr lang="en-US" altLang="en-US" sz="17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altLang="en-US" sz="1700" b="1" baseline="-250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17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</a:t>
            </a:r>
            <a:r>
              <a:rPr lang="en-US" altLang="en-US" sz="17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synthesize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EG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تخلق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organic compounds.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</a:t>
            </a:r>
            <a:r>
              <a:rPr lang="en-US" altLang="en-US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altLang="en-US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</a:t>
            </a:r>
            <a:r>
              <a:rPr lang="en-US" altLang="en-US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</a:t>
            </a:r>
            <a:r>
              <a:rPr lang="en-US" altLang="en-US" sz="31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ophs</a:t>
            </a:r>
            <a:r>
              <a:rPr lang="en-US" alt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ذاتية التغذية الكيميائية)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en-US" alt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</a:t>
            </a:r>
            <a:r>
              <a:rPr lang="en-US" altLang="en-US" sz="1700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inorganic substances</a:t>
            </a:r>
            <a:r>
              <a:rPr lang="en-US" altLang="en-US" sz="17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altLang="en-US" sz="17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source, and</a:t>
            </a:r>
            <a:r>
              <a:rPr lang="en-US" alt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altLang="en-US" sz="1700" b="1" baseline="-250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 </a:t>
            </a:r>
            <a:r>
              <a:rPr lang="en-US" altLang="en-US" sz="17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en-US" altLang="en-US" sz="31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</a:t>
            </a:r>
            <a:r>
              <a:rPr lang="en-US" altLang="en-US" sz="31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ar-EG" alt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متعدد التغذية الضوئية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altLang="en-US" sz="1700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an </a:t>
            </a:r>
            <a:r>
              <a:rPr lang="en-US" altLang="en-US" sz="17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source, and </a:t>
            </a:r>
            <a:r>
              <a:rPr lang="en-US" altLang="en-US" sz="1700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substances</a:t>
            </a:r>
            <a:r>
              <a:rPr lang="en-US" altLang="en-US" sz="17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altLang="en-US" sz="17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sources</a:t>
            </a:r>
            <a:r>
              <a:rPr lang="en-US" altLang="en-US" sz="1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lnSpc>
                <a:spcPct val="6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</a:t>
            </a:r>
            <a:r>
              <a:rPr lang="en-US" altLang="en-US" sz="31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</a:t>
            </a:r>
            <a:r>
              <a:rPr lang="en-US" altLang="en-US" sz="31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trophs</a:t>
            </a:r>
            <a:r>
              <a:rPr lang="en-US" altLang="en-US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متعدد التغذية الكيميائية</a:t>
            </a:r>
            <a:r>
              <a:rPr lang="en-US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altLang="en-US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71500" indent="-571500" eaLnBrk="1" hangingPunct="1">
              <a:lnSpc>
                <a:spcPct val="6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r>
              <a:rPr lang="en-US" altLang="en-US" sz="2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altLang="en-US" sz="1700" b="1" u="sng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substances</a:t>
            </a:r>
            <a:r>
              <a:rPr lang="en-US" altLang="en-US" sz="17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source for both energy and carbon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981200" y="177225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</a:t>
            </a: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modes of nutrition</a:t>
            </a:r>
            <a:endParaRPr lang="en-GB" alt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138612" y="52388"/>
            <a:ext cx="4929188" cy="6762750"/>
            <a:chOff x="4137969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137969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1" y="21908"/>
            <a:ext cx="4040574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24400" y="60153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6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24000" y="2902803"/>
            <a:ext cx="579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8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A)- Prokaryotes</a:t>
            </a:r>
            <a:endParaRPr lang="en-GB" altLang="en-US" sz="4800" b="1" dirty="0" smtClean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8F93A1CB-F7C9-4C43-A16B-7CC8AF46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28600"/>
            <a:ext cx="2914650" cy="76200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/>
            <a:r>
              <a:rPr lang="en-US" altLang="en-US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585047BF-BA4D-4F94-84F4-11C1532A6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80151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25425" indent="0" eaLnBrk="1" hangingPunct="1">
              <a:lnSpc>
                <a:spcPct val="150000"/>
              </a:lnSpc>
              <a:buNone/>
            </a:pPr>
            <a:r>
              <a:rPr lang="en-GB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2)- Bacteria</a:t>
            </a:r>
            <a:endParaRPr lang="en-GB" alt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Structure of the bacterial cell.</a:t>
            </a: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Shapes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bacteria.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Gram’s stain.</a:t>
            </a: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Reproduction of bacteria.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eaLnBrk="1" hangingPunct="1">
              <a:lnSpc>
                <a:spcPct val="15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Major Nutritional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Modes.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D97FB-09D8-4951-84F6-9CADCF7A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75673-1090-4284-B47B-445D1EFFDCD2}" type="slidenum">
              <a:rPr lang="ar-SA" altLang="en-US"/>
              <a:pPr>
                <a:defRPr/>
              </a:pPr>
              <a:t>3</a:t>
            </a:fld>
            <a:endParaRPr lang="en-GB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0743810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5"/>
          <p:cNvGrpSpPr>
            <a:grpSpLocks/>
          </p:cNvGrpSpPr>
          <p:nvPr/>
        </p:nvGrpSpPr>
        <p:grpSpPr bwMode="auto">
          <a:xfrm>
            <a:off x="685800" y="2212975"/>
            <a:ext cx="7696200" cy="4416425"/>
            <a:chOff x="528" y="720"/>
            <a:chExt cx="4848" cy="2782"/>
          </a:xfrm>
        </p:grpSpPr>
        <p:pic>
          <p:nvPicPr>
            <p:cNvPr id="6152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84"/>
            <a:stretch>
              <a:fillRect/>
            </a:stretch>
          </p:blipFill>
          <p:spPr bwMode="auto">
            <a:xfrm>
              <a:off x="528" y="720"/>
              <a:ext cx="4848" cy="2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2" name="Text Box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40" y="1882"/>
              <a:ext cx="9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ar-EG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غشاء بلازمى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3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88" y="2160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ar-EG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الجدار الخلوى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4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08" y="1351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شبه نواة</a:t>
              </a:r>
              <a:endPara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5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544" y="1610"/>
              <a:ext cx="8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الريبوزومات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6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54" y="2448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الكبسولة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9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32" y="2649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الأسواط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6147" name="Text Box 14"/>
          <p:cNvSpPr txBox="1">
            <a:spLocks noChangeArrowheads="1"/>
          </p:cNvSpPr>
          <p:nvPr/>
        </p:nvSpPr>
        <p:spPr bwMode="auto">
          <a:xfrm>
            <a:off x="228600" y="1343025"/>
            <a:ext cx="8545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occur in many shapes and sizes. Bacteria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of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shapes: rod-shaped, sphere-shaped, spiral-shaped, or filamentous-shaped.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590800" y="152400"/>
            <a:ext cx="4038600" cy="725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Domain: Bacteria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048000" y="2179638"/>
            <a:ext cx="833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EG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الأهداب</a:t>
            </a:r>
            <a:endParaRPr lang="en-GB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574800" y="2774950"/>
            <a:ext cx="5867400" cy="2057400"/>
          </a:xfrm>
          <a:prstGeom prst="flowChartTerminator">
            <a:avLst/>
          </a:prstGeom>
          <a:gradFill rotWithShape="1">
            <a:gsLst>
              <a:gs pos="0">
                <a:srgbClr val="150015"/>
              </a:gs>
              <a:gs pos="50000">
                <a:srgbClr val="CC00CC"/>
              </a:gs>
              <a:gs pos="100000">
                <a:srgbClr val="150015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0" y="2711450"/>
            <a:ext cx="5943600" cy="2133600"/>
            <a:chOff x="1104" y="1632"/>
            <a:chExt cx="3744" cy="1344"/>
          </a:xfrm>
        </p:grpSpPr>
        <p:sp>
          <p:nvSpPr>
            <p:cNvPr id="7213" name="AutoShape 7"/>
            <p:cNvSpPr>
              <a:spLocks noChangeArrowheads="1"/>
            </p:cNvSpPr>
            <p:nvPr/>
          </p:nvSpPr>
          <p:spPr bwMode="auto">
            <a:xfrm>
              <a:off x="1152" y="1632"/>
              <a:ext cx="3696" cy="1296"/>
            </a:xfrm>
            <a:prstGeom prst="flowChartTerminator">
              <a:avLst/>
            </a:prstGeom>
            <a:solidFill>
              <a:srgbClr val="CC00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214" name="AutoShape 5"/>
            <p:cNvSpPr>
              <a:spLocks noChangeArrowheads="1"/>
            </p:cNvSpPr>
            <p:nvPr/>
          </p:nvSpPr>
          <p:spPr bwMode="auto">
            <a:xfrm>
              <a:off x="1104" y="1776"/>
              <a:ext cx="3648" cy="1200"/>
            </a:xfrm>
            <a:prstGeom prst="flowChartTermina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90800" y="253425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 Cell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638300" y="3041650"/>
            <a:ext cx="5562600" cy="1676400"/>
          </a:xfrm>
          <a:prstGeom prst="flowChartTerminator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739900" y="3130550"/>
            <a:ext cx="5359400" cy="14986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816100" y="3206750"/>
            <a:ext cx="5207000" cy="1346200"/>
          </a:xfrm>
          <a:prstGeom prst="flowChartTerminator">
            <a:avLst/>
          </a:prstGeom>
          <a:solidFill>
            <a:srgbClr val="66FF33"/>
          </a:solidFill>
          <a:ln w="2857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9" name="AutoShape 11" descr="Zig zag"/>
          <p:cNvSpPr>
            <a:spLocks noChangeArrowheads="1"/>
          </p:cNvSpPr>
          <p:nvPr/>
        </p:nvSpPr>
        <p:spPr bwMode="auto">
          <a:xfrm>
            <a:off x="2806700" y="3444875"/>
            <a:ext cx="3517900" cy="776288"/>
          </a:xfrm>
          <a:prstGeom prst="cloudCallout">
            <a:avLst>
              <a:gd name="adj1" fmla="val -34565"/>
              <a:gd name="adj2" fmla="val -8690"/>
            </a:avLst>
          </a:prstGeom>
          <a:pattFill prst="zigZag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934200" y="1339850"/>
            <a:ext cx="1752600" cy="1524000"/>
            <a:chOff x="4512" y="768"/>
            <a:chExt cx="1104" cy="960"/>
          </a:xfrm>
        </p:grpSpPr>
        <p:sp>
          <p:nvSpPr>
            <p:cNvPr id="7211" name="Line 1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512" y="1152"/>
              <a:ext cx="480" cy="576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4560" y="768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Capsule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953000" y="1339850"/>
            <a:ext cx="1676400" cy="1676400"/>
            <a:chOff x="3264" y="768"/>
            <a:chExt cx="1056" cy="1056"/>
          </a:xfrm>
        </p:grpSpPr>
        <p:sp>
          <p:nvSpPr>
            <p:cNvPr id="7209" name="Line 2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264" y="1152"/>
              <a:ext cx="432" cy="6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3264" y="768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 Wall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38400" y="1339850"/>
            <a:ext cx="2057400" cy="1790700"/>
            <a:chOff x="1680" y="768"/>
            <a:chExt cx="1296" cy="1128"/>
          </a:xfrm>
        </p:grpSpPr>
        <p:sp>
          <p:nvSpPr>
            <p:cNvPr id="7207" name="Line 2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1920" y="1176"/>
              <a:ext cx="288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1680" y="768"/>
              <a:ext cx="129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Plasma membrane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876800" y="4311650"/>
            <a:ext cx="2057400" cy="2012950"/>
            <a:chOff x="3216" y="2640"/>
            <a:chExt cx="1296" cy="1268"/>
          </a:xfrm>
        </p:grpSpPr>
        <p:sp>
          <p:nvSpPr>
            <p:cNvPr id="7205" name="Line 26"/>
            <p:cNvSpPr>
              <a:spLocks noChangeShapeType="1"/>
            </p:cNvSpPr>
            <p:nvPr/>
          </p:nvSpPr>
          <p:spPr bwMode="auto">
            <a:xfrm flipH="1">
              <a:off x="3792" y="2640"/>
              <a:ext cx="192" cy="72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Text Box 27"/>
            <p:cNvSpPr txBox="1">
              <a:spLocks noChangeArrowheads="1"/>
            </p:cNvSpPr>
            <p:nvPr/>
          </p:nvSpPr>
          <p:spPr bwMode="auto">
            <a:xfrm>
              <a:off x="3216" y="3312"/>
              <a:ext cx="129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Cytoplasm (</a:t>
              </a: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Cytosol</a:t>
              </a:r>
              <a:r>
                <a:rPr lang="en-GB" sz="2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895600" y="3854450"/>
            <a:ext cx="2057400" cy="2043113"/>
            <a:chOff x="1632" y="2304"/>
            <a:chExt cx="1296" cy="1287"/>
          </a:xfrm>
        </p:grpSpPr>
        <p:sp>
          <p:nvSpPr>
            <p:cNvPr id="7203" name="Line 30"/>
            <p:cNvSpPr>
              <a:spLocks noChangeShapeType="1"/>
            </p:cNvSpPr>
            <p:nvPr/>
          </p:nvSpPr>
          <p:spPr bwMode="auto">
            <a:xfrm flipH="1">
              <a:off x="2208" y="2304"/>
              <a:ext cx="432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Text Box 31"/>
            <p:cNvSpPr txBox="1">
              <a:spLocks noChangeArrowheads="1"/>
            </p:cNvSpPr>
            <p:nvPr/>
          </p:nvSpPr>
          <p:spPr bwMode="auto">
            <a:xfrm>
              <a:off x="1632" y="3264"/>
              <a:ext cx="12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Nucleoid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133600" y="3306763"/>
            <a:ext cx="4495800" cy="1219200"/>
            <a:chOff x="1248" y="1872"/>
            <a:chExt cx="2832" cy="768"/>
          </a:xfrm>
        </p:grpSpPr>
        <p:sp>
          <p:nvSpPr>
            <p:cNvPr id="7189" name="Oval 39"/>
            <p:cNvSpPr>
              <a:spLocks noChangeArrowheads="1"/>
            </p:cNvSpPr>
            <p:nvPr/>
          </p:nvSpPr>
          <p:spPr bwMode="auto">
            <a:xfrm>
              <a:off x="1248" y="1968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0" name="Oval 40"/>
            <p:cNvSpPr>
              <a:spLocks noChangeArrowheads="1"/>
            </p:cNvSpPr>
            <p:nvPr/>
          </p:nvSpPr>
          <p:spPr bwMode="auto">
            <a:xfrm>
              <a:off x="1440" y="2400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1" name="Oval 41"/>
            <p:cNvSpPr>
              <a:spLocks noChangeArrowheads="1"/>
            </p:cNvSpPr>
            <p:nvPr/>
          </p:nvSpPr>
          <p:spPr bwMode="auto">
            <a:xfrm>
              <a:off x="1296" y="2208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2" name="Oval 42"/>
            <p:cNvSpPr>
              <a:spLocks noChangeArrowheads="1"/>
            </p:cNvSpPr>
            <p:nvPr/>
          </p:nvSpPr>
          <p:spPr bwMode="auto">
            <a:xfrm>
              <a:off x="3024" y="259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3" name="Oval 43"/>
            <p:cNvSpPr>
              <a:spLocks noChangeArrowheads="1"/>
            </p:cNvSpPr>
            <p:nvPr/>
          </p:nvSpPr>
          <p:spPr bwMode="auto">
            <a:xfrm>
              <a:off x="2208" y="2496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4" name="Oval 44"/>
            <p:cNvSpPr>
              <a:spLocks noChangeArrowheads="1"/>
            </p:cNvSpPr>
            <p:nvPr/>
          </p:nvSpPr>
          <p:spPr bwMode="auto">
            <a:xfrm>
              <a:off x="1824" y="254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5" name="Oval 45"/>
            <p:cNvSpPr>
              <a:spLocks noChangeArrowheads="1"/>
            </p:cNvSpPr>
            <p:nvPr/>
          </p:nvSpPr>
          <p:spPr bwMode="auto">
            <a:xfrm>
              <a:off x="1632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6" name="Oval 46"/>
            <p:cNvSpPr>
              <a:spLocks noChangeArrowheads="1"/>
            </p:cNvSpPr>
            <p:nvPr/>
          </p:nvSpPr>
          <p:spPr bwMode="auto">
            <a:xfrm>
              <a:off x="3168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7" name="Oval 47"/>
            <p:cNvSpPr>
              <a:spLocks noChangeArrowheads="1"/>
            </p:cNvSpPr>
            <p:nvPr/>
          </p:nvSpPr>
          <p:spPr bwMode="auto">
            <a:xfrm>
              <a:off x="2688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8" name="Oval 48"/>
            <p:cNvSpPr>
              <a:spLocks noChangeArrowheads="1"/>
            </p:cNvSpPr>
            <p:nvPr/>
          </p:nvSpPr>
          <p:spPr bwMode="auto">
            <a:xfrm>
              <a:off x="2160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9" name="Oval 49"/>
            <p:cNvSpPr>
              <a:spLocks noChangeArrowheads="1"/>
            </p:cNvSpPr>
            <p:nvPr/>
          </p:nvSpPr>
          <p:spPr bwMode="auto">
            <a:xfrm>
              <a:off x="3984" y="230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0" name="Oval 50"/>
            <p:cNvSpPr>
              <a:spLocks noChangeArrowheads="1"/>
            </p:cNvSpPr>
            <p:nvPr/>
          </p:nvSpPr>
          <p:spPr bwMode="auto">
            <a:xfrm>
              <a:off x="3984" y="206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1" name="Oval 51"/>
            <p:cNvSpPr>
              <a:spLocks noChangeArrowheads="1"/>
            </p:cNvSpPr>
            <p:nvPr/>
          </p:nvSpPr>
          <p:spPr bwMode="auto">
            <a:xfrm>
              <a:off x="3408" y="2496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2" name="Oval 52"/>
            <p:cNvSpPr>
              <a:spLocks noChangeArrowheads="1"/>
            </p:cNvSpPr>
            <p:nvPr/>
          </p:nvSpPr>
          <p:spPr bwMode="auto">
            <a:xfrm>
              <a:off x="3696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04800" y="3916363"/>
            <a:ext cx="2146300" cy="1814512"/>
            <a:chOff x="96" y="2256"/>
            <a:chExt cx="1352" cy="1143"/>
          </a:xfrm>
        </p:grpSpPr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96" y="3072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Ribosomes</a:t>
              </a:r>
              <a:endPara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187" name="Line 5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776" y="2440"/>
              <a:ext cx="672" cy="7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5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768" y="2256"/>
              <a:ext cx="528" cy="9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54" grpId="0" animBg="1"/>
      <p:bldP spid="2057" grpId="0" animBg="1"/>
      <p:bldP spid="2058" grpId="0" animBg="1"/>
      <p:bldP spid="20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2743200"/>
          </a:xfrm>
        </p:spPr>
        <p:txBody>
          <a:bodyPr/>
          <a:lstStyle/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have one of three basic shapes: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None/>
            </a:pPr>
            <a:endParaRPr lang="en-US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2625" indent="-3413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+mj-lt"/>
              <a:buAutoNum type="alphaUcPeriod"/>
            </a:pP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Spiral shaped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in the form of </a:t>
            </a: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spirilla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(singular,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spirillum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 vibrio (comma like).</a:t>
            </a:r>
            <a:endParaRPr lang="en-US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2625" indent="-3413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+mj-lt"/>
              <a:buAutoNum type="alphaUcPeriod"/>
            </a:pP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Sphere-shaped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 are called </a:t>
            </a: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cocci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(singular,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An example of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cocci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Micrococcus </a:t>
            </a:r>
            <a:r>
              <a:rPr lang="en-US" alt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luteus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Cocci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single or aggregate cells in different shapes.</a:t>
            </a:r>
            <a:endParaRPr lang="en-US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2625" indent="-34131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+mj-lt"/>
              <a:buAutoNum type="alphaUcPeriod"/>
            </a:pP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Rod-shaped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 are called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bacilli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(singular, bacillus). An example of bacilli is 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Escherichia coli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Bacilli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single or aggregate cells in different shapes also.</a:t>
            </a:r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None/>
            </a:pPr>
            <a:endParaRPr lang="en-US" altLang="en-US" sz="1000" b="1" dirty="0" smtClean="0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>
          <a:xfrm>
            <a:off x="2362200" y="198438"/>
            <a:ext cx="3962400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Shapes of Bacteria</a:t>
            </a:r>
          </a:p>
        </p:txBody>
      </p:sp>
      <p:pic>
        <p:nvPicPr>
          <p:cNvPr id="8196" name="Picture 9" descr="p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1" b="9387"/>
          <a:stretch/>
        </p:blipFill>
        <p:spPr bwMode="auto">
          <a:xfrm>
            <a:off x="304800" y="4235825"/>
            <a:ext cx="2286000" cy="231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3"/>
          <a:stretch/>
        </p:blipFill>
        <p:spPr bwMode="auto">
          <a:xfrm>
            <a:off x="6019800" y="4235825"/>
            <a:ext cx="2934136" cy="233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p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8" r="30311" b="9437"/>
          <a:stretch/>
        </p:blipFill>
        <p:spPr bwMode="auto">
          <a:xfrm>
            <a:off x="2914722" y="4237083"/>
            <a:ext cx="2800278" cy="231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229600" cy="290541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GB" altLang="en-US" sz="2000" b="1" dirty="0" smtClean="0">
                <a:solidFill>
                  <a:srgbClr val="000000"/>
                </a:solidFill>
              </a:rPr>
              <a:t>It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is a tool for identifying </a:t>
            </a:r>
            <a:r>
              <a:rPr lang="ar-EG" altLang="en-US" sz="1600" dirty="0" smtClean="0">
                <a:solidFill>
                  <a:srgbClr val="000000"/>
                </a:solidFill>
              </a:rPr>
              <a:t>تعريف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bacteria, based on differences in their cell walls.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0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b="1" dirty="0" smtClean="0">
                <a:solidFill>
                  <a:srgbClr val="0000FF"/>
                </a:solidFill>
              </a:rPr>
              <a:t>A)- Gram-positive (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Gram +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ve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) bacteria: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Their cell walls have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large amounts</a:t>
            </a:r>
            <a:r>
              <a:rPr lang="en-US" altLang="en-US" sz="2600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sz="2600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ar-EG" altLang="en-US" sz="1600" u="sng" dirty="0" smtClean="0"/>
              <a:t>كمية كبيرة</a:t>
            </a:r>
            <a:r>
              <a:rPr lang="en-US" altLang="en-US" sz="2600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of peptidoglycans </a:t>
            </a:r>
            <a:r>
              <a:rPr lang="en-US" altLang="en-US" sz="2000" b="1" dirty="0" smtClean="0"/>
              <a:t>that                                                      react with </a:t>
            </a:r>
            <a:r>
              <a:rPr lang="en-US" altLang="en-US" sz="1800" b="1" dirty="0" smtClean="0"/>
              <a:t>Gram’s stain                                                                    (appear </a:t>
            </a:r>
            <a:r>
              <a:rPr lang="en-GB" altLang="en-US" sz="2000" b="1" dirty="0" smtClean="0">
                <a:solidFill>
                  <a:srgbClr val="990099"/>
                </a:solidFill>
              </a:rPr>
              <a:t>violet-</a:t>
            </a:r>
            <a:r>
              <a:rPr lang="en-US" altLang="en-US" sz="1800" b="1" dirty="0" smtClean="0"/>
              <a:t>stained </a:t>
            </a:r>
            <a:r>
              <a:rPr lang="ar-EG" altLang="en-US" sz="1600" dirty="0" smtClean="0"/>
              <a:t>تـُصبغ بنفسجيا</a:t>
            </a:r>
            <a:r>
              <a:rPr lang="en-US" altLang="en-US" sz="1800" b="1" dirty="0" smtClean="0"/>
              <a:t>).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77585"/>
            <a:ext cx="5181600" cy="584775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eaLnBrk="1" hangingPunct="1"/>
            <a:r>
              <a:rPr lang="en-US" alt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Gram’s stain: </a:t>
            </a:r>
            <a:r>
              <a:rPr lang="ar-EG" alt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صبغة جرام</a:t>
            </a:r>
            <a:endParaRPr lang="en-US" alt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219199" y="662360"/>
            <a:ext cx="6704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by the Danish 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physician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in 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19th-century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1" y="2895601"/>
            <a:ext cx="3512602" cy="3860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1828800" y="285175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ctr" eaLnBrk="1" hangingPunct="1"/>
            <a:r>
              <a:rPr lang="en-US" altLang="en-US" sz="3200" kern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Gram’s stain: </a:t>
            </a:r>
            <a:r>
              <a:rPr lang="ar-EG" altLang="en-US" sz="2400" kern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صبغة جرام</a:t>
            </a:r>
            <a:endParaRPr lang="en-US" altLang="en-US" sz="2400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9895" y="3060200"/>
            <a:ext cx="4509061" cy="34930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229600" cy="190023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b="1" dirty="0" smtClean="0">
                <a:solidFill>
                  <a:srgbClr val="0000FF"/>
                </a:solidFill>
              </a:rPr>
              <a:t>B)- Gram-negative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(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Gram -</a:t>
            </a:r>
            <a:r>
              <a:rPr lang="en-US" altLang="en-US" sz="1600" b="1" dirty="0" err="1" smtClean="0">
                <a:solidFill>
                  <a:srgbClr val="000000"/>
                </a:solidFill>
              </a:rPr>
              <a:t>ve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) 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bacteria: 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6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200" b="1" dirty="0" smtClean="0">
                <a:solidFill>
                  <a:srgbClr val="000000"/>
                </a:solidFill>
              </a:rPr>
              <a:t>their cell walls have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small amount </a:t>
            </a:r>
            <a:r>
              <a:rPr lang="en-US" altLang="en-US" sz="2200" b="1" dirty="0" smtClean="0"/>
              <a:t>of  </a:t>
            </a:r>
            <a:r>
              <a:rPr lang="en-US" altLang="en-US" sz="2200" b="1" u="sng" dirty="0" smtClean="0">
                <a:solidFill>
                  <a:srgbClr val="0000FF"/>
                </a:solidFill>
              </a:rPr>
              <a:t>peptidoglycan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. </a:t>
            </a:r>
            <a:r>
              <a:rPr lang="en-US" altLang="en-US" sz="1900" b="1" dirty="0" smtClean="0"/>
              <a:t>So, they do not react (or very weakly react) with</a:t>
            </a:r>
            <a:r>
              <a:rPr lang="en-US" altLang="en-US" sz="2300" b="1" dirty="0" smtClean="0"/>
              <a:t> </a:t>
            </a:r>
            <a:r>
              <a:rPr lang="en-US" altLang="en-US" sz="2000" b="1" dirty="0" smtClean="0"/>
              <a:t>Gram’s stain (appear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red-</a:t>
            </a:r>
            <a:r>
              <a:rPr lang="en-US" altLang="en-US" sz="2000" b="1" dirty="0" smtClean="0"/>
              <a:t>stained </a:t>
            </a:r>
            <a:r>
              <a:rPr lang="ar-EG" altLang="en-US" sz="1400" b="1" dirty="0" smtClean="0"/>
              <a:t>تصبغ بالأحمر</a:t>
            </a:r>
            <a:r>
              <a:rPr lang="en-US" altLang="en-US" sz="2000" b="1" dirty="0" smtClean="0"/>
              <a:t>)</a:t>
            </a:r>
            <a:endParaRPr lang="en-US" altLang="en-US" sz="2200" b="1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83" y="3581400"/>
            <a:ext cx="4357812" cy="28057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Stain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endParaRPr lang="en-US" altLang="en-US" sz="24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dirty="0" smtClean="0"/>
              <a:t>Most species of bacteria are classified into two categories based on the structure of their cell walls as determined by a technique called the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Gram stain</a:t>
            </a:r>
            <a:r>
              <a:rPr lang="en-US" altLang="en-US" sz="2400" b="1" dirty="0" smtClean="0"/>
              <a:t>.</a:t>
            </a:r>
            <a:endParaRPr lang="en-US" altLang="en-US" sz="2400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en-US" sz="2400" dirty="0" smtClean="0"/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Gram-positive bacteria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smtClean="0"/>
              <a:t>have a thick layer of peptidoglycan in their cell wall,  and they appear </a:t>
            </a:r>
            <a:r>
              <a:rPr lang="en-US" alt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</a:t>
            </a:r>
            <a:r>
              <a:rPr lang="en-US" altLang="en-US" sz="2400" dirty="0" smtClean="0"/>
              <a:t> under a microscope after the Gram-staining procedure.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endParaRPr lang="en-US" altLang="en-US" sz="24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Gram-negative bacteria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smtClean="0"/>
              <a:t>have a thin layer of peptidoglycan in their cell wall, and they appear </a:t>
            </a:r>
            <a:r>
              <a:rPr lang="en-US" altLang="en-US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reddish-pink</a:t>
            </a:r>
            <a:r>
              <a:rPr lang="en-US" altLang="en-US" sz="2400" dirty="0" smtClean="0"/>
              <a:t> under a microscope after the Gram-staining procedure. 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600200" y="254655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defRPr/>
            </a:pPr>
            <a:r>
              <a:rPr 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 of </a:t>
            </a:r>
            <a:r>
              <a:rPr lang="en-US" sz="28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Gram’s stain: </a:t>
            </a:r>
            <a:r>
              <a:rPr lang="ar-EG" sz="2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صبغة جرام</a:t>
            </a:r>
            <a:endParaRPr lang="en-US" sz="28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uiExpand="1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50"/>
  <p:tag name="ARTICULATE_REFERENCE_ID" val="350f3d19-5685-4c6f-950e-8e42fe572c1e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0357618-d:\ashraf\d\faculty file\e-larning\1433-1434\المحتوى الرقمي\109-lectures\lms-2\lecture-5 prokaryotes\lecture 5.pptx"/>
  <p:tag name="ARTICULATE_PRESENTER_VERSION" val="7"/>
  <p:tag name="ARTICULATE_USED_PAGE_ORIENTATION" val="1"/>
  <p:tag name="ARTICULATE_USED_PAGE_SIZE" val="1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b55fb8cd2f418cad1b24a85a4b22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281.5"/>
  <p:tag name="ANNOTATION_TYPE_1" val="0"/>
  <p:tag name="ANNOTATION_START_1" val="30.3"/>
  <p:tag name="ANNOTATION_END_1" val="41.7"/>
  <p:tag name="ANNOTATION_TOP_1" val="166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7"/>
  <p:tag name="ANNOTATION_END_2" val="43.7"/>
  <p:tag name="ANNOTATION_TOP_2" val="165"/>
  <p:tag name="ANNOTATION_LEFT_2" val="83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7"/>
  <p:tag name="ANNOTATION_END_3" val="45.6"/>
  <p:tag name="ANNOTATION_TOP_3" val="193"/>
  <p:tag name="ANNOTATION_LEFT_3" val="2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6"/>
  <p:tag name="ANNOTATION_END_4" val="55.0"/>
  <p:tag name="ANNOTATION_TOP_4" val="192"/>
  <p:tag name="ANNOTATION_LEFT_4" val="4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5.0"/>
  <p:tag name="ANNOTATION_END_5" val="83.2"/>
  <p:tag name="ANNOTATION_TOP_5" val="356"/>
  <p:tag name="ANNOTATION_LEFT_5" val="15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3.2"/>
  <p:tag name="ANNOTATION_END_6" val="99.4"/>
  <p:tag name="ANNOTATION_TOP_6" val="338"/>
  <p:tag name="ANNOTATION_LEFT_6" val="6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9.4"/>
  <p:tag name="ANNOTATION_END_7" val="109.5"/>
  <p:tag name="ANNOTATION_TOP_7" val="339"/>
  <p:tag name="ANNOTATION_LEFT_7" val="12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9.5"/>
  <p:tag name="ANNOTATION_END_8" val="117.4"/>
  <p:tag name="ANNOTATION_TOP_8" val="516"/>
  <p:tag name="ANNOTATION_LEFT_8" val="51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7.4"/>
  <p:tag name="ANNOTATION_END_9" val="121.1"/>
  <p:tag name="ANNOTATION_TOP_9" val="469"/>
  <p:tag name="ANNOTATION_LEFT_9" val="4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1.1"/>
  <p:tag name="ANNOTATION_END_10" val="122.6"/>
  <p:tag name="ANNOTATION_TOP_10" val="492"/>
  <p:tag name="ANNOTATION_LEFT_10" val="3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2.6"/>
  <p:tag name="ANNOTATION_END_11" val="123.6"/>
  <p:tag name="ANNOTATION_TOP_11" val="490"/>
  <p:tag name="ANNOTATION_LEFT_11" val="3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3.6"/>
  <p:tag name="ANNOTATION_END_12" val="128.9"/>
  <p:tag name="ANNOTATION_TOP_12" val="490"/>
  <p:tag name="ANNOTATION_LEFT_12" val="3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8.9"/>
  <p:tag name="ANNOTATION_END_13" val="131.6"/>
  <p:tag name="ANNOTATION_TOP_13" val="421"/>
  <p:tag name="ANNOTATION_LEFT_13" val="4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1.6"/>
  <p:tag name="ANNOTATION_END_14" val="132.7"/>
  <p:tag name="ANNOTATION_TOP_14" val="446"/>
  <p:tag name="ANNOTATION_LEFT_14" val="3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2.7"/>
  <p:tag name="ANNOTATION_END_15" val="139.8"/>
  <p:tag name="ANNOTATION_TOP_15" val="443"/>
  <p:tag name="ANNOTATION_LEFT_15" val="3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9.8"/>
  <p:tag name="ANNOTATION_END_16" val="140.6"/>
  <p:tag name="ANNOTATION_TOP_16" val="534"/>
  <p:tag name="ANNOTATION_LEFT_16" val="2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0.6"/>
  <p:tag name="ANNOTATION_END_17" val="141.8"/>
  <p:tag name="ANNOTATION_TOP_17" val="527"/>
  <p:tag name="ANNOTATION_LEFT_17" val="29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1.8"/>
  <p:tag name="ANNOTATION_END_18" val="150.9"/>
  <p:tag name="ANNOTATION_TOP_18" val="446"/>
  <p:tag name="ANNOTATION_LEFT_18" val="24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0.9"/>
  <p:tag name="ANNOTATION_END_19" val="156.1"/>
  <p:tag name="ANNOTATION_TOP_19" val="383"/>
  <p:tag name="ANNOTATION_LEFT_19" val="4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6.1"/>
  <p:tag name="ANNOTATION_END_20" val="157.4"/>
  <p:tag name="ANNOTATION_TOP_20" val="421"/>
  <p:tag name="ANNOTATION_LEFT_20" val="28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4"/>
  <p:tag name="ANNOTATION_END_21" val="158.7"/>
  <p:tag name="ANNOTATION_TOP_21" val="373"/>
  <p:tag name="ANNOTATION_LEFT_21" val="24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8.7"/>
  <p:tag name="ANNOTATION_END_22" val="159.8"/>
  <p:tag name="ANNOTATION_TOP_22" val="425"/>
  <p:tag name="ANNOTATION_LEFT_22" val="2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8"/>
  <p:tag name="ANNOTATION_END_23" val="171.6"/>
  <p:tag name="ANNOTATION_TOP_23" val="460"/>
  <p:tag name="ANNOTATION_LEFT_23" val="25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1.6"/>
  <p:tag name="ANNOTATION_END_24" val="187.1"/>
  <p:tag name="ANNOTATION_TOP_24" val="420"/>
  <p:tag name="ANNOTATION_LEFT_24" val="2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9.9"/>
  <p:tag name="ANNOTATION_END_25" val="203.8"/>
  <p:tag name="ANNOTATION_TOP_25" val="334"/>
  <p:tag name="ANNOTATION_LEFT_25" val="41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3.8"/>
  <p:tag name="ANNOTATION_END_26" val="212.2"/>
  <p:tag name="ANNOTATION_TOP_26" val="356"/>
  <p:tag name="ANNOTATION_LEFT_26" val="6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2.2"/>
  <p:tag name="ANNOTATION_END_27" val="238.4"/>
  <p:tag name="ANNOTATION_TOP_27" val="429"/>
  <p:tag name="ANNOTATION_LEFT_27" val="26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8.4"/>
  <p:tag name="ANNOTATION_END_28" val="250.9"/>
  <p:tag name="ANNOTATION_TOP_28" val="252"/>
  <p:tag name="ANNOTATION_LEFT_28" val="16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0.9"/>
  <p:tag name="ANNOTATION_END_29" val="254.6"/>
  <p:tag name="ANNOTATION_TOP_29" val="616"/>
  <p:tag name="ANNOTATION_LEFT_29" val="33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4.6"/>
  <p:tag name="ANNOTATION_END_30" val="255.4"/>
  <p:tag name="ANNOTATION_TOP_30" val="607"/>
  <p:tag name="ANNOTATION_LEFT_30" val="37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5.4"/>
  <p:tag name="ANNOTATION_TOP_31" val="578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814b496fd894eb1960a8e7b67ee6ad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b994209398452fb5cdc13306c66bc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8f98069e8ec49bfaf719e459e241c8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d4e56060c8c441eb9db096f07c198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da396a4e494cf09aac57bd4cee70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a3790d267f4275a1530fcc8ad3d12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effe54d0404e408c3a021305bf33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f6d6b172aa49c3aa690b49fe6c5d6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25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1926b1215746dcaccb0eef8cd512d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TIMELINE" val="2.7/20.1/25.5/32.2/64.5/74.8"/>
  <p:tag name="ELAPSEDTIME" val="93.2"/>
  <p:tag name="ANNOTATION_TYPE_1" val="0"/>
  <p:tag name="ANNOTATION_START_1" val="12.5"/>
  <p:tag name="ANNOTATION_END_1" val="24.7"/>
  <p:tag name="ANNOTATION_TOP_1" val="173"/>
  <p:tag name="ANNOTATION_LEFT_1" val="7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6.3"/>
  <p:tag name="ANNOTATION_END_2" val="46.3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6.3"/>
  <p:tag name="ANNOTATION_END_3" val="53.0"/>
  <p:tag name="ANNOTATION_TOP_3" val="562"/>
  <p:tag name="ANNOTATION_LEFT_3" val="412"/>
  <p:tag name="ANNOTATION_WIDTH_3" val="63"/>
  <p:tag name="ANNOTATION_HEIGHT_3" val="57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3.0"/>
  <p:tag name="ANNOTATION_END_4" val="83.9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83.9"/>
  <p:tag name="ANNOTATION_END_5" val="87.0"/>
  <p:tag name="ANNOTATION_TOP_5" val="172"/>
  <p:tag name="ANNOTATION_LEFT_5" val="7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7.0"/>
  <p:tag name="ANNOTATION_TOP_6" val="174"/>
  <p:tag name="ANNOTATION_LEFT_6" val="53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02930fd941449888e3778b2fd6564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19bcc646bf4811a997550b1f19f9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36e2d1754b4592830b9ad41a61d20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bb2c3ee28145759bfe73e84286b5a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fd4e55e3a1448c931b3ec0fd4f583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d24b5cbf974880b749ae48e6bc066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f4688585a2462fb162f830eb85f9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TIMELINE" val="13.2/47.0/64.2/81.2"/>
  <p:tag name="ELAPSEDTIME" val="120.2"/>
  <p:tag name="ANNOTATION_TYPE_1" val="0"/>
  <p:tag name="ANNOTATION_START_1" val="27.2"/>
  <p:tag name="ANNOTATION_END_1" val="29.4"/>
  <p:tag name="ANNOTATION_TOP_1" val="179"/>
  <p:tag name="ANNOTATION_LEFT_1" val="3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4"/>
  <p:tag name="ANNOTATION_END_2" val="32.4"/>
  <p:tag name="ANNOTATION_TOP_2" val="498"/>
  <p:tag name="ANNOTATION_LEFT_2" val="1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4"/>
  <p:tag name="ANNOTATION_END_3" val="36.4"/>
  <p:tag name="ANNOTATION_TOP_3" val="180"/>
  <p:tag name="ANNOTATION_LEFT_3" val="48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6.4"/>
  <p:tag name="ANNOTATION_END_4" val="38.8"/>
  <p:tag name="ANNOTATION_TOP_4" val="489"/>
  <p:tag name="ANNOTATION_LEFT_4" val="4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8"/>
  <p:tag name="ANNOTATION_END_5" val="41.4"/>
  <p:tag name="ANNOTATION_TOP_5" val="177"/>
  <p:tag name="ANNOTATION_LEFT_5" val="72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4"/>
  <p:tag name="ANNOTATION_END_6" val="44.5"/>
  <p:tag name="ANNOTATION_TOP_6" val="549"/>
  <p:tag name="ANNOTATION_LEFT_6" val="7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6"/>
  <p:tag name="ANNOTATION_END_7" val="55.8"/>
  <p:tag name="ANNOTATION_TOP_7" val="214"/>
  <p:tag name="ANNOTATION_LEFT_7" val="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8"/>
  <p:tag name="ANNOTATION_END_8" val="65.7"/>
  <p:tag name="ANNOTATION_TOP_8" val="213"/>
  <p:tag name="ANNOTATION_LEFT_8" val="5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5.7"/>
  <p:tag name="ANNOTATION_END_9" val="70.7"/>
  <p:tag name="ANNOTATION_TOP_9" val="269"/>
  <p:tag name="ANNOTATION_LEFT_9" val="6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0.7"/>
  <p:tag name="ANNOTATION_END_10" val="82.9"/>
  <p:tag name="ANNOTATION_TOP_10" val="271"/>
  <p:tag name="ANNOTATION_LEFT_10" val="50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2.9"/>
  <p:tag name="ANNOTATION_END_11" val="89.3"/>
  <p:tag name="ANNOTATION_TOP_11" val="351"/>
  <p:tag name="ANNOTATION_LEFT_11" val="6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3"/>
  <p:tag name="ANNOTATION_END_12" val="111.1"/>
  <p:tag name="ANNOTATION_TOP_12" val="359"/>
  <p:tag name="ANNOTATION_LEFT_12" val="4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6479fbfab30499895203881646582c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5bf0235913410ab98249153be3ab2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2"/>
  <p:tag name="ARTICULATE_AUDIO_RECORDED" val="1"/>
  <p:tag name="TIMELINE" val="50.1/65.0"/>
  <p:tag name="ELAPSEDTIME" val="184.1"/>
  <p:tag name="ANNOTATION_TYPE_1" val="0"/>
  <p:tag name="ANNOTATION_START_1" val="25.9"/>
  <p:tag name="ANNOTATION_END_1" val="36.5"/>
  <p:tag name="ANNOTATION_TOP_1" val="198"/>
  <p:tag name="ANNOTATION_LEFT_1" val="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5"/>
  <p:tag name="ANNOTATION_END_2" val="58.0"/>
  <p:tag name="ANNOTATION_TOP_2" val="234"/>
  <p:tag name="ANNOTATION_LEFT_2" val="19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8.0"/>
  <p:tag name="ANNOTATION_END_3" val="61.5"/>
  <p:tag name="ANNOTATION_TOP_3" val="307"/>
  <p:tag name="ANNOTATION_LEFT_3" val="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1.5"/>
  <p:tag name="ANNOTATION_END_4" val="69.0"/>
  <p:tag name="ANNOTATION_TOP_4" val="302"/>
  <p:tag name="ANNOTATION_LEFT_4" val="4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0"/>
  <p:tag name="ANNOTATION_END_5" val="71.8"/>
  <p:tag name="ANNOTATION_TOP_5" val="353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8"/>
  <p:tag name="ANNOTATION_END_6" val="72.8"/>
  <p:tag name="ANNOTATION_TOP_6" val="362"/>
  <p:tag name="ANNOTATION_LEFT_6" val="4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2.8"/>
  <p:tag name="ANNOTATION_END_7" val="74.8"/>
  <p:tag name="ANNOTATION_TOP_7" val="351"/>
  <p:tag name="ANNOTATION_LEFT_7" val="6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79.6"/>
  <p:tag name="ANNOTATION_END_8" val="79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9.6"/>
  <p:tag name="ANNOTATION_END_9" val="94.9"/>
  <p:tag name="ANNOTATION_TOP_9" val="332"/>
  <p:tag name="ANNOTATION_LEFT_9" val="644"/>
  <p:tag name="ANNOTATION_WIDTH_9" val="205"/>
  <p:tag name="ANNOTATION_HEIGHT_9" val="52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4.9"/>
  <p:tag name="ANNOTATION_END_10" val="100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0.5"/>
  <p:tag name="ANNOTATION_END_11" val="110.1"/>
  <p:tag name="ANNOTATION_TOP_11" val="350"/>
  <p:tag name="ANNOTATION_LEFT_11" val="19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1"/>
  <p:tag name="ANNOTATION_END_12" val="122.7"/>
  <p:tag name="ANNOTATION_TOP_12" val="391"/>
  <p:tag name="ANNOTATION_LEFT_12" val="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2.7"/>
  <p:tag name="ANNOTATION_END_13" val="145.2"/>
  <p:tag name="ANNOTATION_TOP_13" val="392"/>
  <p:tag name="ANNOTATION_LEFT_13" val="5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5.2"/>
  <p:tag name="ANNOTATION_END_14" val="146.7"/>
  <p:tag name="ANNOTATION_TOP_14" val="602"/>
  <p:tag name="ANNOTATION_LEFT_14" val="3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7"/>
  <p:tag name="ANNOTATION_END_15" val="150.7"/>
  <p:tag name="ANNOTATION_TOP_15" val="594"/>
  <p:tag name="ANNOTATION_LEFT_15" val="34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0.7"/>
  <p:tag name="ANNOTATION_END_16" val="152.8"/>
  <p:tag name="ANNOTATION_TOP_16" val="495"/>
  <p:tag name="ANNOTATION_LEFT_16" val="3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2.8"/>
  <p:tag name="ANNOTATION_END_17" val="153.7"/>
  <p:tag name="ANNOTATION_TOP_17" val="500"/>
  <p:tag name="ANNOTATION_LEFT_17" val="62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3.7"/>
  <p:tag name="ANNOTATION_END_18" val="154.2"/>
  <p:tag name="ANNOTATION_TOP_18" val="491"/>
  <p:tag name="ANNOTATION_LEFT_18" val="6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4.2"/>
  <p:tag name="ANNOTATION_END_19" val="154.9"/>
  <p:tag name="ANNOTATION_TOP_19" val="484"/>
  <p:tag name="ANNOTATION_LEFT_19" val="66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4.9"/>
  <p:tag name="ANNOTATION_END_20" val="155.4"/>
  <p:tag name="ANNOTATION_TOP_20" val="522"/>
  <p:tag name="ANNOTATION_LEFT_20" val="66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5.4"/>
  <p:tag name="ANNOTATION_END_21" val="155.8"/>
  <p:tag name="ANNOTATION_TOP_21" val="538"/>
  <p:tag name="ANNOTATION_LEFT_21" val="6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5.8"/>
  <p:tag name="ANNOTATION_END_22" val="156.3"/>
  <p:tag name="ANNOTATION_TOP_22" val="557"/>
  <p:tag name="ANNOTATION_LEFT_22" val="6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6.3"/>
  <p:tag name="ANNOTATION_END_23" val="161.1"/>
  <p:tag name="ANNOTATION_TOP_23" val="571"/>
  <p:tag name="ANNOTATION_LEFT_23" val="64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1.1"/>
  <p:tag name="ANNOTATION_END_24" val="164.9"/>
  <p:tag name="ANNOTATION_TOP_24" val="527"/>
  <p:tag name="ANNOTATION_LEFT_24" val="5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9"/>
  <p:tag name="ANNOTATION_END_25" val="165.3"/>
  <p:tag name="ANNOTATION_TOP_25" val="481"/>
  <p:tag name="ANNOTATION_LEFT_25" val="57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5.3"/>
  <p:tag name="ANNOTATION_END_26" val="165.8"/>
  <p:tag name="ANNOTATION_TOP_26" val="518"/>
  <p:tag name="ANNOTATION_LEFT_26" val="59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8"/>
  <p:tag name="ANNOTATION_END_27" val="166.1"/>
  <p:tag name="ANNOTATION_TOP_27" val="544"/>
  <p:tag name="ANNOTATION_LEFT_27" val="5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6.1"/>
  <p:tag name="ANNOTATION_TOP_28" val="561"/>
  <p:tag name="ANNOTATION_LEFT_28" val="5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a71b5f7e814907b9e7da892e1c675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88bba06d9947e290d1bfb6673f663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ARTICULATE_AUDIO_RECORDED" val="1"/>
  <p:tag name="ELAPSEDTIME" val="139.9"/>
  <p:tag name="ANNOTATION_TYPE_1" val="0"/>
  <p:tag name="ANNOTATION_START_1" val="5.1"/>
  <p:tag name="ANNOTATION_END_1" val="16.9"/>
  <p:tag name="ANNOTATION_TOP_1" val="191"/>
  <p:tag name="ANNOTATION_LEFT_1" val="4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9"/>
  <p:tag name="ANNOTATION_END_2" val="19.7"/>
  <p:tag name="ANNOTATION_TOP_2" val="260"/>
  <p:tag name="ANNOTATION_LEFT_2" val="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7"/>
  <p:tag name="ANNOTATION_END_3" val="21.1"/>
  <p:tag name="ANNOTATION_TOP_3" val="267"/>
  <p:tag name="ANNOTATION_LEFT_3" val="3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1"/>
  <p:tag name="ANNOTATION_END_4" val="22.5"/>
  <p:tag name="ANNOTATION_TOP_4" val="269"/>
  <p:tag name="ANNOTATION_LEFT_4" val="4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5"/>
  <p:tag name="ANNOTATION_END_5" val="42.6"/>
  <p:tag name="ANNOTATION_TOP_5" val="302"/>
  <p:tag name="ANNOTATION_LEFT_5" val="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6"/>
  <p:tag name="ANNOTATION_END_6" val="46.9"/>
  <p:tag name="ANNOTATION_TOP_6" val="300"/>
  <p:tag name="ANNOTATION_LEFT_6" val="4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9"/>
  <p:tag name="ANNOTATION_END_7" val="58.4"/>
  <p:tag name="ANNOTATION_TOP_7" val="338"/>
  <p:tag name="ANNOTATION_LEFT_7" val="2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8.4"/>
  <p:tag name="ANNOTATION_END_8" val="62.9"/>
  <p:tag name="ANNOTATION_TOP_8" val="590"/>
  <p:tag name="ANNOTATION_LEFT_8" val="3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9"/>
  <p:tag name="ANNOTATION_END_9" val="68.3"/>
  <p:tag name="ANNOTATION_TOP_9" val="493"/>
  <p:tag name="ANNOTATION_LEFT_9" val="36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3"/>
  <p:tag name="ANNOTATION_END_10" val="69.0"/>
  <p:tag name="ANNOTATION_TOP_10" val="580"/>
  <p:tag name="ANNOTATION_LEFT_10" val="6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0"/>
  <p:tag name="ANNOTATION_END_11" val="70.1"/>
  <p:tag name="ANNOTATION_TOP_11" val="568"/>
  <p:tag name="ANNOTATION_LEFT_11" val="65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0.1"/>
  <p:tag name="ANNOTATION_END_12" val="71.1"/>
  <p:tag name="ANNOTATION_TOP_12" val="551"/>
  <p:tag name="ANNOTATION_LEFT_12" val="82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1.1"/>
  <p:tag name="ANNOTATION_END_13" val="71.5"/>
  <p:tag name="ANNOTATION_TOP_13" val="565"/>
  <p:tag name="ANNOTATION_LEFT_13" val="75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1.5"/>
  <p:tag name="ANNOTATION_END_14" val="82.9"/>
  <p:tag name="ANNOTATION_TOP_14" val="583"/>
  <p:tag name="ANNOTATION_LEFT_14" val="74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c16631cb87d4177bd9e132e5ff36c9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0604a8e7f34c6aba8a7127fdca2ee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TIMELINE" val="5.3/27.4"/>
  <p:tag name="ELAPSEDTIME" val="69.4"/>
  <p:tag name="ANNOTATION_TYPE_1" val="0"/>
  <p:tag name="ANNOTATION_START_1" val="8.6"/>
  <p:tag name="ANNOTATION_END_1" val="29.2"/>
  <p:tag name="ANNOTATION_TOP_1" val="251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2"/>
  <p:tag name="ANNOTATION_END_2" val="44.6"/>
  <p:tag name="ANNOTATION_TOP_2" val="375"/>
  <p:tag name="ANNOTATION_LEFT_2" val="8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6"/>
  <p:tag name="ANNOTATION_TOP_3" val="519"/>
  <p:tag name="ANNOTATION_LEFT_3" val="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571ec47fc749eb8fdb215a6f5f36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ORIGINAL_AUDIO_FILEPATH" val="C:\Users\amahmedkeele\Desktop\Lectures\Lecture-5 Prokaryotes\s22.wav"/>
  <p:tag name="ELAPSEDTIME" val="0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ce20a3a2494385ab48d7d16e6755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7" val="2"/>
  <p:tag name="ANNOTATION_START_7" val="41.0"/>
  <p:tag name="ANNOTATION_END_7" val="54.1"/>
  <p:tag name="ANNOTATION_TOP_7" val="414"/>
  <p:tag name="ANNOTATION_LEFT_7" val="476"/>
  <p:tag name="ANNOTATION_WIDTH_7" val="162"/>
  <p:tag name="ANNOTATION_HEIGHT_7" val="45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54.1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UDIO_ID" val="314"/>
  <p:tag name="ARTICULATE_AUDIO_RECORDED" val="1"/>
  <p:tag name="TIMELINE" val="2.1/23.9/44.6/70.0"/>
  <p:tag name="ELAPSEDTIME" val="135.5"/>
  <p:tag name="ANNOTATION_TYPE_1" val="2"/>
  <p:tag name="ANNOTATION_START_1" val="53.9"/>
  <p:tag name="ANNOTATION_END_1" val="53.9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53.9"/>
  <p:tag name="ANNOTATION_END_2" val="67.4"/>
  <p:tag name="ANNOTATION_TOP_2" val="421"/>
  <p:tag name="ANNOTATION_LEFT_2" val="486"/>
  <p:tag name="ANNOTATION_WIDTH_2" val="150"/>
  <p:tag name="ANNOTATION_HEIGHT_2" val="3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67.4"/>
  <p:tag name="ANNOTATION_END_3" val="83.6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83.6"/>
  <p:tag name="ANNOTATION_END_4" val="83.6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83.6"/>
  <p:tag name="ANNOTATION_END_5" val="103.1"/>
  <p:tag name="ANNOTATION_TOP_5" val="544"/>
  <p:tag name="ANNOTATION_LEFT_5" val="447"/>
  <p:tag name="ANNOTATION_WIDTH_5" val="144"/>
  <p:tag name="ANNOTATION_HEIGHT_5" val="44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03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0023431fde46d9a603fbbb5e3c4ac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fd54b2742f40e8b34042edd373f78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ELAPSEDTIME" val="110.0"/>
  <p:tag name="ANNOTATION_TYPE_1" val="0"/>
  <p:tag name="ANNOTATION_START_1" val="16.2"/>
  <p:tag name="ANNOTATION_END_1" val="20.1"/>
  <p:tag name="ANNOTATION_TOP_1" val="199"/>
  <p:tag name="ANNOTATION_LEFT_1" val="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1"/>
  <p:tag name="ANNOTATION_END_2" val="24.0"/>
  <p:tag name="ANNOTATION_TOP_2" val="240"/>
  <p:tag name="ANNOTATION_LEFT_2" val="8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0"/>
  <p:tag name="ANNOTATION_END_3" val="29.5"/>
  <p:tag name="ANNOTATION_TOP_3" val="321"/>
  <p:tag name="ANNOTATION_LEFT_3" val="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5"/>
  <p:tag name="ANNOTATION_END_4" val="34.4"/>
  <p:tag name="ANNOTATION_TOP_4" val="237"/>
  <p:tag name="ANNOTATION_LEFT_4" val="2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4"/>
  <p:tag name="ANNOTATION_END_5" val="38.9"/>
  <p:tag name="ANNOTATION_TOP_5" val="414"/>
  <p:tag name="ANNOTATION_LEFT_5" val="10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9"/>
  <p:tag name="ANNOTATION_END_6" val="48.0"/>
  <p:tag name="ANNOTATION_TOP_6" val="540"/>
  <p:tag name="ANNOTATION_LEFT_6" val="1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0"/>
  <p:tag name="ANNOTATION_END_7" val="64.8"/>
  <p:tag name="ANNOTATION_TOP_7" val="569"/>
  <p:tag name="ANNOTATION_LEFT_7" val="1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4.8"/>
  <p:tag name="ANNOTATION_END_8" val="91.9"/>
  <p:tag name="ANNOTATION_TOP_8" val="614"/>
  <p:tag name="ANNOTATION_LEFT_8" val="12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9"/>
  <p:tag name="ANNOTATION_END_9" val="102.2"/>
  <p:tag name="ANNOTATION_TOP_9" val="657"/>
  <p:tag name="ANNOTATION_LEFT_9" val="11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af19f1eca44422b393db938ccd5b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cd3f299a86648139fdc272a59f5d13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TIMELINE" val="3.5/92.9"/>
  <p:tag name="ELAPSEDTIME" val="148.3"/>
  <p:tag name="ANNOTATION_TYPE_1" val="0"/>
  <p:tag name="ANNOTATION_START_1" val="6.4"/>
  <p:tag name="ANNOTATION_END_1" val="17.1"/>
  <p:tag name="ANNOTATION_TOP_1" val="215"/>
  <p:tag name="ANNOTATION_LEFT_1" val="8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1"/>
  <p:tag name="ANNOTATION_END_2" val="46.9"/>
  <p:tag name="ANNOTATION_TOP_2" val="311"/>
  <p:tag name="ANNOTATION_LEFT_2" val="9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9"/>
  <p:tag name="ANNOTATION_END_3" val="65.5"/>
  <p:tag name="ANNOTATION_TOP_3" val="365"/>
  <p:tag name="ANNOTATION_LEFT_3" val="9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5.5"/>
  <p:tag name="ANNOTATION_TOP_4" val="410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3b99f95ea04e7ebfe82bdc0c8ce83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ca4b602a1d489f8ddfcf44516ed0b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TIMELINE" val="8.3"/>
  <p:tag name="ELAPSEDTIME" val="58.6"/>
  <p:tag name="ANNOTATION_TYPE_1" val="0"/>
  <p:tag name="ANNOTATION_START_1" val="27.6"/>
  <p:tag name="ANNOTATION_END_1" val="34.2"/>
  <p:tag name="ANNOTATION_TOP_1" val="406"/>
  <p:tag name="ANNOTATION_LEFT_1" val="6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2"/>
  <p:tag name="ANNOTATION_END_2" val="51.6"/>
  <p:tag name="ANNOTATION_TOP_2" val="366"/>
  <p:tag name="ANNOTATION_LEFT_2" val="12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664faf34114180951241f3d467415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e5612543434179a839083e4d190b7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TIMELINE" val="13.8/76.0"/>
  <p:tag name="ELAPSEDTIME" val="109.0"/>
  <p:tag name="ANNOTATION_TYPE_1" val="0"/>
  <p:tag name="ANNOTATION_START_1" val="15.8"/>
  <p:tag name="ANNOTATION_END_1" val="43.1"/>
  <p:tag name="ANNOTATION_TOP_1" val="24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3.1"/>
  <p:tag name="ANNOTATION_END_2" val="43.1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3.1"/>
  <p:tag name="ANNOTATION_END_3" val="47.5"/>
  <p:tag name="ANNOTATION_TOP_3" val="256"/>
  <p:tag name="ANNOTATION_LEFT_3" val="83"/>
  <p:tag name="ANNOTATION_WIDTH_3" val="123"/>
  <p:tag name="ANNOTATION_HEIGHT_3" val="48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7.5"/>
  <p:tag name="ANNOTATION_END_4" val="47.5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47.5"/>
  <p:tag name="ANNOTATION_END_5" val="66.1"/>
  <p:tag name="ANNOTATION_TOP_5" val="257"/>
  <p:tag name="ANNOTATION_LEFT_5" val="293"/>
  <p:tag name="ANNOTATION_WIDTH_5" val="129"/>
  <p:tag name="ANNOTATION_HEIGHT_5" val="45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6.1"/>
  <p:tag name="ANNOTATION_END_6" val="80.0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80.0"/>
  <p:tag name="ANNOTATION_END_7" val="88.8"/>
  <p:tag name="ANNOTATION_TOP_7" val="433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8.8"/>
  <p:tag name="ANNOTATION_END_8" val="93.0"/>
  <p:tag name="ANNOTATION_TOP_8" val="538"/>
  <p:tag name="ANNOTATION_LEFT_8" val="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3.0"/>
  <p:tag name="ANNOTATION_TOP_9" val="540"/>
  <p:tag name="ANNOTATION_LEFT_9" val="2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a681906dc040558df8b4cdf83cae0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9a8fa5cb224e10813938454c93a41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TIMELINE" val="1.5"/>
  <p:tag name="ELAPSEDTIME" val="147.4"/>
  <p:tag name="ANNOTATION_TYPE_1" val="0"/>
  <p:tag name="ANNOTATION_START_1" val="5.9"/>
  <p:tag name="ANNOTATION_END_1" val="8.2"/>
  <p:tag name="ANNOTATION_TOP_1" val="252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10.2"/>
  <p:tag name="ANNOTATION_TOP_2" val="334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2"/>
  <p:tag name="ANNOTATION_END_3" val="12.4"/>
  <p:tag name="ANNOTATION_TOP_3" val="468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4"/>
  <p:tag name="ANNOTATION_END_4" val="14.9"/>
  <p:tag name="ANNOTATION_TOP_4" val="546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9"/>
  <p:tag name="ANNOTATION_END_5" val="21.6"/>
  <p:tag name="ANNOTATION_TOP_5" val="253"/>
  <p:tag name="ANNOTATION_LEFT_5" val="9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21.6"/>
  <p:tag name="ANNOTATION_END_6" val="21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1.6"/>
  <p:tag name="ANNOTATION_END_7" val="27.7"/>
  <p:tag name="ANNOTATION_TOP_7" val="222"/>
  <p:tag name="ANNOTATION_LEFT_7" val="100"/>
  <p:tag name="ANNOTATION_WIDTH_7" val="103"/>
  <p:tag name="ANNOTATION_HEIGHT_7" val="41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7.7"/>
  <p:tag name="ANNOTATION_END_8" val="27.7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27.7"/>
  <p:tag name="ANNOTATION_END_9" val="33.1"/>
  <p:tag name="ANNOTATION_TOP_9" val="304"/>
  <p:tag name="ANNOTATION_LEFT_9" val="88"/>
  <p:tag name="ANNOTATION_WIDTH_9" val="134"/>
  <p:tag name="ANNOTATION_HEIGHT_9" val="48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33.1"/>
  <p:tag name="ANNOTATION_END_10" val="33.1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33.1"/>
  <p:tag name="ANNOTATION_END_11" val="42.9"/>
  <p:tag name="ANNOTATION_TOP_11" val="430"/>
  <p:tag name="ANNOTATION_LEFT_11" val="91"/>
  <p:tag name="ANNOTATION_WIDTH_11" val="87"/>
  <p:tag name="ANNOTATION_HEIGHT_11" val="56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42.9"/>
  <p:tag name="ANNOTATION_END_12" val="42.9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42.9"/>
  <p:tag name="ANNOTATION_END_13" val="51.1"/>
  <p:tag name="ANNOTATION_TOP_13" val="514"/>
  <p:tag name="ANNOTATION_LEFT_13" val="85"/>
  <p:tag name="ANNOTATION_WIDTH_13" val="128"/>
  <p:tag name="ANNOTATION_HEIGHT_13" val="52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51.1"/>
  <p:tag name="ANNOTATION_END_14" val="55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55.1"/>
  <p:tag name="ANNOTATION_END_15" val="58.2"/>
  <p:tag name="ANNOTATION_TOP_15" val="250"/>
  <p:tag name="ANNOTATION_LEFT_15" val="5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2"/>
  <p:tag name="ANNOTATION_END_16" val="65.6"/>
  <p:tag name="ANNOTATION_TOP_16" val="261"/>
  <p:tag name="ANNOTATION_LEFT_16" val="4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5.6"/>
  <p:tag name="ANNOTATION_END_17" val="67.2"/>
  <p:tag name="ANNOTATION_TOP_17" val="328"/>
  <p:tag name="ANNOTATION_LEFT_17" val="10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7.2"/>
  <p:tag name="ANNOTATION_END_18" val="84.7"/>
  <p:tag name="ANNOTATION_TOP_18" val="329"/>
  <p:tag name="ANNOTATION_LEFT_18" val="5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7"/>
  <p:tag name="ANNOTATION_END_19" val="88.1"/>
  <p:tag name="ANNOTATION_TOP_19" val="457"/>
  <p:tag name="ANNOTATION_LEFT_19" val="6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1"/>
  <p:tag name="ANNOTATION_END_20" val="90.2"/>
  <p:tag name="ANNOTATION_TOP_20" val="455"/>
  <p:tag name="ANNOTATION_LEFT_20" val="42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0.2"/>
  <p:tag name="ANNOTATION_END_21" val="113.1"/>
  <p:tag name="ANNOTATION_TOP_21" val="461"/>
  <p:tag name="ANNOTATION_LEFT_21" val="66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3.1"/>
  <p:tag name="ANNOTATION_END_22" val="115.3"/>
  <p:tag name="ANNOTATION_TOP_22" val="536"/>
  <p:tag name="ANNOTATION_LEFT_22" val="8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3"/>
  <p:tag name="ANNOTATION_END_23" val="144.5"/>
  <p:tag name="ANNOTATION_TOP_23" val="541"/>
  <p:tag name="ANNOTATION_LEFT_23" val="4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42e8bd5d-9c0a-4e8b-b9d5-b1293855493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eaf9ea49a447769484fbe5e63b7fa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eed45489ff4ca7a5aec2e070082dc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TIMELINE" val="5.4/10.5/14.5/18.8"/>
  <p:tag name="ELAPSEDTIME" val="310.7"/>
  <p:tag name="ANNOTATION_TYPE_1" val="2"/>
  <p:tag name="ANNOTATION_START_1" val="35.0"/>
  <p:tag name="ANNOTATION_END_1" val="35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35.0"/>
  <p:tag name="ANNOTATION_END_2" val="43.4"/>
  <p:tag name="ANNOTATION_TOP_2" val="188"/>
  <p:tag name="ANNOTATION_LEFT_2" val="80"/>
  <p:tag name="ANNOTATION_WIDTH_2" val="124"/>
  <p:tag name="ANNOTATION_HEIGHT_2" val="5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3.4"/>
  <p:tag name="ANNOTATION_END_3" val="43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3.4"/>
  <p:tag name="ANNOTATION_END_4" val="59.1"/>
  <p:tag name="ANNOTATION_TOP_4" val="202"/>
  <p:tag name="ANNOTATION_LEFT_4" val="206"/>
  <p:tag name="ANNOTATION_WIDTH_4" val="83"/>
  <p:tag name="ANNOTATION_HEIGHT_4" val="41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9.1"/>
  <p:tag name="ANNOTATION_END_5" val="59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59.1"/>
  <p:tag name="ANNOTATION_END_6" val="66.6"/>
  <p:tag name="ANNOTATION_TOP_6" val="196"/>
  <p:tag name="ANNOTATION_LEFT_6" val="288"/>
  <p:tag name="ANNOTATION_WIDTH_6" val="137"/>
  <p:tag name="ANNOTATION_HEIGHT_6" val="4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6.6"/>
  <p:tag name="ANNOTATION_END_7" val="75.0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75.0"/>
  <p:tag name="ANNOTATION_END_8" val="81.3"/>
  <p:tag name="ANNOTATION_TOP_8" val="256"/>
  <p:tag name="ANNOTATION_LEFT_8" val="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3"/>
  <p:tag name="ANNOTATION_END_9" val="86.8"/>
  <p:tag name="ANNOTATION_TOP_9" val="257"/>
  <p:tag name="ANNOTATION_LEFT_9" val="5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6.8"/>
  <p:tag name="ANNOTATION_END_10" val="96.0"/>
  <p:tag name="ANNOTATION_TOP_10" val="223"/>
  <p:tag name="ANNOTATION_LEFT_10" val="2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2"/>
  <p:tag name="ANNOTATION_START_11" val="106.0"/>
  <p:tag name="ANNOTATION_END_11" val="106.0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06.0"/>
  <p:tag name="ANNOTATION_END_12" val="113.5"/>
  <p:tag name="ANNOTATION_TOP_12" val="322"/>
  <p:tag name="ANNOTATION_LEFT_12" val="79"/>
  <p:tag name="ANNOTATION_WIDTH_12" val="150"/>
  <p:tag name="ANNOTATION_HEIGHT_12" val="55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13.5"/>
  <p:tag name="ANNOTATION_END_13" val="113.5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13.5"/>
  <p:tag name="ANNOTATION_END_14" val="121.2"/>
  <p:tag name="ANNOTATION_TOP_14" val="324"/>
  <p:tag name="ANNOTATION_LEFT_14" val="220"/>
  <p:tag name="ANNOTATION_WIDTH_14" val="94"/>
  <p:tag name="ANNOTATION_HEIGHT_14" val="45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1.2"/>
  <p:tag name="ANNOTATION_END_15" val="121.2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21.2"/>
  <p:tag name="ANNOTATION_END_16" val="124.9"/>
  <p:tag name="ANNOTATION_TOP_16" val="324"/>
  <p:tag name="ANNOTATION_LEFT_16" val="302"/>
  <p:tag name="ANNOTATION_WIDTH_16" val="137"/>
  <p:tag name="ANNOTATION_HEIGHT_16" val="49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24.9"/>
  <p:tag name="ANNOTATION_END_17" val="128.8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128.8"/>
  <p:tag name="ANNOTATION_END_18" val="131.8"/>
  <p:tag name="ANNOTATION_TOP_18" val="392"/>
  <p:tag name="ANNOTATION_LEFT_18" val="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1.8"/>
  <p:tag name="ANNOTATION_END_19" val="134.2"/>
  <p:tag name="ANNOTATION_TOP_19" val="385"/>
  <p:tag name="ANNOTATION_LEFT_19" val="2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4.2"/>
  <p:tag name="ANNOTATION_END_20" val="157.6"/>
  <p:tag name="ANNOTATION_TOP_20" val="387"/>
  <p:tag name="ANNOTATION_LEFT_20" val="6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6"/>
  <p:tag name="ANNOTATION_END_21" val="172.3"/>
  <p:tag name="ANNOTATION_TOP_21" val="383"/>
  <p:tag name="ANNOTATION_LEFT_21" val="75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2"/>
  <p:tag name="ANNOTATION_START_22" val="181.7"/>
  <p:tag name="ANNOTATION_END_22" val="181.7"/>
  <p:tag name="ANNOTATION_TOP_22" val="-40"/>
  <p:tag name="ANNOTATION_LEFT_22" val="-40"/>
  <p:tag name="ANNOTATION_WIDTH_22" val="1042"/>
  <p:tag name="ANNOTATION_HEIGHT_22" val="801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16777215"/>
  <p:tag name="ANNOTATION_FILL_COLOR_22" val="5296274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81.7"/>
  <p:tag name="ANNOTATION_END_23" val="188.5"/>
  <p:tag name="ANNOTATION_TOP_23" val="450"/>
  <p:tag name="ANNOTATION_LEFT_23" val="80"/>
  <p:tag name="ANNOTATION_WIDTH_23" val="130"/>
  <p:tag name="ANNOTATION_HEIGHT_23" val="50"/>
  <p:tag name="ANNOTATION_ANIMATION_23" val="4"/>
  <p:tag name="ANNOTATION_ROTATION_23" val="0"/>
  <p:tag name="ANNOTATION_SUB_TYPE_23" val="11"/>
  <p:tag name="ANNOTATION_LOOP_COUNT_23" val="1"/>
  <p:tag name="ANNOTATION_BOX_RADIUS_23" val="5"/>
  <p:tag name="ANNOTATION_SCALE_23" val="0"/>
  <p:tag name="ANNOTATION_BORDER_ALPHA_23" val="100"/>
  <p:tag name="ANNOTATION_BORDER_COLOR_23" val="16777215"/>
  <p:tag name="ANNOTATION_FILL_COLOR_23" val="5296274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88.5"/>
  <p:tag name="ANNOTATION_END_24" val="188.5"/>
  <p:tag name="ANNOTATION_TOP_24" val="-40"/>
  <p:tag name="ANNOTATION_LEFT_24" val="-40"/>
  <p:tag name="ANNOTATION_WIDTH_24" val="1042"/>
  <p:tag name="ANNOTATION_HEIGHT_24" val="801"/>
  <p:tag name="ANNOTATION_ANIMATION_24" val="4"/>
  <p:tag name="ANNOTATION_ROTATION_24" val="0"/>
  <p:tag name="ANNOTATION_SUB_TYPE_24" val="11"/>
  <p:tag name="ANNOTATION_LOOP_COUNT_24" val="1"/>
  <p:tag name="ANNOTATION_BOX_RADIUS_24" val="0"/>
  <p:tag name="ANNOTATION_SCALE_24" val="0"/>
  <p:tag name="ANNOTATION_BORDER_ALPHA_24" val="100"/>
  <p:tag name="ANNOTATION_BORDER_COLOR_24" val="16777215"/>
  <p:tag name="ANNOTATION_FILL_COLOR_24" val="5296274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88.5"/>
  <p:tag name="ANNOTATION_END_25" val="200.5"/>
  <p:tag name="ANNOTATION_TOP_25" val="451"/>
  <p:tag name="ANNOTATION_LEFT_25" val="201"/>
  <p:tag name="ANNOTATION_WIDTH_25" val="130"/>
  <p:tag name="ANNOTATION_HEIGHT_25" val="55"/>
  <p:tag name="ANNOTATION_ANIMATION_25" val="4"/>
  <p:tag name="ANNOTATION_ROTATION_25" val="0"/>
  <p:tag name="ANNOTATION_SUB_TYPE_25" val="11"/>
  <p:tag name="ANNOTATION_LOOP_COUNT_25" val="1"/>
  <p:tag name="ANNOTATION_BOX_RADIUS_25" val="5"/>
  <p:tag name="ANNOTATION_SCALE_25" val="0"/>
  <p:tag name="ANNOTATION_BORDER_ALPHA_25" val="100"/>
  <p:tag name="ANNOTATION_BORDER_COLOR_25" val="16777215"/>
  <p:tag name="ANNOTATION_FILL_COLOR_25" val="5296274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200.5"/>
  <p:tag name="ANNOTATION_END_26" val="200.5"/>
  <p:tag name="ANNOTATION_TOP_26" val="-40"/>
  <p:tag name="ANNOTATION_LEFT_26" val="-40"/>
  <p:tag name="ANNOTATION_WIDTH_26" val="1042"/>
  <p:tag name="ANNOTATION_HEIGHT_26" val="801"/>
  <p:tag name="ANNOTATION_ANIMATION_26" val="4"/>
  <p:tag name="ANNOTATION_ROTATION_26" val="0"/>
  <p:tag name="ANNOTATION_SUB_TYPE_26" val="11"/>
  <p:tag name="ANNOTATION_LOOP_COUNT_26" val="1"/>
  <p:tag name="ANNOTATION_BOX_RADIUS_26" val="0"/>
  <p:tag name="ANNOTATION_SCALE_26" val="0"/>
  <p:tag name="ANNOTATION_BORDER_ALPHA_26" val="100"/>
  <p:tag name="ANNOTATION_BORDER_COLOR_26" val="16777215"/>
  <p:tag name="ANNOTATION_FILL_COLOR_26" val="5296274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200.5"/>
  <p:tag name="ANNOTATION_END_27" val="202.9"/>
  <p:tag name="ANNOTATION_TOP_27" val="455"/>
  <p:tag name="ANNOTATION_LEFT_27" val="330"/>
  <p:tag name="ANNOTATION_WIDTH_27" val="105"/>
  <p:tag name="ANNOTATION_HEIGHT_27" val="54"/>
  <p:tag name="ANNOTATION_ANIMATION_27" val="4"/>
  <p:tag name="ANNOTATION_ROTATION_27" val="0"/>
  <p:tag name="ANNOTATION_SUB_TYPE_27" val="11"/>
  <p:tag name="ANNOTATION_LOOP_COUNT_27" val="1"/>
  <p:tag name="ANNOTATION_BOX_RADIUS_27" val="5"/>
  <p:tag name="ANNOTATION_SCALE_27" val="0"/>
  <p:tag name="ANNOTATION_BORDER_ALPHA_27" val="100"/>
  <p:tag name="ANNOTATION_BORDER_COLOR_27" val="16777215"/>
  <p:tag name="ANNOTATION_FILL_COLOR_27" val="5296274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202.9"/>
  <p:tag name="ANNOTATION_END_28" val="206.5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0"/>
  <p:tag name="ANNOTATION_START_29" val="206.5"/>
  <p:tag name="ANNOTATION_END_29" val="211.6"/>
  <p:tag name="ANNOTATION_TOP_29" val="517"/>
  <p:tag name="ANNOTATION_LEFT_29" val="8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11.6"/>
  <p:tag name="ANNOTATION_END_30" val="215.1"/>
  <p:tag name="ANNOTATION_TOP_30" val="218"/>
  <p:tag name="ANNOTATION_LEFT_30" val="4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5.1"/>
  <p:tag name="ANNOTATION_END_31" val="216.1"/>
  <p:tag name="ANNOTATION_TOP_31" val="483"/>
  <p:tag name="ANNOTATION_LEFT_31" val="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16.1"/>
  <p:tag name="ANNOTATION_END_32" val="218.4"/>
  <p:tag name="ANNOTATION_TOP_32" val="478"/>
  <p:tag name="ANNOTATION_LEFT_32" val="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18.4"/>
  <p:tag name="ANNOTATION_END_33" val="234.0"/>
  <p:tag name="ANNOTATION_TOP_33" val="517"/>
  <p:tag name="ANNOTATION_LEFT_33" val="42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0"/>
  <p:tag name="ANNOTATION_END_34" val="245.4"/>
  <p:tag name="ANNOTATION_TOP_34" val="570"/>
  <p:tag name="ANNOTATION_LEFT_34" val="8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5.4"/>
  <p:tag name="ANNOTATION_END_35" val="250.9"/>
  <p:tag name="ANNOTATION_TOP_35" val="568"/>
  <p:tag name="ANNOTATION_LEFT_35" val="2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50.9"/>
  <p:tag name="ANNOTATION_END_36" val="255.1"/>
  <p:tag name="ANNOTATION_TOP_36" val="569"/>
  <p:tag name="ANNOTATION_LEFT_36" val="35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5.1"/>
  <p:tag name="ANNOTATION_END_37" val="278.6"/>
  <p:tag name="ANNOTATION_TOP_37" val="616"/>
  <p:tag name="ANNOTATION_LEFT_37" val="9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6.9"/>
  <p:tag name="ANNOTATION_END_38" val="289.3"/>
  <p:tag name="ANNOTATION_TOP_38" val="222"/>
  <p:tag name="ANNOTATION_LEFT_38" val="7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9.3"/>
  <p:tag name="ANNOTATION_END_39" val="292.1"/>
  <p:tag name="ANNOTATION_TOP_39" val="347"/>
  <p:tag name="ANNOTATION_LEFT_39" val="8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16711680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2.1"/>
  <p:tag name="ANNOTATION_END_40" val="294.7"/>
  <p:tag name="ANNOTATION_TOP_40" val="475"/>
  <p:tag name="ANNOTATION_LEFT_40" val="8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16711680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4.7"/>
  <p:tag name="ANNOTATION_TOP_41" val="572"/>
  <p:tag name="ANNOTATION_LEFT_41" val="8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16711680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d863b01d5e4b49857606dd09e7edbb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a7c07ca2d2452b8ae551ce53a95a4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24"/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42e8bd5d-9c0a-4e8b-b9d5-b1293855493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26"/>
  <p:tag name="ARTICULATE_AUDIO_RECORDED" val="1"/>
  <p:tag name="ELAPSEDTIME" val="68.3"/>
  <p:tag name="ANNOTATION_TYPE_1" val="0"/>
  <p:tag name="ANNOTATION_START_1" val="3.9"/>
  <p:tag name="ANNOTATION_END_1" val="15.7"/>
  <p:tag name="ANNOTATION_TOP_1" val="221"/>
  <p:tag name="ANNOTATION_LEFT_1" val="12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7"/>
  <p:tag name="ANNOTATION_END_2" val="29.3"/>
  <p:tag name="ANNOTATION_TOP_2" val="298"/>
  <p:tag name="ANNOTATION_LEFT_2" val="159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3"/>
  <p:tag name="ANNOTATION_END_3" val="33.0"/>
  <p:tag name="ANNOTATION_TOP_3" val="374"/>
  <p:tag name="ANNOTATION_LEFT_3" val="167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0"/>
  <p:tag name="ANNOTATION_END_4" val="42.6"/>
  <p:tag name="ANNOTATION_TOP_4" val="450"/>
  <p:tag name="ANNOTATION_LEFT_4" val="160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6"/>
  <p:tag name="ANNOTATION_END_5" val="55.4"/>
  <p:tag name="ANNOTATION_TOP_5" val="531"/>
  <p:tag name="ANNOTATION_LEFT_5" val="15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4"/>
  <p:tag name="ANNOTATION_TOP_6" val="592"/>
  <p:tag name="ANNOTATION_LEFT_6" val="16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6baccf8dc440e390fcda754e3aceed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4342</TotalTime>
  <Words>874</Words>
  <Application>Microsoft Office PowerPoint</Application>
  <PresentationFormat>On-screen Show (4:3)</PresentationFormat>
  <Paragraphs>117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Al-Mothnna</vt:lpstr>
      <vt:lpstr>Arial</vt:lpstr>
      <vt:lpstr>Arial Black</vt:lpstr>
      <vt:lpstr>Copperplate Gothic Bold</vt:lpstr>
      <vt:lpstr>Impact</vt:lpstr>
      <vt:lpstr>Times</vt:lpstr>
      <vt:lpstr>Wingdings</vt:lpstr>
      <vt:lpstr>Network</vt:lpstr>
      <vt:lpstr>PowerPoint Presentation</vt:lpstr>
      <vt:lpstr>PowerPoint Presentation</vt:lpstr>
      <vt:lpstr>Objectives</vt:lpstr>
      <vt:lpstr>PowerPoint Presentation</vt:lpstr>
      <vt:lpstr>PowerPoint Presentation</vt:lpstr>
      <vt:lpstr>Shapes of Bacteria</vt:lpstr>
      <vt:lpstr>The Gram’s stain: صبغة جرام</vt:lpstr>
      <vt:lpstr>PowerPoint Presentation</vt:lpstr>
      <vt:lpstr>PowerPoint Presentation</vt:lpstr>
      <vt:lpstr>PowerPoint Presentation</vt:lpstr>
      <vt:lpstr>PowerPoint Presentation</vt:lpstr>
      <vt:lpstr>II - The bacterial cell wall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Windows User</cp:lastModifiedBy>
  <cp:revision>637</cp:revision>
  <dcterms:created xsi:type="dcterms:W3CDTF">2005-10-01T18:57:57Z</dcterms:created>
  <dcterms:modified xsi:type="dcterms:W3CDTF">2020-08-01T07:36:03Z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ACDD97B6-0105-4994-99EC-8F127B169FD6</vt:lpwstr>
  </property>
  <property fmtid="{D5CDD505-2E9C-101B-9397-08002B2CF9AE}" pid="6" name="ArticulateProjectFull">
    <vt:lpwstr>D:\Ashraf\D\Faculty file\e-Larning\1433-1434\المحتوى الرقمي\109-Lectures\LMS-2\Lecture-5 Prokaryotes\Lecture 5.ppta</vt:lpwstr>
  </property>
</Properties>
</file>