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sldIdLst>
    <p:sldId id="256" r:id="rId2"/>
    <p:sldId id="258" r:id="rId3"/>
    <p:sldId id="281" r:id="rId4"/>
    <p:sldId id="283" r:id="rId5"/>
    <p:sldId id="259" r:id="rId6"/>
    <p:sldId id="272" r:id="rId7"/>
    <p:sldId id="276" r:id="rId8"/>
    <p:sldId id="260" r:id="rId9"/>
    <p:sldId id="261" r:id="rId10"/>
    <p:sldId id="274" r:id="rId11"/>
    <p:sldId id="262" r:id="rId12"/>
    <p:sldId id="263" r:id="rId13"/>
    <p:sldId id="264" r:id="rId14"/>
    <p:sldId id="265" r:id="rId15"/>
    <p:sldId id="266" r:id="rId16"/>
    <p:sldId id="267" r:id="rId17"/>
    <p:sldId id="273" r:id="rId18"/>
    <p:sldId id="278" r:id="rId19"/>
    <p:sldId id="268" r:id="rId20"/>
    <p:sldId id="277" r:id="rId21"/>
    <p:sldId id="269" r:id="rId22"/>
    <p:sldId id="285" r:id="rId23"/>
    <p:sldId id="287" r:id="rId24"/>
    <p:sldId id="279" r:id="rId25"/>
    <p:sldId id="27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94671" autoAdjust="0"/>
  </p:normalViewPr>
  <p:slideViewPr>
    <p:cSldViewPr>
      <p:cViewPr varScale="1">
        <p:scale>
          <a:sx n="86" d="100"/>
          <a:sy n="86" d="100"/>
        </p:scale>
        <p:origin x="-11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82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C7543-A719-4D1C-AFEC-8565624CBE7D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24554-2C72-4CAA-9377-2F7A8D1231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591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B42B-FA8E-442E-BDF9-F5BD62007F87}" type="datetime1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63F-01CE-4026-B6BA-76E5CF5C7A8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6759-06DC-46CB-8588-661477C4EC3E}" type="datetime1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63F-01CE-4026-B6BA-76E5CF5C7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0A9C-771A-4451-9378-177AA76DB9CA}" type="datetime1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63F-01CE-4026-B6BA-76E5CF5C7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5DE2-1323-4950-AE67-3475671C32D9}" type="datetime1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63F-01CE-4026-B6BA-76E5CF5C7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8C49-5462-4A19-B95B-F17D84895175}" type="datetime1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63F-01CE-4026-B6BA-76E5CF5C7A8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9A14-5472-4FED-AB7C-BDD99E8769B6}" type="datetime1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63F-01CE-4026-B6BA-76E5CF5C7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5B45-0595-468B-AF7C-CB6EEB81FE92}" type="datetime1">
              <a:rPr lang="en-US" smtClean="0"/>
              <a:pPr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63F-01CE-4026-B6BA-76E5CF5C7A8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A0A8-74BE-4006-AC3B-3FD847E241D4}" type="datetime1">
              <a:rPr lang="en-US" smtClean="0"/>
              <a:pPr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63F-01CE-4026-B6BA-76E5CF5C7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F774-2057-4D7A-8ECD-F1EE6481C3EE}" type="datetime1">
              <a:rPr lang="en-US" smtClean="0"/>
              <a:pPr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63F-01CE-4026-B6BA-76E5CF5C7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EA39-527B-4F90-A3B2-86DA0A80C80E}" type="datetime1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63F-01CE-4026-B6BA-76E5CF5C7A8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75D1-7A86-406D-83C6-999F9BC4C7B5}" type="datetime1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63F-01CE-4026-B6BA-76E5CF5C7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2B783EC-FE20-461D-A290-CA731E00DC22}" type="datetime1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EFA63F-01CE-4026-B6BA-76E5CF5C7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.png"/><Relationship Id="rId4" Type="http://schemas.openxmlformats.org/officeDocument/2006/relationships/oleObject" Target="../embeddings/oleObject2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FF0000"/>
                </a:solidFill>
                <a:latin typeface="Baskerville Old Face" panose="02020602080505020303" pitchFamily="18" charset="0"/>
                <a:ea typeface="Batang" panose="02030600000101010101" pitchFamily="18" charset="-127"/>
              </a:rPr>
              <a:t>Benzene &amp; Aromatic Compounds</a:t>
            </a:r>
            <a:endParaRPr lang="en-US" sz="4800" b="1" dirty="0">
              <a:latin typeface="Baskerville Old Face" panose="02020602080505020303" pitchFamily="18" charset="0"/>
              <a:ea typeface="Batang" panose="02030600000101010101" pitchFamily="18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ea typeface="Batang" panose="02030600000101010101" pitchFamily="18" charset="-127"/>
                <a:cs typeface="Arabic Typesetting" panose="03020402040406030203" pitchFamily="66" charset="-78"/>
              </a:rPr>
              <a:t>Dr.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ea typeface="Batang" panose="02030600000101010101" pitchFamily="18" charset="-127"/>
                <a:cs typeface="Arabic Typesetting" panose="03020402040406030203" pitchFamily="66" charset="-78"/>
              </a:rPr>
              <a:t>Shatha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ea typeface="Batang" panose="02030600000101010101" pitchFamily="18" charset="-127"/>
                <a:cs typeface="Arabic Typesetting" panose="03020402040406030203" pitchFamily="66" charset="-78"/>
              </a:rPr>
              <a:t> I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ea typeface="Batang" panose="02030600000101010101" pitchFamily="18" charset="-127"/>
                <a:cs typeface="Arabic Typesetting" panose="03020402040406030203" pitchFamily="66" charset="-78"/>
              </a:rPr>
              <a:t>Alaqeel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Baskerville Old Face" panose="02020602080505020303" pitchFamily="18" charset="0"/>
              <a:ea typeface="Batang" panose="02030600000101010101" pitchFamily="18" charset="-127"/>
              <a:cs typeface="Arabic Typesetting" panose="03020402040406030203" pitchFamily="66" charset="-78"/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60664" y="6488668"/>
            <a:ext cx="1183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  <a:cs typeface="Andalus" pitchFamily="18" charset="-78"/>
              </a:rPr>
              <a:t>108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  <a:cs typeface="Andalus" pitchFamily="18" charset="-78"/>
              </a:rPr>
              <a:t>Chem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Baskerville Old Face" panose="02020602080505020303" pitchFamily="18" charset="0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709"/>
            <a:ext cx="962891" cy="96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nz0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61029"/>
            <a:ext cx="3312464" cy="308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8924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Heterocyclic Aromatic compounds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46980978"/>
              </p:ext>
            </p:extLst>
          </p:nvPr>
        </p:nvGraphicFramePr>
        <p:xfrm>
          <a:off x="304800" y="1673582"/>
          <a:ext cx="8458200" cy="2060218"/>
        </p:xfrm>
        <a:graphic>
          <a:graphicData uri="http://schemas.openxmlformats.org/presentationml/2006/ole">
            <p:oleObj spid="_x0000_s13364" name="ISIS/Draw Sketch" r:id="rId3" imgW="4488296" imgH="1100831" progId="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27175763"/>
              </p:ext>
            </p:extLst>
          </p:nvPr>
        </p:nvGraphicFramePr>
        <p:xfrm>
          <a:off x="304800" y="4419600"/>
          <a:ext cx="8550275" cy="1920478"/>
        </p:xfrm>
        <a:graphic>
          <a:graphicData uri="http://schemas.openxmlformats.org/presentationml/2006/ole">
            <p:oleObj spid="_x0000_s13365" name="ISIS/Draw Sketch" r:id="rId4" imgW="4874260" imgH="1094740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60664" y="6488668"/>
            <a:ext cx="1183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  <a:cs typeface="Andalus" pitchFamily="18" charset="-78"/>
              </a:rPr>
              <a:t>108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  <a:cs typeface="Andalus" pitchFamily="18" charset="-78"/>
              </a:rPr>
              <a:t>Chem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Baskerville Old Face" panose="02020602080505020303" pitchFamily="18" charset="0"/>
              <a:cs typeface="Andalus" pitchFamily="18" charset="-78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62891" cy="96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63F-01CE-4026-B6BA-76E5CF5C7A8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4347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  <a:cs typeface="Arial" pitchFamily="34" charset="0"/>
              </a:rPr>
              <a:t/>
            </a:r>
            <a:b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  <a:cs typeface="Arial" pitchFamily="34" charset="0"/>
              </a:rPr>
            </a:b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  <a:cs typeface="Arial" pitchFamily="34" charset="0"/>
              </a:rPr>
              <a:t>Examples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  <a:cs typeface="Arial" pitchFamily="34" charset="0"/>
              </a:rPr>
              <a:t>of non aromatic compounds</a:t>
            </a:r>
            <a:b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  <a:cs typeface="Arial" pitchFamily="34" charset="0"/>
              </a:rPr>
            </a:br>
            <a:endParaRPr lang="en-US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24334713"/>
              </p:ext>
            </p:extLst>
          </p:nvPr>
        </p:nvGraphicFramePr>
        <p:xfrm>
          <a:off x="990600" y="1905000"/>
          <a:ext cx="7543800" cy="3611862"/>
        </p:xfrm>
        <a:graphic>
          <a:graphicData uri="http://schemas.openxmlformats.org/presentationml/2006/ole">
            <p:oleObj spid="_x0000_s3109" r:id="rId3" imgW="4535424" imgH="2171700" progId="ChemDraw.Document.6.0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60664" y="6488668"/>
            <a:ext cx="1183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  <a:cs typeface="Andalus" pitchFamily="18" charset="-78"/>
              </a:rPr>
              <a:t>108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  <a:cs typeface="Andalus" pitchFamily="18" charset="-78"/>
              </a:rPr>
              <a:t>Chem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Baskerville Old Face" panose="02020602080505020303" pitchFamily="18" charset="0"/>
              <a:cs typeface="Andalus" pitchFamily="18" charset="-78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62891" cy="96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63F-01CE-4026-B6BA-76E5CF5C7A8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0192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  <a:cs typeface="Traditional Arabic" pitchFamily="18" charset="-78"/>
              </a:rPr>
              <a:t>Nomenclature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  <a:cs typeface="Traditional Arabic" pitchFamily="18" charset="-78"/>
              </a:rPr>
              <a:t>of Aromatic Compounds</a:t>
            </a:r>
            <a:endParaRPr lang="en-US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1600" b="1" u="sng" dirty="0">
                <a:solidFill>
                  <a:schemeClr val="tx2"/>
                </a:solidFill>
                <a:latin typeface="Baskerville Old Face" panose="02020602080505020303" pitchFamily="18" charset="0"/>
                <a:ea typeface="Majalla UI"/>
                <a:cs typeface="Majalla UI"/>
              </a:rPr>
              <a:t>1</a:t>
            </a:r>
            <a:r>
              <a:rPr lang="en-US" altLang="en-US" sz="1400" b="1" u="sng" dirty="0">
                <a:solidFill>
                  <a:schemeClr val="tx2"/>
                </a:solidFill>
                <a:latin typeface="Baskerville Old Face" panose="02020602080505020303" pitchFamily="18" charset="0"/>
                <a:ea typeface="Majalla UI"/>
                <a:cs typeface="Majalla UI"/>
              </a:rPr>
              <a:t>. </a:t>
            </a:r>
            <a:r>
              <a:rPr lang="en-US" altLang="en-US" sz="2800" b="1" u="sng" dirty="0" err="1">
                <a:solidFill>
                  <a:schemeClr val="tx2"/>
                </a:solidFill>
                <a:latin typeface="Baskerville Old Face" panose="02020602080505020303" pitchFamily="18" charset="0"/>
                <a:ea typeface="Majalla UI"/>
                <a:cs typeface="Majalla UI"/>
              </a:rPr>
              <a:t>Monosubstituted</a:t>
            </a:r>
            <a:r>
              <a:rPr lang="en-US" altLang="en-US" sz="2800" u="sng" dirty="0">
                <a:solidFill>
                  <a:schemeClr val="tx2"/>
                </a:solidFill>
                <a:latin typeface="Baskerville Old Face" panose="02020602080505020303" pitchFamily="18" charset="0"/>
                <a:ea typeface="Majalla UI"/>
                <a:cs typeface="Majalla UI"/>
              </a:rPr>
              <a:t> </a:t>
            </a:r>
            <a:r>
              <a:rPr lang="en-US" altLang="en-US" sz="2800" b="1" u="sng" dirty="0">
                <a:solidFill>
                  <a:schemeClr val="tx2"/>
                </a:solidFill>
                <a:latin typeface="Baskerville Old Face" panose="02020602080505020303" pitchFamily="18" charset="0"/>
                <a:ea typeface="Majalla UI"/>
                <a:cs typeface="Majalla UI"/>
              </a:rPr>
              <a:t>Benzenes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800" b="1" u="sng" dirty="0">
                <a:solidFill>
                  <a:srgbClr val="00B050"/>
                </a:solidFill>
                <a:latin typeface="Baskerville Old Face" panose="02020602080505020303" pitchFamily="18" charset="0"/>
                <a:ea typeface="Majalla UI"/>
                <a:cs typeface="Majalla UI"/>
              </a:rPr>
              <a:t>a. IUPAC Names</a:t>
            </a:r>
          </a:p>
          <a:p>
            <a:pPr algn="just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800" dirty="0">
                <a:latin typeface="Baskerville Old Face" panose="02020602080505020303" pitchFamily="18" charset="0"/>
                <a:cs typeface="Arial" pitchFamily="34" charset="0"/>
              </a:rPr>
              <a:t>They are named as derivatives of benzene</a:t>
            </a:r>
            <a:r>
              <a:rPr lang="en-US" altLang="en-US" sz="2800" i="1" dirty="0">
                <a:latin typeface="Baskerville Old Face" panose="02020602080505020303" pitchFamily="18" charset="0"/>
                <a:cs typeface="Arial" pitchFamily="34" charset="0"/>
              </a:rPr>
              <a:t>. </a:t>
            </a:r>
            <a:endParaRPr lang="en-US" altLang="en-US" sz="2800" dirty="0">
              <a:latin typeface="Baskerville Old Face" panose="02020602080505020303" pitchFamily="18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800" dirty="0">
                <a:latin typeface="Baskerville Old Face" panose="02020602080505020303" pitchFamily="18" charset="0"/>
                <a:cs typeface="Arial" pitchFamily="34" charset="0"/>
              </a:rPr>
              <a:t> No number is needed for mono-substituted benzene</a:t>
            </a:r>
            <a:r>
              <a:rPr lang="en-US" altLang="en-US" sz="2800" dirty="0"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21367550"/>
              </p:ext>
            </p:extLst>
          </p:nvPr>
        </p:nvGraphicFramePr>
        <p:xfrm>
          <a:off x="685800" y="3505200"/>
          <a:ext cx="7696200" cy="1905000"/>
        </p:xfrm>
        <a:graphic>
          <a:graphicData uri="http://schemas.openxmlformats.org/presentationml/2006/ole">
            <p:oleObj spid="_x0000_s4134" r:id="rId3" imgW="3692652" imgH="1021080" progId="ChemDraw.Document.6.0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60664" y="6488668"/>
            <a:ext cx="1183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  <a:cs typeface="Andalus" pitchFamily="18" charset="-78"/>
              </a:rPr>
              <a:t>108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  <a:cs typeface="Andalus" pitchFamily="18" charset="-78"/>
              </a:rPr>
              <a:t>Chem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Baskerville Old Face" panose="02020602080505020303" pitchFamily="18" charset="0"/>
              <a:cs typeface="Andalus" pitchFamily="18" charset="-78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62891" cy="96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63F-01CE-4026-B6BA-76E5CF5C7A8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5859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800" dirty="0" smtClean="0"/>
              <a:t>       </a:t>
            </a:r>
            <a:r>
              <a:rPr lang="en-US" altLang="en-US" sz="24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Benzene ring has priority over :side chains with alkyl, </a:t>
            </a:r>
            <a:r>
              <a:rPr lang="en-US" altLang="en-US" sz="2400" dirty="0" err="1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alkoxy</a:t>
            </a:r>
            <a:r>
              <a:rPr lang="en-US" altLang="en-US" sz="24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groups, halogens, double and  triple bonds</a:t>
            </a:r>
            <a:r>
              <a:rPr lang="en-US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57880293"/>
              </p:ext>
            </p:extLst>
          </p:nvPr>
        </p:nvGraphicFramePr>
        <p:xfrm>
          <a:off x="397888" y="1676400"/>
          <a:ext cx="8441312" cy="1143000"/>
        </p:xfrm>
        <a:graphic>
          <a:graphicData uri="http://schemas.openxmlformats.org/presentationml/2006/ole">
            <p:oleObj spid="_x0000_s5226" r:id="rId3" imgW="5873496" imgH="795528" progId="ChemDraw.Document.6.0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533400" y="2895600"/>
            <a:ext cx="838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 smtClean="0">
                <a:latin typeface="Baskerville Old Face" panose="02020602080505020303" pitchFamily="18" charset="0"/>
              </a:rPr>
              <a:t>   In some cases the side chains on aromatic ring contain functional groups of higher priorities (NH</a:t>
            </a:r>
            <a:r>
              <a:rPr lang="en-US" altLang="en-US" sz="2400" baseline="-25000" dirty="0" smtClean="0">
                <a:latin typeface="Baskerville Old Face" panose="02020602080505020303" pitchFamily="18" charset="0"/>
              </a:rPr>
              <a:t>2</a:t>
            </a:r>
            <a:r>
              <a:rPr lang="en-US" altLang="en-US" sz="2400" dirty="0" smtClean="0">
                <a:latin typeface="Baskerville Old Face" panose="02020602080505020303" pitchFamily="18" charset="0"/>
              </a:rPr>
              <a:t>, OH, CHO,C=O, COOH, COOR) thus in this case the aromatic ring will be considered as a substituent  and the side chain will be used to give the root name. </a:t>
            </a:r>
            <a:r>
              <a:rPr lang="en-US" altLang="en-US" sz="2400" b="1" dirty="0" smtClean="0">
                <a:solidFill>
                  <a:schemeClr val="tx2"/>
                </a:solidFill>
                <a:latin typeface="Baskerville Old Face" panose="02020602080505020303" pitchFamily="18" charset="0"/>
              </a:rPr>
              <a:t>Two aromatic radials are known</a:t>
            </a:r>
            <a:endParaRPr lang="en-US" sz="2400" dirty="0">
              <a:solidFill>
                <a:schemeClr val="tx2"/>
              </a:solidFill>
              <a:latin typeface="Baskerville Old Face" panose="02020602080505020303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73901922"/>
              </p:ext>
            </p:extLst>
          </p:nvPr>
        </p:nvGraphicFramePr>
        <p:xfrm>
          <a:off x="1600200" y="4953000"/>
          <a:ext cx="3429000" cy="1600200"/>
        </p:xfrm>
        <a:graphic>
          <a:graphicData uri="http://schemas.openxmlformats.org/presentationml/2006/ole">
            <p:oleObj spid="_x0000_s5227" r:id="rId4" imgW="1434741" imgH="687702" progId="ChemDraw.Document.6.0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18874546"/>
              </p:ext>
            </p:extLst>
          </p:nvPr>
        </p:nvGraphicFramePr>
        <p:xfrm>
          <a:off x="6553200" y="4518912"/>
          <a:ext cx="1546731" cy="2034288"/>
        </p:xfrm>
        <a:graphic>
          <a:graphicData uri="http://schemas.openxmlformats.org/presentationml/2006/ole">
            <p:oleObj spid="_x0000_s5228" name="ISIS/Draw Sketch" r:id="rId5" imgW="1027430" imgH="1353820" progId="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960664" y="6488668"/>
            <a:ext cx="1183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  <a:cs typeface="Andalus" pitchFamily="18" charset="-78"/>
              </a:rPr>
              <a:t>108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  <a:cs typeface="Andalus" pitchFamily="18" charset="-78"/>
              </a:rPr>
              <a:t>Chem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Baskerville Old Face" panose="02020602080505020303" pitchFamily="18" charset="0"/>
              <a:cs typeface="Andalus" pitchFamily="18" charset="-78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62891" cy="96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63F-01CE-4026-B6BA-76E5CF5C7A8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2912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70802469"/>
              </p:ext>
            </p:extLst>
          </p:nvPr>
        </p:nvGraphicFramePr>
        <p:xfrm>
          <a:off x="762000" y="2209800"/>
          <a:ext cx="7919948" cy="1752600"/>
        </p:xfrm>
        <a:graphic>
          <a:graphicData uri="http://schemas.openxmlformats.org/presentationml/2006/ole">
            <p:oleObj spid="_x0000_s6213" r:id="rId3" imgW="5294376" imgH="1171956" progId="ChemDraw.Document.6.0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98430961"/>
              </p:ext>
            </p:extLst>
          </p:nvPr>
        </p:nvGraphicFramePr>
        <p:xfrm>
          <a:off x="1143000" y="4343401"/>
          <a:ext cx="5334000" cy="1644138"/>
        </p:xfrm>
        <a:graphic>
          <a:graphicData uri="http://schemas.openxmlformats.org/presentationml/2006/ole">
            <p:oleObj spid="_x0000_s6214" name="ChemSketch" r:id="rId4" imgW="4020312" imgH="1271016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60664" y="6488668"/>
            <a:ext cx="1183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  <a:cs typeface="Andalus" pitchFamily="18" charset="-78"/>
              </a:rPr>
              <a:t>108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  <a:cs typeface="Andalus" pitchFamily="18" charset="-78"/>
              </a:rPr>
              <a:t>Chem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Baskerville Old Face" panose="02020602080505020303" pitchFamily="18" charset="0"/>
              <a:cs typeface="Andalus" pitchFamily="18" charset="-7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62891" cy="96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 sz="3200" b="1" u="sng" dirty="0" smtClean="0">
                <a:solidFill>
                  <a:srgbClr val="007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  <a:cs typeface="Arial" pitchFamily="34" charset="0"/>
              </a:rPr>
              <a:t/>
            </a:r>
            <a:br>
              <a:rPr lang="en-US" altLang="en-US" sz="3200" b="1" u="sng" dirty="0" smtClean="0">
                <a:solidFill>
                  <a:srgbClr val="007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  <a:cs typeface="Arial" pitchFamily="34" charset="0"/>
              </a:rPr>
            </a:br>
            <a:r>
              <a:rPr lang="en-US" altLang="en-US" sz="32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  <a:cs typeface="Arial" pitchFamily="34" charset="0"/>
              </a:rPr>
              <a:t>b</a:t>
            </a:r>
            <a:r>
              <a:rPr lang="en-US" altLang="en-US" sz="32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  <a:cs typeface="Arial" pitchFamily="34" charset="0"/>
              </a:rPr>
              <a:t>. Common Names Of </a:t>
            </a:r>
            <a:r>
              <a:rPr lang="en-US" altLang="en-US" sz="32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  <a:cs typeface="Arial" pitchFamily="34" charset="0"/>
              </a:rPr>
              <a:t> </a:t>
            </a:r>
            <a:r>
              <a:rPr lang="en-US" altLang="en-US" sz="32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  <a:cs typeface="Arial" pitchFamily="34" charset="0"/>
              </a:rPr>
              <a:t>Monosubstituted</a:t>
            </a:r>
            <a:r>
              <a:rPr lang="en-US" altLang="en-US" sz="32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  <a:cs typeface="Arial" pitchFamily="34" charset="0"/>
              </a:rPr>
              <a:t> </a:t>
            </a:r>
            <a:r>
              <a:rPr lang="en-US" altLang="en-US" sz="32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  <a:cs typeface="Arial" pitchFamily="34" charset="0"/>
              </a:rPr>
              <a:t>Benzenes</a:t>
            </a:r>
            <a:br>
              <a:rPr lang="en-US" altLang="en-US" sz="32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  <a:cs typeface="Arial" pitchFamily="34" charset="0"/>
              </a:rPr>
            </a:br>
            <a:endParaRPr lang="en-US" sz="3200" dirty="0">
              <a:solidFill>
                <a:srgbClr val="00B05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63F-01CE-4026-B6BA-76E5CF5C7A8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9575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 sz="36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</a:rPr>
              <a:t/>
            </a:r>
            <a:br>
              <a:rPr lang="en-US" altLang="en-US" sz="36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</a:rPr>
            </a:br>
            <a:r>
              <a:rPr lang="en-US" altLang="en-US" sz="36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</a:rPr>
              <a:t>2</a:t>
            </a:r>
            <a:r>
              <a:rPr lang="en-US" altLang="en-US" sz="3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</a:rPr>
              <a:t>. Nomenclature of </a:t>
            </a:r>
            <a:r>
              <a:rPr lang="en-US" altLang="en-US" sz="36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</a:rPr>
              <a:t>Disubstituted</a:t>
            </a:r>
            <a:r>
              <a:rPr lang="en-US" altLang="en-US" sz="3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</a:rPr>
              <a:t> and </a:t>
            </a:r>
            <a:r>
              <a:rPr lang="en-US" altLang="en-US" sz="36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</a:rPr>
              <a:t>polysubstituted</a:t>
            </a:r>
            <a:r>
              <a:rPr lang="en-US" altLang="en-US" sz="3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</a:rPr>
              <a:t> Benzenes</a:t>
            </a:r>
            <a:br>
              <a:rPr lang="en-US" altLang="en-US" sz="3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</a:rPr>
            </a:br>
            <a:endParaRPr lang="en-US" sz="3600" dirty="0">
              <a:latin typeface="Baskerville Old Face" panose="02020602080505020303" pitchFamily="18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1431925"/>
            <a:ext cx="914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 algn="just" eaLnBrk="1" hangingPunct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dirty="0">
                <a:latin typeface="Baskerville Old Face" panose="02020602080505020303" pitchFamily="18" charset="0"/>
              </a:rPr>
              <a:t>All </a:t>
            </a:r>
            <a:r>
              <a:rPr lang="en-US" altLang="en-US" sz="2400" dirty="0" err="1">
                <a:latin typeface="Baskerville Old Face" panose="02020602080505020303" pitchFamily="18" charset="0"/>
              </a:rPr>
              <a:t>disubstituted</a:t>
            </a:r>
            <a:r>
              <a:rPr lang="en-US" altLang="en-US" sz="2400" dirty="0">
                <a:latin typeface="Baskerville Old Face" panose="02020602080505020303" pitchFamily="18" charset="0"/>
              </a:rPr>
              <a:t> benzenes (two groups are attached to benzene), can </a:t>
            </a:r>
            <a:r>
              <a:rPr lang="en-US" altLang="en-US" sz="2400" dirty="0" smtClean="0">
                <a:latin typeface="Baskerville Old Face" panose="02020602080505020303" pitchFamily="18" charset="0"/>
              </a:rPr>
              <a:t>give rise </a:t>
            </a:r>
            <a:r>
              <a:rPr lang="en-US" altLang="en-US" sz="2400" dirty="0">
                <a:latin typeface="Baskerville Old Face" panose="02020602080505020303" pitchFamily="18" charset="0"/>
              </a:rPr>
              <a:t>to </a:t>
            </a:r>
            <a:r>
              <a:rPr lang="en-US" altLang="en-US" sz="2400" dirty="0">
                <a:solidFill>
                  <a:srgbClr val="FF0000"/>
                </a:solidFill>
                <a:latin typeface="Baskerville Old Face" panose="02020602080505020303" pitchFamily="18" charset="0"/>
              </a:rPr>
              <a:t>three possible positional isomers</a:t>
            </a:r>
            <a:r>
              <a:rPr lang="en-US" altLang="en-US" sz="2400" dirty="0" smtClean="0">
                <a:latin typeface="Baskerville Old Face" panose="02020602080505020303" pitchFamily="18" charset="0"/>
              </a:rPr>
              <a:t>. The relative positions of the substituents are designated by numbers or, more commonly, by the prefixes </a:t>
            </a:r>
            <a:r>
              <a:rPr lang="en-US" altLang="en-US" sz="2400" dirty="0" err="1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ortho</a:t>
            </a:r>
            <a:r>
              <a:rPr lang="en-US" altLang="en-US" sz="2400" dirty="0" smtClean="0">
                <a:latin typeface="Baskerville Old Face" panose="02020602080505020303" pitchFamily="18" charset="0"/>
              </a:rPr>
              <a:t> (</a:t>
            </a:r>
            <a:r>
              <a:rPr lang="en-US" altLang="en-US" sz="2400" i="1" dirty="0" smtClean="0">
                <a:solidFill>
                  <a:srgbClr val="00B050"/>
                </a:solidFill>
                <a:latin typeface="Baskerville Old Face" panose="02020602080505020303" pitchFamily="18" charset="0"/>
              </a:rPr>
              <a:t>o-</a:t>
            </a:r>
            <a:r>
              <a:rPr lang="en-US" altLang="en-US" sz="2400" dirty="0" smtClean="0">
                <a:latin typeface="Baskerville Old Face" panose="02020602080505020303" pitchFamily="18" charset="0"/>
              </a:rPr>
              <a:t>: 1,2), </a:t>
            </a:r>
            <a:r>
              <a:rPr lang="en-US" altLang="en-US" sz="24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meta</a:t>
            </a:r>
            <a:r>
              <a:rPr lang="en-US" altLang="en-US" sz="2400" dirty="0" smtClean="0">
                <a:latin typeface="Baskerville Old Face" panose="02020602080505020303" pitchFamily="18" charset="0"/>
              </a:rPr>
              <a:t> (</a:t>
            </a:r>
            <a:r>
              <a:rPr lang="en-US" altLang="en-US" sz="2400" i="1" dirty="0" smtClean="0">
                <a:solidFill>
                  <a:srgbClr val="00B050"/>
                </a:solidFill>
                <a:latin typeface="Baskerville Old Face" panose="02020602080505020303" pitchFamily="18" charset="0"/>
              </a:rPr>
              <a:t>m-</a:t>
            </a:r>
            <a:r>
              <a:rPr lang="en-US" altLang="en-US" sz="2400" dirty="0" smtClean="0">
                <a:latin typeface="Baskerville Old Face" panose="02020602080505020303" pitchFamily="18" charset="0"/>
              </a:rPr>
              <a:t>:1,3) or </a:t>
            </a:r>
            <a:r>
              <a:rPr lang="en-US" altLang="en-US" sz="24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para</a:t>
            </a:r>
            <a:r>
              <a:rPr lang="en-US" altLang="en-US" sz="2400" dirty="0" smtClean="0">
                <a:latin typeface="Baskerville Old Face" panose="02020602080505020303" pitchFamily="18" charset="0"/>
              </a:rPr>
              <a:t> (</a:t>
            </a:r>
            <a:r>
              <a:rPr lang="en-US" altLang="en-US" sz="2400" i="1" dirty="0" smtClean="0">
                <a:solidFill>
                  <a:srgbClr val="00B050"/>
                </a:solidFill>
                <a:latin typeface="Baskerville Old Face" panose="02020602080505020303" pitchFamily="18" charset="0"/>
              </a:rPr>
              <a:t>p-</a:t>
            </a:r>
            <a:r>
              <a:rPr lang="en-US" altLang="en-US" sz="2400" dirty="0" smtClean="0">
                <a:latin typeface="Baskerville Old Face" panose="02020602080505020303" pitchFamily="18" charset="0"/>
              </a:rPr>
              <a:t>:1,4).  </a:t>
            </a:r>
            <a:endParaRPr lang="ar-SA" altLang="en-US" sz="2400" dirty="0" smtClean="0">
              <a:latin typeface="Baskerville Old Face" panose="02020602080505020303" pitchFamily="18" charset="0"/>
            </a:endParaRPr>
          </a:p>
          <a:p>
            <a:pPr algn="just"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 altLang="en-US" sz="2400" dirty="0" smtClean="0">
                <a:latin typeface="Baskerville Old Face" panose="02020602080505020303" pitchFamily="18" charset="0"/>
              </a:rPr>
              <a:t> </a:t>
            </a:r>
            <a:endParaRPr lang="en-US" alt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228600" y="5341203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 algn="just" eaLnBrk="1" hangingPunct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dirty="0">
                <a:latin typeface="Baskerville Old Face" panose="02020602080505020303" pitchFamily="18" charset="0"/>
              </a:rPr>
              <a:t>When the substituents are different, they are of equal priorities they </a:t>
            </a:r>
            <a:r>
              <a:rPr lang="en-US" altLang="en-US" sz="2400" dirty="0" smtClean="0">
                <a:latin typeface="Baskerville Old Face" panose="02020602080505020303" pitchFamily="18" charset="0"/>
              </a:rPr>
              <a:t>will should </a:t>
            </a:r>
            <a:r>
              <a:rPr lang="en-US" altLang="en-US" sz="2400" dirty="0">
                <a:latin typeface="Baskerville Old Face" panose="02020602080505020303" pitchFamily="18" charset="0"/>
              </a:rPr>
              <a:t>be  listed in alphabetical order.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78834489"/>
              </p:ext>
            </p:extLst>
          </p:nvPr>
        </p:nvGraphicFramePr>
        <p:xfrm>
          <a:off x="1066800" y="3138487"/>
          <a:ext cx="6553200" cy="1966913"/>
        </p:xfrm>
        <a:graphic>
          <a:graphicData uri="http://schemas.openxmlformats.org/presentationml/2006/ole">
            <p:oleObj spid="_x0000_s9268" name="ChemSketch" r:id="rId3" imgW="4834128" imgH="1450848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960664" y="6488668"/>
            <a:ext cx="1183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  <a:cs typeface="Andalus" pitchFamily="18" charset="-78"/>
              </a:rPr>
              <a:t>108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  <a:cs typeface="Andalus" pitchFamily="18" charset="-78"/>
              </a:rPr>
              <a:t>Chem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Baskerville Old Face" panose="02020602080505020303" pitchFamily="18" charset="0"/>
              <a:cs typeface="Andalus" pitchFamily="18" charset="-78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62891" cy="96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63F-01CE-4026-B6BA-76E5CF5C7A85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33618566"/>
              </p:ext>
            </p:extLst>
          </p:nvPr>
        </p:nvGraphicFramePr>
        <p:xfrm>
          <a:off x="7384256" y="3302000"/>
          <a:ext cx="1538287" cy="1498600"/>
        </p:xfrm>
        <a:graphic>
          <a:graphicData uri="http://schemas.openxmlformats.org/presentationml/2006/ole">
            <p:oleObj spid="_x0000_s9269" name="CS ChemDraw Drawing" r:id="rId5" imgW="1537920" imgH="1497960" progId="ChemDraw.Document.6.0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013253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262134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 algn="just" eaLnBrk="1" hangingPunct="1">
              <a:spcBef>
                <a:spcPct val="20000"/>
              </a:spcBef>
              <a:buClr>
                <a:srgbClr val="FF0000"/>
              </a:buClr>
              <a:buSzPct val="95000"/>
              <a:buFont typeface="Wingdings" panose="05000000000000000000" pitchFamily="2" charset="2"/>
              <a:buChar char="v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dirty="0">
                <a:latin typeface="Baskerville Old Face" panose="02020602080505020303" pitchFamily="18" charset="0"/>
              </a:rPr>
              <a:t>If one of the substituents is part of a parent compound, then the </a:t>
            </a:r>
            <a:r>
              <a:rPr lang="en-US" altLang="en-US" sz="2400" dirty="0" err="1">
                <a:latin typeface="Baskerville Old Face" panose="02020602080505020303" pitchFamily="18" charset="0"/>
              </a:rPr>
              <a:t>disubstituted</a:t>
            </a:r>
            <a:r>
              <a:rPr lang="en-US" altLang="en-US" sz="2400" dirty="0">
                <a:latin typeface="Baskerville Old Face" panose="02020602080505020303" pitchFamily="18" charset="0"/>
              </a:rPr>
              <a:t> </a:t>
            </a:r>
            <a:r>
              <a:rPr lang="en-US" altLang="en-US" sz="2400" dirty="0" smtClean="0">
                <a:latin typeface="Baskerville Old Face" panose="02020602080505020303" pitchFamily="18" charset="0"/>
              </a:rPr>
              <a:t>or </a:t>
            </a:r>
            <a:r>
              <a:rPr lang="en-US" altLang="en-US" sz="2400" dirty="0" err="1">
                <a:latin typeface="Baskerville Old Face" panose="02020602080505020303" pitchFamily="18" charset="0"/>
              </a:rPr>
              <a:t>polysubstituted</a:t>
            </a:r>
            <a:r>
              <a:rPr lang="en-US" altLang="en-US" sz="2400" dirty="0">
                <a:latin typeface="Baskerville Old Face" panose="02020602080505020303" pitchFamily="18" charset="0"/>
              </a:rPr>
              <a:t> benzene is named as a derivative of that parent </a:t>
            </a:r>
            <a:r>
              <a:rPr lang="en-US" altLang="en-US" sz="2400" dirty="0" smtClean="0">
                <a:latin typeface="Baskerville Old Face" panose="02020602080505020303" pitchFamily="18" charset="0"/>
              </a:rPr>
              <a:t>compound i.e</a:t>
            </a:r>
            <a:r>
              <a:rPr lang="en-US" altLang="en-US" sz="2400" dirty="0">
                <a:latin typeface="Baskerville Old Face" panose="02020602080505020303" pitchFamily="18" charset="0"/>
              </a:rPr>
              <a:t>. priorities determine the root name and substituents.</a:t>
            </a:r>
          </a:p>
        </p:txBody>
      </p:sp>
      <p:graphicFrame>
        <p:nvGraphicFramePr>
          <p:cNvPr id="6" name="Object 1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1036315005"/>
              </p:ext>
            </p:extLst>
          </p:nvPr>
        </p:nvGraphicFramePr>
        <p:xfrm>
          <a:off x="304800" y="4495800"/>
          <a:ext cx="8534400" cy="1828800"/>
        </p:xfrm>
        <a:graphic>
          <a:graphicData uri="http://schemas.openxmlformats.org/presentationml/2006/ole">
            <p:oleObj spid="_x0000_s10301" r:id="rId3" imgW="5679948" imgH="1182624" progId="ChemDraw.Document.6.0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61475901"/>
              </p:ext>
            </p:extLst>
          </p:nvPr>
        </p:nvGraphicFramePr>
        <p:xfrm>
          <a:off x="914400" y="762000"/>
          <a:ext cx="7543800" cy="1800225"/>
        </p:xfrm>
        <a:graphic>
          <a:graphicData uri="http://schemas.openxmlformats.org/presentationml/2006/ole">
            <p:oleObj spid="_x0000_s10302" r:id="rId4" imgW="3627120" imgH="1120140" progId="ChemDraw.Document.6.0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960664" y="6488668"/>
            <a:ext cx="1183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  <a:cs typeface="Andalus" pitchFamily="18" charset="-78"/>
              </a:rPr>
              <a:t>108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  <a:cs typeface="Andalus" pitchFamily="18" charset="-78"/>
              </a:rPr>
              <a:t>Chem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Baskerville Old Face" panose="02020602080505020303" pitchFamily="18" charset="0"/>
              <a:cs typeface="Andalus" pitchFamily="18" charset="-78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62891" cy="96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63F-01CE-4026-B6BA-76E5CF5C7A8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0513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The physical properties of Benzene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Baskerville Old Face" panose="02020602080505020303" pitchFamily="18" charset="0"/>
              </a:rPr>
              <a:t>Benzene </a:t>
            </a:r>
            <a:r>
              <a:rPr lang="en-US" sz="2800" dirty="0">
                <a:latin typeface="Baskerville Old Face" panose="02020602080505020303" pitchFamily="18" charset="0"/>
              </a:rPr>
              <a:t>is </a:t>
            </a:r>
            <a:r>
              <a:rPr lang="en-US" sz="2800" dirty="0" smtClean="0">
                <a:latin typeface="Baskerville Old Face" panose="02020602080505020303" pitchFamily="18" charset="0"/>
              </a:rPr>
              <a:t>toxic,</a:t>
            </a:r>
            <a:r>
              <a:rPr lang="en-US" altLang="en-US" sz="2800" dirty="0">
                <a:latin typeface="Baskerville Old Face" panose="02020602080505020303" pitchFamily="18" charset="0"/>
              </a:rPr>
              <a:t> volatile, and flammable.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Baskerville Old Face" panose="02020602080505020303" pitchFamily="18" charset="0"/>
              </a:rPr>
              <a:t> Benzene </a:t>
            </a:r>
            <a:r>
              <a:rPr lang="en-US" sz="2800" dirty="0">
                <a:latin typeface="Baskerville Old Face" panose="02020602080505020303" pitchFamily="18" charset="0"/>
              </a:rPr>
              <a:t>is a </a:t>
            </a:r>
            <a:r>
              <a:rPr lang="en-US" sz="2800" dirty="0" smtClean="0">
                <a:latin typeface="Baskerville Old Face" panose="02020602080505020303" pitchFamily="18" charset="0"/>
              </a:rPr>
              <a:t>colorless liquid.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latin typeface="Baskerville Old Face" panose="02020602080505020303" pitchFamily="18" charset="0"/>
              </a:rPr>
              <a:t>Benzene </a:t>
            </a:r>
            <a:r>
              <a:rPr lang="en-US" sz="2800" dirty="0" smtClean="0">
                <a:latin typeface="Baskerville Old Face" panose="02020602080505020303" pitchFamily="18" charset="0"/>
              </a:rPr>
              <a:t>is non polar.</a:t>
            </a:r>
            <a:endParaRPr lang="en-US" sz="2800" dirty="0">
              <a:latin typeface="Baskerville Old Face" panose="02020602080505020303" pitchFamily="18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Baskerville Old Face" panose="02020602080505020303" pitchFamily="18" charset="0"/>
              </a:rPr>
              <a:t>Benzene </a:t>
            </a:r>
            <a:r>
              <a:rPr lang="en-US" sz="2800" dirty="0">
                <a:latin typeface="Baskerville Old Face" panose="02020602080505020303" pitchFamily="18" charset="0"/>
              </a:rPr>
              <a:t>is soluble in organic solvents but </a:t>
            </a:r>
            <a:r>
              <a:rPr lang="en-US" sz="2800" dirty="0" smtClean="0">
                <a:latin typeface="Baskerville Old Face" panose="02020602080505020303" pitchFamily="18" charset="0"/>
              </a:rPr>
              <a:t>immiscible in </a:t>
            </a:r>
            <a:r>
              <a:rPr lang="en-US" sz="2800" dirty="0">
                <a:latin typeface="Baskerville Old Face" panose="02020602080505020303" pitchFamily="18" charset="0"/>
              </a:rPr>
              <a:t>water</a:t>
            </a:r>
            <a:r>
              <a:rPr lang="en-US" sz="2800" dirty="0" smtClean="0">
                <a:latin typeface="Baskerville Old Face" panose="02020602080505020303" pitchFamily="18" charset="0"/>
              </a:rPr>
              <a:t>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800" dirty="0">
                <a:latin typeface="Baskerville Old Face" panose="02020602080505020303" pitchFamily="18" charset="0"/>
              </a:rPr>
              <a:t>several aromatic hydrocarbons are toxic.  Benzene itself is implicated as a cancer causing chemical.</a:t>
            </a:r>
            <a:endParaRPr lang="en-US" sz="2800" dirty="0" smtClean="0">
              <a:latin typeface="Baskerville Old Face" panose="02020602080505020303" pitchFamily="18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800" dirty="0" smtClean="0">
              <a:latin typeface="Baskerville Old Face" panose="020206020805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60664" y="6488668"/>
            <a:ext cx="1183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  <a:cs typeface="Andalus" pitchFamily="18" charset="-78"/>
              </a:rPr>
              <a:t>108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  <a:cs typeface="Andalus" pitchFamily="18" charset="-78"/>
              </a:rPr>
              <a:t>Chem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Baskerville Old Face" panose="02020602080505020303" pitchFamily="18" charset="0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62891" cy="96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63F-01CE-4026-B6BA-76E5CF5C7A8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434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Times New Roman" pitchFamily="18" charset="0"/>
                <a:sym typeface="Symbol" pitchFamily="18" charset="2"/>
              </a:rPr>
              <a:t>Polynuclear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Times New Roman" pitchFamily="18" charset="0"/>
                <a:sym typeface="Symbol" pitchFamily="18" charset="2"/>
              </a:rPr>
              <a:t> Aromatic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Times New Roman" pitchFamily="18" charset="0"/>
                <a:sym typeface="Symbol" pitchFamily="18" charset="2"/>
              </a:rPr>
              <a:t>Hydrocarbons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63F-01CE-4026-B6BA-76E5CF5C7A85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76573695"/>
              </p:ext>
            </p:extLst>
          </p:nvPr>
        </p:nvGraphicFramePr>
        <p:xfrm>
          <a:off x="457200" y="2044700"/>
          <a:ext cx="7835900" cy="4469233"/>
        </p:xfrm>
        <a:graphic>
          <a:graphicData uri="http://schemas.openxmlformats.org/presentationml/2006/ole">
            <p:oleObj spid="_x0000_s14350" name="CS ChemDraw Drawing" r:id="rId3" imgW="4850640" imgH="2766600" progId="ChemDraw.Document.6.0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60664" y="6488668"/>
            <a:ext cx="1183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  <a:cs typeface="Andalus" pitchFamily="18" charset="-78"/>
              </a:rPr>
              <a:t>108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  <a:cs typeface="Andalus" pitchFamily="18" charset="-78"/>
              </a:rPr>
              <a:t>Chem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Baskerville Old Face" panose="02020602080505020303" pitchFamily="18" charset="0"/>
              <a:cs typeface="Andalus" pitchFamily="18" charset="-78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62891" cy="96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03660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Electrophilic Aromatic Substitution Reactions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90097064"/>
              </p:ext>
            </p:extLst>
          </p:nvPr>
        </p:nvGraphicFramePr>
        <p:xfrm>
          <a:off x="1143000" y="1676400"/>
          <a:ext cx="7239000" cy="4419600"/>
        </p:xfrm>
        <a:graphic>
          <a:graphicData uri="http://schemas.openxmlformats.org/presentationml/2006/ole">
            <p:oleObj spid="_x0000_s7202" r:id="rId3" imgW="4770120" imgH="3617976" progId="ChemDraw.Document.6.0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60664" y="6488668"/>
            <a:ext cx="1183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  <a:cs typeface="Andalus" pitchFamily="18" charset="-78"/>
              </a:rPr>
              <a:t>108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  <a:cs typeface="Andalus" pitchFamily="18" charset="-78"/>
              </a:rPr>
              <a:t>Chem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Baskerville Old Face" panose="02020602080505020303" pitchFamily="18" charset="0"/>
              <a:cs typeface="Andalus" pitchFamily="18" charset="-78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62891" cy="96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63F-01CE-4026-B6BA-76E5CF5C7A8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7896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Learning Objectives</a:t>
            </a:r>
            <a:endParaRPr lang="en-US" b="1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en-US" sz="3600" b="1" dirty="0">
                <a:solidFill>
                  <a:schemeClr val="tx2"/>
                </a:solidFill>
                <a:latin typeface="Baskerville Old Face" panose="02020602080505020303" pitchFamily="18" charset="0"/>
                <a:cs typeface="Arial" pitchFamily="34" charset="0"/>
              </a:rPr>
              <a:t>By the end of chapter four the students will:</a:t>
            </a:r>
            <a:endParaRPr lang="en-GB" altLang="en-US" sz="3600" b="1" dirty="0">
              <a:solidFill>
                <a:schemeClr val="tx2"/>
              </a:solidFill>
              <a:latin typeface="Baskerville Old Face" panose="02020602080505020303" pitchFamily="18" charset="0"/>
              <a:cs typeface="Arial" pitchFamily="34" charset="0"/>
            </a:endParaRPr>
          </a:p>
          <a:p>
            <a:pPr algn="just">
              <a:spcBef>
                <a:spcPct val="5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</a:pPr>
            <a:r>
              <a:rPr lang="en-US" altLang="en-US" sz="3200" dirty="0">
                <a:latin typeface="Baskerville Old Face" panose="02020602080505020303" pitchFamily="18" charset="0"/>
                <a:cs typeface="Arial" pitchFamily="34" charset="0"/>
              </a:rPr>
              <a:t>Understand the resonance description of structure of benzene</a:t>
            </a:r>
          </a:p>
          <a:p>
            <a:pPr algn="just">
              <a:spcBef>
                <a:spcPct val="5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</a:pPr>
            <a:r>
              <a:rPr lang="en-US" altLang="en-US" sz="3200" dirty="0">
                <a:latin typeface="Baskerville Old Face" panose="02020602080505020303" pitchFamily="18" charset="0"/>
                <a:cs typeface="Arial" pitchFamily="34" charset="0"/>
              </a:rPr>
              <a:t>Understand the hybridization in benzene</a:t>
            </a:r>
          </a:p>
          <a:p>
            <a:pPr algn="just">
              <a:spcBef>
                <a:spcPct val="5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</a:pPr>
            <a:r>
              <a:rPr lang="en-US" altLang="en-US" sz="3200" dirty="0">
                <a:latin typeface="Baskerville Old Face" panose="02020602080505020303" pitchFamily="18" charset="0"/>
                <a:cs typeface="Arial" pitchFamily="34" charset="0"/>
              </a:rPr>
              <a:t> Understand the relation between the stability of benzene and resonance energy</a:t>
            </a:r>
          </a:p>
          <a:p>
            <a:pPr algn="just">
              <a:lnSpc>
                <a:spcPct val="140000"/>
              </a:lnSpc>
              <a:spcBef>
                <a:spcPct val="5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</a:pPr>
            <a:r>
              <a:rPr lang="en-US" altLang="en-US" sz="3200" dirty="0">
                <a:latin typeface="Baskerville Old Face" panose="02020602080505020303" pitchFamily="18" charset="0"/>
                <a:cs typeface="Arial" pitchFamily="34" charset="0"/>
              </a:rPr>
              <a:t> Know the criteria of </a:t>
            </a:r>
            <a:r>
              <a:rPr lang="en-US" altLang="en-US" sz="3200" dirty="0" err="1">
                <a:latin typeface="Baskerville Old Face" panose="02020602080505020303" pitchFamily="18" charset="0"/>
                <a:cs typeface="Arial" pitchFamily="34" charset="0"/>
              </a:rPr>
              <a:t>aromaticity</a:t>
            </a:r>
            <a:r>
              <a:rPr lang="en-US" altLang="en-US" sz="3200" dirty="0">
                <a:latin typeface="Baskerville Old Face" panose="02020602080505020303" pitchFamily="18" charset="0"/>
                <a:cs typeface="Arial" pitchFamily="34" charset="0"/>
              </a:rPr>
              <a:t> and </a:t>
            </a:r>
            <a:r>
              <a:rPr lang="en-US" altLang="en-US" sz="3200" dirty="0" err="1">
                <a:solidFill>
                  <a:srgbClr val="FF0000"/>
                </a:solidFill>
                <a:latin typeface="Baskerville Old Face" panose="02020602080505020303" pitchFamily="18" charset="0"/>
                <a:cs typeface="Arial" pitchFamily="34" charset="0"/>
              </a:rPr>
              <a:t>Huckel</a:t>
            </a:r>
            <a:r>
              <a:rPr lang="en-US" altLang="en-US" sz="3200" dirty="0">
                <a:solidFill>
                  <a:srgbClr val="FF0000"/>
                </a:solidFill>
                <a:latin typeface="Baskerville Old Face" panose="02020602080505020303" pitchFamily="18" charset="0"/>
                <a:cs typeface="Arial" pitchFamily="34" charset="0"/>
              </a:rPr>
              <a:t> rule</a:t>
            </a:r>
          </a:p>
          <a:p>
            <a:pPr algn="just">
              <a:lnSpc>
                <a:spcPct val="140000"/>
              </a:lnSpc>
              <a:spcBef>
                <a:spcPct val="5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</a:pPr>
            <a:r>
              <a:rPr lang="en-US" altLang="en-US" sz="3200" dirty="0">
                <a:latin typeface="Baskerville Old Face" panose="02020602080505020303" pitchFamily="18" charset="0"/>
                <a:cs typeface="Arial" pitchFamily="34" charset="0"/>
              </a:rPr>
              <a:t> Understand the nomenclature rules of aromatic compounds and know the Common names of some aromatic compounds</a:t>
            </a:r>
          </a:p>
          <a:p>
            <a:pPr algn="just">
              <a:spcBef>
                <a:spcPct val="5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</a:pPr>
            <a:r>
              <a:rPr lang="en-US" altLang="en-US" sz="3200" dirty="0">
                <a:latin typeface="Baskerville Old Face" panose="02020602080505020303" pitchFamily="18" charset="0"/>
                <a:cs typeface="Arial" pitchFamily="34" charset="0"/>
              </a:rPr>
              <a:t>Understand the reactivity of aromatic compounds, know what are electrophiles and know the four types of </a:t>
            </a:r>
            <a:r>
              <a:rPr lang="en-US" altLang="en-US" sz="3200" dirty="0">
                <a:solidFill>
                  <a:srgbClr val="FF0000"/>
                </a:solidFill>
                <a:latin typeface="Baskerville Old Face" panose="02020602080505020303" pitchFamily="18" charset="0"/>
                <a:cs typeface="Arial" pitchFamily="34" charset="0"/>
              </a:rPr>
              <a:t>electrophilic aromatic substitution reactions </a:t>
            </a:r>
            <a:r>
              <a:rPr lang="en-US" altLang="en-US" sz="3200" dirty="0">
                <a:latin typeface="Baskerville Old Face" panose="02020602080505020303" pitchFamily="18" charset="0"/>
                <a:cs typeface="Arial" pitchFamily="34" charset="0"/>
              </a:rPr>
              <a:t>(halogenation, </a:t>
            </a:r>
            <a:r>
              <a:rPr lang="en-US" altLang="en-US" sz="3200" dirty="0" err="1">
                <a:latin typeface="Baskerville Old Face" panose="02020602080505020303" pitchFamily="18" charset="0"/>
                <a:cs typeface="Arial" pitchFamily="34" charset="0"/>
              </a:rPr>
              <a:t>Freidel</a:t>
            </a:r>
            <a:r>
              <a:rPr lang="en-US" altLang="en-US" sz="3200" dirty="0">
                <a:latin typeface="Baskerville Old Face" panose="02020602080505020303" pitchFamily="18" charset="0"/>
                <a:cs typeface="Arial" pitchFamily="34" charset="0"/>
              </a:rPr>
              <a:t> Crafts alkylation and acylation, nitration and  </a:t>
            </a:r>
            <a:r>
              <a:rPr lang="en-US" altLang="en-US" sz="3200" dirty="0" err="1">
                <a:latin typeface="Baskerville Old Face" panose="02020602080505020303" pitchFamily="18" charset="0"/>
                <a:cs typeface="Arial" pitchFamily="34" charset="0"/>
              </a:rPr>
              <a:t>Sulfonation</a:t>
            </a:r>
            <a:r>
              <a:rPr lang="en-US" altLang="en-US" sz="3200" dirty="0">
                <a:latin typeface="Baskerville Old Face" panose="02020602080505020303" pitchFamily="18" charset="0"/>
                <a:cs typeface="Arial" pitchFamily="34" charset="0"/>
              </a:rPr>
              <a:t>).     </a:t>
            </a:r>
          </a:p>
          <a:p>
            <a:pPr algn="just">
              <a:spcBef>
                <a:spcPct val="5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</a:pPr>
            <a:r>
              <a:rPr lang="en-US" altLang="en-US" sz="3200" dirty="0">
                <a:latin typeface="Baskerville Old Face" panose="02020602080505020303" pitchFamily="18" charset="0"/>
                <a:cs typeface="Arial" pitchFamily="34" charset="0"/>
              </a:rPr>
              <a:t> Know the reactions of alkyl side chains of aromatic compounds (halogenation, oxidation) </a:t>
            </a:r>
          </a:p>
          <a:p>
            <a:pPr algn="just">
              <a:spcBef>
                <a:spcPct val="5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</a:pPr>
            <a:r>
              <a:rPr lang="en-US" altLang="en-US" sz="3200" dirty="0">
                <a:latin typeface="Baskerville Old Face" panose="02020602080505020303" pitchFamily="18" charset="0"/>
                <a:cs typeface="Arial" pitchFamily="34" charset="0"/>
              </a:rPr>
              <a:t> Understand the orientation and reactivity of </a:t>
            </a:r>
            <a:r>
              <a:rPr lang="en-US" altLang="en-US" sz="3200" dirty="0">
                <a:solidFill>
                  <a:srgbClr val="FF0000"/>
                </a:solidFill>
                <a:latin typeface="Baskerville Old Face" panose="02020602080505020303" pitchFamily="18" charset="0"/>
                <a:cs typeface="Arial" pitchFamily="34" charset="0"/>
              </a:rPr>
              <a:t>E.A.S</a:t>
            </a:r>
            <a:r>
              <a:rPr lang="en-US" altLang="en-US" sz="3200" dirty="0">
                <a:latin typeface="Baskerville Old Face" panose="02020602080505020303" pitchFamily="18" charset="0"/>
                <a:cs typeface="Arial" pitchFamily="34" charset="0"/>
              </a:rPr>
              <a:t> reactions in </a:t>
            </a:r>
            <a:r>
              <a:rPr lang="en-US" altLang="en-US" sz="3200" dirty="0" err="1">
                <a:latin typeface="Baskerville Old Face" panose="02020602080505020303" pitchFamily="18" charset="0"/>
                <a:cs typeface="Arial" pitchFamily="34" charset="0"/>
              </a:rPr>
              <a:t>monosubstituted</a:t>
            </a:r>
            <a:r>
              <a:rPr lang="en-US" altLang="en-US" sz="3200" dirty="0">
                <a:latin typeface="Baskerville Old Face" panose="02020602080505020303" pitchFamily="18" charset="0"/>
                <a:cs typeface="Arial" pitchFamily="34" charset="0"/>
              </a:rPr>
              <a:t> benzene derivatives. </a:t>
            </a:r>
            <a:endParaRPr lang="en-US" sz="3200" dirty="0">
              <a:latin typeface="Baskerville Old Face" panose="020206020805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60664" y="6488668"/>
            <a:ext cx="1183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  <a:cs typeface="Andalus" pitchFamily="18" charset="-78"/>
              </a:rPr>
              <a:t>108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  <a:cs typeface="Andalus" pitchFamily="18" charset="-78"/>
              </a:rPr>
              <a:t>Chem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Baskerville Old Face" panose="02020602080505020303" pitchFamily="18" charset="0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709"/>
            <a:ext cx="962891" cy="96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63F-01CE-4026-B6BA-76E5CF5C7A8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0236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63F-01CE-4026-B6BA-76E5CF5C7A85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Object 3"/>
          <p:cNvGraphicFramePr>
            <a:graphicFrameLocks/>
          </p:cNvGraphicFramePr>
          <p:nvPr/>
        </p:nvGraphicFramePr>
        <p:xfrm>
          <a:off x="2376488" y="923925"/>
          <a:ext cx="5713412" cy="5641975"/>
        </p:xfrm>
        <a:graphic>
          <a:graphicData uri="http://schemas.openxmlformats.org/presentationml/2006/ole">
            <p:oleObj spid="_x0000_s15373" name="ISIS/Draw Sketch" r:id="rId3" imgW="5713413" imgH="5641975" progId="">
              <p:embed/>
            </p:oleObj>
          </a:graphicData>
        </a:graphic>
      </p:graphicFrame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288925" y="1249363"/>
            <a:ext cx="1830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TW" sz="2000">
                <a:solidFill>
                  <a:schemeClr val="accent2"/>
                </a:solidFill>
                <a:latin typeface="Arial Rounded MT Bold" panose="020F0704030504030204" pitchFamily="34" charset="0"/>
              </a:rPr>
              <a:t>Halogenation</a:t>
            </a: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88925" y="2392363"/>
            <a:ext cx="1893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TW" sz="2000">
                <a:solidFill>
                  <a:srgbClr val="FF0033"/>
                </a:solidFill>
                <a:latin typeface="Arial Rounded MT Bold" panose="020F0704030504030204" pitchFamily="34" charset="0"/>
              </a:rPr>
              <a:t>Friedel-Crafts</a:t>
            </a:r>
          </a:p>
          <a:p>
            <a:pPr eaLnBrk="0" hangingPunct="0"/>
            <a:r>
              <a:rPr lang="en-US" altLang="zh-TW" sz="2000">
                <a:solidFill>
                  <a:srgbClr val="FF0033"/>
                </a:solidFill>
                <a:latin typeface="Arial Rounded MT Bold" panose="020F0704030504030204" pitchFamily="34" charset="0"/>
              </a:rPr>
              <a:t>Alkylation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288925" y="3382963"/>
            <a:ext cx="1893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TW" sz="2000">
                <a:solidFill>
                  <a:srgbClr val="009900"/>
                </a:solidFill>
                <a:latin typeface="Arial Rounded MT Bold" panose="020F0704030504030204" pitchFamily="34" charset="0"/>
              </a:rPr>
              <a:t>Friedel-Crafts</a:t>
            </a:r>
          </a:p>
          <a:p>
            <a:pPr eaLnBrk="0" hangingPunct="0"/>
            <a:r>
              <a:rPr lang="en-US" altLang="zh-TW" sz="2000">
                <a:solidFill>
                  <a:srgbClr val="009900"/>
                </a:solidFill>
                <a:latin typeface="Arial Rounded MT Bold" panose="020F0704030504030204" pitchFamily="34" charset="0"/>
              </a:rPr>
              <a:t>Acylation</a:t>
            </a: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288925" y="4602163"/>
            <a:ext cx="1263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TW" sz="2000">
                <a:solidFill>
                  <a:srgbClr val="FF0033"/>
                </a:solidFill>
                <a:latin typeface="Arial Rounded MT Bold" panose="020F0704030504030204" pitchFamily="34" charset="0"/>
              </a:rPr>
              <a:t>Nitration</a:t>
            </a: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288925" y="5592763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TW" sz="2000">
                <a:solidFill>
                  <a:schemeClr val="accent2"/>
                </a:solidFill>
                <a:latin typeface="Arial Rounded MT Bold" panose="020F0704030504030204" pitchFamily="34" charset="0"/>
              </a:rPr>
              <a:t>Sulfonation</a:t>
            </a: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4419600" y="14478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4648200" y="2590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4800600" y="35814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4800600" y="48768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4800600" y="59436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960664" y="6488668"/>
            <a:ext cx="1183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  <a:cs typeface="Andalus" pitchFamily="18" charset="-78"/>
              </a:rPr>
              <a:t>108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  <a:cs typeface="Andalus" pitchFamily="18" charset="-78"/>
              </a:rPr>
              <a:t>Chem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Baskerville Old Face" panose="02020602080505020303" pitchFamily="18" charset="0"/>
              <a:cs typeface="Andalus" pitchFamily="18" charset="-78"/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62891" cy="96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43966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0" y="1066800"/>
            <a:ext cx="8229600" cy="8080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sz="2800" b="1" dirty="0">
                <a:solidFill>
                  <a:srgbClr val="00B050"/>
                </a:solidFill>
                <a:latin typeface="Baskerville Old Face" panose="02020602080505020303" pitchFamily="18" charset="0"/>
                <a:ea typeface="Majalla UI"/>
                <a:cs typeface="Majalla UI"/>
              </a:rPr>
              <a:t>a. Halogenation of an Alkyl Side Chain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457200" y="1524000"/>
          <a:ext cx="6172200" cy="1168977"/>
        </p:xfrm>
        <a:graphic>
          <a:graphicData uri="http://schemas.openxmlformats.org/presentationml/2006/ole">
            <p:oleObj spid="_x0000_s11328" r:id="rId3" imgW="4376928" imgH="829056" progId="">
              <p:embed/>
            </p:oleObj>
          </a:graphicData>
        </a:graphic>
      </p:graphicFrame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152400" y="3962400"/>
            <a:ext cx="5287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B050"/>
                </a:solidFill>
                <a:latin typeface="Baskerville Old Face" panose="02020602080505020303" pitchFamily="18" charset="0"/>
                <a:cs typeface="Arial" pitchFamily="34" charset="0"/>
              </a:rPr>
              <a:t>b. Oxidation of an Alkyl Side Chain</a:t>
            </a: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533400" y="4506912"/>
          <a:ext cx="6553200" cy="2351088"/>
        </p:xfrm>
        <a:graphic>
          <a:graphicData uri="http://schemas.openxmlformats.org/presentationml/2006/ole">
            <p:oleObj spid="_x0000_s11329" r:id="rId4" imgW="4791456" imgH="1871472" progId="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960664" y="6488668"/>
            <a:ext cx="1183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  <a:cs typeface="Andalus" pitchFamily="18" charset="-78"/>
              </a:rPr>
              <a:t>108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  <a:cs typeface="Andalus" pitchFamily="18" charset="-78"/>
              </a:rPr>
              <a:t>Chem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Baskerville Old Face" panose="02020602080505020303" pitchFamily="18" charset="0"/>
              <a:cs typeface="Andalus" pitchFamily="18" charset="-78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62891" cy="96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</a:rPr>
              <a:t>Side-Chain Reactions of Aromatic Compounds</a:t>
            </a:r>
            <a:endParaRPr lang="en-US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63F-01CE-4026-B6BA-76E5CF5C7A85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11330" name="Object 66"/>
          <p:cNvGraphicFramePr>
            <a:graphicFrameLocks noChangeAspect="1"/>
          </p:cNvGraphicFramePr>
          <p:nvPr/>
        </p:nvGraphicFramePr>
        <p:xfrm>
          <a:off x="3429000" y="2743200"/>
          <a:ext cx="5029200" cy="1710612"/>
        </p:xfrm>
        <a:graphic>
          <a:graphicData uri="http://schemas.openxmlformats.org/presentationml/2006/ole">
            <p:oleObj spid="_x0000_s11330" r:id="rId6" imgW="4206240" imgH="1747520" progId="ChemDraw.Document.6.0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82979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/>
          </p:cNvSpPr>
          <p:nvPr/>
        </p:nvSpPr>
        <p:spPr bwMode="auto">
          <a:xfrm>
            <a:off x="0" y="8382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Orientation effects of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substituents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 in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electrophilic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 aromatic substitution reactions of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monosubstituted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 Benzenes</a:t>
            </a:r>
            <a:endParaRPr lang="x-none" sz="2400" b="1" dirty="0">
              <a:solidFill>
                <a:srgbClr val="FF0000"/>
              </a:solidFill>
              <a:latin typeface="Baskerville Old Face" pitchFamily="18" charset="0"/>
              <a:cs typeface="Times New Roman"/>
            </a:endParaRPr>
          </a:p>
        </p:txBody>
      </p:sp>
      <p:sp>
        <p:nvSpPr>
          <p:cNvPr id="244742" name="Rectangle 6"/>
          <p:cNvSpPr>
            <a:spLocks noChangeArrowheads="1"/>
          </p:cNvSpPr>
          <p:nvPr/>
        </p:nvSpPr>
        <p:spPr bwMode="auto">
          <a:xfrm>
            <a:off x="0" y="1655087"/>
            <a:ext cx="9144000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Alkyl groups and groups with lone pairs (electron donating groups)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 direct new groups to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ortho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-,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para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-positions and </a:t>
            </a:r>
            <a:r>
              <a:rPr lang="en-US" sz="2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speed-up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the reaction </a:t>
            </a:r>
            <a:r>
              <a:rPr lang="en-US" sz="20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(i.e. </a:t>
            </a:r>
            <a:r>
              <a:rPr lang="en-US" sz="2000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o</a:t>
            </a:r>
            <a:r>
              <a:rPr lang="en-US" sz="20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 &amp; </a:t>
            </a:r>
            <a:r>
              <a:rPr lang="en-US" sz="2000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p</a:t>
            </a:r>
            <a:r>
              <a:rPr lang="en-US" sz="20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 directors and</a:t>
            </a:r>
            <a:r>
              <a:rPr lang="en-US" sz="2000" dirty="0">
                <a:latin typeface="Baskerville Old Face" pitchFamily="18" charset="0"/>
                <a:cs typeface="Times New Roman"/>
              </a:rPr>
              <a:t> </a:t>
            </a:r>
            <a:r>
              <a:rPr lang="en-US" sz="20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activating groups).</a:t>
            </a:r>
          </a:p>
          <a:p>
            <a:pPr algn="just"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 </a:t>
            </a: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Baskerville Old Face" pitchFamily="18" charset="0"/>
              <a:cs typeface="Times New Roman"/>
            </a:endParaRPr>
          </a:p>
          <a:p>
            <a:pPr algn="just"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 </a:t>
            </a:r>
            <a:r>
              <a:rPr lang="en-US" sz="20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Halogens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 direct new groups to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ortho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-,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para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- positions</a:t>
            </a:r>
            <a:r>
              <a:rPr lang="en-US" sz="2000" dirty="0" smtClean="0">
                <a:latin typeface="Baskerville Old Face" pitchFamily="18" charset="0"/>
                <a:cs typeface="Times New Roman"/>
              </a:rPr>
              <a:t> but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they </a:t>
            </a:r>
            <a:r>
              <a:rPr lang="en-US" sz="20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slow down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 the</a:t>
            </a:r>
          </a:p>
          <a:p>
            <a:pPr algn="just"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   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reaction </a:t>
            </a:r>
            <a:r>
              <a:rPr lang="en-US" sz="20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(i.e. halogens are </a:t>
            </a:r>
            <a:r>
              <a:rPr lang="en-US" sz="2000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o</a:t>
            </a:r>
            <a:r>
              <a:rPr lang="en-US" sz="20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 &amp; </a:t>
            </a:r>
            <a:r>
              <a:rPr lang="en-US" sz="2000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p</a:t>
            </a:r>
            <a:r>
              <a:rPr lang="en-US" sz="20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 directors and deactivating groups).</a:t>
            </a:r>
          </a:p>
          <a:p>
            <a:pPr algn="just"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 </a:t>
            </a:r>
          </a:p>
          <a:p>
            <a:pPr algn="just"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 </a:t>
            </a:r>
            <a:r>
              <a:rPr lang="en-US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Electron withdrawing groups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 such as nitro,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nitrile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, and carbonyl direct new</a:t>
            </a:r>
          </a:p>
          <a:p>
            <a:pPr algn="just"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    groups to the meta-position and </a:t>
            </a:r>
            <a:r>
              <a:rPr lang="en-US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slow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 the reaction </a:t>
            </a:r>
            <a:r>
              <a:rPr lang="en-US" sz="20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down (i.e. i.e. </a:t>
            </a:r>
            <a:r>
              <a:rPr lang="en-US" sz="2000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m</a:t>
            </a:r>
            <a:r>
              <a:rPr lang="en-US" sz="20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 directors</a:t>
            </a:r>
            <a:r>
              <a:rPr lang="en-US" sz="2000" dirty="0">
                <a:latin typeface="Baskerville Old Face" pitchFamily="18" charset="0"/>
                <a:cs typeface="Times New Roman"/>
              </a:rPr>
              <a:t>  </a:t>
            </a:r>
            <a:r>
              <a:rPr lang="en-US" sz="2000" dirty="0">
                <a:solidFill>
                  <a:srgbClr val="CC0000"/>
                </a:solidFill>
                <a:latin typeface="Baskerville Old Face" pitchFamily="18" charset="0"/>
                <a:cs typeface="Times New Roman"/>
              </a:rPr>
              <a:t>and</a:t>
            </a:r>
            <a:r>
              <a:rPr lang="en-US" sz="2000" dirty="0">
                <a:latin typeface="Baskerville Old Face" pitchFamily="18" charset="0"/>
                <a:cs typeface="Times New Roman"/>
              </a:rPr>
              <a:t> </a:t>
            </a:r>
            <a:r>
              <a:rPr lang="en-US" sz="20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deactivating groups</a:t>
            </a:r>
            <a:r>
              <a:rPr lang="en-US" sz="20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).</a:t>
            </a:r>
          </a:p>
          <a:p>
            <a:pPr algn="just"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2000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askerville Old Face" pitchFamily="18" charset="0"/>
              <a:cs typeface="Times New Roman"/>
            </a:endParaRPr>
          </a:p>
          <a:p>
            <a:pPr algn="just"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2000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askerville Old Face" pitchFamily="18" charset="0"/>
              <a:cs typeface="Times New Roman"/>
            </a:endParaRPr>
          </a:p>
          <a:p>
            <a:pPr algn="just"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2000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askerville Old Face" pitchFamily="18" charset="0"/>
              <a:cs typeface="Times New Roman"/>
            </a:endParaRPr>
          </a:p>
          <a:p>
            <a:pPr algn="just"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askerville Old Face" pitchFamily="18" charset="0"/>
              <a:cs typeface="Times New Roman"/>
            </a:endParaRPr>
          </a:p>
        </p:txBody>
      </p:sp>
      <p:pic>
        <p:nvPicPr>
          <p:cNvPr id="4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53000"/>
            <a:ext cx="8662988" cy="6762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62891" cy="96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228600" y="609600"/>
            <a:ext cx="8686800" cy="1371600"/>
          </a:xfrm>
        </p:spPr>
        <p:txBody>
          <a:bodyPr lIns="91440" rIns="91440" bIns="45720" anchor="ctr">
            <a:normAutofit/>
          </a:bodyPr>
          <a:lstStyle/>
          <a:p>
            <a:pPr algn="ctr"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Orientation effects of substituents in electrophilic aromatic substitution reactions of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monosubstituted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Benzenes</a:t>
            </a:r>
            <a:endParaRPr lang="x-none" sz="24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32853886"/>
              </p:ext>
            </p:extLst>
          </p:nvPr>
        </p:nvGraphicFramePr>
        <p:xfrm>
          <a:off x="1676400" y="1905000"/>
          <a:ext cx="6096000" cy="1605915"/>
        </p:xfrm>
        <a:graphic>
          <a:graphicData uri="http://schemas.openxmlformats.org/drawingml/2006/table">
            <a:tbl>
              <a:tblPr rtl="1"/>
              <a:tblGrid>
                <a:gridCol w="3048000"/>
                <a:gridCol w="3048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Meta directors</a:t>
                      </a:r>
                      <a:endParaRPr kumimoji="0" lang="x-none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Ortho ,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para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directors</a:t>
                      </a:r>
                      <a:endParaRPr kumimoji="0" lang="x-none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-NO2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-SO3H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-COOH, -COOR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-CHO, -COR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-CN</a:t>
                      </a:r>
                      <a:endParaRPr kumimoji="0" lang="x-non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-OH, -OR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-NH2, -NHR, -NR2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-C6H5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-CH3, -R (alkyl)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-F, -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Cl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, -Br, -I</a:t>
                      </a:r>
                      <a:endParaRPr kumimoji="0" lang="x-non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231" name="Picture 12" descr="deacta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2057400"/>
            <a:ext cx="917575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Line 14"/>
          <p:cNvSpPr>
            <a:spLocks noChangeShapeType="1"/>
          </p:cNvSpPr>
          <p:nvPr/>
        </p:nvSpPr>
        <p:spPr bwMode="auto">
          <a:xfrm flipV="1">
            <a:off x="7772400" y="3429000"/>
            <a:ext cx="247650" cy="269875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Line 13"/>
          <p:cNvSpPr>
            <a:spLocks noChangeShapeType="1"/>
          </p:cNvSpPr>
          <p:nvPr/>
        </p:nvSpPr>
        <p:spPr bwMode="auto">
          <a:xfrm flipH="1" flipV="1">
            <a:off x="8896350" y="3429000"/>
            <a:ext cx="247650" cy="269875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34" name="Picture 11" descr="acta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905000"/>
            <a:ext cx="917575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5" name="Line 15"/>
          <p:cNvSpPr>
            <a:spLocks noChangeShapeType="1"/>
          </p:cNvSpPr>
          <p:nvPr/>
        </p:nvSpPr>
        <p:spPr bwMode="auto">
          <a:xfrm flipH="1">
            <a:off x="1371600" y="2438400"/>
            <a:ext cx="247650" cy="176213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Line 16"/>
          <p:cNvSpPr>
            <a:spLocks noChangeShapeType="1"/>
          </p:cNvSpPr>
          <p:nvPr/>
        </p:nvSpPr>
        <p:spPr bwMode="auto">
          <a:xfrm>
            <a:off x="158750" y="2409825"/>
            <a:ext cx="247650" cy="176213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Line 17"/>
          <p:cNvSpPr>
            <a:spLocks noChangeShapeType="1"/>
          </p:cNvSpPr>
          <p:nvPr/>
        </p:nvSpPr>
        <p:spPr bwMode="auto">
          <a:xfrm flipH="1" flipV="1">
            <a:off x="914400" y="3459163"/>
            <a:ext cx="0" cy="263525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18" name="Object 24"/>
          <p:cNvGraphicFramePr>
            <a:graphicFrameLocks noChangeAspect="1"/>
          </p:cNvGraphicFramePr>
          <p:nvPr/>
        </p:nvGraphicFramePr>
        <p:xfrm>
          <a:off x="1066800" y="3733800"/>
          <a:ext cx="6096000" cy="2895600"/>
        </p:xfrm>
        <a:graphic>
          <a:graphicData uri="http://schemas.openxmlformats.org/presentationml/2006/ole">
            <p:oleObj spid="_x0000_s38914" name="CS ChemDraw Drawing" r:id="rId5" imgW="3404616" imgH="2400300" progId="ChemDraw.Document.6.0">
              <p:embed/>
            </p:oleObj>
          </a:graphicData>
        </a:graphic>
      </p:graphicFrame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62891" cy="96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63F-01CE-4026-B6BA-76E5CF5C7A85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762000"/>
            <a:ext cx="6500241" cy="21552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60664" y="6488668"/>
            <a:ext cx="1183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  <a:cs typeface="Andalus" pitchFamily="18" charset="-78"/>
              </a:rPr>
              <a:t>108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  <a:cs typeface="Andalus" pitchFamily="18" charset="-78"/>
              </a:rPr>
              <a:t>Chem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Baskerville Old Face" panose="02020602080505020303" pitchFamily="18" charset="0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62891" cy="96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57362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Thank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You for your kind attention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!</a:t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n-US" altLang="ko-K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Gulim" pitchFamily="34" charset="-127"/>
              </a:rPr>
              <a:t>Questions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Gulim" pitchFamily="34" charset="-127"/>
              </a:rPr>
              <a:t/>
            </a:r>
            <a:b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Gulim" pitchFamily="34" charset="-127"/>
              </a:rPr>
            </a:b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60664" y="6488668"/>
            <a:ext cx="1183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  <a:cs typeface="Andalus" pitchFamily="18" charset="-78"/>
              </a:rPr>
              <a:t>108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  <a:cs typeface="Andalus" pitchFamily="18" charset="-78"/>
              </a:rPr>
              <a:t>Chem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Baskerville Old Face" panose="02020602080505020303" pitchFamily="18" charset="0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62891" cy="96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63F-01CE-4026-B6BA-76E5CF5C7A8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8550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697" y="990600"/>
            <a:ext cx="6439303" cy="609600"/>
          </a:xfrm>
        </p:spPr>
        <p:txBody>
          <a:bodyPr lIns="91440" rIns="91440" bIns="45720" anchor="ctr">
            <a:normAutofit/>
          </a:bodyPr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Benzene : Resonance Description</a:t>
            </a:r>
          </a:p>
        </p:txBody>
      </p:sp>
      <p:sp>
        <p:nvSpPr>
          <p:cNvPr id="216068" name="Text Box 1032"/>
          <p:cNvSpPr txBox="1">
            <a:spLocks noChangeArrowheads="1"/>
          </p:cNvSpPr>
          <p:nvPr/>
        </p:nvSpPr>
        <p:spPr bwMode="auto">
          <a:xfrm>
            <a:off x="228600" y="3581400"/>
            <a:ext cx="6019800" cy="278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rtl="1">
              <a:spcAft>
                <a:spcPts val="200"/>
              </a:spcAft>
              <a:defRPr/>
            </a:pPr>
            <a:r>
              <a:rPr lang="en-US" sz="2400" b="1" dirty="0" smtClean="0">
                <a:solidFill>
                  <a:srgbClr val="D50590"/>
                </a:solidFill>
                <a:latin typeface="Baskerville Old Face" pitchFamily="18" charset="0"/>
                <a:cs typeface="Times New Roman"/>
              </a:rPr>
              <a:t>Structure:</a:t>
            </a:r>
          </a:p>
          <a:p>
            <a:pPr marL="457200" indent="-457200" rtl="1">
              <a:spcAft>
                <a:spcPts val="200"/>
              </a:spcAft>
              <a:defRPr/>
            </a:pPr>
            <a:r>
              <a:rPr lang="en-GB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Kekulé</a:t>
            </a: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   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suggested that benzene was...</a:t>
            </a:r>
          </a:p>
          <a:p>
            <a:pPr marL="457200" indent="-457200" rtl="1">
              <a:spcAft>
                <a:spcPts val="200"/>
              </a:spcAft>
              <a:defRPr/>
            </a:pPr>
            <a:r>
              <a:rPr lang="en-GB" sz="2400" dirty="0" smtClean="0">
                <a:solidFill>
                  <a:srgbClr val="000000"/>
                </a:solidFill>
                <a:latin typeface="Baskerville Old Face" pitchFamily="18" charset="0"/>
                <a:cs typeface="Times New Roman"/>
              </a:rPr>
              <a:t>PLANAR </a:t>
            </a:r>
          </a:p>
          <a:p>
            <a:pPr marL="457200" indent="-457200" rtl="1">
              <a:spcAft>
                <a:spcPts val="200"/>
              </a:spcAft>
              <a:defRPr/>
            </a:pPr>
            <a:r>
              <a:rPr lang="en-GB" sz="2400" dirty="0" smtClean="0">
                <a:solidFill>
                  <a:srgbClr val="000000"/>
                </a:solidFill>
                <a:latin typeface="Baskerville Old Face" pitchFamily="18" charset="0"/>
                <a:cs typeface="Times New Roman"/>
              </a:rPr>
              <a:t>CYCLIC</a:t>
            </a:r>
            <a:endParaRPr lang="en-GB" sz="2400" dirty="0">
              <a:solidFill>
                <a:srgbClr val="000000"/>
              </a:solidFill>
              <a:latin typeface="Baskerville Old Face" pitchFamily="18" charset="0"/>
              <a:cs typeface="Times New Roman"/>
            </a:endParaRPr>
          </a:p>
          <a:p>
            <a:pPr marL="457200" indent="-457200" rtl="1">
              <a:spcAft>
                <a:spcPts val="200"/>
              </a:spcAft>
              <a:defRPr/>
            </a:pPr>
            <a:r>
              <a:rPr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Had Alternating Double And Single Bonds Thus These Double Bonds Are Described As Conjugated Bonds.</a:t>
            </a:r>
            <a:endParaRPr lang="en-GB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askerville Old Face" pitchFamily="18" charset="0"/>
              <a:cs typeface="Times New Roman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-26078" y="1600200"/>
            <a:ext cx="7696200" cy="204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20000"/>
              </a:spcBef>
              <a:spcAft>
                <a:spcPts val="20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en-GB" sz="2400" dirty="0">
                <a:latin typeface="Times New Roman"/>
                <a:cs typeface="Times New Roman"/>
              </a:rPr>
              <a:t>	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Primary analysis revealed benzene had...</a:t>
            </a:r>
          </a:p>
          <a:p>
            <a:pPr marL="457200" indent="-457200" eaLnBrk="0" hangingPunct="0">
              <a:spcBef>
                <a:spcPct val="20000"/>
              </a:spcBef>
              <a:spcAft>
                <a:spcPts val="20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	a   	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molecular mass of </a:t>
            </a:r>
            <a:r>
              <a:rPr lang="en-GB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78 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		</a:t>
            </a:r>
          </a:p>
          <a:p>
            <a:pPr marL="457200" indent="-457200" eaLnBrk="0" hangingPunct="0">
              <a:spcBef>
                <a:spcPct val="20000"/>
              </a:spcBef>
              <a:spcAft>
                <a:spcPts val="20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	</a:t>
            </a: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b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	molecular formula of </a:t>
            </a:r>
            <a:r>
              <a:rPr lang="en-GB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C</a:t>
            </a:r>
            <a:r>
              <a:rPr lang="en-GB" sz="2400" b="1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6</a:t>
            </a:r>
            <a:r>
              <a:rPr lang="en-GB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H</a:t>
            </a:r>
            <a:r>
              <a:rPr lang="en-GB" sz="2400" b="1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6</a:t>
            </a:r>
          </a:p>
          <a:p>
            <a:pPr marL="457200" indent="-457200" eaLnBrk="0" hangingPunct="0">
              <a:spcBef>
                <a:spcPct val="20000"/>
              </a:spcBef>
              <a:spcAft>
                <a:spcPts val="20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en-GB" sz="24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cs typeface="Times New Roman"/>
              </a:rPr>
              <a:t>         C</a:t>
            </a:r>
          </a:p>
          <a:p>
            <a:pPr marL="457200" indent="-457200" eaLnBrk="0" hangingPunct="0">
              <a:spcBef>
                <a:spcPct val="20000"/>
              </a:spcBef>
              <a:spcAft>
                <a:spcPts val="20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endParaRPr lang="en-GB" sz="2400" b="1" baseline="-25000" dirty="0" smtClean="0">
              <a:effectLst>
                <a:outerShdw blurRad="38100" dist="38100" dir="2700000" algn="tl">
                  <a:srgbClr val="C0C0C0"/>
                </a:outerShdw>
              </a:effectLst>
              <a:latin typeface="Baskerville Old Face" pitchFamily="18" charset="0"/>
              <a:cs typeface="Times New Roman"/>
            </a:endParaRPr>
          </a:p>
        </p:txBody>
      </p:sp>
      <p:pic>
        <p:nvPicPr>
          <p:cNvPr id="3" name="Picture 2" descr="benzene_CS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1371600"/>
            <a:ext cx="3162300" cy="1854200"/>
          </a:xfrm>
          <a:prstGeom prst="rect">
            <a:avLst/>
          </a:prstGeom>
        </p:spPr>
      </p:pic>
      <p:pic>
        <p:nvPicPr>
          <p:cNvPr id="4" name="Picture 3" descr="220px-Frkekulé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4191000"/>
            <a:ext cx="2209800" cy="21803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709"/>
            <a:ext cx="962891" cy="96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28600" y="2895600"/>
            <a:ext cx="4572000" cy="8566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200"/>
              </a:spcAft>
              <a:buClr>
                <a:srgbClr val="0BD0D9"/>
              </a:buClr>
              <a:buSzPct val="95000"/>
              <a:buNone/>
            </a:pPr>
            <a:r>
              <a:rPr lang="en-US" sz="2400" b="1" dirty="0" smtClean="0">
                <a:latin typeface="Baskerville Old Face" panose="02020602080505020303" pitchFamily="18" charset="0"/>
              </a:rPr>
              <a:t>         Hybridization= </a:t>
            </a:r>
            <a:r>
              <a:rPr lang="en-US" sz="2400" b="1" dirty="0" smtClean="0">
                <a:solidFill>
                  <a:schemeClr val="tx2"/>
                </a:solidFill>
                <a:latin typeface="Baskerville Old Face" panose="02020602080505020303" pitchFamily="18" charset="0"/>
              </a:rPr>
              <a:t>sp</a:t>
            </a:r>
            <a:r>
              <a:rPr lang="en-US" sz="2400" b="1" baseline="30000" dirty="0" smtClean="0">
                <a:solidFill>
                  <a:schemeClr val="tx2"/>
                </a:solidFill>
                <a:latin typeface="Baskerville Old Face" panose="02020602080505020303" pitchFamily="18" charset="0"/>
              </a:rPr>
              <a:t>2</a:t>
            </a:r>
            <a:r>
              <a:rPr lang="en-US" sz="2400" b="1" dirty="0" smtClean="0">
                <a:solidFill>
                  <a:schemeClr val="tx2"/>
                </a:solidFill>
                <a:latin typeface="Baskerville Old Face" panose="02020602080505020303" pitchFamily="18" charset="0"/>
              </a:rPr>
              <a:t> </a:t>
            </a:r>
          </a:p>
          <a:p>
            <a:pPr>
              <a:defRPr/>
            </a:pPr>
            <a:r>
              <a:rPr lang="en-US" sz="2400" b="1" dirty="0" smtClean="0">
                <a:latin typeface="Baskerville Old Face" panose="02020602080505020303" pitchFamily="18" charset="0"/>
              </a:rPr>
              <a:t>   d    Bond angles= </a:t>
            </a:r>
            <a:r>
              <a:rPr lang="en-US" sz="2400" b="1" dirty="0" smtClean="0">
                <a:solidFill>
                  <a:schemeClr val="tx2"/>
                </a:solidFill>
                <a:latin typeface="Baskerville Old Face" panose="02020602080505020303" pitchFamily="18" charset="0"/>
              </a:rPr>
              <a:t>120</a:t>
            </a:r>
            <a:r>
              <a:rPr lang="en-US" sz="2400" b="1" baseline="30000" dirty="0" smtClean="0">
                <a:solidFill>
                  <a:schemeClr val="tx2"/>
                </a:solidFill>
                <a:latin typeface="Baskerville Old Face" panose="02020602080505020303" pitchFamily="18" charset="0"/>
              </a:rPr>
              <a:t>o</a:t>
            </a:r>
            <a:endParaRPr lang="en-US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1"/>
            <a:fld id="{B534D72F-21EA-47C2-A644-596679790FC2}" type="slidenum">
              <a:rPr lang="x-none" sz="1400">
                <a:cs typeface="Arial" pitchFamily="34" charset="0"/>
              </a:rPr>
              <a:pPr rtl="1"/>
              <a:t>4</a:t>
            </a:fld>
            <a:endParaRPr lang="en-US" sz="1400"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219200"/>
            <a:ext cx="914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n-GB" sz="2400" b="1" dirty="0">
                <a:solidFill>
                  <a:srgbClr val="007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ea typeface="Majalla UI"/>
                <a:cs typeface="Times New Roman"/>
              </a:rPr>
              <a:t>However,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ea typeface="Majalla UI"/>
                <a:cs typeface="Times New Roman"/>
              </a:rPr>
              <a:t> </a:t>
            </a:r>
            <a:r>
              <a:rPr lang="en-GB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ea typeface="Majalla UI"/>
                <a:cs typeface="Times New Roman"/>
              </a:rPr>
              <a:t>all bond lengths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ea typeface="Majalla UI"/>
                <a:cs typeface="Times New Roman"/>
              </a:rPr>
              <a:t> in benzene to be </a:t>
            </a: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ea typeface="Majalla UI"/>
                <a:cs typeface="Times New Roman"/>
              </a:rPr>
              <a:t>equal 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ea typeface="Majalla UI"/>
                <a:cs typeface="Times New Roman"/>
              </a:rPr>
              <a:t>and intermediate between single bond  and double bond lengths (1.39 Å) and the ring is </a:t>
            </a:r>
            <a:r>
              <a:rPr lang="en-GB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ea typeface="Majalla UI"/>
                <a:cs typeface="Times New Roman"/>
              </a:rPr>
              <a:t>more stable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ea typeface="Majalla UI"/>
                <a:cs typeface="Times New Roman"/>
              </a:rPr>
              <a:t> than expected</a:t>
            </a: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ea typeface="Majalla UI"/>
                <a:cs typeface="Times New Roman"/>
              </a:rPr>
              <a:t>.</a:t>
            </a:r>
          </a:p>
          <a:p>
            <a:pPr marL="342900" indent="-342900" algn="just"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ea typeface="Majalla UI"/>
                <a:cs typeface="Times New Roman"/>
              </a:rPr>
              <a:t>To 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ea typeface="Majalla UI"/>
                <a:cs typeface="Times New Roman"/>
              </a:rPr>
              <a:t>explain the above, it was suggested that the structure oscillated between the two Kekulé forms but was represented by neither of them. It was a </a:t>
            </a:r>
            <a:r>
              <a:rPr lang="en-GB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ea typeface="Majalla UI"/>
                <a:cs typeface="Times New Roman"/>
              </a:rPr>
              <a:t>RESONANCE HYBRID</a:t>
            </a:r>
            <a:r>
              <a:rPr lang="en-GB" sz="24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ea typeface="Majalla UI"/>
                <a:cs typeface="Times New Roman"/>
              </a:rPr>
              <a:t> </a:t>
            </a:r>
            <a:r>
              <a:rPr lang="en-GB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ea typeface="Majalla UI"/>
                <a:cs typeface="Times New Roman"/>
              </a:rPr>
              <a:t>( average of two structures that differ only in the placement of the valence electrons).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endParaRPr lang="en-GB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ea typeface="Majalla UI"/>
              <a:cs typeface="Times New Roman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2400" dirty="0">
                <a:latin typeface="Times New Roman"/>
                <a:ea typeface="Majalla UI"/>
                <a:cs typeface="Times New Roman"/>
              </a:rPr>
              <a:t> </a:t>
            </a:r>
            <a:endParaRPr lang="en-US" sz="2400" dirty="0">
              <a:latin typeface="Times New Roman"/>
              <a:ea typeface="Majalla UI"/>
              <a:cs typeface="Times New Roman"/>
            </a:endParaRPr>
          </a:p>
        </p:txBody>
      </p:sp>
      <p:pic>
        <p:nvPicPr>
          <p:cNvPr id="2" name="Picture 1" descr="Benzene_resonance_structur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886200"/>
            <a:ext cx="3810000" cy="2828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3292" y="5115714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Contributing Structures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6611" y="6426716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Resonance </a:t>
            </a:r>
            <a:r>
              <a:rPr lang="en-US" dirty="0" err="1" smtClean="0"/>
              <a:t>hybride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42453" y="4857056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Times New Roman" panose="02020603050405020304" pitchFamily="18" charset="0"/>
              </a:rPr>
              <a:t>energy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Times New Roman" panose="02020603050405020304" pitchFamily="18" charset="0"/>
              </a:rPr>
              <a:t> calculated for a </a:t>
            </a:r>
            <a:r>
              <a:rPr lang="en-US" sz="2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Times New Roman" panose="02020603050405020304" pitchFamily="18" charset="0"/>
              </a:rPr>
              <a:t>resonance hybrid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Times New Roman" panose="02020603050405020304" pitchFamily="18" charset="0"/>
              </a:rPr>
              <a:t> is 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Times New Roman" panose="02020603050405020304" pitchFamily="18" charset="0"/>
              </a:rPr>
              <a:t>lower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Times New Roman" panose="02020603050405020304" pitchFamily="18" charset="0"/>
              </a:rPr>
              <a:t>than the energies of the two alternative structure.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709"/>
            <a:ext cx="962891" cy="96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tutorvista.com/cms/images/83/resonance-hybrid-of-benze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57600"/>
            <a:ext cx="45720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arom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600" y="1295400"/>
            <a:ext cx="1466850" cy="142875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arom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3038" y="1295400"/>
            <a:ext cx="1466850" cy="142875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arom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95400"/>
            <a:ext cx="1466850" cy="142875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arom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8663" y="1295400"/>
            <a:ext cx="1466850" cy="142875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arom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568" y="4191000"/>
            <a:ext cx="2417763" cy="1563688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288357" y="3005138"/>
            <a:ext cx="23598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GB" altLang="en-US" sz="2000" dirty="0">
                <a:latin typeface="Baskerville Old Face" panose="02020602080505020303" pitchFamily="18" charset="0"/>
                <a:cs typeface="Arial" pitchFamily="34" charset="0"/>
              </a:rPr>
              <a:t>one way to overlap</a:t>
            </a:r>
          </a:p>
          <a:p>
            <a:pPr algn="r" eaLnBrk="1" hangingPunct="1"/>
            <a:r>
              <a:rPr lang="en-GB" altLang="en-US" sz="2000" dirty="0">
                <a:latin typeface="Baskerville Old Face" panose="02020602080505020303" pitchFamily="18" charset="0"/>
                <a:cs typeface="Arial" pitchFamily="34" charset="0"/>
              </a:rPr>
              <a:t>adjacent p orbitals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7086600" y="3005138"/>
            <a:ext cx="16179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sz="2000" dirty="0">
                <a:latin typeface="Baskerville Old Face" panose="02020602080505020303" pitchFamily="18" charset="0"/>
                <a:cs typeface="Arial" pitchFamily="34" charset="0"/>
              </a:rPr>
              <a:t>delocalised pi</a:t>
            </a:r>
          </a:p>
          <a:p>
            <a:pPr eaLnBrk="1" hangingPunct="1"/>
            <a:r>
              <a:rPr lang="en-GB" altLang="en-US" sz="2000" dirty="0">
                <a:latin typeface="Baskerville Old Face" panose="02020602080505020303" pitchFamily="18" charset="0"/>
                <a:cs typeface="Arial" pitchFamily="34" charset="0"/>
              </a:rPr>
              <a:t>orbital system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018088" y="3005138"/>
            <a:ext cx="13827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sz="2000" dirty="0" smtClean="0">
                <a:latin typeface="Baskerville Old Face" panose="02020602080505020303" pitchFamily="18" charset="0"/>
                <a:cs typeface="Arial" pitchFamily="34" charset="0"/>
              </a:rPr>
              <a:t>another </a:t>
            </a:r>
            <a:endParaRPr lang="en-GB" altLang="en-US" sz="2000" dirty="0">
              <a:latin typeface="Baskerville Old Face" panose="02020602080505020303" pitchFamily="18" charset="0"/>
              <a:cs typeface="Arial" pitchFamily="34" charset="0"/>
            </a:endParaRPr>
          </a:p>
          <a:p>
            <a:pPr eaLnBrk="1" hangingPunct="1"/>
            <a:r>
              <a:rPr lang="en-GB" altLang="en-US" sz="2000" dirty="0">
                <a:latin typeface="Baskerville Old Face" panose="02020602080505020303" pitchFamily="18" charset="0"/>
                <a:cs typeface="Arial" pitchFamily="34" charset="0"/>
              </a:rPr>
              <a:t>possibility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17357" y="3124200"/>
            <a:ext cx="18849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GB" altLang="en-US" sz="2000" dirty="0">
                <a:latin typeface="Baskerville Old Face" panose="02020602080505020303" pitchFamily="18" charset="0"/>
                <a:cs typeface="Arial" pitchFamily="34" charset="0"/>
              </a:rPr>
              <a:t>6 single bonds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392492" y="5939632"/>
            <a:ext cx="8522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Baskerville Old Face" panose="02020602080505020303" pitchFamily="18" charset="0"/>
              </a:rPr>
              <a:t>The electrons in the π-bonds are delocalized around the </a:t>
            </a:r>
            <a:r>
              <a:rPr lang="en-US" sz="2000" dirty="0" smtClean="0">
                <a:latin typeface="Baskerville Old Face" panose="02020602080505020303" pitchFamily="18" charset="0"/>
              </a:rPr>
              <a:t>ring (</a:t>
            </a:r>
            <a:r>
              <a:rPr lang="en-US" sz="2000" dirty="0">
                <a:latin typeface="Baskerville Old Face" panose="02020602080505020303" pitchFamily="18" charset="0"/>
              </a:rPr>
              <a:t>The circle represent </a:t>
            </a:r>
            <a:r>
              <a:rPr lang="en-US" sz="2000" dirty="0" smtClean="0">
                <a:latin typeface="Baskerville Old Face" panose="02020602080505020303" pitchFamily="18" charset="0"/>
              </a:rPr>
              <a:t> six </a:t>
            </a:r>
            <a:r>
              <a:rPr lang="el-GR" sz="2000" dirty="0"/>
              <a:t>π-</a:t>
            </a:r>
            <a:r>
              <a:rPr lang="en-US" sz="2000" dirty="0">
                <a:latin typeface="Baskerville Old Face" panose="02020602080505020303" pitchFamily="18" charset="0"/>
              </a:rPr>
              <a:t>electrons </a:t>
            </a:r>
            <a:r>
              <a:rPr lang="en-US" sz="2000" dirty="0" smtClean="0">
                <a:latin typeface="Baskerville Old Face" panose="02020602080505020303" pitchFamily="18" charset="0"/>
              </a:rPr>
              <a:t>distributed </a:t>
            </a:r>
            <a:r>
              <a:rPr lang="en-US" sz="2000" dirty="0">
                <a:latin typeface="Baskerville Old Face" panose="02020602080505020303" pitchFamily="18" charset="0"/>
              </a:rPr>
              <a:t>over </a:t>
            </a:r>
            <a:r>
              <a:rPr lang="en-US" sz="2000" dirty="0" smtClean="0">
                <a:latin typeface="Baskerville Old Face" panose="02020602080505020303" pitchFamily="18" charset="0"/>
              </a:rPr>
              <a:t>the </a:t>
            </a:r>
            <a:r>
              <a:rPr lang="en-US" sz="2000" dirty="0">
                <a:latin typeface="Baskerville Old Face" panose="02020602080505020303" pitchFamily="18" charset="0"/>
              </a:rPr>
              <a:t>six </a:t>
            </a:r>
            <a:r>
              <a:rPr lang="en-US" sz="2000" dirty="0" smtClean="0">
                <a:latin typeface="Baskerville Old Face" panose="02020602080505020303" pitchFamily="18" charset="0"/>
              </a:rPr>
              <a:t>atoms of the ring).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60664" y="6488668"/>
            <a:ext cx="1183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  <a:cs typeface="Andalus" pitchFamily="18" charset="-78"/>
              </a:rPr>
              <a:t>108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  <a:cs typeface="Andalus" pitchFamily="18" charset="-78"/>
              </a:rPr>
              <a:t>Chem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Baskerville Old Face" panose="02020602080505020303" pitchFamily="18" charset="0"/>
              <a:cs typeface="Andalus" pitchFamily="18" charset="-78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62891" cy="96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63F-01CE-4026-B6BA-76E5CF5C7A8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3857355" y="5554312"/>
            <a:ext cx="3867690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altLang="zh-TW" sz="2000" dirty="0" err="1" smtClean="0">
                <a:solidFill>
                  <a:srgbClr val="CC0000"/>
                </a:solidFill>
                <a:latin typeface="Baskerville Old Face" panose="02020602080505020303" pitchFamily="18" charset="0"/>
              </a:rPr>
              <a:t>Kekule</a:t>
            </a:r>
            <a:r>
              <a:rPr lang="en-US" altLang="zh-TW" sz="2000" dirty="0" smtClean="0">
                <a:solidFill>
                  <a:srgbClr val="CC0000"/>
                </a:solidFill>
                <a:latin typeface="Baskerville Old Face" panose="02020602080505020303" pitchFamily="18" charset="0"/>
              </a:rPr>
              <a:t> Structures</a:t>
            </a:r>
            <a:endParaRPr lang="en-US" altLang="zh-TW" sz="2000" dirty="0">
              <a:solidFill>
                <a:srgbClr val="CC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62800" y="4972844"/>
            <a:ext cx="918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Hybrid</a:t>
            </a:r>
            <a:endParaRPr lang="en-US" sz="2000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3957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Traditional Arabic" pitchFamily="18" charset="-78"/>
              </a:rPr>
              <a:t>Stability of Benzene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70208666"/>
              </p:ext>
            </p:extLst>
          </p:nvPr>
        </p:nvGraphicFramePr>
        <p:xfrm>
          <a:off x="457200" y="1828800"/>
          <a:ext cx="8305800" cy="3175000"/>
        </p:xfrm>
        <a:graphic>
          <a:graphicData uri="http://schemas.openxmlformats.org/presentationml/2006/ole">
            <p:oleObj spid="_x0000_s8227" name="ChemSketch" r:id="rId3" imgW="5535168" imgH="2197608" progId="">
              <p:embed/>
            </p:oleObj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57200" y="5410200"/>
            <a:ext cx="73244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Baskerville Old Face" panose="02020602080505020303" pitchFamily="18" charset="0"/>
              </a:rPr>
              <a:t>Benzene is more stable by 36 kcal\</a:t>
            </a:r>
            <a:r>
              <a:rPr lang="en-US" altLang="en-US" sz="2400" dirty="0" err="1">
                <a:latin typeface="Baskerville Old Face" panose="02020602080505020303" pitchFamily="18" charset="0"/>
              </a:rPr>
              <a:t>mol</a:t>
            </a:r>
            <a:r>
              <a:rPr lang="en-US" altLang="en-US" sz="2400" dirty="0">
                <a:latin typeface="Baskerville Old Face" panose="02020602080505020303" pitchFamily="18" charset="0"/>
              </a:rPr>
              <a:t> : </a:t>
            </a:r>
            <a:r>
              <a:rPr lang="en-US" altLang="en-US" sz="24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Resonance energy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5486400" y="2133600"/>
            <a:ext cx="152400" cy="152400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5486400" y="3352800"/>
            <a:ext cx="152400" cy="152400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5562600" y="4419600"/>
            <a:ext cx="152400" cy="152400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24200" y="1947446"/>
            <a:ext cx="760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askerville Old Face" panose="02020602080505020303" pitchFamily="18" charset="0"/>
              </a:rPr>
              <a:t>catalyst</a:t>
            </a:r>
            <a:endParaRPr lang="en-US" sz="1600" dirty="0">
              <a:latin typeface="Baskerville Old Face" panose="020206020805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6565" y="3127205"/>
            <a:ext cx="760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askerville Old Face" panose="02020602080505020303" pitchFamily="18" charset="0"/>
              </a:rPr>
              <a:t>catalyst</a:t>
            </a:r>
            <a:endParaRPr lang="en-US" sz="1600" dirty="0">
              <a:latin typeface="Baskerville Old Face" panose="020206020805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4157246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askerville Old Face" panose="02020602080505020303" pitchFamily="18" charset="0"/>
              </a:rPr>
              <a:t>    catalyst</a:t>
            </a:r>
          </a:p>
          <a:p>
            <a:r>
              <a:rPr lang="en-US" sz="1600" dirty="0" smtClean="0">
                <a:latin typeface="Baskerville Old Face" panose="02020602080505020303" pitchFamily="18" charset="0"/>
              </a:rPr>
              <a:t>heat, </a:t>
            </a:r>
            <a:r>
              <a:rPr lang="en-US" sz="1600" dirty="0" err="1" smtClean="0">
                <a:latin typeface="Baskerville Old Face" panose="02020602080505020303" pitchFamily="18" charset="0"/>
              </a:rPr>
              <a:t>pressur</a:t>
            </a:r>
            <a:endParaRPr lang="en-US" sz="1600" dirty="0">
              <a:latin typeface="Baskerville Old Face" panose="020206020805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400" y="4876800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skerville Old Face" panose="02020602080505020303" pitchFamily="18" charset="0"/>
              </a:rPr>
              <a:t>Cyclohexane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60664" y="6488668"/>
            <a:ext cx="1183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  <a:cs typeface="Andalus" pitchFamily="18" charset="-78"/>
              </a:rPr>
              <a:t>108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  <a:cs typeface="Andalus" pitchFamily="18" charset="-78"/>
              </a:rPr>
              <a:t>Chem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Baskerville Old Face" panose="02020602080505020303" pitchFamily="18" charset="0"/>
              <a:cs typeface="Andalus" pitchFamily="18" charset="-78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62891" cy="96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63F-01CE-4026-B6BA-76E5CF5C7A8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499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Benzene – Determination of Resonance Energy</a:t>
            </a:r>
            <a:r>
              <a:rPr lang="en-US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/>
            </a:r>
            <a:br>
              <a:rPr lang="en-US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63F-01CE-4026-B6BA-76E5CF5C7A8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876800" y="3094037"/>
            <a:ext cx="3276600" cy="11430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447800" y="5684837"/>
            <a:ext cx="556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1447800" y="4846637"/>
            <a:ext cx="1447800" cy="838200"/>
            <a:chOff x="912" y="2784"/>
            <a:chExt cx="912" cy="528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912" y="2784"/>
              <a:ext cx="9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344" y="2784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5029200" y="3094037"/>
            <a:ext cx="1524000" cy="2590800"/>
            <a:chOff x="3168" y="1680"/>
            <a:chExt cx="960" cy="1632"/>
          </a:xfrm>
        </p:grpSpPr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3168" y="1680"/>
              <a:ext cx="960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3648" y="1680"/>
              <a:ext cx="0" cy="1632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3317875" y="4237037"/>
            <a:ext cx="1295400" cy="1447800"/>
            <a:chOff x="2090" y="2400"/>
            <a:chExt cx="816" cy="912"/>
          </a:xfrm>
        </p:grpSpPr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2090" y="2400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2522" y="2400"/>
              <a:ext cx="0" cy="9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" name="Picture 1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40162"/>
            <a:ext cx="1327150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5575" y="5984875"/>
            <a:ext cx="763588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6338" y="1870075"/>
            <a:ext cx="1731962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171825"/>
            <a:ext cx="1536700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6553200" y="2258667"/>
            <a:ext cx="1758495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TW" sz="2000" dirty="0">
                <a:latin typeface="Baskerville Old Face" panose="02020602080505020303" pitchFamily="18" charset="0"/>
              </a:rPr>
              <a:t>cyclohexatriene</a:t>
            </a: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6762750" y="2586831"/>
            <a:ext cx="146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TW" sz="1800" dirty="0">
                <a:latin typeface="Baskerville Old Face" panose="02020602080505020303" pitchFamily="18" charset="0"/>
              </a:rPr>
              <a:t>(hypothetical)</a:t>
            </a: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3108325" y="2667000"/>
            <a:ext cx="1032334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TW" sz="2000">
                <a:latin typeface="Baskerville Old Face" panose="02020602080505020303" pitchFamily="18" charset="0"/>
              </a:rPr>
              <a:t>benzene</a:t>
            </a: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822325" y="3352800"/>
            <a:ext cx="1431482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TW" sz="2000" dirty="0">
                <a:latin typeface="Baskerville Old Face" panose="02020602080505020303" pitchFamily="18" charset="0"/>
              </a:rPr>
              <a:t>cyclohexene</a:t>
            </a: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3565525" y="6248400"/>
            <a:ext cx="1425070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TW" sz="2000">
                <a:latin typeface="Baskerville Old Face" panose="02020602080505020303" pitchFamily="18" charset="0"/>
              </a:rPr>
              <a:t>cyclohexane</a:t>
            </a: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6308725" y="3200400"/>
            <a:ext cx="1752083" cy="101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TW" sz="2000" dirty="0">
                <a:latin typeface="Baskerville Old Face" panose="02020602080505020303" pitchFamily="18" charset="0"/>
              </a:rPr>
              <a:t>RESONANCE</a:t>
            </a:r>
          </a:p>
          <a:p>
            <a:pPr eaLnBrk="0" hangingPunct="0"/>
            <a:r>
              <a:rPr lang="en-US" altLang="zh-TW" sz="2000" dirty="0">
                <a:latin typeface="Baskerville Old Face" panose="02020602080505020303" pitchFamily="18" charset="0"/>
              </a:rPr>
              <a:t>ENERGY</a:t>
            </a:r>
          </a:p>
          <a:p>
            <a:pPr eaLnBrk="0" hangingPunct="0"/>
            <a:r>
              <a:rPr lang="en-US" altLang="zh-TW" sz="2000" dirty="0">
                <a:latin typeface="Baskerville Old Face" panose="02020602080505020303" pitchFamily="18" charset="0"/>
              </a:rPr>
              <a:t>36 kcal/</a:t>
            </a:r>
            <a:r>
              <a:rPr lang="en-US" altLang="zh-TW" sz="2000" dirty="0" err="1">
                <a:latin typeface="Baskerville Old Face" panose="02020602080505020303" pitchFamily="18" charset="0"/>
              </a:rPr>
              <a:t>mol</a:t>
            </a:r>
            <a:endParaRPr lang="en-US" altLang="zh-TW" sz="2000" dirty="0">
              <a:latin typeface="Baskerville Old Face" panose="02020602080505020303" pitchFamily="18" charset="0"/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5851525" y="4746625"/>
            <a:ext cx="1492396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TW" sz="1800">
                <a:latin typeface="Baskerville Old Face" panose="02020602080505020303" pitchFamily="18" charset="0"/>
              </a:rPr>
              <a:t>-85.8 kcal/mol</a:t>
            </a: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6080125" y="4975225"/>
            <a:ext cx="1223092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TW" sz="1800" dirty="0">
                <a:latin typeface="Baskerville Old Face" panose="02020602080505020303" pitchFamily="18" charset="0"/>
              </a:rPr>
              <a:t>(calculated)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981450" y="4441825"/>
            <a:ext cx="1492396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TW" sz="1800">
                <a:latin typeface="Baskerville Old Face" panose="02020602080505020303" pitchFamily="18" charset="0"/>
              </a:rPr>
              <a:t>-49.8 kcal/mol</a:t>
            </a:r>
          </a:p>
        </p:txBody>
      </p:sp>
      <p:sp>
        <p:nvSpPr>
          <p:cNvPr id="29" name="Line 22"/>
          <p:cNvSpPr>
            <a:spLocks noChangeShapeType="1"/>
          </p:cNvSpPr>
          <p:nvPr/>
        </p:nvSpPr>
        <p:spPr bwMode="auto">
          <a:xfrm>
            <a:off x="6172200" y="3124200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Rectangle 26"/>
          <p:cNvSpPr>
            <a:spLocks noChangeArrowheads="1"/>
          </p:cNvSpPr>
          <p:nvPr/>
        </p:nvSpPr>
        <p:spPr bwMode="auto">
          <a:xfrm>
            <a:off x="2076450" y="5043488"/>
            <a:ext cx="1492396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zh-TW" sz="1800" dirty="0">
                <a:latin typeface="Baskerville Old Face" panose="02020602080505020303" pitchFamily="18" charset="0"/>
              </a:rPr>
              <a:t>-28.6 kcal/</a:t>
            </a:r>
            <a:r>
              <a:rPr lang="en-US" altLang="zh-TW" sz="1800" dirty="0" err="1">
                <a:latin typeface="Baskerville Old Face" panose="02020602080505020303" pitchFamily="18" charset="0"/>
              </a:rPr>
              <a:t>mol</a:t>
            </a:r>
            <a:endParaRPr lang="en-US" altLang="zh-TW" sz="1800" dirty="0">
              <a:latin typeface="Baskerville Old Face" panose="02020602080505020303" pitchFamily="18" charset="0"/>
            </a:endParaRP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25400" y="1206742"/>
            <a:ext cx="8686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731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446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161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876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1448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020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592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164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dirty="0">
                <a:latin typeface="Baskerville Old Face" panose="02020602080505020303" pitchFamily="18" charset="0"/>
                <a:sym typeface="Symbol" panose="05050102010706020507" pitchFamily="18" charset="2"/>
              </a:rPr>
              <a:t>The huge difference between the hypothetical and observed heats of hydrogenation for benzene cannot be explained solely on the basis of resonance and conjugation.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960664" y="6488668"/>
            <a:ext cx="1183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  <a:cs typeface="Andalus" pitchFamily="18" charset="-78"/>
              </a:rPr>
              <a:t>108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  <a:cs typeface="Andalus" pitchFamily="18" charset="-78"/>
              </a:rPr>
              <a:t>Chem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Baskerville Old Face" panose="02020602080505020303" pitchFamily="18" charset="0"/>
              <a:cs typeface="Andalus" pitchFamily="18" charset="-78"/>
            </a:endParaRPr>
          </a:p>
        </p:txBody>
      </p:sp>
      <p:pic>
        <p:nvPicPr>
          <p:cNvPr id="33" name="Picture 3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62891" cy="96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66829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  <a:cs typeface="Traditional Arabic" pitchFamily="18" charset="-78"/>
              </a:rPr>
              <a:t>Aromatic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  <a:cs typeface="Traditional Arabic" pitchFamily="18" charset="-78"/>
              </a:rPr>
              <a:t>Character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n-US" altLang="en-US" dirty="0">
                <a:solidFill>
                  <a:schemeClr val="tx2"/>
                </a:solidFill>
                <a:latin typeface="Baskerville Old Face" panose="02020602080505020303" pitchFamily="18" charset="0"/>
                <a:ea typeface="Majalla UI"/>
                <a:cs typeface="Majalla UI"/>
              </a:rPr>
              <a:t>Aromatic compounds </a:t>
            </a:r>
            <a:r>
              <a:rPr lang="en-US" altLang="en-US" dirty="0">
                <a:latin typeface="Baskerville Old Face" panose="02020602080505020303" pitchFamily="18" charset="0"/>
                <a:ea typeface="Majalla UI"/>
                <a:cs typeface="Majalla UI"/>
              </a:rPr>
              <a:t>are compounds that resemble benzene in chemical behavior thus </a:t>
            </a:r>
            <a:r>
              <a:rPr lang="en-US" altLang="en-US" dirty="0">
                <a:solidFill>
                  <a:schemeClr val="tx2"/>
                </a:solidFill>
                <a:latin typeface="Baskerville Old Face" panose="02020602080505020303" pitchFamily="18" charset="0"/>
                <a:ea typeface="Majalla UI"/>
                <a:cs typeface="Majalla UI"/>
              </a:rPr>
              <a:t>they tend to react by substitution </a:t>
            </a:r>
            <a:r>
              <a:rPr lang="en-US" altLang="en-US" dirty="0">
                <a:latin typeface="Baskerville Old Face" panose="02020602080505020303" pitchFamily="18" charset="0"/>
                <a:ea typeface="Majalla UI"/>
                <a:cs typeface="Majalla UI"/>
              </a:rPr>
              <a:t>rather than by addition and fulfill the aromaticity requirements.</a:t>
            </a:r>
          </a:p>
          <a:p>
            <a:pPr marL="609600" indent="-609600" algn="just">
              <a:lnSpc>
                <a:spcPct val="80000"/>
              </a:lnSpc>
              <a:buNone/>
            </a:pPr>
            <a:endParaRPr lang="en-US" altLang="en-US" dirty="0">
              <a:solidFill>
                <a:schemeClr val="accent1"/>
              </a:solidFill>
              <a:latin typeface="Baskerville Old Face" panose="02020602080505020303" pitchFamily="18" charset="0"/>
              <a:ea typeface="Majalla UI"/>
              <a:cs typeface="Majalla UI"/>
            </a:endParaRP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en-US" altLang="en-US" dirty="0">
                <a:solidFill>
                  <a:srgbClr val="0070C0"/>
                </a:solidFill>
                <a:latin typeface="Baskerville Old Face" panose="02020602080505020303" pitchFamily="18" charset="0"/>
                <a:ea typeface="Majalla UI"/>
                <a:cs typeface="Majalla UI"/>
              </a:rPr>
              <a:t>To be classified as aromatic, a compound must have :</a:t>
            </a:r>
          </a:p>
          <a:p>
            <a:pPr algn="just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dirty="0" smtClean="0">
                <a:latin typeface="Baskerville Old Face" panose="02020602080505020303" pitchFamily="18" charset="0"/>
                <a:ea typeface="Majalla UI"/>
                <a:cs typeface="Majalla UI"/>
              </a:rPr>
              <a:t>Cyclic </a:t>
            </a:r>
            <a:r>
              <a:rPr lang="en-US" altLang="en-US" dirty="0">
                <a:latin typeface="Baskerville Old Face" panose="02020602080505020303" pitchFamily="18" charset="0"/>
                <a:ea typeface="Majalla UI"/>
                <a:cs typeface="Majalla UI"/>
              </a:rPr>
              <a:t>structure. </a:t>
            </a:r>
          </a:p>
          <a:p>
            <a:pPr algn="just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dirty="0" smtClean="0">
                <a:latin typeface="Baskerville Old Face" panose="02020602080505020303" pitchFamily="18" charset="0"/>
                <a:ea typeface="Majalla UI"/>
                <a:cs typeface="Majalla UI"/>
              </a:rPr>
              <a:t>Planar </a:t>
            </a:r>
            <a:r>
              <a:rPr lang="en-US" altLang="en-US" dirty="0">
                <a:latin typeface="Baskerville Old Face" panose="02020602080505020303" pitchFamily="18" charset="0"/>
                <a:ea typeface="Majalla UI"/>
                <a:cs typeface="Majalla UI"/>
              </a:rPr>
              <a:t>structure.</a:t>
            </a:r>
          </a:p>
          <a:p>
            <a:pPr algn="just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dirty="0" smtClean="0">
                <a:latin typeface="Baskerville Old Face" panose="02020602080505020303" pitchFamily="18" charset="0"/>
                <a:ea typeface="Majalla UI"/>
                <a:cs typeface="Majalla UI"/>
              </a:rPr>
              <a:t>Alternating </a:t>
            </a:r>
            <a:r>
              <a:rPr lang="az-Cyrl-AZ" altLang="en-US" dirty="0">
                <a:latin typeface="Arial" pitchFamily="34" charset="0"/>
                <a:ea typeface="Majalla UI"/>
                <a:cs typeface="Majalla UI"/>
              </a:rPr>
              <a:t>Л</a:t>
            </a:r>
            <a:r>
              <a:rPr lang="en-US" altLang="en-US" dirty="0">
                <a:latin typeface="Baskerville Old Face" panose="02020602080505020303" pitchFamily="18" charset="0"/>
                <a:ea typeface="Majalla UI"/>
                <a:cs typeface="Majalla UI"/>
              </a:rPr>
              <a:t> and </a:t>
            </a:r>
            <a:r>
              <a:rPr lang="el-GR" altLang="en-US" dirty="0">
                <a:latin typeface="Arial" pitchFamily="34" charset="0"/>
                <a:ea typeface="Majalla UI"/>
                <a:cs typeface="Majalla UI"/>
              </a:rPr>
              <a:t>δ</a:t>
            </a:r>
            <a:r>
              <a:rPr lang="en-US" altLang="en-US" dirty="0">
                <a:latin typeface="Baskerville Old Face" panose="02020602080505020303" pitchFamily="18" charset="0"/>
                <a:ea typeface="Majalla UI"/>
                <a:cs typeface="Majalla UI"/>
              </a:rPr>
              <a:t> bonds </a:t>
            </a:r>
          </a:p>
          <a:p>
            <a:pPr algn="just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dirty="0" smtClean="0">
                <a:latin typeface="Baskerville Old Face" panose="02020602080505020303" pitchFamily="18" charset="0"/>
                <a:ea typeface="Majalla UI"/>
                <a:cs typeface="Majalla UI"/>
              </a:rPr>
              <a:t> </a:t>
            </a:r>
            <a:r>
              <a:rPr lang="en-US" altLang="en-US" dirty="0">
                <a:latin typeface="Baskerville Old Face" panose="02020602080505020303" pitchFamily="18" charset="0"/>
                <a:ea typeface="Majalla UI"/>
                <a:cs typeface="Majalla UI"/>
              </a:rPr>
              <a:t>Fulfill </a:t>
            </a:r>
            <a:r>
              <a:rPr lang="en-US" altLang="en-US" dirty="0" err="1">
                <a:solidFill>
                  <a:srgbClr val="0070C0"/>
                </a:solidFill>
                <a:latin typeface="Baskerville Old Face" panose="02020602080505020303" pitchFamily="18" charset="0"/>
                <a:ea typeface="Majalla UI"/>
                <a:cs typeface="Majalla UI"/>
              </a:rPr>
              <a:t>Huckel</a:t>
            </a:r>
            <a:r>
              <a:rPr lang="en-US" altLang="en-US" dirty="0">
                <a:solidFill>
                  <a:srgbClr val="0070C0"/>
                </a:solidFill>
                <a:latin typeface="Baskerville Old Face" panose="02020602080505020303" pitchFamily="18" charset="0"/>
                <a:ea typeface="Majalla UI"/>
                <a:cs typeface="Majalla UI"/>
              </a:rPr>
              <a:t> rule </a:t>
            </a:r>
            <a:r>
              <a:rPr lang="en-US" altLang="en-US" dirty="0">
                <a:latin typeface="Baskerville Old Face" panose="02020602080505020303" pitchFamily="18" charset="0"/>
                <a:ea typeface="Majalla UI"/>
                <a:cs typeface="Majalla UI"/>
              </a:rPr>
              <a:t>i.e. the system must have  4n + 2 pi electrons  : </a:t>
            </a:r>
            <a:r>
              <a:rPr lang="en-US" altLang="en-US" dirty="0" smtClean="0">
                <a:latin typeface="Baskerville Old Face" panose="02020602080505020303" pitchFamily="18" charset="0"/>
                <a:ea typeface="Majalla UI"/>
                <a:cs typeface="Majalla UI"/>
              </a:rPr>
              <a:t>thus </a:t>
            </a:r>
            <a:r>
              <a:rPr lang="en-US" altLang="en-US" dirty="0">
                <a:latin typeface="Baskerville Old Face" panose="02020602080505020303" pitchFamily="18" charset="0"/>
                <a:ea typeface="Majalla UI"/>
                <a:cs typeface="Majalla UI"/>
              </a:rPr>
              <a:t>by calculating n value it will be an integral number i.e. </a:t>
            </a:r>
            <a:r>
              <a:rPr lang="en-US" altLang="en-US" dirty="0" smtClean="0">
                <a:latin typeface="Baskerville Old Face" panose="02020602080505020303" pitchFamily="18" charset="0"/>
                <a:ea typeface="Majalla UI"/>
                <a:cs typeface="Majalla UI"/>
              </a:rPr>
              <a:t>n=0</a:t>
            </a:r>
            <a:r>
              <a:rPr lang="en-US" altLang="en-US" dirty="0">
                <a:latin typeface="Baskerville Old Face" panose="02020602080505020303" pitchFamily="18" charset="0"/>
                <a:ea typeface="Majalla UI"/>
                <a:cs typeface="Majalla UI"/>
              </a:rPr>
              <a:t>, 1, 2, </a:t>
            </a:r>
            <a:r>
              <a:rPr lang="en-US" altLang="en-US" dirty="0" smtClean="0">
                <a:latin typeface="Baskerville Old Face" panose="02020602080505020303" pitchFamily="18" charset="0"/>
                <a:ea typeface="Majalla UI"/>
                <a:cs typeface="Majalla UI"/>
              </a:rPr>
              <a:t>3…..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60664" y="6488668"/>
            <a:ext cx="1183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  <a:cs typeface="Andalus" pitchFamily="18" charset="-78"/>
              </a:rPr>
              <a:t>108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  <a:cs typeface="Andalus" pitchFamily="18" charset="-78"/>
              </a:rPr>
              <a:t>Chem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Baskerville Old Face" panose="02020602080505020303" pitchFamily="18" charset="0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62891" cy="96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63F-01CE-4026-B6BA-76E5CF5C7A8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4654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  <a:cs typeface="Arial" pitchFamily="34" charset="0"/>
              </a:rPr>
              <a:t/>
            </a:r>
            <a:br>
              <a:rPr lang="en-US" alt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  <a:cs typeface="Arial" pitchFamily="34" charset="0"/>
              </a:rPr>
            </a:b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rial" pitchFamily="34" charset="0"/>
              </a:rPr>
              <a:t>Examples of aromatic compounds</a:t>
            </a:r>
            <a:b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rial" pitchFamily="34" charset="0"/>
              </a:rPr>
            </a:b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95945324"/>
              </p:ext>
            </p:extLst>
          </p:nvPr>
        </p:nvGraphicFramePr>
        <p:xfrm>
          <a:off x="971550" y="1600199"/>
          <a:ext cx="6724650" cy="4682645"/>
        </p:xfrm>
        <a:graphic>
          <a:graphicData uri="http://schemas.openxmlformats.org/presentationml/2006/ole">
            <p:oleObj spid="_x0000_s2086" r:id="rId3" imgW="4521708" imgH="3148584" progId="ChemDraw.Document.6.0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60664" y="6488668"/>
            <a:ext cx="1183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  <a:cs typeface="Andalus" pitchFamily="18" charset="-78"/>
              </a:rPr>
              <a:t>108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  <a:cs typeface="Andalus" pitchFamily="18" charset="-78"/>
              </a:rPr>
              <a:t>Chem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Baskerville Old Face" panose="02020602080505020303" pitchFamily="18" charset="0"/>
              <a:cs typeface="Andalus" pitchFamily="18" charset="-78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62891" cy="96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63F-01CE-4026-B6BA-76E5CF5C7A8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51430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700</TotalTime>
  <Words>1025</Words>
  <Application>Microsoft Office PowerPoint</Application>
  <PresentationFormat>On-screen Show (4:3)</PresentationFormat>
  <Paragraphs>170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Clarity</vt:lpstr>
      <vt:lpstr>ChemSketch</vt:lpstr>
      <vt:lpstr>CS ChemDraw Drawing</vt:lpstr>
      <vt:lpstr>ISIS/Draw Sketch</vt:lpstr>
      <vt:lpstr>Benzene &amp; Aromatic Compounds</vt:lpstr>
      <vt:lpstr>Learning Objectives</vt:lpstr>
      <vt:lpstr>Benzene : Resonance Description</vt:lpstr>
      <vt:lpstr>Slide 4</vt:lpstr>
      <vt:lpstr>Slide 5</vt:lpstr>
      <vt:lpstr>Stability of Benzene</vt:lpstr>
      <vt:lpstr>Benzene – Determination of Resonance Energy </vt:lpstr>
      <vt:lpstr>Aromatic Character</vt:lpstr>
      <vt:lpstr> Examples of aromatic compounds </vt:lpstr>
      <vt:lpstr>Heterocyclic Aromatic compounds</vt:lpstr>
      <vt:lpstr> Examples of non aromatic compounds </vt:lpstr>
      <vt:lpstr>Nomenclature of Aromatic Compounds</vt:lpstr>
      <vt:lpstr>        Benzene ring has priority over :side chains with alkyl, alkoxy groups, halogens, double and  triple bonds </vt:lpstr>
      <vt:lpstr> b. Common Names Of  Monosubstituted Benzenes </vt:lpstr>
      <vt:lpstr> 2. Nomenclature of Disubstituted and polysubstituted Benzenes </vt:lpstr>
      <vt:lpstr>Slide 16</vt:lpstr>
      <vt:lpstr>The physical properties of Benzene</vt:lpstr>
      <vt:lpstr>Polynuclear Aromatic Hydrocarbons</vt:lpstr>
      <vt:lpstr>Electrophilic Aromatic Substitution Reactions</vt:lpstr>
      <vt:lpstr>Slide 20</vt:lpstr>
      <vt:lpstr>Side-Chain Reactions of Aromatic Compounds</vt:lpstr>
      <vt:lpstr>Slide 22</vt:lpstr>
      <vt:lpstr>Orientation effects of substituents in electrophilic aromatic substitution reactions of monosubstituted Benzenes</vt:lpstr>
      <vt:lpstr>Slide 24</vt:lpstr>
      <vt:lpstr>    Thank You for your kind attention !    Questions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Benzene &amp; Aromatic Compounds</dc:title>
  <dc:creator>HP</dc:creator>
  <cp:lastModifiedBy>shalaqeel</cp:lastModifiedBy>
  <cp:revision>39</cp:revision>
  <dcterms:created xsi:type="dcterms:W3CDTF">2014-10-24T15:19:47Z</dcterms:created>
  <dcterms:modified xsi:type="dcterms:W3CDTF">2016-10-24T07:55:19Z</dcterms:modified>
</cp:coreProperties>
</file>