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0" r:id="rId1"/>
    <p:sldMasterId id="2147483693" r:id="rId2"/>
    <p:sldMasterId id="2147483695" r:id="rId3"/>
    <p:sldMasterId id="2147483708" r:id="rId4"/>
    <p:sldMasterId id="2147483710" r:id="rId5"/>
    <p:sldMasterId id="2147483723" r:id="rId6"/>
    <p:sldMasterId id="2147483725" r:id="rId7"/>
    <p:sldMasterId id="2147483738" r:id="rId8"/>
    <p:sldMasterId id="2147483740" r:id="rId9"/>
    <p:sldMasterId id="2147483753" r:id="rId10"/>
    <p:sldMasterId id="2147484068" r:id="rId11"/>
  </p:sldMasterIdLst>
  <p:notesMasterIdLst>
    <p:notesMasterId r:id="rId58"/>
  </p:notesMasterIdLst>
  <p:handoutMasterIdLst>
    <p:handoutMasterId r:id="rId59"/>
  </p:handoutMasterIdLst>
  <p:sldIdLst>
    <p:sldId id="368" r:id="rId12"/>
    <p:sldId id="257" r:id="rId13"/>
    <p:sldId id="369" r:id="rId14"/>
    <p:sldId id="370" r:id="rId15"/>
    <p:sldId id="366" r:id="rId16"/>
    <p:sldId id="367" r:id="rId17"/>
    <p:sldId id="362" r:id="rId18"/>
    <p:sldId id="262" r:id="rId19"/>
    <p:sldId id="364" r:id="rId20"/>
    <p:sldId id="264" r:id="rId21"/>
    <p:sldId id="267" r:id="rId22"/>
    <p:sldId id="269" r:id="rId23"/>
    <p:sldId id="401" r:id="rId24"/>
    <p:sldId id="403" r:id="rId25"/>
    <p:sldId id="404" r:id="rId26"/>
    <p:sldId id="371" r:id="rId27"/>
    <p:sldId id="372" r:id="rId28"/>
    <p:sldId id="374" r:id="rId29"/>
    <p:sldId id="373" r:id="rId30"/>
    <p:sldId id="352" r:id="rId31"/>
    <p:sldId id="294" r:id="rId32"/>
    <p:sldId id="295" r:id="rId33"/>
    <p:sldId id="296" r:id="rId34"/>
    <p:sldId id="376" r:id="rId35"/>
    <p:sldId id="377" r:id="rId36"/>
    <p:sldId id="378" r:id="rId37"/>
    <p:sldId id="379" r:id="rId38"/>
    <p:sldId id="380" r:id="rId39"/>
    <p:sldId id="381" r:id="rId40"/>
    <p:sldId id="382" r:id="rId41"/>
    <p:sldId id="383" r:id="rId42"/>
    <p:sldId id="384" r:id="rId43"/>
    <p:sldId id="385" r:id="rId44"/>
    <p:sldId id="405" r:id="rId45"/>
    <p:sldId id="387" r:id="rId46"/>
    <p:sldId id="388" r:id="rId47"/>
    <p:sldId id="389" r:id="rId48"/>
    <p:sldId id="390" r:id="rId49"/>
    <p:sldId id="391" r:id="rId50"/>
    <p:sldId id="392" r:id="rId51"/>
    <p:sldId id="393" r:id="rId52"/>
    <p:sldId id="394" r:id="rId53"/>
    <p:sldId id="395" r:id="rId54"/>
    <p:sldId id="396" r:id="rId55"/>
    <p:sldId id="397" r:id="rId56"/>
    <p:sldId id="400" r:id="rId57"/>
  </p:sldIdLst>
  <p:sldSz cx="9144000" cy="6858000" type="screen4x3"/>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4583"/>
  </p:normalViewPr>
  <p:slideViewPr>
    <p:cSldViewPr>
      <p:cViewPr varScale="1">
        <p:scale>
          <a:sx n="65" d="100"/>
          <a:sy n="65" d="100"/>
        </p:scale>
        <p:origin x="14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350" y="-78"/>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5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302647"/>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965200" y="758825"/>
            <a:ext cx="4860925" cy="3644900"/>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bwMode="auto">
          <a:xfrm>
            <a:off x="947738" y="4630738"/>
            <a:ext cx="4975225" cy="440372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87479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7078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50519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11272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985838" y="733425"/>
            <a:ext cx="4886325"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64514" name="Rectangle 3"/>
          <p:cNvSpPr>
            <a:spLocks noGrp="1" noChangeArrowheads="1"/>
          </p:cNvSpPr>
          <p:nvPr>
            <p:ph type="body" idx="1"/>
          </p:nvPr>
        </p:nvSpPr>
        <p:spPr bwMode="auto">
          <a:xfrm>
            <a:off x="685800" y="4643438"/>
            <a:ext cx="5486400" cy="439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78801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85838" y="733425"/>
            <a:ext cx="4886325"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87042" name="Rectangle 3"/>
          <p:cNvSpPr>
            <a:spLocks noGrp="1" noChangeArrowheads="1"/>
          </p:cNvSpPr>
          <p:nvPr>
            <p:ph type="body" idx="1"/>
          </p:nvPr>
        </p:nvSpPr>
        <p:spPr bwMode="auto">
          <a:xfrm>
            <a:off x="685800" y="4643438"/>
            <a:ext cx="5486400" cy="439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110605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42681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985838" y="733425"/>
            <a:ext cx="4886325"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35842" name="Rectangle 3"/>
          <p:cNvSpPr>
            <a:spLocks noGrp="1" noChangeArrowheads="1"/>
          </p:cNvSpPr>
          <p:nvPr>
            <p:ph type="body" idx="1"/>
          </p:nvPr>
        </p:nvSpPr>
        <p:spPr bwMode="auto">
          <a:xfrm>
            <a:off x="685800" y="4643438"/>
            <a:ext cx="5486400" cy="439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88579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31421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28183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38641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15654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31856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50938" y="857250"/>
            <a:ext cx="4556125" cy="3416300"/>
          </a:xfrm>
          <a:prstGeom prst="rect">
            <a:avLst/>
          </a:prstGeo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xfrm>
            <a:off x="947738" y="4633913"/>
            <a:ext cx="4975225" cy="41179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lIns="90488" tIns="44450" rIns="90488" bIns="44450"/>
          <a:lstStyle/>
          <a:p>
            <a:pPr>
              <a:defRPr/>
            </a:pPr>
            <a:endParaRPr lang="en-US" altLang="en-US">
              <a:latin typeface="Times New Roman" charset="0"/>
              <a:ea typeface="MS PGothic" charset="-128"/>
            </a:endParaRPr>
          </a:p>
        </p:txBody>
      </p:sp>
    </p:spTree>
    <p:extLst>
      <p:ext uri="{BB962C8B-B14F-4D97-AF65-F5344CB8AC3E}">
        <p14:creationId xmlns:p14="http://schemas.microsoft.com/office/powerpoint/2010/main" val="124343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19096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2539390"/>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858504292"/>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35745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1989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870778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5304983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35245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877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102728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20568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52456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5790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006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3722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22050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4273551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02512584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71002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61072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594730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60352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1858969"/>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26485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0349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199078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34368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2284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7108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83915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2727961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99396763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8042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96618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2662048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04582660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777047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07727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714931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3344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6457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9110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334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97236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1522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00108943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9905802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721138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63307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452888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63123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551815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93368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0034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603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80635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55027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110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063149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2640194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204462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63341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09EA451-572A-CD4C-8BA9-8690812B03D4}" type="datetime4">
              <a:rPr lang="en-US"/>
              <a:pPr>
                <a:defRPr/>
              </a:pPr>
              <a:t>October 9, 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753C8909-C116-D349-A1A2-CE2C7FCC8377}" type="slidenum">
              <a:rPr lang="en-US" altLang="en-US"/>
              <a:pPr>
                <a:defRPr/>
              </a:pPr>
              <a:t>‹#›</a:t>
            </a:fld>
            <a:endParaRPr lang="en-US" altLang="en-US"/>
          </a:p>
        </p:txBody>
      </p:sp>
    </p:spTree>
    <p:extLst>
      <p:ext uri="{BB962C8B-B14F-4D97-AF65-F5344CB8AC3E}">
        <p14:creationId xmlns:p14="http://schemas.microsoft.com/office/powerpoint/2010/main" val="12103592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9574C0-3C01-4847-971F-385152054531}" type="datetime4">
              <a:rPr lang="en-US"/>
              <a:pPr>
                <a:defRPr/>
              </a:pPr>
              <a:t>October 9,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61D625-70C8-C24D-8A06-11DA3088464B}" type="slidenum">
              <a:rPr lang="en-US" altLang="en-US"/>
              <a:pPr>
                <a:defRPr/>
              </a:pPr>
              <a:t>‹#›</a:t>
            </a:fld>
            <a:endParaRPr lang="en-US" altLang="en-US"/>
          </a:p>
        </p:txBody>
      </p:sp>
    </p:spTree>
    <p:extLst>
      <p:ext uri="{BB962C8B-B14F-4D97-AF65-F5344CB8AC3E}">
        <p14:creationId xmlns:p14="http://schemas.microsoft.com/office/powerpoint/2010/main" val="86410183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9BF1F7-EE42-3648-A27A-6E41907BD4E2}" type="datetime4">
              <a:rPr lang="en-US"/>
              <a:pPr>
                <a:defRPr/>
              </a:pPr>
              <a:t>October 9,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1A2007-BA35-AA40-879D-A2D94AAC6CBD}" type="slidenum">
              <a:rPr lang="en-US" altLang="en-US"/>
              <a:pPr>
                <a:defRPr/>
              </a:pPr>
              <a:t>‹#›</a:t>
            </a:fld>
            <a:endParaRPr lang="en-US" altLang="en-US"/>
          </a:p>
        </p:txBody>
      </p:sp>
    </p:spTree>
    <p:extLst>
      <p:ext uri="{BB962C8B-B14F-4D97-AF65-F5344CB8AC3E}">
        <p14:creationId xmlns:p14="http://schemas.microsoft.com/office/powerpoint/2010/main" val="120427556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BE4F28B-52F5-8B47-84A9-F4015F0C93DD}" type="datetime4">
              <a:rPr lang="en-US"/>
              <a:pPr>
                <a:defRPr/>
              </a:pPr>
              <a:t>October 9,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513FE-997B-E143-8750-D5927B99485D}" type="slidenum">
              <a:rPr lang="en-US" altLang="en-US"/>
              <a:pPr>
                <a:defRPr/>
              </a:pPr>
              <a:t>‹#›</a:t>
            </a:fld>
            <a:endParaRPr lang="en-US" altLang="en-US"/>
          </a:p>
        </p:txBody>
      </p:sp>
    </p:spTree>
    <p:extLst>
      <p:ext uri="{BB962C8B-B14F-4D97-AF65-F5344CB8AC3E}">
        <p14:creationId xmlns:p14="http://schemas.microsoft.com/office/powerpoint/2010/main" val="11906683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04764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52E34F6-D0F9-9C45-8038-703F1EE09D74}" type="datetime4">
              <a:rPr lang="en-US"/>
              <a:pPr>
                <a:defRPr/>
              </a:pPr>
              <a:t>October 9, 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DCBCFC-440A-FD42-AA89-1467876B6599}" type="slidenum">
              <a:rPr lang="en-US" altLang="en-US"/>
              <a:pPr>
                <a:defRPr/>
              </a:pPr>
              <a:t>‹#›</a:t>
            </a:fld>
            <a:endParaRPr lang="en-US" altLang="en-US"/>
          </a:p>
        </p:txBody>
      </p:sp>
    </p:spTree>
    <p:extLst>
      <p:ext uri="{BB962C8B-B14F-4D97-AF65-F5344CB8AC3E}">
        <p14:creationId xmlns:p14="http://schemas.microsoft.com/office/powerpoint/2010/main" val="133609262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D6EC462-C0A2-9E4E-83A4-33F14019EEF5}" type="datetime4">
              <a:rPr lang="en-US"/>
              <a:pPr>
                <a:defRPr/>
              </a:pPr>
              <a:t>October 9,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845CFB-609F-374A-BF7F-3EF84411232A}" type="slidenum">
              <a:rPr lang="en-US" altLang="en-US"/>
              <a:pPr>
                <a:defRPr/>
              </a:pPr>
              <a:t>‹#›</a:t>
            </a:fld>
            <a:endParaRPr lang="en-US" altLang="en-US"/>
          </a:p>
        </p:txBody>
      </p:sp>
    </p:spTree>
    <p:extLst>
      <p:ext uri="{BB962C8B-B14F-4D97-AF65-F5344CB8AC3E}">
        <p14:creationId xmlns:p14="http://schemas.microsoft.com/office/powerpoint/2010/main" val="41022879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9B1EA-FC31-4A4E-A66C-8BFA1E46F0B7}" type="datetime4">
              <a:rPr lang="en-US"/>
              <a:pPr>
                <a:defRPr/>
              </a:pPr>
              <a:t>October 9,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E9AA8D-512B-A644-90A5-E57641B4771A}" type="slidenum">
              <a:rPr lang="en-US" altLang="en-US"/>
              <a:pPr>
                <a:defRPr/>
              </a:pPr>
              <a:t>‹#›</a:t>
            </a:fld>
            <a:endParaRPr lang="en-US" altLang="en-US"/>
          </a:p>
        </p:txBody>
      </p:sp>
    </p:spTree>
    <p:extLst>
      <p:ext uri="{BB962C8B-B14F-4D97-AF65-F5344CB8AC3E}">
        <p14:creationId xmlns:p14="http://schemas.microsoft.com/office/powerpoint/2010/main" val="102641317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70C277BA-73E9-7F47-960C-AA8C0BCD2E17}" type="datetime4">
              <a:rPr lang="en-US"/>
              <a:pPr>
                <a:defRPr/>
              </a:pPr>
              <a:t>October 9,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E6ED42-2FAC-FF47-8ED7-78A77B63009C}" type="slidenum">
              <a:rPr lang="en-US" altLang="en-US"/>
              <a:pPr>
                <a:defRPr/>
              </a:pPr>
              <a:t>‹#›</a:t>
            </a:fld>
            <a:endParaRPr lang="en-US" altLang="en-US"/>
          </a:p>
        </p:txBody>
      </p:sp>
    </p:spTree>
    <p:extLst>
      <p:ext uri="{BB962C8B-B14F-4D97-AF65-F5344CB8AC3E}">
        <p14:creationId xmlns:p14="http://schemas.microsoft.com/office/powerpoint/2010/main" val="77331984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4FA3BFC6-6B2D-EF46-A7AB-2E6943FD6921}" type="datetime4">
              <a:rPr lang="en-US"/>
              <a:pPr>
                <a:defRPr/>
              </a:pPr>
              <a:t>October 9, 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DB79F729-C7CD-B945-BD05-AB2974464F54}" type="slidenum">
              <a:rPr lang="en-US" altLang="en-US"/>
              <a:pPr>
                <a:defRPr/>
              </a:pPr>
              <a:t>‹#›</a:t>
            </a:fld>
            <a:endParaRPr lang="en-US" altLang="en-US"/>
          </a:p>
        </p:txBody>
      </p:sp>
    </p:spTree>
    <p:extLst>
      <p:ext uri="{BB962C8B-B14F-4D97-AF65-F5344CB8AC3E}">
        <p14:creationId xmlns:p14="http://schemas.microsoft.com/office/powerpoint/2010/main" val="521035021"/>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37361C-7CDE-244F-BFA9-03748DBF5331}" type="datetime4">
              <a:rPr lang="en-US"/>
              <a:pPr>
                <a:defRPr/>
              </a:pPr>
              <a:t>October 9,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BF4BD-0057-A34D-89E5-41FF1DD7E2D1}" type="slidenum">
              <a:rPr lang="en-US" altLang="en-US"/>
              <a:pPr>
                <a:defRPr/>
              </a:pPr>
              <a:t>‹#›</a:t>
            </a:fld>
            <a:endParaRPr lang="en-US" altLang="en-US"/>
          </a:p>
        </p:txBody>
      </p:sp>
    </p:spTree>
    <p:extLst>
      <p:ext uri="{BB962C8B-B14F-4D97-AF65-F5344CB8AC3E}">
        <p14:creationId xmlns:p14="http://schemas.microsoft.com/office/powerpoint/2010/main" val="1404196431"/>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58A43B-C83D-2640-82E7-623A80A6FA9E}" type="datetime4">
              <a:rPr lang="en-US"/>
              <a:pPr>
                <a:defRPr/>
              </a:pPr>
              <a:t>October 9,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CDA3C7-DAE3-E947-A461-05DC97D1437A}" type="slidenum">
              <a:rPr lang="en-US" altLang="en-US"/>
              <a:pPr>
                <a:defRPr/>
              </a:pPr>
              <a:t>‹#›</a:t>
            </a:fld>
            <a:endParaRPr lang="en-US" altLang="en-US"/>
          </a:p>
        </p:txBody>
      </p:sp>
    </p:spTree>
    <p:extLst>
      <p:ext uri="{BB962C8B-B14F-4D97-AF65-F5344CB8AC3E}">
        <p14:creationId xmlns:p14="http://schemas.microsoft.com/office/powerpoint/2010/main" val="1968217462"/>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35050" y="1676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75225" y="1676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a:xfrm>
            <a:off x="6858000" y="6172200"/>
            <a:ext cx="1905000" cy="457200"/>
          </a:xfrm>
        </p:spPr>
        <p:txBody>
          <a:bodyPr anchor="t"/>
          <a:lstStyle>
            <a:lvl1pPr>
              <a:defRPr smtClean="0"/>
            </a:lvl1pPr>
          </a:lstStyle>
          <a:p>
            <a:pPr>
              <a:defRPr/>
            </a:pPr>
            <a:fld id="{39282F29-FB03-E345-8D95-6236B1D011B5}" type="slidenum">
              <a:rPr lang="en-GB" altLang="en-US"/>
              <a:pPr>
                <a:defRPr/>
              </a:pPr>
              <a:t>‹#›</a:t>
            </a:fld>
            <a:endParaRPr lang="en-GB" altLang="en-US"/>
          </a:p>
        </p:txBody>
      </p:sp>
    </p:spTree>
    <p:extLst>
      <p:ext uri="{BB962C8B-B14F-4D97-AF65-F5344CB8AC3E}">
        <p14:creationId xmlns:p14="http://schemas.microsoft.com/office/powerpoint/2010/main" val="4061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25433"/>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65.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11.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39.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8.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52.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3.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8" r:id="rId1"/>
    <p:sldLayoutId id="2147484250" r:id="rId2"/>
    <p:sldLayoutId id="2147484189" r:id="rId3"/>
    <p:sldLayoutId id="2147484190" r:id="rId4"/>
    <p:sldLayoutId id="2147484191" r:id="rId5"/>
    <p:sldLayoutId id="2147484192" r:id="rId6"/>
    <p:sldLayoutId id="2147484193" r:id="rId7"/>
    <p:sldLayoutId id="2147484194" r:id="rId8"/>
    <p:sldLayoutId id="2147484195" r:id="rId9"/>
    <p:sldLayoutId id="2147484251" r:id="rId10"/>
    <p:sldLayoutId id="2147484252" r:id="rId11"/>
    <p:sldLayoutId id="2147484253" r:id="rId12"/>
  </p:sldLayoutIdLst>
  <p:transition>
    <p:fade/>
  </p:transition>
  <p:hf hdr="0" ftr="0" dt="0"/>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40"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5363"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latin typeface="Times New Roman" pitchFamily="18" charset="0"/>
                <a:ea typeface="MS PGothic" pitchFamily="34" charset="-128"/>
              </a:defRPr>
            </a:lvl1pPr>
          </a:lstStyle>
          <a:p>
            <a:pPr>
              <a:defRPr/>
            </a:pPr>
            <a:fld id="{2D140EF6-2B7B-2E48-A8C9-B7E8EF085156}" type="datetime4">
              <a:rPr lang="en-US"/>
              <a:pPr>
                <a:defRPr/>
              </a:pPr>
              <a:t>October 9, 2018</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2"/>
                </a:solidFill>
              </a:defRPr>
            </a:lvl1pPr>
          </a:lstStyle>
          <a:p>
            <a:pPr>
              <a:defRPr/>
            </a:pPr>
            <a:fld id="{8460FD5A-61F5-8E41-A69F-610769E8E50D}" type="slidenum">
              <a:rPr lang="en-US" altLang="en-US"/>
              <a:pPr>
                <a:defRPr/>
              </a:pPr>
              <a:t>‹#›</a:t>
            </a:fld>
            <a:endParaRPr lang="en-US"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62" r:id="rId1"/>
    <p:sldLayoutId id="2147484241" r:id="rId2"/>
    <p:sldLayoutId id="2147484242" r:id="rId3"/>
    <p:sldLayoutId id="2147484243" r:id="rId4"/>
    <p:sldLayoutId id="2147484244" r:id="rId5"/>
    <p:sldLayoutId id="2147484245" r:id="rId6"/>
    <p:sldLayoutId id="2147484246" r:id="rId7"/>
    <p:sldLayoutId id="2147484247" r:id="rId8"/>
    <p:sldLayoutId id="2147484263" r:id="rId9"/>
    <p:sldLayoutId id="2147484248" r:id="rId10"/>
    <p:sldLayoutId id="2147484249" r:id="rId11"/>
    <p:sldLayoutId id="2147484264" r:id="rId12"/>
  </p:sldLayoutIdLst>
  <p:transition>
    <p:fade/>
  </p:transition>
  <p:hf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charset="0"/>
        </a:defRPr>
      </a:lvl2pPr>
      <a:lvl3pPr algn="l" rtl="0" eaLnBrk="0" fontAlgn="base" hangingPunct="0">
        <a:spcBef>
          <a:spcPct val="0"/>
        </a:spcBef>
        <a:spcAft>
          <a:spcPct val="0"/>
        </a:spcAft>
        <a:defRPr sz="3600">
          <a:solidFill>
            <a:schemeClr val="tx2"/>
          </a:solidFill>
          <a:latin typeface="Arial Black" charset="0"/>
        </a:defRPr>
      </a:lvl3pPr>
      <a:lvl4pPr algn="l" rtl="0" eaLnBrk="0" fontAlgn="base" hangingPunct="0">
        <a:spcBef>
          <a:spcPct val="0"/>
        </a:spcBef>
        <a:spcAft>
          <a:spcPct val="0"/>
        </a:spcAft>
        <a:defRPr sz="3600">
          <a:solidFill>
            <a:schemeClr val="tx2"/>
          </a:solidFill>
          <a:latin typeface="Arial Black" charset="0"/>
        </a:defRPr>
      </a:lvl4pPr>
      <a:lvl5pPr algn="l" rtl="0" eaLnBrk="0" fontAlgn="base" hangingPunct="0">
        <a:spcBef>
          <a:spcPct val="0"/>
        </a:spcBef>
        <a:spcAft>
          <a:spcPct val="0"/>
        </a:spcAft>
        <a:defRPr sz="3600">
          <a:solidFill>
            <a:schemeClr val="tx2"/>
          </a:solidFill>
          <a:latin typeface="Arial Black" charset="0"/>
        </a:defRPr>
      </a:lvl5pPr>
      <a:lvl6pPr marL="457200" algn="l" rtl="0" fontAlgn="base">
        <a:spcBef>
          <a:spcPct val="0"/>
        </a:spcBef>
        <a:spcAft>
          <a:spcPct val="0"/>
        </a:spcAft>
        <a:defRPr sz="3600">
          <a:solidFill>
            <a:schemeClr val="tx2"/>
          </a:solidFill>
          <a:latin typeface="Arial Black" charset="0"/>
        </a:defRPr>
      </a:lvl6pPr>
      <a:lvl7pPr marL="914400" algn="l" rtl="0" fontAlgn="base">
        <a:spcBef>
          <a:spcPct val="0"/>
        </a:spcBef>
        <a:spcAft>
          <a:spcPct val="0"/>
        </a:spcAft>
        <a:defRPr sz="3600">
          <a:solidFill>
            <a:schemeClr val="tx2"/>
          </a:solidFill>
          <a:latin typeface="Arial Black" charset="0"/>
        </a:defRPr>
      </a:lvl7pPr>
      <a:lvl8pPr marL="1371600" algn="l" rtl="0" fontAlgn="base">
        <a:spcBef>
          <a:spcPct val="0"/>
        </a:spcBef>
        <a:spcAft>
          <a:spcPct val="0"/>
        </a:spcAft>
        <a:defRPr sz="3600">
          <a:solidFill>
            <a:schemeClr val="tx2"/>
          </a:solidFill>
          <a:latin typeface="Arial Black" charset="0"/>
        </a:defRPr>
      </a:lvl8pPr>
      <a:lvl9pPr marL="1828800" algn="l" rtl="0" fontAlgn="base">
        <a:spcBef>
          <a:spcPct val="0"/>
        </a:spcBef>
        <a:spcAft>
          <a:spcPct val="0"/>
        </a:spcAft>
        <a:defRPr sz="3600">
          <a:solidFill>
            <a:schemeClr val="tx2"/>
          </a:solidFill>
          <a:latin typeface="Arial Black"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96"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54" r:id="rId10"/>
    <p:sldLayoutId id="2147484255" r:id="rId11"/>
    <p:sldLayoutId id="214748420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0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717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56" r:id="rId10"/>
    <p:sldLayoutId id="2147484257" r:id="rId11"/>
    <p:sldLayoutId id="2147484217"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18"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21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31"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126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2" r:id="rId1"/>
    <p:sldLayoutId id="2147484258" r:id="rId2"/>
    <p:sldLayoutId id="2147484233" r:id="rId3"/>
    <p:sldLayoutId id="2147484234" r:id="rId4"/>
    <p:sldLayoutId id="2147484235" r:id="rId5"/>
    <p:sldLayoutId id="2147484236" r:id="rId6"/>
    <p:sldLayoutId id="2147484237" r:id="rId7"/>
    <p:sldLayoutId id="2147484238" r:id="rId8"/>
    <p:sldLayoutId id="2147484239" r:id="rId9"/>
    <p:sldLayoutId id="2147484259" r:id="rId10"/>
    <p:sldLayoutId id="2147484260" r:id="rId11"/>
    <p:sldLayoutId id="2147484261" r:id="rId12"/>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228600"/>
            <a:ext cx="7772400" cy="4572000"/>
          </a:xfrm>
        </p:spPr>
        <p:txBody>
          <a:bodyPr/>
          <a:lstStyle/>
          <a:p>
            <a:pPr defTabSz="914363" eaLnBrk="1" fontAlgn="auto" hangingPunct="1">
              <a:spcAft>
                <a:spcPts val="0"/>
              </a:spcAft>
              <a:defRPr/>
            </a:pPr>
            <a:r>
              <a:rPr lang="en-GB" dirty="0">
                <a:latin typeface="Times" pitchFamily="18" charset="0"/>
                <a:ea typeface="+mn-ea"/>
              </a:rPr>
              <a:t>Chapter 4+17</a:t>
            </a:r>
          </a:p>
        </p:txBody>
      </p:sp>
      <p:sp>
        <p:nvSpPr>
          <p:cNvPr id="17410" name="Rectangle 3"/>
          <p:cNvSpPr>
            <a:spLocks noGrp="1" noChangeArrowheads="1"/>
          </p:cNvSpPr>
          <p:nvPr>
            <p:ph type="subTitle" idx="1"/>
          </p:nvPr>
        </p:nvSpPr>
        <p:spPr/>
        <p:txBody>
          <a:bodyPr rtlCol="0">
            <a:normAutofit/>
          </a:bodyPr>
          <a:lstStyle/>
          <a:p>
            <a:pPr eaLnBrk="1" fontAlgn="auto" hangingPunct="1">
              <a:spcBef>
                <a:spcPct val="0"/>
              </a:spcBef>
              <a:buFont typeface="Arial" pitchFamily="34" charset="0"/>
              <a:buNone/>
              <a:defRPr/>
            </a:pPr>
            <a:r>
              <a:rPr lang="en-GB" altLang="en-US" b="1" dirty="0">
                <a:solidFill>
                  <a:srgbClr val="000000"/>
                </a:solidFill>
                <a:latin typeface="Times" charset="0"/>
              </a:rPr>
              <a:t>The Relational Model </a:t>
            </a:r>
          </a:p>
        </p:txBody>
      </p:sp>
      <p:sp>
        <p:nvSpPr>
          <p:cNvPr id="24580"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GB" altLang="en-US" sz="1200">
                <a:solidFill>
                  <a:srgbClr val="000000"/>
                </a:solidFill>
              </a:rPr>
              <a:t>Pearson Education © 2014</a:t>
            </a:r>
          </a:p>
        </p:txBody>
      </p:sp>
      <p:sp>
        <p:nvSpPr>
          <p:cNvPr id="30724" name="Line 2"/>
          <p:cNvSpPr>
            <a:spLocks noChangeShapeType="1"/>
          </p:cNvSpPr>
          <p:nvPr/>
        </p:nvSpPr>
        <p:spPr bwMode="auto">
          <a:xfrm>
            <a:off x="26988" y="3429000"/>
            <a:ext cx="7974012" cy="0"/>
          </a:xfrm>
          <a:prstGeom prst="line">
            <a:avLst/>
          </a:prstGeom>
          <a:noFill/>
          <a:ln w="508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b="8884"/>
          <a:stretch>
            <a:fillRect/>
          </a:stretch>
        </p:blipFill>
        <p:spPr bwMode="auto">
          <a:xfrm>
            <a:off x="5580063" y="3716338"/>
            <a:ext cx="294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cs typeface="Times" pitchFamily="18" charset="0"/>
              </a:rPr>
              <a:t>Properties of Relations</a:t>
            </a:r>
          </a:p>
        </p:txBody>
      </p:sp>
      <p:sp>
        <p:nvSpPr>
          <p:cNvPr id="19459" name="Rectangle 3"/>
          <p:cNvSpPr>
            <a:spLocks noGrp="1" noChangeArrowheads="1"/>
          </p:cNvSpPr>
          <p:nvPr>
            <p:ph idx="1"/>
          </p:nvPr>
        </p:nvSpPr>
        <p:spPr>
          <a:xfrm>
            <a:off x="539750" y="1557338"/>
            <a:ext cx="8108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ea typeface="Times" charset="0"/>
                <a:cs typeface="Times" charset="0"/>
              </a:rPr>
              <a:t>Each tuple is distinct; there are no duplicate tuples.</a:t>
            </a:r>
          </a:p>
          <a:p>
            <a:pPr eaLnBrk="1" hangingPunct="1">
              <a:lnSpc>
                <a:spcPct val="7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Order of attributes has no significance.</a:t>
            </a:r>
          </a:p>
          <a:p>
            <a:pPr eaLnBrk="1" hangingPunct="1">
              <a:lnSpc>
                <a:spcPct val="7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Order of tuples has no significance, theoretically.</a:t>
            </a:r>
          </a:p>
        </p:txBody>
      </p:sp>
      <p:sp>
        <p:nvSpPr>
          <p:cNvPr id="43012"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46084"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CE42EF1D-A19B-F84D-9280-52F4D802C400}" type="slidenum">
              <a:rPr lang="en-GB" altLang="en-US" sz="1800" b="0">
                <a:latin typeface="Times New Roman" charset="0"/>
              </a:rPr>
              <a:pPr algn="ctr">
                <a:spcBef>
                  <a:spcPct val="0"/>
                </a:spcBef>
                <a:spcAft>
                  <a:spcPct val="0"/>
                </a:spcAft>
                <a:buFontTx/>
                <a:buNone/>
              </a:pPr>
              <a:t>10</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up)">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up)">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wipe(up)">
                                      <p:cBhvr>
                                        <p:cTn id="1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cs typeface="Times" pitchFamily="18" charset="0"/>
              </a:rPr>
              <a:t>Relational Keys</a:t>
            </a:r>
          </a:p>
        </p:txBody>
      </p:sp>
      <p:sp>
        <p:nvSpPr>
          <p:cNvPr id="25603" name="Rectangle 3"/>
          <p:cNvSpPr>
            <a:spLocks noGrp="1" noChangeArrowheads="1"/>
          </p:cNvSpPr>
          <p:nvPr>
            <p:ph idx="1"/>
          </p:nvPr>
        </p:nvSpPr>
        <p:spPr>
          <a:xfrm>
            <a:off x="533400" y="1125538"/>
            <a:ext cx="7727950" cy="50577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a:bodyPr>
          <a:lstStyle/>
          <a:p>
            <a:pPr eaLnBrk="1" fontAlgn="auto" hangingPunct="1">
              <a:buFont typeface="Arial" pitchFamily="34" charset="0"/>
              <a:buNone/>
              <a:defRPr/>
            </a:pPr>
            <a:r>
              <a:rPr lang="en-GB" dirty="0">
                <a:latin typeface="Times" panose="02020603050405020304" pitchFamily="18" charset="0"/>
                <a:ea typeface="ＭＳ Ｐゴシック" charset="0"/>
                <a:cs typeface="Times" panose="02020603050405020304" pitchFamily="18" charset="0"/>
              </a:rPr>
              <a:t>Candidate Key</a:t>
            </a:r>
          </a:p>
          <a:p>
            <a:pPr lvl="1" indent="-18288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An attribute, or set of attributes, that uniquely identifies a tuple, and no proper subset of CK within a relation.</a:t>
            </a:r>
            <a:endParaRPr lang="ar-SA" dirty="0">
              <a:latin typeface="Times" panose="02020603050405020304" pitchFamily="18" charset="0"/>
              <a:ea typeface="ＭＳ Ｐゴシック" charset="0"/>
              <a:cs typeface="Times" panose="02020603050405020304" pitchFamily="18" charset="0"/>
            </a:endParaRPr>
          </a:p>
          <a:p>
            <a:pPr marL="274320" lvl="1" indent="0" eaLnBrk="1" fontAlgn="auto" hangingPunct="1">
              <a:spcAft>
                <a:spcPts val="0"/>
              </a:spcAft>
              <a:buFont typeface="Arial" charset="0"/>
              <a:buNone/>
              <a:defRPr/>
            </a:pPr>
            <a:endParaRPr lang="en-GB" dirty="0">
              <a:latin typeface="Times" panose="02020603050405020304" pitchFamily="18" charset="0"/>
              <a:ea typeface="ＭＳ Ｐゴシック" charset="0"/>
              <a:cs typeface="Times" panose="02020603050405020304" pitchFamily="18" charset="0"/>
            </a:endParaRPr>
          </a:p>
          <a:p>
            <a:pPr eaLnBrk="1" fontAlgn="auto" hangingPunct="1">
              <a:buFont typeface="Arial" pitchFamily="34" charset="0"/>
              <a:buNone/>
              <a:defRPr/>
            </a:pPr>
            <a:r>
              <a:rPr lang="en-GB" dirty="0">
                <a:latin typeface="Times" panose="02020603050405020304" pitchFamily="18" charset="0"/>
                <a:ea typeface="ＭＳ Ｐゴシック" charset="0"/>
                <a:cs typeface="Times" panose="02020603050405020304" pitchFamily="18" charset="0"/>
              </a:rPr>
              <a:t>Primary Key</a:t>
            </a:r>
          </a:p>
          <a:p>
            <a:pPr lvl="1" indent="-18288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Candidate key selected to identify tuples uniquely within  relation.</a:t>
            </a:r>
          </a:p>
          <a:p>
            <a:pPr marL="517525" lvl="1" indent="0" eaLnBrk="1" fontAlgn="auto" hangingPunct="1">
              <a:lnSpc>
                <a:spcPct val="40000"/>
              </a:lnSpc>
              <a:spcAft>
                <a:spcPts val="0"/>
              </a:spcAft>
              <a:buFontTx/>
              <a:buNone/>
              <a:defRPr/>
            </a:pPr>
            <a:endParaRPr lang="en-GB" sz="2400" b="1" dirty="0">
              <a:latin typeface="Times" panose="02020603050405020304" pitchFamily="18" charset="0"/>
              <a:ea typeface="ＭＳ Ｐゴシック" charset="0"/>
              <a:cs typeface="Times" panose="02020603050405020304" pitchFamily="18" charset="0"/>
            </a:endParaRPr>
          </a:p>
          <a:p>
            <a:pPr eaLnBrk="1" fontAlgn="auto" hangingPunct="1">
              <a:buFont typeface="Arial" pitchFamily="34" charset="0"/>
              <a:buNone/>
              <a:defRPr/>
            </a:pPr>
            <a:r>
              <a:rPr lang="en-GB" dirty="0">
                <a:latin typeface="Times" panose="02020603050405020304" pitchFamily="18" charset="0"/>
                <a:ea typeface="ＭＳ Ｐゴシック" charset="0"/>
                <a:cs typeface="Times" panose="02020603050405020304" pitchFamily="18" charset="0"/>
              </a:rPr>
              <a:t>Foreign Key</a:t>
            </a:r>
          </a:p>
          <a:p>
            <a:pPr lvl="1" indent="-18288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Attribute, or set of attributes, within one relation that matches candidate key of some (possibly same) relation. Used to represent relationship between tuples of two relations.</a:t>
            </a:r>
          </a:p>
        </p:txBody>
      </p:sp>
      <p:sp>
        <p:nvSpPr>
          <p:cNvPr id="47108"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48132"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7618DBB4-912F-1242-BD2B-2C3D839F4046}" type="slidenum">
              <a:rPr lang="en-GB" altLang="en-US" sz="1800" b="0">
                <a:latin typeface="Times New Roman" charset="0"/>
              </a:rPr>
              <a:pPr algn="ctr">
                <a:spcBef>
                  <a:spcPct val="0"/>
                </a:spcBef>
                <a:spcAft>
                  <a:spcPct val="0"/>
                </a:spcAft>
                <a:buFontTx/>
                <a:buNone/>
              </a:pPr>
              <a:t>11</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wipe(up)">
                                      <p:cBhvr>
                                        <p:cTn id="10" dur="500"/>
                                        <p:tgtEl>
                                          <p:spTgt spid="25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wipe(up)">
                                      <p:cBhvr>
                                        <p:cTn id="15" dur="500"/>
                                        <p:tgtEl>
                                          <p:spTgt spid="25603">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wipe(up)">
                                      <p:cBhvr>
                                        <p:cTn id="18" dur="500"/>
                                        <p:tgtEl>
                                          <p:spTgt spid="2560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animEffect transition="in" filter="wipe(up)">
                                      <p:cBhvr>
                                        <p:cTn id="23" dur="500"/>
                                        <p:tgtEl>
                                          <p:spTgt spid="25603">
                                            <p:txEl>
                                              <p:pRg st="6" end="6"/>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5603">
                                            <p:txEl>
                                              <p:pRg st="7" end="7"/>
                                            </p:txEl>
                                          </p:spTgt>
                                        </p:tgtEl>
                                        <p:attrNameLst>
                                          <p:attrName>style.visibility</p:attrName>
                                        </p:attrNameLst>
                                      </p:cBhvr>
                                      <p:to>
                                        <p:strVal val="visible"/>
                                      </p:to>
                                    </p:set>
                                    <p:animEffect transition="in" filter="wipe(up)">
                                      <p:cBhvr>
                                        <p:cTn id="26"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cs typeface="Times" pitchFamily="18" charset="0"/>
              </a:rPr>
              <a:t>Integrity Constraints</a:t>
            </a:r>
          </a:p>
        </p:txBody>
      </p:sp>
      <p:sp>
        <p:nvSpPr>
          <p:cNvPr id="50178" name="Rectangle 2051"/>
          <p:cNvSpPr>
            <a:spLocks noGrp="1" noChangeArrowheads="1"/>
          </p:cNvSpPr>
          <p:nvPr>
            <p:ph idx="1"/>
          </p:nvPr>
        </p:nvSpPr>
        <p:spPr>
          <a:xfrm>
            <a:off x="533400" y="1268413"/>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ea typeface="Times" charset="0"/>
                <a:cs typeface="Times" charset="0"/>
              </a:rPr>
              <a:t>Null</a:t>
            </a:r>
          </a:p>
          <a:p>
            <a:pPr lvl="1" eaLnBrk="1" hangingPunct="1"/>
            <a:r>
              <a:rPr lang="en-GB" altLang="en-US">
                <a:latin typeface="Times" charset="0"/>
                <a:ea typeface="Times" charset="0"/>
                <a:cs typeface="Times" charset="0"/>
              </a:rPr>
              <a:t>Represents value for an attribute that is currently unknown or not applicable for tuple.</a:t>
            </a:r>
          </a:p>
          <a:p>
            <a:pPr lvl="1" eaLnBrk="1" hangingPunct="1"/>
            <a:r>
              <a:rPr lang="en-GB" altLang="en-US">
                <a:latin typeface="Times" charset="0"/>
                <a:ea typeface="Times" charset="0"/>
                <a:cs typeface="Times" charset="0"/>
              </a:rPr>
              <a:t>Deals with incomplete or exceptional data.</a:t>
            </a:r>
          </a:p>
          <a:p>
            <a:pPr lvl="1" eaLnBrk="1" hangingPunct="1"/>
            <a:r>
              <a:rPr lang="en-GB" altLang="en-US">
                <a:latin typeface="Times" charset="0"/>
                <a:ea typeface="Times" charset="0"/>
                <a:cs typeface="Times" charset="0"/>
              </a:rPr>
              <a:t>Represents the absence of a value and is not the same as zero or spaces, which are values.</a:t>
            </a:r>
          </a:p>
        </p:txBody>
      </p:sp>
      <p:sp>
        <p:nvSpPr>
          <p:cNvPr id="49156" name="Text Box 2052"/>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0180"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56617E06-4B9C-E648-938B-E3CB968A8DE3}" type="slidenum">
              <a:rPr lang="en-GB" altLang="en-US" sz="1800" b="0">
                <a:latin typeface="Times New Roman" charset="0"/>
              </a:rPr>
              <a:pPr algn="ctr">
                <a:spcBef>
                  <a:spcPct val="0"/>
                </a:spcBef>
                <a:spcAft>
                  <a:spcPct val="0"/>
                </a:spcAft>
                <a:buFontTx/>
                <a:buNone/>
              </a:pPr>
              <a:t>12</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C95604-2C1D-4974-90FC-011363D36E80}"/>
              </a:ext>
            </a:extLst>
          </p:cNvPr>
          <p:cNvSpPr>
            <a:spLocks noGrp="1"/>
          </p:cNvSpPr>
          <p:nvPr>
            <p:ph type="title"/>
          </p:nvPr>
        </p:nvSpPr>
        <p:spPr>
          <a:xfrm>
            <a:off x="457200" y="152400"/>
            <a:ext cx="7859216" cy="1371600"/>
          </a:xfrm>
        </p:spPr>
        <p:txBody>
          <a:bodyPr>
            <a:normAutofit fontScale="90000"/>
          </a:bodyPr>
          <a:lstStyle/>
          <a:p>
            <a:r>
              <a:rPr lang="en-US" dirty="0"/>
              <a:t>RELATIONAL INTEGRITY =integrity rules</a:t>
            </a:r>
            <a:br>
              <a:rPr lang="en-US" dirty="0"/>
            </a:br>
            <a:r>
              <a:rPr lang="en-US" dirty="0"/>
              <a:t>=integrity constraint</a:t>
            </a:r>
            <a:endParaRPr lang="ar-SA" dirty="0"/>
          </a:p>
        </p:txBody>
      </p:sp>
      <p:sp>
        <p:nvSpPr>
          <p:cNvPr id="3" name="عنصر نائب للمحتوى 2">
            <a:extLst>
              <a:ext uri="{FF2B5EF4-FFF2-40B4-BE49-F238E27FC236}">
                <a16:creationId xmlns:a16="http://schemas.microsoft.com/office/drawing/2014/main" id="{32BE7F83-4F64-485E-BB7A-C7ECEF1288FB}"/>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2"/>
                </a:solidFill>
              </a:rPr>
              <a:t>Data model</a:t>
            </a:r>
            <a:r>
              <a:rPr lang="en-US" b="0" dirty="0"/>
              <a:t>: An integrated collection of concepts for describing and manipulating data, relationships between data, and constraints on the data in an organization.</a:t>
            </a:r>
            <a:r>
              <a:rPr lang="en-US" dirty="0"/>
              <a:t> CH2 </a:t>
            </a:r>
          </a:p>
          <a:p>
            <a:r>
              <a:rPr lang="en-US" b="0" dirty="0"/>
              <a:t>A data model has three components:</a:t>
            </a:r>
          </a:p>
          <a:p>
            <a:pPr marL="342900" indent="-342900">
              <a:buFont typeface="Arial" panose="020B0604020202020204" pitchFamily="34" charset="0"/>
              <a:buChar char="•"/>
            </a:pPr>
            <a:r>
              <a:rPr lang="en-US" b="0" dirty="0"/>
              <a:t>A structural part, consisting of a set of rules according to which databases can be constructed;</a:t>
            </a:r>
          </a:p>
          <a:p>
            <a:pPr marL="342900" indent="-342900">
              <a:buFont typeface="Arial" panose="020B0604020202020204" pitchFamily="34" charset="0"/>
              <a:buChar char="•"/>
            </a:pPr>
            <a:r>
              <a:rPr lang="en-US" b="0" dirty="0"/>
              <a:t>A manipulative part, defining the types of operation that are allowed on the data;</a:t>
            </a:r>
          </a:p>
          <a:p>
            <a:pPr marL="342900" indent="-342900">
              <a:buFont typeface="Arial" panose="020B0604020202020204" pitchFamily="34" charset="0"/>
              <a:buChar char="•"/>
            </a:pPr>
            <a:r>
              <a:rPr lang="en-US" b="0" dirty="0">
                <a:solidFill>
                  <a:srgbClr val="FF0000"/>
                </a:solidFill>
              </a:rPr>
              <a:t>A  set of integrity constraints, which ensures that the data is accurate.</a:t>
            </a:r>
            <a:endParaRPr lang="ar-SA" b="0" dirty="0">
              <a:solidFill>
                <a:srgbClr val="FF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ar-SA" dirty="0"/>
          </a:p>
        </p:txBody>
      </p:sp>
      <p:sp>
        <p:nvSpPr>
          <p:cNvPr id="4" name="عنصر نائب لرقم الشريحة 3">
            <a:extLst>
              <a:ext uri="{FF2B5EF4-FFF2-40B4-BE49-F238E27FC236}">
                <a16:creationId xmlns:a16="http://schemas.microsoft.com/office/drawing/2014/main" id="{D4CED8B6-B997-4542-BDAF-934CA7BD75F8}"/>
              </a:ext>
            </a:extLst>
          </p:cNvPr>
          <p:cNvSpPr>
            <a:spLocks noGrp="1"/>
          </p:cNvSpPr>
          <p:nvPr>
            <p:ph type="sldNum" sz="quarter" idx="12"/>
          </p:nvPr>
        </p:nvSpPr>
        <p:spPr/>
        <p:txBody>
          <a:bodyPr/>
          <a:lstStyle/>
          <a:p>
            <a:pPr>
              <a:defRPr/>
            </a:pPr>
            <a:fld id="{D561D625-70C8-C24D-8A06-11DA3088464B}" type="slidenum">
              <a:rPr lang="en-US" altLang="en-US" smtClean="0"/>
              <a:pPr>
                <a:defRPr/>
              </a:pPr>
              <a:t>13</a:t>
            </a:fld>
            <a:endParaRPr lang="en-US" altLang="en-US"/>
          </a:p>
        </p:txBody>
      </p:sp>
    </p:spTree>
    <p:extLst>
      <p:ext uri="{BB962C8B-B14F-4D97-AF65-F5344CB8AC3E}">
        <p14:creationId xmlns:p14="http://schemas.microsoft.com/office/powerpoint/2010/main" val="36088697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29CDE0-F483-454F-81CE-74F0AB2BA251}"/>
              </a:ext>
            </a:extLst>
          </p:cNvPr>
          <p:cNvSpPr>
            <a:spLocks noGrp="1"/>
          </p:cNvSpPr>
          <p:nvPr>
            <p:ph type="title"/>
          </p:nvPr>
        </p:nvSpPr>
        <p:spPr>
          <a:xfrm>
            <a:off x="457200" y="152400"/>
            <a:ext cx="7499176" cy="1371600"/>
          </a:xfrm>
        </p:spPr>
        <p:txBody>
          <a:bodyPr/>
          <a:lstStyle/>
          <a:p>
            <a:r>
              <a:rPr lang="en-US" dirty="0"/>
              <a:t>RELATIONAL INTEGRITY</a:t>
            </a:r>
            <a:endParaRPr lang="ar-SA" dirty="0"/>
          </a:p>
        </p:txBody>
      </p:sp>
      <p:sp>
        <p:nvSpPr>
          <p:cNvPr id="3" name="عنصر نائب للمحتوى 2">
            <a:extLst>
              <a:ext uri="{FF2B5EF4-FFF2-40B4-BE49-F238E27FC236}">
                <a16:creationId xmlns:a16="http://schemas.microsoft.com/office/drawing/2014/main" id="{FDB03ECE-314F-4CDA-A99A-6404A966843E}"/>
              </a:ext>
            </a:extLst>
          </p:cNvPr>
          <p:cNvSpPr>
            <a:spLocks noGrp="1"/>
          </p:cNvSpPr>
          <p:nvPr>
            <p:ph idx="1"/>
          </p:nvPr>
        </p:nvSpPr>
        <p:spPr/>
        <p:txBody>
          <a:bodyPr/>
          <a:lstStyle/>
          <a:p>
            <a:r>
              <a:rPr lang="en-US" dirty="0"/>
              <a:t>There are many important integrity rules:</a:t>
            </a:r>
          </a:p>
          <a:p>
            <a:pPr marL="457200" indent="173038">
              <a:buFont typeface="Arial" panose="020B0604020202020204" pitchFamily="34" charset="0"/>
              <a:buChar char="•"/>
            </a:pPr>
            <a:r>
              <a:rPr lang="en-US" dirty="0"/>
              <a:t>domain constraints</a:t>
            </a:r>
          </a:p>
          <a:p>
            <a:pPr marL="457200" indent="173038">
              <a:buFont typeface="Arial" panose="020B0604020202020204" pitchFamily="34" charset="0"/>
              <a:buChar char="•"/>
            </a:pPr>
            <a:r>
              <a:rPr lang="en-US" dirty="0"/>
              <a:t>entity integrity </a:t>
            </a:r>
            <a:endParaRPr lang="en-US" b="0" dirty="0"/>
          </a:p>
          <a:p>
            <a:pPr marL="457200" indent="173038">
              <a:buFont typeface="Arial" panose="020B0604020202020204" pitchFamily="34" charset="0"/>
              <a:buChar char="•"/>
            </a:pPr>
            <a:r>
              <a:rPr lang="en-US" dirty="0"/>
              <a:t>referential integrity</a:t>
            </a:r>
          </a:p>
          <a:p>
            <a:pPr marL="457200" indent="173038">
              <a:buFont typeface="Arial" panose="020B0604020202020204" pitchFamily="34" charset="0"/>
              <a:buChar char="•"/>
            </a:pPr>
            <a:r>
              <a:rPr lang="en-US" dirty="0"/>
              <a:t>Multiplicity</a:t>
            </a:r>
          </a:p>
          <a:p>
            <a:pPr marL="457200" indent="173038">
              <a:buFont typeface="Arial" panose="020B0604020202020204" pitchFamily="34" charset="0"/>
              <a:buChar char="•"/>
            </a:pPr>
            <a:r>
              <a:rPr lang="en-US" dirty="0"/>
              <a:t>General constraints</a:t>
            </a:r>
            <a:endParaRPr lang="ar-SA" dirty="0"/>
          </a:p>
        </p:txBody>
      </p:sp>
      <p:sp>
        <p:nvSpPr>
          <p:cNvPr id="4" name="عنصر نائب لرقم الشريحة 3">
            <a:extLst>
              <a:ext uri="{FF2B5EF4-FFF2-40B4-BE49-F238E27FC236}">
                <a16:creationId xmlns:a16="http://schemas.microsoft.com/office/drawing/2014/main" id="{18718552-8616-425B-A69F-A67752AFE074}"/>
              </a:ext>
            </a:extLst>
          </p:cNvPr>
          <p:cNvSpPr>
            <a:spLocks noGrp="1"/>
          </p:cNvSpPr>
          <p:nvPr>
            <p:ph type="sldNum" sz="quarter" idx="12"/>
          </p:nvPr>
        </p:nvSpPr>
        <p:spPr/>
        <p:txBody>
          <a:bodyPr/>
          <a:lstStyle/>
          <a:p>
            <a:pPr>
              <a:defRPr/>
            </a:pPr>
            <a:fld id="{D561D625-70C8-C24D-8A06-11DA3088464B}" type="slidenum">
              <a:rPr lang="en-US" altLang="en-US" smtClean="0"/>
              <a:pPr>
                <a:defRPr/>
              </a:pPr>
              <a:t>14</a:t>
            </a:fld>
            <a:endParaRPr lang="en-US" altLang="en-US"/>
          </a:p>
        </p:txBody>
      </p:sp>
    </p:spTree>
    <p:extLst>
      <p:ext uri="{BB962C8B-B14F-4D97-AF65-F5344CB8AC3E}">
        <p14:creationId xmlns:p14="http://schemas.microsoft.com/office/powerpoint/2010/main" val="13389399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650955-F7E9-4D71-926B-3F0FEC1512AD}"/>
              </a:ext>
            </a:extLst>
          </p:cNvPr>
          <p:cNvSpPr>
            <a:spLocks noGrp="1"/>
          </p:cNvSpPr>
          <p:nvPr>
            <p:ph type="title"/>
          </p:nvPr>
        </p:nvSpPr>
        <p:spPr>
          <a:xfrm>
            <a:off x="457199" y="152400"/>
            <a:ext cx="8245475" cy="1371600"/>
          </a:xfrm>
        </p:spPr>
        <p:txBody>
          <a:bodyPr/>
          <a:lstStyle/>
          <a:p>
            <a:r>
              <a:rPr lang="en-US" dirty="0"/>
              <a:t>RELATIONAL INTEGRITY</a:t>
            </a:r>
            <a:endParaRPr lang="ar-SA" dirty="0"/>
          </a:p>
        </p:txBody>
      </p:sp>
      <p:sp>
        <p:nvSpPr>
          <p:cNvPr id="3" name="عنصر نائب للمحتوى 2">
            <a:extLst>
              <a:ext uri="{FF2B5EF4-FFF2-40B4-BE49-F238E27FC236}">
                <a16:creationId xmlns:a16="http://schemas.microsoft.com/office/drawing/2014/main" id="{6DC73050-D90E-4E7E-8212-BAFA595DC008}"/>
              </a:ext>
            </a:extLst>
          </p:cNvPr>
          <p:cNvSpPr>
            <a:spLocks noGrp="1"/>
          </p:cNvSpPr>
          <p:nvPr>
            <p:ph idx="1"/>
          </p:nvPr>
        </p:nvSpPr>
        <p:spPr/>
        <p:txBody>
          <a:bodyPr/>
          <a:lstStyle/>
          <a:p>
            <a:r>
              <a:rPr lang="en-US" dirty="0"/>
              <a:t>Entity Integrity: </a:t>
            </a:r>
            <a:r>
              <a:rPr lang="en-US" b="0" dirty="0"/>
              <a:t>In a base relation, no attribute of a primary key can be null.</a:t>
            </a:r>
          </a:p>
          <a:p>
            <a:endParaRPr lang="ar-SA" dirty="0"/>
          </a:p>
          <a:p>
            <a:r>
              <a:rPr lang="en-US" dirty="0"/>
              <a:t>Referential integrity i</a:t>
            </a:r>
            <a:r>
              <a:rPr lang="en-US" b="0" dirty="0"/>
              <a:t>f a foreign key exists in a relation, either the foreign key value must</a:t>
            </a:r>
            <a:r>
              <a:rPr lang="en-US" dirty="0"/>
              <a:t> </a:t>
            </a:r>
            <a:r>
              <a:rPr lang="en-US" b="0" dirty="0"/>
              <a:t>match a candidate key value of some tuple in its home relation or the foreign key value must be wholly null.</a:t>
            </a:r>
            <a:endParaRPr lang="ar-SA" dirty="0"/>
          </a:p>
        </p:txBody>
      </p:sp>
      <p:sp>
        <p:nvSpPr>
          <p:cNvPr id="4" name="عنصر نائب لرقم الشريحة 3">
            <a:extLst>
              <a:ext uri="{FF2B5EF4-FFF2-40B4-BE49-F238E27FC236}">
                <a16:creationId xmlns:a16="http://schemas.microsoft.com/office/drawing/2014/main" id="{1935C610-73FE-4FC2-AF80-038832CCBBF2}"/>
              </a:ext>
            </a:extLst>
          </p:cNvPr>
          <p:cNvSpPr>
            <a:spLocks noGrp="1"/>
          </p:cNvSpPr>
          <p:nvPr>
            <p:ph type="sldNum" sz="quarter" idx="12"/>
          </p:nvPr>
        </p:nvSpPr>
        <p:spPr/>
        <p:txBody>
          <a:bodyPr/>
          <a:lstStyle/>
          <a:p>
            <a:pPr>
              <a:defRPr/>
            </a:pPr>
            <a:fld id="{D561D625-70C8-C24D-8A06-11DA3088464B}" type="slidenum">
              <a:rPr lang="en-US" altLang="en-US" smtClean="0"/>
              <a:pPr>
                <a:defRPr/>
              </a:pPr>
              <a:t>15</a:t>
            </a:fld>
            <a:endParaRPr lang="en-US" altLang="en-US"/>
          </a:p>
        </p:txBody>
      </p:sp>
    </p:spTree>
    <p:extLst>
      <p:ext uri="{BB962C8B-B14F-4D97-AF65-F5344CB8AC3E}">
        <p14:creationId xmlns:p14="http://schemas.microsoft.com/office/powerpoint/2010/main" val="19790260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050"/>
          <p:cNvSpPr>
            <a:spLocks noGrp="1" noChangeArrowheads="1"/>
          </p:cNvSpPr>
          <p:nvPr>
            <p:ph type="title"/>
          </p:nvPr>
        </p:nvSpPr>
        <p:spPr>
          <a:xfrm>
            <a:off x="381000" y="230188"/>
            <a:ext cx="8382000" cy="677862"/>
          </a:xfrm>
        </p:spPr>
        <p:txBody>
          <a:bodyPr/>
          <a:lstStyle/>
          <a:p>
            <a:pPr eaLnBrk="1" fontAlgn="auto" hangingPunct="1">
              <a:spcAft>
                <a:spcPts val="0"/>
              </a:spcAft>
              <a:defRPr/>
            </a:pPr>
            <a:r>
              <a:rPr lang="en-GB" b="1" dirty="0">
                <a:latin typeface="Times" pitchFamily="18" charset="0"/>
                <a:ea typeface="+mn-ea"/>
                <a:cs typeface="Times" pitchFamily="18" charset="0"/>
              </a:rPr>
              <a:t>Database Relations</a:t>
            </a:r>
          </a:p>
        </p:txBody>
      </p:sp>
      <p:sp>
        <p:nvSpPr>
          <p:cNvPr id="163843" name="Rectangle 2051"/>
          <p:cNvSpPr>
            <a:spLocks noGrp="1" noChangeArrowheads="1"/>
          </p:cNvSpPr>
          <p:nvPr>
            <p:ph idx="1"/>
          </p:nvPr>
        </p:nvSpPr>
        <p:spPr>
          <a:xfrm>
            <a:off x="544513" y="1484313"/>
            <a:ext cx="7772400" cy="3122612"/>
          </a:xfrm>
        </p:spPr>
        <p:txBody>
          <a:bodyPr/>
          <a:lstStyle/>
          <a:p>
            <a:pPr eaLnBrk="1" hangingPunct="1"/>
            <a:r>
              <a:rPr lang="en-GB" altLang="en-US">
                <a:latin typeface="Times" charset="0"/>
                <a:ea typeface="Times" charset="0"/>
                <a:cs typeface="Times" charset="0"/>
              </a:rPr>
              <a:t>Relation schema</a:t>
            </a:r>
          </a:p>
          <a:p>
            <a:pPr lvl="1" eaLnBrk="1" hangingPunct="1"/>
            <a:r>
              <a:rPr lang="en-GB" altLang="en-US">
                <a:latin typeface="Times" charset="0"/>
                <a:ea typeface="Times" charset="0"/>
                <a:cs typeface="Times" charset="0"/>
              </a:rPr>
              <a:t>Named relation defined by a set of attribute and domain name pairs.</a:t>
            </a:r>
          </a:p>
          <a:p>
            <a:pPr lvl="1" eaLnBrk="1" hangingPunct="1"/>
            <a:r>
              <a:rPr lang="en-GB" altLang="en-US">
                <a:latin typeface="Times" charset="0"/>
                <a:ea typeface="Times" charset="0"/>
                <a:cs typeface="Times" charset="0"/>
              </a:rPr>
              <a:t>If A</a:t>
            </a:r>
            <a:r>
              <a:rPr lang="en-GB" altLang="en-US" baseline="-25000">
                <a:latin typeface="Times" charset="0"/>
                <a:ea typeface="Times" charset="0"/>
                <a:cs typeface="Times" charset="0"/>
              </a:rPr>
              <a:t>1</a:t>
            </a:r>
            <a:r>
              <a:rPr lang="en-GB" altLang="en-US">
                <a:latin typeface="Times" charset="0"/>
                <a:ea typeface="Times" charset="0"/>
                <a:cs typeface="Times" charset="0"/>
              </a:rPr>
              <a:t>, A</a:t>
            </a:r>
            <a:r>
              <a:rPr lang="en-GB" altLang="en-US" baseline="-25000">
                <a:latin typeface="Times" charset="0"/>
                <a:ea typeface="Times" charset="0"/>
                <a:cs typeface="Times" charset="0"/>
              </a:rPr>
              <a:t>2</a:t>
            </a:r>
            <a:r>
              <a:rPr lang="en-GB" altLang="en-US">
                <a:latin typeface="Times" charset="0"/>
                <a:ea typeface="Times" charset="0"/>
                <a:cs typeface="Times" charset="0"/>
              </a:rPr>
              <a:t>, A</a:t>
            </a:r>
            <a:r>
              <a:rPr lang="en-GB" altLang="en-US" baseline="-25000">
                <a:latin typeface="Times" charset="0"/>
                <a:ea typeface="Times" charset="0"/>
                <a:cs typeface="Times" charset="0"/>
              </a:rPr>
              <a:t>3</a:t>
            </a:r>
            <a:r>
              <a:rPr lang="en-GB" altLang="en-US">
                <a:latin typeface="Times" charset="0"/>
                <a:ea typeface="Times" charset="0"/>
                <a:cs typeface="Times" charset="0"/>
              </a:rPr>
              <a:t>,…,A</a:t>
            </a:r>
            <a:r>
              <a:rPr lang="en-GB" altLang="en-US" baseline="-25000">
                <a:latin typeface="Times" charset="0"/>
                <a:ea typeface="Times" charset="0"/>
                <a:cs typeface="Times" charset="0"/>
              </a:rPr>
              <a:t>n </a:t>
            </a:r>
            <a:r>
              <a:rPr lang="en-GB" altLang="en-US">
                <a:latin typeface="Times" charset="0"/>
                <a:ea typeface="Times" charset="0"/>
                <a:cs typeface="Times" charset="0"/>
              </a:rPr>
              <a:t>are a set of attributes, then relation schema R is:</a:t>
            </a:r>
          </a:p>
          <a:p>
            <a:pPr lvl="1" eaLnBrk="1" hangingPunct="1">
              <a:buFontTx/>
              <a:buNone/>
            </a:pPr>
            <a:r>
              <a:rPr lang="en-GB" altLang="en-US">
                <a:latin typeface="Times" charset="0"/>
                <a:ea typeface="Times" charset="0"/>
                <a:cs typeface="Times" charset="0"/>
              </a:rPr>
              <a:t>		R=(A</a:t>
            </a:r>
            <a:r>
              <a:rPr lang="en-GB" altLang="en-US" baseline="-25000">
                <a:latin typeface="Times" charset="0"/>
                <a:ea typeface="Times" charset="0"/>
                <a:cs typeface="Times" charset="0"/>
              </a:rPr>
              <a:t>1</a:t>
            </a:r>
            <a:r>
              <a:rPr lang="en-GB" altLang="en-US">
                <a:latin typeface="Times" charset="0"/>
                <a:ea typeface="Times" charset="0"/>
                <a:cs typeface="Times" charset="0"/>
              </a:rPr>
              <a:t>,A</a:t>
            </a:r>
            <a:r>
              <a:rPr lang="en-GB" altLang="en-US" baseline="-25000">
                <a:latin typeface="Times" charset="0"/>
                <a:ea typeface="Times" charset="0"/>
                <a:cs typeface="Times" charset="0"/>
              </a:rPr>
              <a:t>2</a:t>
            </a:r>
            <a:r>
              <a:rPr lang="en-GB" altLang="en-US">
                <a:latin typeface="Times" charset="0"/>
                <a:ea typeface="Times" charset="0"/>
                <a:cs typeface="Times" charset="0"/>
              </a:rPr>
              <a:t>,A</a:t>
            </a:r>
            <a:r>
              <a:rPr lang="en-GB" altLang="en-US" baseline="-25000">
                <a:latin typeface="Times" charset="0"/>
                <a:ea typeface="Times" charset="0"/>
                <a:cs typeface="Times" charset="0"/>
              </a:rPr>
              <a:t>3</a:t>
            </a:r>
            <a:r>
              <a:rPr lang="en-GB" altLang="en-US">
                <a:latin typeface="Times" charset="0"/>
                <a:ea typeface="Times" charset="0"/>
                <a:cs typeface="Times" charset="0"/>
              </a:rPr>
              <a:t>,…..,A</a:t>
            </a:r>
            <a:r>
              <a:rPr lang="en-GB" altLang="en-US" baseline="-25000">
                <a:latin typeface="Times" charset="0"/>
                <a:ea typeface="Times" charset="0"/>
                <a:cs typeface="Times" charset="0"/>
              </a:rPr>
              <a:t>n</a:t>
            </a:r>
            <a:r>
              <a:rPr lang="en-GB" altLang="en-US">
                <a:latin typeface="Times" charset="0"/>
                <a:ea typeface="Times" charset="0"/>
                <a:cs typeface="Times" charset="0"/>
              </a:rPr>
              <a:t>)</a:t>
            </a:r>
            <a:endParaRPr lang="en-GB" altLang="en-US" b="1">
              <a:latin typeface="Times" charset="0"/>
              <a:ea typeface="Times" charset="0"/>
              <a:cs typeface="Times" charset="0"/>
            </a:endParaRPr>
          </a:p>
          <a:p>
            <a:pPr lvl="1" eaLnBrk="1" hangingPunct="1"/>
            <a:endParaRPr lang="en-GB" altLang="en-US" b="1"/>
          </a:p>
        </p:txBody>
      </p:sp>
      <p:sp>
        <p:nvSpPr>
          <p:cNvPr id="40964" name="Text Box 2052"/>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2228"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E11AEA62-9806-AF4B-BA4A-E847D0D8D233}" type="slidenum">
              <a:rPr lang="en-GB" altLang="en-US" sz="1800" b="0">
                <a:latin typeface="Times New Roman" charset="0"/>
              </a:rPr>
              <a:pPr algn="ctr">
                <a:spcBef>
                  <a:spcPct val="0"/>
                </a:spcBef>
                <a:spcAft>
                  <a:spcPct val="0"/>
                </a:spcAft>
                <a:buFontTx/>
                <a:buNone/>
              </a:pPr>
              <a:t>16</a:t>
            </a:fld>
            <a:endParaRPr lang="en-GB" altLang="en-US" sz="1800" b="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up)">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up)">
                                      <p:cBhvr>
                                        <p:cTn id="12" dur="500"/>
                                        <p:tgtEl>
                                          <p:spTgt spid="16384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3843">
                                            <p:txEl>
                                              <p:pRg st="2" end="2"/>
                                            </p:txEl>
                                          </p:spTgt>
                                        </p:tgtEl>
                                        <p:attrNameLst>
                                          <p:attrName>style.visibility</p:attrName>
                                        </p:attrNameLst>
                                      </p:cBhvr>
                                      <p:to>
                                        <p:strVal val="visible"/>
                                      </p:to>
                                    </p:set>
                                    <p:animEffect transition="in" filter="wipe(up)">
                                      <p:cBhvr>
                                        <p:cTn id="15" dur="500"/>
                                        <p:tgtEl>
                                          <p:spTgt spid="16384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3843">
                                            <p:txEl>
                                              <p:pRg st="3" end="3"/>
                                            </p:txEl>
                                          </p:spTgt>
                                        </p:tgtEl>
                                        <p:attrNameLst>
                                          <p:attrName>style.visibility</p:attrName>
                                        </p:attrNameLst>
                                      </p:cBhvr>
                                      <p:to>
                                        <p:strVal val="visible"/>
                                      </p:to>
                                    </p:set>
                                    <p:animEffect transition="in" filter="wipe(up)">
                                      <p:cBhvr>
                                        <p:cTn id="18" dur="500"/>
                                        <p:tgtEl>
                                          <p:spTgt spid="163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050"/>
          <p:cNvSpPr>
            <a:spLocks noGrp="1" noChangeArrowheads="1"/>
          </p:cNvSpPr>
          <p:nvPr>
            <p:ph type="title"/>
          </p:nvPr>
        </p:nvSpPr>
        <p:spPr>
          <a:xfrm>
            <a:off x="381000" y="230188"/>
            <a:ext cx="8382000" cy="677862"/>
          </a:xfrm>
        </p:spPr>
        <p:txBody>
          <a:bodyPr/>
          <a:lstStyle/>
          <a:p>
            <a:pPr eaLnBrk="1" fontAlgn="auto" hangingPunct="1">
              <a:spcAft>
                <a:spcPts val="0"/>
              </a:spcAft>
              <a:defRPr/>
            </a:pPr>
            <a:r>
              <a:rPr lang="en-GB" b="1" dirty="0">
                <a:latin typeface="Times" pitchFamily="18" charset="0"/>
                <a:ea typeface="+mn-ea"/>
                <a:cs typeface="Times" pitchFamily="18" charset="0"/>
              </a:rPr>
              <a:t>Database Relations</a:t>
            </a:r>
          </a:p>
        </p:txBody>
      </p:sp>
      <p:sp>
        <p:nvSpPr>
          <p:cNvPr id="163843" name="Rectangle 2051"/>
          <p:cNvSpPr>
            <a:spLocks noGrp="1" noChangeArrowheads="1"/>
          </p:cNvSpPr>
          <p:nvPr>
            <p:ph idx="1"/>
          </p:nvPr>
        </p:nvSpPr>
        <p:spPr>
          <a:xfrm>
            <a:off x="544513" y="1484313"/>
            <a:ext cx="7772400" cy="3122612"/>
          </a:xfrm>
        </p:spPr>
        <p:txBody>
          <a:bodyPr/>
          <a:lstStyle/>
          <a:p>
            <a:pPr eaLnBrk="1" hangingPunct="1"/>
            <a:r>
              <a:rPr lang="en-GB" altLang="en-US">
                <a:latin typeface="Times" charset="0"/>
                <a:ea typeface="Times" charset="0"/>
                <a:cs typeface="Times" charset="0"/>
              </a:rPr>
              <a:t>Relational database schema</a:t>
            </a:r>
          </a:p>
          <a:p>
            <a:pPr lvl="1" eaLnBrk="1" hangingPunct="1"/>
            <a:r>
              <a:rPr lang="en-GB" altLang="en-US">
                <a:latin typeface="Times" charset="0"/>
                <a:ea typeface="Times" charset="0"/>
                <a:cs typeface="Times" charset="0"/>
              </a:rPr>
              <a:t>Set of relation schemas, each with a distinct name.</a:t>
            </a:r>
          </a:p>
          <a:p>
            <a:pPr lvl="1" eaLnBrk="1" hangingPunct="1"/>
            <a:r>
              <a:rPr lang="en-GB" altLang="en-US">
                <a:latin typeface="Times" charset="0"/>
                <a:ea typeface="Times" charset="0"/>
                <a:cs typeface="Times" charset="0"/>
              </a:rPr>
              <a:t>If R</a:t>
            </a:r>
            <a:r>
              <a:rPr lang="en-GB" altLang="en-US" baseline="-25000">
                <a:latin typeface="Times" charset="0"/>
                <a:ea typeface="Times" charset="0"/>
                <a:cs typeface="Times" charset="0"/>
              </a:rPr>
              <a:t>1</a:t>
            </a:r>
            <a:r>
              <a:rPr lang="en-GB" altLang="en-US">
                <a:latin typeface="Times" charset="0"/>
                <a:ea typeface="Times" charset="0"/>
                <a:cs typeface="Times" charset="0"/>
              </a:rPr>
              <a:t>, R</a:t>
            </a:r>
            <a:r>
              <a:rPr lang="en-GB" altLang="en-US" baseline="-25000">
                <a:latin typeface="Times" charset="0"/>
                <a:ea typeface="Times" charset="0"/>
                <a:cs typeface="Times" charset="0"/>
              </a:rPr>
              <a:t>2</a:t>
            </a:r>
            <a:r>
              <a:rPr lang="en-GB" altLang="en-US">
                <a:latin typeface="Times" charset="0"/>
                <a:ea typeface="Times" charset="0"/>
                <a:cs typeface="Times" charset="0"/>
              </a:rPr>
              <a:t>, R</a:t>
            </a:r>
            <a:r>
              <a:rPr lang="en-GB" altLang="en-US" baseline="-25000">
                <a:latin typeface="Times" charset="0"/>
                <a:ea typeface="Times" charset="0"/>
                <a:cs typeface="Times" charset="0"/>
              </a:rPr>
              <a:t>3</a:t>
            </a:r>
            <a:r>
              <a:rPr lang="en-GB" altLang="en-US">
                <a:latin typeface="Times" charset="0"/>
                <a:ea typeface="Times" charset="0"/>
                <a:cs typeface="Times" charset="0"/>
              </a:rPr>
              <a:t>,…,R</a:t>
            </a:r>
            <a:r>
              <a:rPr lang="en-GB" altLang="en-US" baseline="-25000">
                <a:latin typeface="Times" charset="0"/>
                <a:ea typeface="Times" charset="0"/>
                <a:cs typeface="Times" charset="0"/>
              </a:rPr>
              <a:t>n </a:t>
            </a:r>
            <a:r>
              <a:rPr lang="en-GB" altLang="en-US">
                <a:latin typeface="Times" charset="0"/>
                <a:ea typeface="Times" charset="0"/>
                <a:cs typeface="Times" charset="0"/>
              </a:rPr>
              <a:t>are a set of attributes, then relation schema R is:</a:t>
            </a:r>
          </a:p>
          <a:p>
            <a:pPr lvl="1" eaLnBrk="1" hangingPunct="1">
              <a:buFontTx/>
              <a:buNone/>
            </a:pPr>
            <a:r>
              <a:rPr lang="en-GB" altLang="en-US">
                <a:latin typeface="Times" charset="0"/>
                <a:ea typeface="Times" charset="0"/>
                <a:cs typeface="Times" charset="0"/>
              </a:rPr>
              <a:t>		R=(R</a:t>
            </a:r>
            <a:r>
              <a:rPr lang="en-GB" altLang="en-US" baseline="-25000">
                <a:latin typeface="Times" charset="0"/>
                <a:ea typeface="Times" charset="0"/>
                <a:cs typeface="Times" charset="0"/>
              </a:rPr>
              <a:t>1</a:t>
            </a:r>
            <a:r>
              <a:rPr lang="en-GB" altLang="en-US">
                <a:latin typeface="Times" charset="0"/>
                <a:ea typeface="Times" charset="0"/>
                <a:cs typeface="Times" charset="0"/>
              </a:rPr>
              <a:t>,R</a:t>
            </a:r>
            <a:r>
              <a:rPr lang="en-GB" altLang="en-US" baseline="-25000">
                <a:latin typeface="Times" charset="0"/>
                <a:ea typeface="Times" charset="0"/>
                <a:cs typeface="Times" charset="0"/>
              </a:rPr>
              <a:t>2</a:t>
            </a:r>
            <a:r>
              <a:rPr lang="en-GB" altLang="en-US">
                <a:latin typeface="Times" charset="0"/>
                <a:ea typeface="Times" charset="0"/>
                <a:cs typeface="Times" charset="0"/>
              </a:rPr>
              <a:t>,R</a:t>
            </a:r>
            <a:r>
              <a:rPr lang="en-GB" altLang="en-US" baseline="-25000">
                <a:latin typeface="Times" charset="0"/>
                <a:ea typeface="Times" charset="0"/>
                <a:cs typeface="Times" charset="0"/>
              </a:rPr>
              <a:t>3</a:t>
            </a:r>
            <a:r>
              <a:rPr lang="en-GB" altLang="en-US">
                <a:latin typeface="Times" charset="0"/>
                <a:ea typeface="Times" charset="0"/>
                <a:cs typeface="Times" charset="0"/>
              </a:rPr>
              <a:t>,…..,R</a:t>
            </a:r>
            <a:r>
              <a:rPr lang="en-GB" altLang="en-US" baseline="-25000">
                <a:latin typeface="Times" charset="0"/>
                <a:ea typeface="Times" charset="0"/>
                <a:cs typeface="Times" charset="0"/>
              </a:rPr>
              <a:t>n</a:t>
            </a:r>
            <a:r>
              <a:rPr lang="en-GB" altLang="en-US">
                <a:latin typeface="Times" charset="0"/>
                <a:ea typeface="Times" charset="0"/>
                <a:cs typeface="Times" charset="0"/>
              </a:rPr>
              <a:t>)</a:t>
            </a:r>
          </a:p>
          <a:p>
            <a:pPr lvl="1" eaLnBrk="1" hangingPunct="1"/>
            <a:endParaRPr lang="en-GB" altLang="en-US" b="1"/>
          </a:p>
        </p:txBody>
      </p:sp>
      <p:sp>
        <p:nvSpPr>
          <p:cNvPr id="40964" name="Text Box 2052"/>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3252"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2956D1B9-D584-F043-A8F7-5D5337B279BE}" type="slidenum">
              <a:rPr lang="en-GB" altLang="en-US" sz="1800" b="0">
                <a:latin typeface="Times New Roman" charset="0"/>
              </a:rPr>
              <a:pPr algn="ctr">
                <a:spcBef>
                  <a:spcPct val="0"/>
                </a:spcBef>
                <a:spcAft>
                  <a:spcPct val="0"/>
                </a:spcAft>
                <a:buFontTx/>
                <a:buNone/>
              </a:pPr>
              <a:t>17</a:t>
            </a:fld>
            <a:endParaRPr lang="en-GB" altLang="en-US" sz="1800" b="0">
              <a:latin typeface="Times New Roman"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up)">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up)">
                                      <p:cBhvr>
                                        <p:cTn id="12" dur="500"/>
                                        <p:tgtEl>
                                          <p:spTgt spid="16384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3843">
                                            <p:txEl>
                                              <p:pRg st="2" end="2"/>
                                            </p:txEl>
                                          </p:spTgt>
                                        </p:tgtEl>
                                        <p:attrNameLst>
                                          <p:attrName>style.visibility</p:attrName>
                                        </p:attrNameLst>
                                      </p:cBhvr>
                                      <p:to>
                                        <p:strVal val="visible"/>
                                      </p:to>
                                    </p:set>
                                    <p:animEffect transition="in" filter="wipe(up)">
                                      <p:cBhvr>
                                        <p:cTn id="15" dur="500"/>
                                        <p:tgtEl>
                                          <p:spTgt spid="16384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3843">
                                            <p:txEl>
                                              <p:pRg st="3" end="3"/>
                                            </p:txEl>
                                          </p:spTgt>
                                        </p:tgtEl>
                                        <p:attrNameLst>
                                          <p:attrName>style.visibility</p:attrName>
                                        </p:attrNameLst>
                                      </p:cBhvr>
                                      <p:to>
                                        <p:strVal val="visible"/>
                                      </p:to>
                                    </p:set>
                                    <p:animEffect transition="in" filter="wipe(up)">
                                      <p:cBhvr>
                                        <p:cTn id="18" dur="500"/>
                                        <p:tgtEl>
                                          <p:spTgt spid="163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050"/>
          <p:cNvSpPr>
            <a:spLocks noGrp="1" noChangeArrowheads="1"/>
          </p:cNvSpPr>
          <p:nvPr>
            <p:ph type="title"/>
          </p:nvPr>
        </p:nvSpPr>
        <p:spPr>
          <a:xfrm>
            <a:off x="381000" y="230188"/>
            <a:ext cx="8382000" cy="677862"/>
          </a:xfrm>
        </p:spPr>
        <p:txBody>
          <a:bodyPr/>
          <a:lstStyle/>
          <a:p>
            <a:pPr eaLnBrk="1" fontAlgn="auto" hangingPunct="1">
              <a:spcAft>
                <a:spcPts val="0"/>
              </a:spcAft>
              <a:defRPr/>
            </a:pPr>
            <a:r>
              <a:rPr lang="en-GB" b="1" dirty="0">
                <a:latin typeface="Times" pitchFamily="18" charset="0"/>
                <a:ea typeface="+mn-ea"/>
                <a:cs typeface="Times" pitchFamily="18" charset="0"/>
              </a:rPr>
              <a:t>Database Relations</a:t>
            </a:r>
          </a:p>
        </p:txBody>
      </p:sp>
      <p:sp>
        <p:nvSpPr>
          <p:cNvPr id="40964" name="Text Box 2052"/>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4275"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BB16E2AB-21A6-F347-96FC-5B1FAEE782AD}" type="slidenum">
              <a:rPr lang="en-GB" altLang="en-US" sz="1800" b="0">
                <a:latin typeface="Times New Roman" charset="0"/>
              </a:rPr>
              <a:pPr algn="ctr">
                <a:spcBef>
                  <a:spcPct val="0"/>
                </a:spcBef>
                <a:spcAft>
                  <a:spcPct val="0"/>
                </a:spcAft>
                <a:buFontTx/>
                <a:buNone/>
              </a:pPr>
              <a:t>18</a:t>
            </a:fld>
            <a:endParaRPr lang="en-GB" altLang="en-US" sz="1800" b="0">
              <a:latin typeface="Times New Roman" charset="0"/>
            </a:endParaRPr>
          </a:p>
        </p:txBody>
      </p:sp>
      <p:pic>
        <p:nvPicPr>
          <p:cNvPr id="54276" name="Picture 1" descr="student schem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1288"/>
            <a:ext cx="78216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flipH="1">
            <a:off x="7524750" y="5157788"/>
            <a:ext cx="503238" cy="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050"/>
          <p:cNvSpPr>
            <a:spLocks noGrp="1" noChangeArrowheads="1"/>
          </p:cNvSpPr>
          <p:nvPr>
            <p:ph type="title"/>
          </p:nvPr>
        </p:nvSpPr>
        <p:spPr>
          <a:xfrm>
            <a:off x="381000" y="230188"/>
            <a:ext cx="8382000" cy="677862"/>
          </a:xfrm>
        </p:spPr>
        <p:txBody>
          <a:bodyPr/>
          <a:lstStyle/>
          <a:p>
            <a:pPr eaLnBrk="1" fontAlgn="auto" hangingPunct="1">
              <a:spcAft>
                <a:spcPts val="0"/>
              </a:spcAft>
              <a:defRPr/>
            </a:pPr>
            <a:r>
              <a:rPr lang="en-GB" b="1" dirty="0">
                <a:latin typeface="Times" pitchFamily="18" charset="0"/>
                <a:ea typeface="+mn-ea"/>
                <a:cs typeface="Times" pitchFamily="18" charset="0"/>
              </a:rPr>
              <a:t>Database Relations</a:t>
            </a:r>
          </a:p>
        </p:txBody>
      </p:sp>
      <p:sp>
        <p:nvSpPr>
          <p:cNvPr id="40964" name="Text Box 2052"/>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5299"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702D9AF5-0224-3344-B8CD-35257C13158C}" type="slidenum">
              <a:rPr lang="en-GB" altLang="en-US" sz="1800" b="0">
                <a:latin typeface="Times New Roman" charset="0"/>
              </a:rPr>
              <a:pPr algn="ctr">
                <a:spcBef>
                  <a:spcPct val="0"/>
                </a:spcBef>
                <a:spcAft>
                  <a:spcPct val="0"/>
                </a:spcAft>
                <a:buFontTx/>
                <a:buNone/>
              </a:pPr>
              <a:t>19</a:t>
            </a:fld>
            <a:endParaRPr lang="en-GB" altLang="en-US" sz="1800" b="0">
              <a:latin typeface="Times New Roman" charset="0"/>
            </a:endParaRPr>
          </a:p>
        </p:txBody>
      </p:sp>
      <p:pic>
        <p:nvPicPr>
          <p:cNvPr id="55300" name="Picture 7" descr="department schem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9771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cs typeface="Times" pitchFamily="18" charset="0"/>
              </a:rPr>
              <a:t>Objectives</a:t>
            </a:r>
          </a:p>
        </p:txBody>
      </p:sp>
      <p:sp>
        <p:nvSpPr>
          <p:cNvPr id="6147" name="Rectangle 3"/>
          <p:cNvSpPr>
            <a:spLocks noGrp="1" noChangeArrowheads="1"/>
          </p:cNvSpPr>
          <p:nvPr>
            <p:ph idx="1"/>
          </p:nvPr>
        </p:nvSpPr>
        <p:spPr>
          <a:xfrm>
            <a:off x="609600" y="1268413"/>
            <a:ext cx="7727950" cy="27082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342900" indent="-342900" eaLnBrk="1" hangingPunct="1">
              <a:buClr>
                <a:srgbClr val="9D1E23"/>
              </a:buClr>
              <a:buFont typeface="Arial" charset="0"/>
              <a:buChar char="•"/>
            </a:pPr>
            <a:r>
              <a:rPr lang="en-GB" altLang="en-US">
                <a:latin typeface="Times" charset="0"/>
                <a:ea typeface="Times" charset="0"/>
                <a:cs typeface="Times" charset="0"/>
              </a:rPr>
              <a:t>Terminology of relational model.</a:t>
            </a:r>
          </a:p>
          <a:p>
            <a:pPr marL="342900" indent="-342900" eaLnBrk="1" hangingPunct="1">
              <a:buClr>
                <a:srgbClr val="9D1E23"/>
              </a:buClr>
              <a:buFont typeface="Arial" charset="0"/>
              <a:buChar char="•"/>
            </a:pPr>
            <a:r>
              <a:rPr lang="en-GB" altLang="en-US">
                <a:latin typeface="Times" charset="0"/>
                <a:ea typeface="Times" charset="0"/>
                <a:cs typeface="Times" charset="0"/>
              </a:rPr>
              <a:t>How tables are used to represent data.</a:t>
            </a:r>
          </a:p>
          <a:p>
            <a:pPr marL="342900" indent="-342900" eaLnBrk="1" hangingPunct="1">
              <a:buClr>
                <a:srgbClr val="9D1E23"/>
              </a:buClr>
              <a:buFont typeface="Arial" charset="0"/>
              <a:buChar char="•"/>
            </a:pPr>
            <a:r>
              <a:rPr lang="en-GB" altLang="en-US">
                <a:latin typeface="Times" charset="0"/>
                <a:ea typeface="Times" charset="0"/>
                <a:cs typeface="Times" charset="0"/>
              </a:rPr>
              <a:t>Properties of database relations.</a:t>
            </a:r>
          </a:p>
          <a:p>
            <a:pPr marL="342900" indent="-342900" eaLnBrk="1" hangingPunct="1">
              <a:buClr>
                <a:srgbClr val="9D1E23"/>
              </a:buClr>
              <a:buFont typeface="Arial" charset="0"/>
              <a:buChar char="•"/>
            </a:pPr>
            <a:r>
              <a:rPr lang="en-GB" altLang="en-US">
                <a:latin typeface="Times" charset="0"/>
                <a:ea typeface="Times" charset="0"/>
                <a:cs typeface="Times" charset="0"/>
              </a:rPr>
              <a:t>How to identify CK, PK, and FKs.</a:t>
            </a:r>
          </a:p>
          <a:p>
            <a:pPr marL="342900" indent="-342900" eaLnBrk="1" hangingPunct="1">
              <a:buClr>
                <a:srgbClr val="9D1E23"/>
              </a:buClr>
              <a:buFont typeface="Arial" charset="0"/>
              <a:buChar char="•"/>
            </a:pPr>
            <a:r>
              <a:rPr lang="en-GB" altLang="en-US">
                <a:latin typeface="Times" charset="0"/>
                <a:ea typeface="Times" charset="0"/>
                <a:cs typeface="Times" charset="0"/>
              </a:rPr>
              <a:t>Purpose and advantages of views.</a:t>
            </a:r>
          </a:p>
          <a:p>
            <a:pPr marL="342900" indent="-342900" eaLnBrk="1" hangingPunct="1">
              <a:buClr>
                <a:srgbClr val="9D1E23"/>
              </a:buClr>
              <a:buFont typeface="Arial" charset="0"/>
              <a:buChar char="•"/>
            </a:pPr>
            <a:r>
              <a:rPr lang="en-GB" altLang="en-US">
                <a:latin typeface="Times" charset="0"/>
                <a:ea typeface="Times" charset="0"/>
                <a:cs typeface="Times" charset="0"/>
              </a:rPr>
              <a:t>How to derive </a:t>
            </a:r>
            <a:r>
              <a:rPr lang="en-US" altLang="en-US">
                <a:latin typeface="Times" charset="0"/>
                <a:ea typeface="Times" charset="0"/>
                <a:cs typeface="Times" charset="0"/>
              </a:rPr>
              <a:t>a set of </a:t>
            </a:r>
            <a:r>
              <a:rPr lang="en-GB" altLang="en-US">
                <a:latin typeface="Times" charset="0"/>
                <a:ea typeface="Times" charset="0"/>
                <a:cs typeface="Times" charset="0"/>
              </a:rPr>
              <a:t> relations from a conceptual data model.</a:t>
            </a:r>
          </a:p>
          <a:p>
            <a:pPr marL="342900" indent="-342900" eaLnBrk="1" hangingPunct="1">
              <a:buClr>
                <a:srgbClr val="9D1E23"/>
              </a:buClr>
              <a:buFont typeface="Arial" charset="0"/>
              <a:buChar char="•"/>
            </a:pPr>
            <a:endParaRPr lang="en-GB" altLang="en-US">
              <a:latin typeface="Times" charset="0"/>
              <a:ea typeface="Times" charset="0"/>
              <a:cs typeface="Times" charset="0"/>
            </a:endParaRPr>
          </a:p>
        </p:txBody>
      </p:sp>
      <p:sp>
        <p:nvSpPr>
          <p:cNvPr id="26628"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32772"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9E0D0910-A3EB-B548-8285-D4199587745A}" type="slidenum">
              <a:rPr lang="en-GB" altLang="en-US" sz="1800" b="0">
                <a:latin typeface="Times New Roman" charset="0"/>
              </a:rPr>
              <a:pPr algn="ctr">
                <a:spcBef>
                  <a:spcPct val="0"/>
                </a:spcBef>
                <a:spcAft>
                  <a:spcPct val="0"/>
                </a:spcAft>
                <a:buFontTx/>
                <a:buNone/>
              </a:pPr>
              <a:t>2</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up)">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up)">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up)">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up)">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up)">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152400"/>
            <a:ext cx="5791200" cy="828675"/>
          </a:xfrm>
        </p:spPr>
        <p:txBody>
          <a:bodyPr/>
          <a:lstStyle/>
          <a:p>
            <a:pPr eaLnBrk="1" fontAlgn="auto" hangingPunct="1">
              <a:spcAft>
                <a:spcPts val="0"/>
              </a:spcAft>
              <a:defRPr/>
            </a:pPr>
            <a:r>
              <a:rPr lang="en-GB" b="1" dirty="0">
                <a:latin typeface="Times" pitchFamily="18" charset="0"/>
                <a:ea typeface="+mn-ea"/>
                <a:cs typeface="Times" pitchFamily="18" charset="0"/>
              </a:rPr>
              <a:t>Views</a:t>
            </a:r>
          </a:p>
        </p:txBody>
      </p:sp>
      <p:sp>
        <p:nvSpPr>
          <p:cNvPr id="147459" name="Rectangle 3"/>
          <p:cNvSpPr>
            <a:spLocks noGrp="1" noChangeArrowheads="1"/>
          </p:cNvSpPr>
          <p:nvPr>
            <p:ph idx="1"/>
          </p:nvPr>
        </p:nvSpPr>
        <p:spPr>
          <a:xfrm>
            <a:off x="539750" y="1341438"/>
            <a:ext cx="7727950" cy="4114800"/>
          </a:xfrm>
        </p:spPr>
        <p:txBody>
          <a:bodyPr/>
          <a:lstStyle/>
          <a:p>
            <a:pPr eaLnBrk="1" hangingPunct="1"/>
            <a:r>
              <a:rPr lang="en-GB" altLang="en-US">
                <a:latin typeface="Times" charset="0"/>
                <a:ea typeface="Times" charset="0"/>
                <a:cs typeface="Times" charset="0"/>
              </a:rPr>
              <a:t>Base Relation</a:t>
            </a:r>
          </a:p>
          <a:p>
            <a:pPr lvl="1" eaLnBrk="1" hangingPunct="1"/>
            <a:r>
              <a:rPr lang="en-GB" altLang="en-US">
                <a:latin typeface="Times" charset="0"/>
                <a:ea typeface="Times" charset="0"/>
                <a:cs typeface="Times" charset="0"/>
              </a:rPr>
              <a:t>Named relation corresponding to an entity in conceptual schema, whose tuples are physically stored in database.</a:t>
            </a:r>
          </a:p>
          <a:p>
            <a:pPr lvl="1" eaLnBrk="1" hangingPunct="1"/>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View</a:t>
            </a:r>
          </a:p>
          <a:p>
            <a:pPr lvl="1" eaLnBrk="1" hangingPunct="1"/>
            <a:r>
              <a:rPr lang="en-GB" altLang="en-US">
                <a:latin typeface="Times" charset="0"/>
                <a:ea typeface="Times" charset="0"/>
                <a:cs typeface="Times" charset="0"/>
              </a:rPr>
              <a:t>Dynamic result of one or more relational operations operating on base relations to produce another relation. </a:t>
            </a:r>
          </a:p>
        </p:txBody>
      </p:sp>
      <p:sp>
        <p:nvSpPr>
          <p:cNvPr id="55300"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6324"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70FACF82-7358-844C-AC2C-A318B27C0FE9}" type="slidenum">
              <a:rPr lang="en-GB" altLang="en-US" sz="1800" b="0">
                <a:latin typeface="Times New Roman" charset="0"/>
              </a:rPr>
              <a:pPr algn="ctr">
                <a:spcBef>
                  <a:spcPct val="0"/>
                </a:spcBef>
                <a:spcAft>
                  <a:spcPct val="0"/>
                </a:spcAft>
                <a:buFontTx/>
                <a:buNone/>
              </a:pPr>
              <a:t>20</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up)">
                                      <p:cBhvr>
                                        <p:cTn id="7" dur="500"/>
                                        <p:tgtEl>
                                          <p:spTgt spid="14745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7459">
                                            <p:txEl>
                                              <p:pRg st="1" end="1"/>
                                            </p:txEl>
                                          </p:spTgt>
                                        </p:tgtEl>
                                        <p:attrNameLst>
                                          <p:attrName>style.visibility</p:attrName>
                                        </p:attrNameLst>
                                      </p:cBhvr>
                                      <p:to>
                                        <p:strVal val="visible"/>
                                      </p:to>
                                    </p:set>
                                    <p:animEffect transition="in" filter="wipe(up)">
                                      <p:cBhvr>
                                        <p:cTn id="10" dur="500"/>
                                        <p:tgtEl>
                                          <p:spTgt spid="1474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7459">
                                            <p:txEl>
                                              <p:pRg st="3" end="3"/>
                                            </p:txEl>
                                          </p:spTgt>
                                        </p:tgtEl>
                                        <p:attrNameLst>
                                          <p:attrName>style.visibility</p:attrName>
                                        </p:attrNameLst>
                                      </p:cBhvr>
                                      <p:to>
                                        <p:strVal val="visible"/>
                                      </p:to>
                                    </p:set>
                                    <p:animEffect transition="in" filter="wipe(up)">
                                      <p:cBhvr>
                                        <p:cTn id="15" dur="500"/>
                                        <p:tgtEl>
                                          <p:spTgt spid="147459">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7459">
                                            <p:txEl>
                                              <p:pRg st="4" end="4"/>
                                            </p:txEl>
                                          </p:spTgt>
                                        </p:tgtEl>
                                        <p:attrNameLst>
                                          <p:attrName>style.visibility</p:attrName>
                                        </p:attrNameLst>
                                      </p:cBhvr>
                                      <p:to>
                                        <p:strVal val="visible"/>
                                      </p:to>
                                    </p:set>
                                    <p:animEffect transition="in" filter="wipe(up)">
                                      <p:cBhvr>
                                        <p:cTn id="18" dur="500"/>
                                        <p:tgtEl>
                                          <p:spTgt spid="147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cs typeface="Times" pitchFamily="18" charset="0"/>
              </a:rPr>
              <a:t>Views</a:t>
            </a:r>
          </a:p>
        </p:txBody>
      </p:sp>
      <p:sp>
        <p:nvSpPr>
          <p:cNvPr id="60419" name="Rectangle 3"/>
          <p:cNvSpPr>
            <a:spLocks noGrp="1" noChangeArrowheads="1"/>
          </p:cNvSpPr>
          <p:nvPr>
            <p:ph idx="1"/>
          </p:nvPr>
        </p:nvSpPr>
        <p:spPr>
          <a:xfrm>
            <a:off x="531813" y="1125538"/>
            <a:ext cx="8001000" cy="518318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ea typeface="Times" charset="0"/>
                <a:cs typeface="Times" charset="0"/>
              </a:rPr>
              <a:t>A virtual relation that does not necessarily actually exist in the database but is produced upon request, at time of request.</a:t>
            </a:r>
          </a:p>
          <a:p>
            <a:pPr eaLnBrk="1" hangingPunct="1"/>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Contents of a view are defined as a query on one or more base relations. </a:t>
            </a:r>
          </a:p>
          <a:p>
            <a:pPr eaLnBrk="1" hangingPunct="1"/>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Views are dynamic, meaning that changes made to base relations that affect view attributes are immediately reflected in the view. </a:t>
            </a:r>
          </a:p>
        </p:txBody>
      </p:sp>
      <p:sp>
        <p:nvSpPr>
          <p:cNvPr id="56324"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7348"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320CE783-3DB6-C844-B48E-9DAECE9A4792}" type="slidenum">
              <a:rPr lang="en-GB" altLang="en-US" sz="1800" b="0">
                <a:latin typeface="Times New Roman" charset="0"/>
              </a:rPr>
              <a:pPr algn="ctr">
                <a:spcBef>
                  <a:spcPct val="0"/>
                </a:spcBef>
                <a:spcAft>
                  <a:spcPct val="0"/>
                </a:spcAft>
                <a:buFontTx/>
                <a:buNone/>
              </a:pPr>
              <a:t>21</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up)">
                                      <p:cBhvr>
                                        <p:cTn id="12" dur="5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wipe(up)">
                                      <p:cBhvr>
                                        <p:cTn id="1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dirty="0">
                <a:latin typeface="Times" pitchFamily="18" charset="0"/>
                <a:ea typeface="+mn-ea"/>
                <a:cs typeface="Times" pitchFamily="18" charset="0"/>
              </a:rPr>
              <a:t>Purpose of Views</a:t>
            </a:r>
          </a:p>
        </p:txBody>
      </p:sp>
      <p:sp>
        <p:nvSpPr>
          <p:cNvPr id="62467" name="Rectangle 3"/>
          <p:cNvSpPr>
            <a:spLocks noGrp="1" noChangeArrowheads="1"/>
          </p:cNvSpPr>
          <p:nvPr>
            <p:ph idx="1"/>
          </p:nvPr>
        </p:nvSpPr>
        <p:spPr>
          <a:xfrm>
            <a:off x="533400" y="1125538"/>
            <a:ext cx="7727950" cy="53371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ea typeface="Times" charset="0"/>
                <a:cs typeface="Times" charset="0"/>
              </a:rPr>
              <a:t>Provides powerful and flexible security mechanism by hiding parts of database from certain users. </a:t>
            </a:r>
          </a:p>
          <a:p>
            <a:pPr eaLnBrk="1" hangingPunct="1">
              <a:spcBef>
                <a:spcPts val="300"/>
              </a:spcBef>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Permits users to access data in a customized way, so that same data can be seen by different users in different ways, at same time.</a:t>
            </a:r>
          </a:p>
          <a:p>
            <a:pPr eaLnBrk="1" hangingPunct="1">
              <a:spcBef>
                <a:spcPts val="300"/>
              </a:spcBef>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Can simplify complex operations on base relations. </a:t>
            </a:r>
          </a:p>
        </p:txBody>
      </p:sp>
      <p:sp>
        <p:nvSpPr>
          <p:cNvPr id="58372"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59396"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7943C182-5CB7-FC4F-ADB0-A6FEA3782589}" type="slidenum">
              <a:rPr lang="en-GB" altLang="en-US" sz="1800" b="0">
                <a:latin typeface="Times New Roman" charset="0"/>
              </a:rPr>
              <a:pPr algn="ctr">
                <a:spcBef>
                  <a:spcPct val="0"/>
                </a:spcBef>
                <a:spcAft>
                  <a:spcPct val="0"/>
                </a:spcAft>
                <a:buFontTx/>
                <a:buNone/>
              </a:pPr>
              <a:t>22</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up)">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up)">
                                      <p:cBhvr>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animEffect transition="in" filter="wipe(up)">
                                      <p:cBhvr>
                                        <p:cTn id="17"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cs typeface="Times" pitchFamily="18" charset="0"/>
              </a:rPr>
              <a:t>Updating Views</a:t>
            </a:r>
          </a:p>
        </p:txBody>
      </p:sp>
      <p:sp>
        <p:nvSpPr>
          <p:cNvPr id="64515" name="Rectangle 3"/>
          <p:cNvSpPr>
            <a:spLocks noGrp="1" noChangeArrowheads="1"/>
          </p:cNvSpPr>
          <p:nvPr>
            <p:ph idx="1"/>
          </p:nvPr>
        </p:nvSpPr>
        <p:spPr>
          <a:xfrm>
            <a:off x="515938" y="1268413"/>
            <a:ext cx="772795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ea typeface="Times" charset="0"/>
                <a:cs typeface="Times" charset="0"/>
              </a:rPr>
              <a:t>All updates to a base relation should be immediately reflected in all views that reference that base relation. </a:t>
            </a:r>
          </a:p>
          <a:p>
            <a:pPr eaLnBrk="1" hangingPunct="1"/>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If view is updated, underlying base relation should reflect change under the following rules:</a:t>
            </a:r>
          </a:p>
          <a:p>
            <a:pPr lvl="1" eaLnBrk="1" hangingPunct="1"/>
            <a:r>
              <a:rPr lang="en-GB" altLang="en-US" b="1">
                <a:latin typeface="Times" charset="0"/>
                <a:ea typeface="Times" charset="0"/>
                <a:cs typeface="Times" charset="0"/>
              </a:rPr>
              <a:t>Updates are allowed if query involves a single base relation and contains a PK of base relation.</a:t>
            </a:r>
          </a:p>
          <a:p>
            <a:pPr lvl="1" eaLnBrk="1" hangingPunct="1"/>
            <a:r>
              <a:rPr lang="en-GB" altLang="en-US" b="1">
                <a:latin typeface="Times" charset="0"/>
                <a:ea typeface="Times" charset="0"/>
                <a:cs typeface="Times" charset="0"/>
              </a:rPr>
              <a:t>Updates are not allowed involving multiple base relations.</a:t>
            </a:r>
          </a:p>
          <a:p>
            <a:pPr lvl="1" eaLnBrk="1" hangingPunct="1"/>
            <a:r>
              <a:rPr lang="en-GB" altLang="en-US" b="1">
                <a:latin typeface="Times" charset="0"/>
                <a:ea typeface="Times" charset="0"/>
                <a:cs typeface="Times" charset="0"/>
              </a:rPr>
              <a:t>Updates are not allowed involving aggregation or grouping operations.</a:t>
            </a:r>
          </a:p>
          <a:p>
            <a:pPr eaLnBrk="1" hangingPunct="1"/>
            <a:endParaRPr lang="en-GB" altLang="en-US">
              <a:latin typeface="Times" charset="0"/>
              <a:ea typeface="Times" charset="0"/>
              <a:cs typeface="Times" charset="0"/>
            </a:endParaRPr>
          </a:p>
        </p:txBody>
      </p:sp>
      <p:sp>
        <p:nvSpPr>
          <p:cNvPr id="60420"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61444"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D0C9269C-F3FF-0F4A-8463-C20BCF2D5718}" type="slidenum">
              <a:rPr lang="en-GB" altLang="en-US" sz="1800" b="0">
                <a:latin typeface="Times New Roman" charset="0"/>
              </a:rPr>
              <a:pPr algn="ctr">
                <a:spcBef>
                  <a:spcPct val="0"/>
                </a:spcBef>
                <a:spcAft>
                  <a:spcPct val="0"/>
                </a:spcAft>
                <a:buFontTx/>
                <a:buNone/>
              </a:pPr>
              <a:t>23</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wipe(up)">
                                      <p:cBhvr>
                                        <p:cTn id="12" dur="500"/>
                                        <p:tgtEl>
                                          <p:spTgt spid="64515">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Effect transition="in" filter="wipe(up)">
                                      <p:cBhvr>
                                        <p:cTn id="15" dur="500"/>
                                        <p:tgtEl>
                                          <p:spTgt spid="64515">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4515">
                                            <p:txEl>
                                              <p:pRg st="4" end="4"/>
                                            </p:txEl>
                                          </p:spTgt>
                                        </p:tgtEl>
                                        <p:attrNameLst>
                                          <p:attrName>style.visibility</p:attrName>
                                        </p:attrNameLst>
                                      </p:cBhvr>
                                      <p:to>
                                        <p:strVal val="visible"/>
                                      </p:to>
                                    </p:set>
                                    <p:animEffect transition="in" filter="wipe(up)">
                                      <p:cBhvr>
                                        <p:cTn id="18" dur="500"/>
                                        <p:tgtEl>
                                          <p:spTgt spid="64515">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4515">
                                            <p:txEl>
                                              <p:pRg st="5" end="5"/>
                                            </p:txEl>
                                          </p:spTgt>
                                        </p:tgtEl>
                                        <p:attrNameLst>
                                          <p:attrName>style.visibility</p:attrName>
                                        </p:attrNameLst>
                                      </p:cBhvr>
                                      <p:to>
                                        <p:strVal val="visible"/>
                                      </p:to>
                                    </p:set>
                                    <p:animEffect transition="in" filter="wipe(up)">
                                      <p:cBhvr>
                                        <p:cTn id="21"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381000" y="266700"/>
            <a:ext cx="8294688"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dirty="0">
                <a:latin typeface="Times" panose="02020603050405020304" pitchFamily="18" charset="0"/>
                <a:ea typeface="+mn-ea"/>
                <a:cs typeface="Times" panose="02020603050405020304" pitchFamily="18" charset="0"/>
              </a:rPr>
              <a:t>Build and Validate Logical Data Model</a:t>
            </a:r>
          </a:p>
        </p:txBody>
      </p:sp>
      <p:sp>
        <p:nvSpPr>
          <p:cNvPr id="63490" name="Rectangle 1027"/>
          <p:cNvSpPr>
            <a:spLocks noGrp="1" noChangeArrowheads="1"/>
          </p:cNvSpPr>
          <p:nvPr>
            <p:ph idx="1"/>
          </p:nvPr>
        </p:nvSpPr>
        <p:spPr>
          <a:xfrm>
            <a:off x="395288" y="1773238"/>
            <a:ext cx="8382000" cy="2209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dirty="0">
                <a:latin typeface="Times" charset="0"/>
                <a:ea typeface="Times" charset="0"/>
                <a:cs typeface="Times" charset="0"/>
              </a:rPr>
              <a:t>Derive relations for logical data model</a:t>
            </a:r>
            <a:r>
              <a:rPr lang="en-GB" altLang="en-US" dirty="0">
                <a:latin typeface="Times" charset="0"/>
                <a:ea typeface="Times" charset="0"/>
                <a:cs typeface="Times" charset="0"/>
              </a:rPr>
              <a:t> </a:t>
            </a:r>
          </a:p>
          <a:p>
            <a:pPr lvl="1" eaLnBrk="1" hangingPunct="1"/>
            <a:r>
              <a:rPr lang="en-US" altLang="en-US" sz="2400" b="1" dirty="0">
                <a:latin typeface="Times" charset="0"/>
                <a:ea typeface="Times" charset="0"/>
                <a:cs typeface="Times" charset="0"/>
              </a:rPr>
              <a:t>To create relations for the logical data model to represent the entities, relationships, and attributes that have been identified.</a:t>
            </a:r>
            <a:r>
              <a:rPr lang="en-GB" altLang="en-US" b="1" dirty="0">
                <a:latin typeface="Times" charset="0"/>
                <a:ea typeface="Times" charset="0"/>
                <a:cs typeface="Times" charset="0"/>
              </a:rPr>
              <a:t> </a:t>
            </a:r>
          </a:p>
          <a:p>
            <a:pPr lvl="1" eaLnBrk="1" hangingPunct="1"/>
            <a:endParaRPr lang="en-GB" altLang="en-US" b="1" dirty="0">
              <a:latin typeface="Times" charset="0"/>
              <a:ea typeface="Times" charset="0"/>
              <a:cs typeface="Times" charset="0"/>
            </a:endParaRPr>
          </a:p>
        </p:txBody>
      </p:sp>
      <p:sp>
        <p:nvSpPr>
          <p:cNvPr id="6349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A6D2D92-20CD-AA4B-A522-98203CB8D4E2}" type="slidenum">
              <a:rPr lang="en-GB" altLang="en-US" sz="2400">
                <a:latin typeface="Times" charset="0"/>
                <a:cs typeface="Times" charset="0"/>
              </a:rPr>
              <a:pPr>
                <a:spcBef>
                  <a:spcPct val="0"/>
                </a:spcBef>
                <a:spcAft>
                  <a:spcPct val="0"/>
                </a:spcAft>
                <a:buFontTx/>
                <a:buNone/>
              </a:pPr>
              <a:t>24</a:t>
            </a:fld>
            <a:endParaRPr lang="en-GB" altLang="en-US" sz="2400">
              <a:latin typeface="Times" charset="0"/>
              <a:cs typeface="Times"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5735638"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38916" name="Rectangle 3"/>
          <p:cNvSpPr>
            <a:spLocks noGrp="1" noChangeArrowheads="1"/>
          </p:cNvSpPr>
          <p:nvPr>
            <p:ph idx="1"/>
          </p:nvPr>
        </p:nvSpPr>
        <p:spPr>
          <a:xfrm>
            <a:off x="395288" y="1700213"/>
            <a:ext cx="8301037" cy="2252662"/>
          </a:xfrm>
        </p:spPr>
        <p:txBody>
          <a:bodyPr rtlCol="0">
            <a:normAutofit/>
          </a:bodyPr>
          <a:lstStyle/>
          <a:p>
            <a:pPr marL="457200" indent="-457200" eaLnBrk="1" fontAlgn="auto" hangingPunct="1">
              <a:buFont typeface="Arial" pitchFamily="34" charset="0"/>
              <a:buNone/>
              <a:defRPr/>
            </a:pPr>
            <a:r>
              <a:rPr lang="en-US" dirty="0">
                <a:latin typeface="Times" panose="02020603050405020304" pitchFamily="18" charset="0"/>
                <a:ea typeface="ＭＳ Ｐゴシック" charset="0"/>
                <a:cs typeface="Times" panose="02020603050405020304" pitchFamily="18" charset="0"/>
              </a:rPr>
              <a:t>(1)	Strong entity types</a:t>
            </a:r>
          </a:p>
          <a:p>
            <a:pPr lvl="1" indent="-45720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For each strong entity in the data model, create a relation that includes all the simple attributes of that entity.</a:t>
            </a:r>
          </a:p>
          <a:p>
            <a:pPr lvl="1" indent="-45720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For composite attributes, include only the constituent simple attributes</a:t>
            </a:r>
            <a:r>
              <a:rPr lang="en-GB" dirty="0">
                <a:latin typeface="Times" panose="02020603050405020304" pitchFamily="18" charset="0"/>
                <a:ea typeface="ＭＳ Ｐゴシック" charset="0"/>
                <a:cs typeface="Times" panose="02020603050405020304" pitchFamily="18" charset="0"/>
              </a:rPr>
              <a:t>.</a:t>
            </a:r>
          </a:p>
          <a:p>
            <a:pPr lvl="1" indent="-45720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Derived attributes are usually omitted.</a:t>
            </a:r>
          </a:p>
          <a:p>
            <a:pPr lvl="1" indent="-457200" eaLnBrk="1" fontAlgn="auto" hangingPunct="1">
              <a:spcAft>
                <a:spcPts val="0"/>
              </a:spcAft>
              <a:buFont typeface="Arial" pitchFamily="34" charset="0"/>
              <a:buChar char="•"/>
              <a:defRPr/>
            </a:pPr>
            <a:endParaRPr lang="en-GB" dirty="0">
              <a:latin typeface="Times" panose="02020603050405020304" pitchFamily="18" charset="0"/>
              <a:ea typeface="ＭＳ Ｐゴシック" charset="0"/>
              <a:cs typeface="Times" panose="02020603050405020304" pitchFamily="18" charset="0"/>
            </a:endParaRPr>
          </a:p>
          <a:p>
            <a:pPr lvl="1" indent="0" eaLnBrk="1" fontAlgn="auto" hangingPunct="1">
              <a:spcAft>
                <a:spcPts val="0"/>
              </a:spcAft>
              <a:buFontTx/>
              <a:buNone/>
              <a:defRPr/>
            </a:pPr>
            <a:endParaRPr lang="en-GB" dirty="0">
              <a:latin typeface="Times" panose="02020603050405020304" pitchFamily="18" charset="0"/>
              <a:ea typeface="ＭＳ Ｐゴシック" charset="0"/>
              <a:cs typeface="Times" panose="02020603050405020304" pitchFamily="18" charset="0"/>
            </a:endParaRPr>
          </a:p>
        </p:txBody>
      </p:sp>
      <p:sp>
        <p:nvSpPr>
          <p:cNvPr id="65539" name="Slide Number Placeholder 3"/>
          <p:cNvSpPr>
            <a:spLocks noGrp="1"/>
          </p:cNvSpPr>
          <p:nvPr>
            <p:ph type="sldNum" sz="quarter" idx="12"/>
          </p:nvPr>
        </p:nvSpPr>
        <p:spPr bwMode="auto">
          <a:xfrm>
            <a:off x="6858000" y="6172200"/>
            <a:ext cx="1885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2C28102-5597-A24D-8EAE-1611F3659555}" type="slidenum">
              <a:rPr lang="en-GB" altLang="en-US" sz="2400">
                <a:latin typeface="Times" charset="0"/>
                <a:cs typeface="Times" charset="0"/>
              </a:rPr>
              <a:pPr>
                <a:spcBef>
                  <a:spcPct val="0"/>
                </a:spcBef>
                <a:spcAft>
                  <a:spcPct val="0"/>
                </a:spcAft>
                <a:buFontTx/>
                <a:buNone/>
              </a:pPr>
              <a:t>25</a:t>
            </a:fld>
            <a:endParaRPr lang="en-GB" altLang="en-US" sz="2400">
              <a:latin typeface="Times" charset="0"/>
              <a:cs typeface="Times" charset="0"/>
            </a:endParaRPr>
          </a:p>
        </p:txBody>
      </p:sp>
      <p:grpSp>
        <p:nvGrpSpPr>
          <p:cNvPr id="65540" name="Group 96"/>
          <p:cNvGrpSpPr>
            <a:grpSpLocks/>
          </p:cNvGrpSpPr>
          <p:nvPr/>
        </p:nvGrpSpPr>
        <p:grpSpPr bwMode="auto">
          <a:xfrm>
            <a:off x="2306638" y="3841750"/>
            <a:ext cx="3849687" cy="941388"/>
            <a:chOff x="1824" y="3262"/>
            <a:chExt cx="2434" cy="556"/>
          </a:xfrm>
        </p:grpSpPr>
        <p:sp>
          <p:nvSpPr>
            <p:cNvPr id="65549" name="Oval 78"/>
            <p:cNvSpPr>
              <a:spLocks noChangeArrowheads="1"/>
            </p:cNvSpPr>
            <p:nvPr/>
          </p:nvSpPr>
          <p:spPr bwMode="auto">
            <a:xfrm>
              <a:off x="1824" y="3262"/>
              <a:ext cx="706" cy="202"/>
            </a:xfrm>
            <a:prstGeom prst="ellipse">
              <a:avLst/>
            </a:prstGeom>
            <a:solidFill>
              <a:srgbClr val="FFFFFF"/>
            </a:solidFill>
            <a:ln w="9525">
              <a:solidFill>
                <a:schemeClr val="tx1"/>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5550" name="Oval 87"/>
            <p:cNvSpPr>
              <a:spLocks noChangeArrowheads="1"/>
            </p:cNvSpPr>
            <p:nvPr/>
          </p:nvSpPr>
          <p:spPr bwMode="auto">
            <a:xfrm>
              <a:off x="3552" y="3264"/>
              <a:ext cx="706" cy="202"/>
            </a:xfrm>
            <a:prstGeom prst="ellipse">
              <a:avLst/>
            </a:prstGeom>
            <a:solidFill>
              <a:srgbClr val="FFFFFF"/>
            </a:solidFill>
            <a:ln w="9525">
              <a:solidFill>
                <a:schemeClr val="tx1"/>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5551" name="Oval 84"/>
            <p:cNvSpPr>
              <a:spLocks noChangeArrowheads="1"/>
            </p:cNvSpPr>
            <p:nvPr/>
          </p:nvSpPr>
          <p:spPr bwMode="auto">
            <a:xfrm>
              <a:off x="2688" y="3264"/>
              <a:ext cx="706" cy="202"/>
            </a:xfrm>
            <a:prstGeom prst="ellipse">
              <a:avLst/>
            </a:prstGeom>
            <a:solidFill>
              <a:srgbClr val="FFFFFF"/>
            </a:solidFill>
            <a:ln w="9525">
              <a:solidFill>
                <a:schemeClr val="tx1"/>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5552" name="Oval 73"/>
            <p:cNvSpPr>
              <a:spLocks noChangeArrowheads="1"/>
            </p:cNvSpPr>
            <p:nvPr/>
          </p:nvSpPr>
          <p:spPr bwMode="auto">
            <a:xfrm>
              <a:off x="2679" y="3600"/>
              <a:ext cx="706" cy="202"/>
            </a:xfrm>
            <a:prstGeom prst="ellipse">
              <a:avLst/>
            </a:prstGeom>
            <a:solidFill>
              <a:srgbClr val="FFFFFF"/>
            </a:solidFill>
            <a:ln w="9525">
              <a:solidFill>
                <a:schemeClr val="tx1"/>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5553" name="Text Box 75"/>
            <p:cNvSpPr txBox="1">
              <a:spLocks noChangeArrowheads="1"/>
            </p:cNvSpPr>
            <p:nvPr/>
          </p:nvSpPr>
          <p:spPr bwMode="auto">
            <a:xfrm>
              <a:off x="2832" y="3600"/>
              <a:ext cx="46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Times" charset="0"/>
                  <a:cs typeface="Times" charset="0"/>
                </a:rPr>
                <a:t>Name</a:t>
              </a:r>
            </a:p>
          </p:txBody>
        </p:sp>
        <p:sp>
          <p:nvSpPr>
            <p:cNvPr id="65554" name="Text Box 77"/>
            <p:cNvSpPr txBox="1">
              <a:spLocks noChangeArrowheads="1"/>
            </p:cNvSpPr>
            <p:nvPr/>
          </p:nvSpPr>
          <p:spPr bwMode="auto">
            <a:xfrm>
              <a:off x="1897" y="3264"/>
              <a:ext cx="54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Times" charset="0"/>
                  <a:cs typeface="Times" charset="0"/>
                </a:rPr>
                <a:t>FName</a:t>
              </a:r>
            </a:p>
          </p:txBody>
        </p:sp>
        <p:sp>
          <p:nvSpPr>
            <p:cNvPr id="65555" name="Text Box 83"/>
            <p:cNvSpPr txBox="1">
              <a:spLocks noChangeArrowheads="1"/>
            </p:cNvSpPr>
            <p:nvPr/>
          </p:nvSpPr>
          <p:spPr bwMode="auto">
            <a:xfrm>
              <a:off x="2779" y="3262"/>
              <a:ext cx="46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Times" charset="0"/>
                  <a:cs typeface="Times" charset="0"/>
                </a:rPr>
                <a:t>Initial</a:t>
              </a:r>
            </a:p>
          </p:txBody>
        </p:sp>
        <p:sp>
          <p:nvSpPr>
            <p:cNvPr id="65556" name="Text Box 86"/>
            <p:cNvSpPr txBox="1">
              <a:spLocks noChangeArrowheads="1"/>
            </p:cNvSpPr>
            <p:nvPr/>
          </p:nvSpPr>
          <p:spPr bwMode="auto">
            <a:xfrm>
              <a:off x="3659" y="3264"/>
              <a:ext cx="54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Times" charset="0"/>
                  <a:cs typeface="Times" charset="0"/>
                </a:rPr>
                <a:t>LName</a:t>
              </a:r>
            </a:p>
          </p:txBody>
        </p:sp>
        <p:sp>
          <p:nvSpPr>
            <p:cNvPr id="65557" name="Line 91"/>
            <p:cNvSpPr>
              <a:spLocks noChangeShapeType="1"/>
            </p:cNvSpPr>
            <p:nvPr/>
          </p:nvSpPr>
          <p:spPr bwMode="auto">
            <a:xfrm flipV="1">
              <a:off x="3024" y="34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2"/>
            <p:cNvSpPr>
              <a:spLocks noChangeShapeType="1"/>
            </p:cNvSpPr>
            <p:nvPr/>
          </p:nvSpPr>
          <p:spPr bwMode="auto">
            <a:xfrm flipH="1" flipV="1">
              <a:off x="2400" y="3456"/>
              <a:ext cx="48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3"/>
            <p:cNvSpPr>
              <a:spLocks noChangeShapeType="1"/>
            </p:cNvSpPr>
            <p:nvPr/>
          </p:nvSpPr>
          <p:spPr bwMode="auto">
            <a:xfrm flipV="1">
              <a:off x="3168" y="345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 name="Rectangle 17"/>
          <p:cNvSpPr/>
          <p:nvPr/>
        </p:nvSpPr>
        <p:spPr>
          <a:xfrm>
            <a:off x="3422650" y="5197475"/>
            <a:ext cx="1444625" cy="436563"/>
          </a:xfrm>
          <a:prstGeom prst="rect">
            <a:avLst/>
          </a:prstGeom>
          <a:ln w="3175" cmpd="sng"/>
        </p:spPr>
        <p:style>
          <a:lnRef idx="2">
            <a:schemeClr val="dk1"/>
          </a:lnRef>
          <a:fillRef idx="1">
            <a:schemeClr val="lt1"/>
          </a:fillRef>
          <a:effectRef idx="0">
            <a:schemeClr val="dk1"/>
          </a:effectRef>
          <a:fontRef idx="minor">
            <a:schemeClr val="dk1"/>
          </a:fontRef>
        </p:style>
        <p:txBody>
          <a:bodyPr anchor="ctr"/>
          <a:lstStyle/>
          <a:p>
            <a:pPr algn="ctr">
              <a:defRPr/>
            </a:pPr>
            <a:r>
              <a:rPr lang="en-US" sz="1800" dirty="0">
                <a:latin typeface="Times" panose="02020603050405020304" pitchFamily="18" charset="0"/>
                <a:cs typeface="Times" panose="02020603050405020304" pitchFamily="18" charset="0"/>
              </a:rPr>
              <a:t>EMPLOYEE</a:t>
            </a:r>
          </a:p>
        </p:txBody>
      </p:sp>
      <p:sp>
        <p:nvSpPr>
          <p:cNvPr id="65542" name="Line 92"/>
          <p:cNvSpPr>
            <a:spLocks noChangeShapeType="1"/>
          </p:cNvSpPr>
          <p:nvPr/>
        </p:nvSpPr>
        <p:spPr bwMode="auto">
          <a:xfrm>
            <a:off x="4222750" y="4756150"/>
            <a:ext cx="60325" cy="441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92"/>
          <p:cNvSpPr>
            <a:spLocks noChangeShapeType="1"/>
          </p:cNvSpPr>
          <p:nvPr/>
        </p:nvSpPr>
        <p:spPr bwMode="auto">
          <a:xfrm flipH="1">
            <a:off x="4672013" y="4976813"/>
            <a:ext cx="725487" cy="220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4" name="Oval 73"/>
          <p:cNvSpPr>
            <a:spLocks noChangeArrowheads="1"/>
          </p:cNvSpPr>
          <p:nvPr/>
        </p:nvSpPr>
        <p:spPr bwMode="auto">
          <a:xfrm>
            <a:off x="5372100" y="4789488"/>
            <a:ext cx="1301750" cy="407987"/>
          </a:xfrm>
          <a:prstGeom prst="ellipse">
            <a:avLst/>
          </a:prstGeom>
          <a:solidFill>
            <a:srgbClr val="FFFFFF"/>
          </a:solidFill>
          <a:ln w="9525">
            <a:solidFill>
              <a:schemeClr val="tx1"/>
            </a:solidFill>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u="sng">
                <a:latin typeface="Times" charset="0"/>
                <a:cs typeface="Times" charset="0"/>
              </a:rPr>
              <a:t>EmpNo</a:t>
            </a:r>
          </a:p>
        </p:txBody>
      </p:sp>
      <p:sp>
        <p:nvSpPr>
          <p:cNvPr id="65545" name="TextBox 21"/>
          <p:cNvSpPr txBox="1">
            <a:spLocks noChangeArrowheads="1"/>
          </p:cNvSpPr>
          <p:nvPr/>
        </p:nvSpPr>
        <p:spPr bwMode="auto">
          <a:xfrm>
            <a:off x="1165225" y="5765800"/>
            <a:ext cx="558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b="0">
                <a:latin typeface="Times" charset="0"/>
                <a:cs typeface="Times" charset="0"/>
              </a:rPr>
              <a:t>    Employee ( </a:t>
            </a:r>
            <a:r>
              <a:rPr lang="en-US" altLang="en-US" b="0" u="sng">
                <a:latin typeface="Times" charset="0"/>
                <a:cs typeface="Times" charset="0"/>
              </a:rPr>
              <a:t>EmpNo</a:t>
            </a:r>
            <a:r>
              <a:rPr lang="en-US" altLang="en-US" b="0">
                <a:latin typeface="Times" charset="0"/>
                <a:cs typeface="Times" charset="0"/>
              </a:rPr>
              <a:t>, Fname, Initial, Lname ) </a:t>
            </a:r>
          </a:p>
        </p:txBody>
      </p:sp>
      <p:sp>
        <p:nvSpPr>
          <p:cNvPr id="65546" name="Oval 78"/>
          <p:cNvSpPr>
            <a:spLocks noChangeArrowheads="1"/>
          </p:cNvSpPr>
          <p:nvPr/>
        </p:nvSpPr>
        <p:spPr bwMode="auto">
          <a:xfrm>
            <a:off x="2022475" y="4560888"/>
            <a:ext cx="1116013" cy="342900"/>
          </a:xfrm>
          <a:prstGeom prst="ellipse">
            <a:avLst/>
          </a:prstGeom>
          <a:solidFill>
            <a:srgbClr val="FFFFFF"/>
          </a:solidFill>
          <a:ln w="9525">
            <a:solidFill>
              <a:schemeClr val="tx1"/>
            </a:solidFill>
            <a:prstDash val="dot"/>
            <a:round/>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5547" name="Line 92"/>
          <p:cNvSpPr>
            <a:spLocks noChangeShapeType="1"/>
          </p:cNvSpPr>
          <p:nvPr/>
        </p:nvSpPr>
        <p:spPr bwMode="auto">
          <a:xfrm flipH="1" flipV="1">
            <a:off x="2941638" y="4889500"/>
            <a:ext cx="758825" cy="244475"/>
          </a:xfrm>
          <a:prstGeom prst="line">
            <a:avLst/>
          </a:prstGeom>
          <a:noFill/>
          <a:ln w="9525">
            <a:solidFill>
              <a:schemeClr val="tx1"/>
            </a:solidFill>
            <a:prstDash val="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Text Box 77"/>
          <p:cNvSpPr txBox="1">
            <a:spLocks noChangeArrowheads="1"/>
          </p:cNvSpPr>
          <p:nvPr/>
        </p:nvSpPr>
        <p:spPr bwMode="auto">
          <a:xfrm>
            <a:off x="2301875" y="4551363"/>
            <a:ext cx="563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Times" charset="0"/>
                <a:cs typeface="Times" charset="0"/>
              </a:rPr>
              <a:t>Age</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38916" name="Rectangle 3"/>
          <p:cNvSpPr>
            <a:spLocks noGrp="1" noChangeArrowheads="1"/>
          </p:cNvSpPr>
          <p:nvPr>
            <p:ph idx="1"/>
          </p:nvPr>
        </p:nvSpPr>
        <p:spPr>
          <a:xfrm>
            <a:off x="395288" y="1700213"/>
            <a:ext cx="8382000" cy="2590800"/>
          </a:xfrm>
        </p:spPr>
        <p:txBody>
          <a:bodyPr rtlCol="0">
            <a:normAutofit/>
          </a:bodyPr>
          <a:lstStyle/>
          <a:p>
            <a:pPr marL="457200" indent="-457200" eaLnBrk="1" fontAlgn="auto" hangingPunct="1">
              <a:buFont typeface="Arial" pitchFamily="34" charset="0"/>
              <a:buNone/>
              <a:defRPr/>
            </a:pPr>
            <a:r>
              <a:rPr lang="en-US" dirty="0">
                <a:latin typeface="Times" panose="02020603050405020304" pitchFamily="18" charset="0"/>
                <a:ea typeface="ＭＳ Ｐゴシック" charset="0"/>
                <a:cs typeface="Times" panose="02020603050405020304" pitchFamily="18" charset="0"/>
              </a:rPr>
              <a:t>Multi Value Attribute</a:t>
            </a:r>
          </a:p>
          <a:p>
            <a:pPr lvl="1" indent="-45720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Suppose A is a relation that contains the multivalued attribute</a:t>
            </a:r>
            <a:r>
              <a:rPr lang="en-GB" dirty="0">
                <a:latin typeface="Times" panose="02020603050405020304" pitchFamily="18" charset="0"/>
                <a:ea typeface="ＭＳ Ｐゴシック" charset="0"/>
                <a:cs typeface="Times" panose="02020603050405020304" pitchFamily="18" charset="0"/>
              </a:rPr>
              <a:t>.</a:t>
            </a:r>
          </a:p>
          <a:p>
            <a:pPr lvl="1" indent="-45720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Create a relation R to represent the attribute.</a:t>
            </a:r>
          </a:p>
          <a:p>
            <a:pPr lvl="1" indent="-45720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Include the PK of A as FK in R.</a:t>
            </a:r>
          </a:p>
          <a:p>
            <a:pPr lvl="1" indent="-457200" eaLnBrk="1" fontAlgn="auto" hangingPunct="1">
              <a:spcAft>
                <a:spcPts val="0"/>
              </a:spcAft>
              <a:buFont typeface="Arial" pitchFamily="34" charset="0"/>
              <a:buChar char="•"/>
              <a:defRPr/>
            </a:pPr>
            <a:r>
              <a:rPr lang="en-GB" dirty="0">
                <a:latin typeface="Times" panose="02020603050405020304" pitchFamily="18" charset="0"/>
                <a:ea typeface="ＭＳ Ｐゴシック" charset="0"/>
                <a:cs typeface="Times" panose="02020603050405020304" pitchFamily="18" charset="0"/>
              </a:rPr>
              <a:t>The PK of R is the combination of the PK of A (FK) &amp; the multivalued attribute.</a:t>
            </a:r>
          </a:p>
          <a:p>
            <a:pPr lvl="1" indent="-457200" eaLnBrk="1" fontAlgn="auto" hangingPunct="1">
              <a:spcAft>
                <a:spcPts val="0"/>
              </a:spcAft>
              <a:buFont typeface="Arial" pitchFamily="34" charset="0"/>
              <a:buChar char="•"/>
              <a:defRPr/>
            </a:pPr>
            <a:endParaRPr lang="en-GB" dirty="0">
              <a:latin typeface="Times" panose="02020603050405020304" pitchFamily="18" charset="0"/>
              <a:ea typeface="ＭＳ Ｐゴシック" charset="0"/>
              <a:cs typeface="Times" panose="02020603050405020304" pitchFamily="18" charset="0"/>
            </a:endParaRPr>
          </a:p>
          <a:p>
            <a:pPr lvl="1" indent="0" eaLnBrk="1" fontAlgn="auto" hangingPunct="1">
              <a:spcAft>
                <a:spcPts val="0"/>
              </a:spcAft>
              <a:buFontTx/>
              <a:buNone/>
              <a:defRPr/>
            </a:pPr>
            <a:endParaRPr lang="en-GB" dirty="0">
              <a:latin typeface="Times" panose="02020603050405020304" pitchFamily="18" charset="0"/>
              <a:ea typeface="ＭＳ Ｐゴシック" charset="0"/>
              <a:cs typeface="Times" panose="02020603050405020304" pitchFamily="18" charset="0"/>
            </a:endParaRPr>
          </a:p>
        </p:txBody>
      </p:sp>
      <p:sp>
        <p:nvSpPr>
          <p:cNvPr id="6656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85717FA-2CD6-A540-8580-BE0182EAE7B6}" type="slidenum">
              <a:rPr lang="en-GB" altLang="en-US" sz="2400">
                <a:latin typeface="Times" charset="0"/>
                <a:cs typeface="Times" charset="0"/>
              </a:rPr>
              <a:pPr>
                <a:spcBef>
                  <a:spcPct val="0"/>
                </a:spcBef>
                <a:spcAft>
                  <a:spcPct val="0"/>
                </a:spcAft>
                <a:buFontTx/>
                <a:buNone/>
              </a:pPr>
              <a:t>26</a:t>
            </a:fld>
            <a:endParaRPr lang="en-GB" altLang="en-US" sz="2400">
              <a:latin typeface="Times" charset="0"/>
              <a:cs typeface="Times" charset="0"/>
            </a:endParaRPr>
          </a:p>
        </p:txBody>
      </p:sp>
      <p:sp>
        <p:nvSpPr>
          <p:cNvPr id="66564" name="Content Placeholder 2"/>
          <p:cNvSpPr txBox="1">
            <a:spLocks/>
          </p:cNvSpPr>
          <p:nvPr/>
        </p:nvSpPr>
        <p:spPr bwMode="auto">
          <a:xfrm>
            <a:off x="827088" y="5589588"/>
            <a:ext cx="68468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eaLnBrk="1" hangingPunct="1">
              <a:spcAft>
                <a:spcPct val="0"/>
              </a:spcAft>
              <a:buClr>
                <a:srgbClr val="A9A57C"/>
              </a:buClr>
            </a:pPr>
            <a:r>
              <a:rPr lang="en-US" altLang="en-US" sz="1800" b="0">
                <a:solidFill>
                  <a:srgbClr val="2F2B20"/>
                </a:solidFill>
                <a:latin typeface="Times" charset="0"/>
                <a:cs typeface="Times" charset="0"/>
              </a:rPr>
              <a:t>Branch( </a:t>
            </a:r>
            <a:r>
              <a:rPr lang="en-US" altLang="en-US" sz="1800" b="0" u="sng">
                <a:solidFill>
                  <a:srgbClr val="2F2B20"/>
                </a:solidFill>
                <a:latin typeface="Times" charset="0"/>
                <a:cs typeface="Times" charset="0"/>
              </a:rPr>
              <a:t>brachNo, </a:t>
            </a:r>
            <a:r>
              <a:rPr lang="en-US" altLang="en-US" sz="1800" b="0">
                <a:solidFill>
                  <a:srgbClr val="2F2B20"/>
                </a:solidFill>
                <a:latin typeface="Times" charset="0"/>
                <a:cs typeface="Times" charset="0"/>
              </a:rPr>
              <a:t>street, city, postCode)</a:t>
            </a:r>
          </a:p>
          <a:p>
            <a:pPr eaLnBrk="1" hangingPunct="1">
              <a:spcAft>
                <a:spcPct val="0"/>
              </a:spcAft>
              <a:buClr>
                <a:srgbClr val="A9A57C"/>
              </a:buClr>
            </a:pPr>
            <a:r>
              <a:rPr lang="en-US" altLang="en-US" sz="1800" b="0">
                <a:solidFill>
                  <a:srgbClr val="2F2B20"/>
                </a:solidFill>
                <a:latin typeface="Times" charset="0"/>
                <a:cs typeface="Times" charset="0"/>
              </a:rPr>
              <a:t>BrachTel (</a:t>
            </a:r>
            <a:r>
              <a:rPr lang="en-US" altLang="en-US" sz="1800" b="0" u="sng">
                <a:solidFill>
                  <a:srgbClr val="2F2B20"/>
                </a:solidFill>
                <a:latin typeface="Times" charset="0"/>
                <a:cs typeface="Times" charset="0"/>
              </a:rPr>
              <a:t>telNo</a:t>
            </a:r>
            <a:r>
              <a:rPr lang="en-US" altLang="en-US" sz="1800" b="0">
                <a:solidFill>
                  <a:srgbClr val="2F2B20"/>
                </a:solidFill>
                <a:latin typeface="Times" charset="0"/>
                <a:cs typeface="Times" charset="0"/>
              </a:rPr>
              <a:t>, </a:t>
            </a:r>
            <a:r>
              <a:rPr lang="en-US" altLang="en-US" sz="1800" b="0" u="sng">
                <a:solidFill>
                  <a:srgbClr val="2F2B20"/>
                </a:solidFill>
                <a:latin typeface="Times" charset="0"/>
                <a:cs typeface="Times" charset="0"/>
              </a:rPr>
              <a:t>brachNo</a:t>
            </a:r>
            <a:r>
              <a:rPr lang="en-US" altLang="en-US" sz="1800" b="0">
                <a:solidFill>
                  <a:srgbClr val="2F2B20"/>
                </a:solidFill>
                <a:latin typeface="Times" charset="0"/>
                <a:cs typeface="Times" charset="0"/>
              </a:rPr>
              <a:t>)</a:t>
            </a:r>
          </a:p>
        </p:txBody>
      </p:sp>
      <p:grpSp>
        <p:nvGrpSpPr>
          <p:cNvPr id="66565" name="Group 49"/>
          <p:cNvGrpSpPr>
            <a:grpSpLocks/>
          </p:cNvGrpSpPr>
          <p:nvPr/>
        </p:nvGrpSpPr>
        <p:grpSpPr bwMode="auto">
          <a:xfrm>
            <a:off x="3851275" y="3570288"/>
            <a:ext cx="4457700" cy="2451100"/>
            <a:chOff x="-151788" y="3009900"/>
            <a:chExt cx="6438288" cy="2730500"/>
          </a:xfrm>
        </p:grpSpPr>
        <p:sp>
          <p:nvSpPr>
            <p:cNvPr id="51" name="Rectangle 50"/>
            <p:cNvSpPr/>
            <p:nvPr/>
          </p:nvSpPr>
          <p:spPr>
            <a:xfrm>
              <a:off x="1638919" y="4571448"/>
              <a:ext cx="1600401" cy="762206"/>
            </a:xfrm>
            <a:prstGeom prst="rect">
              <a:avLst/>
            </a:prstGeom>
            <a:solidFill>
              <a:srgbClr val="FFFFFF"/>
            </a:solidFill>
            <a:ln w="25400" cap="flat" cmpd="sng" algn="ctr">
              <a:solidFill>
                <a:srgbClr val="2F2B20"/>
              </a:solidFill>
              <a:prstDash val="solid"/>
            </a:ln>
            <a:effectLst/>
          </p:spPr>
          <p:txBody>
            <a:bodyPr anchor="ctr"/>
            <a:lstStyle/>
            <a:p>
              <a:pPr algn="ctr" eaLnBrk="1" fontAlgn="auto" hangingPunct="1">
                <a:spcBef>
                  <a:spcPts val="0"/>
                </a:spcBef>
                <a:spcAft>
                  <a:spcPts val="0"/>
                </a:spcAft>
                <a:defRPr/>
              </a:pPr>
              <a:r>
                <a:rPr lang="en-US" sz="1800" kern="0" dirty="0">
                  <a:solidFill>
                    <a:srgbClr val="2F2B20"/>
                  </a:solidFill>
                  <a:latin typeface="Times" panose="02020603050405020304" pitchFamily="18" charset="0"/>
                  <a:ea typeface="+mn-ea"/>
                  <a:cs typeface="Times" panose="02020603050405020304" pitchFamily="18" charset="0"/>
                </a:rPr>
                <a:t>Branch</a:t>
              </a:r>
            </a:p>
          </p:txBody>
        </p:sp>
        <p:cxnSp>
          <p:nvCxnSpPr>
            <p:cNvPr id="66569" name="Straight Connector 51"/>
            <p:cNvCxnSpPr>
              <a:cxnSpLocks noChangeShapeType="1"/>
              <a:endCxn id="53" idx="4"/>
            </p:cNvCxnSpPr>
            <p:nvPr/>
          </p:nvCxnSpPr>
          <p:spPr bwMode="auto">
            <a:xfrm flipH="1" flipV="1">
              <a:off x="1143306" y="3695700"/>
              <a:ext cx="609296" cy="83820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3" name="Oval 52"/>
            <p:cNvSpPr/>
            <p:nvPr/>
          </p:nvSpPr>
          <p:spPr>
            <a:xfrm>
              <a:off x="-151788" y="3137229"/>
              <a:ext cx="2590906" cy="558833"/>
            </a:xfrm>
            <a:prstGeom prst="ellipse">
              <a:avLst/>
            </a:prstGeom>
            <a:solidFill>
              <a:srgbClr val="FFFFFF"/>
            </a:solidFill>
            <a:ln w="25400" cap="flat" cmpd="sng" algn="ctr">
              <a:solidFill>
                <a:srgbClr val="2F2B20"/>
              </a:solidFill>
              <a:prstDash val="solid"/>
            </a:ln>
            <a:effectLst/>
          </p:spPr>
          <p:txBody>
            <a:bodyPr anchor="ctr"/>
            <a:lstStyle/>
            <a:p>
              <a:pPr algn="ctr" eaLnBrk="1" fontAlgn="auto" hangingPunct="1">
                <a:spcBef>
                  <a:spcPts val="0"/>
                </a:spcBef>
                <a:spcAft>
                  <a:spcPts val="0"/>
                </a:spcAft>
                <a:defRPr/>
              </a:pPr>
              <a:r>
                <a:rPr lang="en-US" sz="1800" kern="0" dirty="0" err="1">
                  <a:solidFill>
                    <a:srgbClr val="2F2B20"/>
                  </a:solidFill>
                  <a:latin typeface="Times" panose="02020603050405020304" pitchFamily="18" charset="0"/>
                  <a:ea typeface="+mn-ea"/>
                  <a:cs typeface="Times" panose="02020603050405020304" pitchFamily="18" charset="0"/>
                </a:rPr>
                <a:t>BranchNo</a:t>
              </a:r>
              <a:endParaRPr lang="en-US" sz="1800" kern="0" dirty="0">
                <a:solidFill>
                  <a:srgbClr val="2F2B20"/>
                </a:solidFill>
                <a:latin typeface="Times" panose="02020603050405020304" pitchFamily="18" charset="0"/>
                <a:ea typeface="+mn-ea"/>
                <a:cs typeface="Times" panose="02020603050405020304" pitchFamily="18" charset="0"/>
              </a:endParaRPr>
            </a:p>
          </p:txBody>
        </p:sp>
        <p:sp>
          <p:nvSpPr>
            <p:cNvPr id="54" name="Oval 53"/>
            <p:cNvSpPr/>
            <p:nvPr/>
          </p:nvSpPr>
          <p:spPr>
            <a:xfrm>
              <a:off x="2629425" y="3009900"/>
              <a:ext cx="1827391" cy="558833"/>
            </a:xfrm>
            <a:prstGeom prst="ellipse">
              <a:avLst/>
            </a:prstGeom>
            <a:solidFill>
              <a:srgbClr val="FFFFFF"/>
            </a:solidFill>
            <a:ln w="25400" cap="flat" cmpd="sng" algn="ctr">
              <a:solidFill>
                <a:srgbClr val="2F2B20"/>
              </a:solidFill>
              <a:prstDash val="solid"/>
            </a:ln>
            <a:effectLst/>
          </p:spPr>
          <p:txBody>
            <a:bodyPr anchor="ctr"/>
            <a:lstStyle/>
            <a:p>
              <a:pPr algn="ctr" eaLnBrk="1" fontAlgn="auto" hangingPunct="1">
                <a:spcBef>
                  <a:spcPts val="0"/>
                </a:spcBef>
                <a:spcAft>
                  <a:spcPts val="0"/>
                </a:spcAft>
                <a:defRPr/>
              </a:pPr>
              <a:r>
                <a:rPr lang="en-US" sz="1800" kern="0" dirty="0">
                  <a:solidFill>
                    <a:srgbClr val="2F2B20"/>
                  </a:solidFill>
                  <a:latin typeface="Times" panose="02020603050405020304" pitchFamily="18" charset="0"/>
                  <a:ea typeface="+mn-ea"/>
                  <a:cs typeface="Times" panose="02020603050405020304" pitchFamily="18" charset="0"/>
                </a:rPr>
                <a:t>street </a:t>
              </a:r>
            </a:p>
          </p:txBody>
        </p:sp>
        <p:sp>
          <p:nvSpPr>
            <p:cNvPr id="55" name="Oval 54"/>
            <p:cNvSpPr/>
            <p:nvPr/>
          </p:nvSpPr>
          <p:spPr>
            <a:xfrm>
              <a:off x="4190846" y="3568733"/>
              <a:ext cx="1829684" cy="558833"/>
            </a:xfrm>
            <a:prstGeom prst="ellipse">
              <a:avLst/>
            </a:prstGeom>
            <a:solidFill>
              <a:srgbClr val="FFFFFF"/>
            </a:solidFill>
            <a:ln w="25400" cap="flat" cmpd="sng" algn="ctr">
              <a:solidFill>
                <a:srgbClr val="2F2B20"/>
              </a:solidFill>
              <a:prstDash val="solid"/>
            </a:ln>
            <a:effectLst/>
          </p:spPr>
          <p:txBody>
            <a:bodyPr anchor="ctr"/>
            <a:lstStyle/>
            <a:p>
              <a:pPr algn="ctr" eaLnBrk="1" fontAlgn="auto" hangingPunct="1">
                <a:spcBef>
                  <a:spcPts val="0"/>
                </a:spcBef>
                <a:spcAft>
                  <a:spcPts val="0"/>
                </a:spcAft>
                <a:defRPr/>
              </a:pPr>
              <a:r>
                <a:rPr lang="en-US" sz="1800" kern="0" dirty="0">
                  <a:solidFill>
                    <a:srgbClr val="2F2B20"/>
                  </a:solidFill>
                  <a:latin typeface="Times" panose="02020603050405020304" pitchFamily="18" charset="0"/>
                  <a:ea typeface="+mn-ea"/>
                  <a:cs typeface="Times" panose="02020603050405020304" pitchFamily="18" charset="0"/>
                </a:rPr>
                <a:t>city</a:t>
              </a:r>
            </a:p>
          </p:txBody>
        </p:sp>
        <p:sp>
          <p:nvSpPr>
            <p:cNvPr id="56" name="Oval 55"/>
            <p:cNvSpPr/>
            <p:nvPr/>
          </p:nvSpPr>
          <p:spPr>
            <a:xfrm>
              <a:off x="4456816" y="5181567"/>
              <a:ext cx="1829684" cy="558833"/>
            </a:xfrm>
            <a:prstGeom prst="ellipse">
              <a:avLst/>
            </a:prstGeom>
            <a:solidFill>
              <a:srgbClr val="FFFFFF"/>
            </a:solidFill>
            <a:ln w="25400" cap="flat" cmpd="sng" algn="ctr">
              <a:solidFill>
                <a:srgbClr val="2F2B20"/>
              </a:solidFill>
              <a:prstDash val="solid"/>
            </a:ln>
            <a:effectLst/>
          </p:spPr>
          <p:txBody>
            <a:bodyPr anchor="ctr"/>
            <a:lstStyle/>
            <a:p>
              <a:pPr algn="ctr" eaLnBrk="1" fontAlgn="auto" hangingPunct="1">
                <a:spcBef>
                  <a:spcPts val="0"/>
                </a:spcBef>
                <a:spcAft>
                  <a:spcPts val="0"/>
                </a:spcAft>
                <a:defRPr/>
              </a:pPr>
              <a:r>
                <a:rPr lang="en-US" sz="1800" kern="0" dirty="0" err="1">
                  <a:solidFill>
                    <a:srgbClr val="2F2B20"/>
                  </a:solidFill>
                  <a:latin typeface="Times" panose="02020603050405020304" pitchFamily="18" charset="0"/>
                  <a:ea typeface="+mn-ea"/>
                  <a:cs typeface="Times" panose="02020603050405020304" pitchFamily="18" charset="0"/>
                </a:rPr>
                <a:t>postCode</a:t>
              </a:r>
              <a:endParaRPr lang="en-US" sz="1800" kern="0" dirty="0">
                <a:solidFill>
                  <a:srgbClr val="2F2B20"/>
                </a:solidFill>
                <a:latin typeface="Times" panose="02020603050405020304" pitchFamily="18" charset="0"/>
                <a:ea typeface="+mn-ea"/>
                <a:cs typeface="Times" panose="02020603050405020304" pitchFamily="18" charset="0"/>
              </a:endParaRPr>
            </a:p>
          </p:txBody>
        </p:sp>
        <p:cxnSp>
          <p:nvCxnSpPr>
            <p:cNvPr id="66574" name="Straight Connector 56"/>
            <p:cNvCxnSpPr>
              <a:cxnSpLocks noChangeShapeType="1"/>
              <a:stCxn id="54" idx="4"/>
              <a:endCxn id="51" idx="0"/>
            </p:cNvCxnSpPr>
            <p:nvPr/>
          </p:nvCxnSpPr>
          <p:spPr bwMode="auto">
            <a:xfrm flipH="1">
              <a:off x="2438400" y="3568700"/>
              <a:ext cx="1104900" cy="1003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66575" name="Straight Connector 57"/>
            <p:cNvCxnSpPr>
              <a:cxnSpLocks noChangeShapeType="1"/>
              <a:stCxn id="55" idx="2"/>
            </p:cNvCxnSpPr>
            <p:nvPr/>
          </p:nvCxnSpPr>
          <p:spPr bwMode="auto">
            <a:xfrm flipH="1">
              <a:off x="3238500" y="3848100"/>
              <a:ext cx="952500" cy="723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66576" name="Straight Connector 58"/>
            <p:cNvCxnSpPr>
              <a:cxnSpLocks noChangeShapeType="1"/>
              <a:stCxn id="61" idx="2"/>
              <a:endCxn id="51" idx="3"/>
            </p:cNvCxnSpPr>
            <p:nvPr/>
          </p:nvCxnSpPr>
          <p:spPr bwMode="auto">
            <a:xfrm flipH="1">
              <a:off x="3238500" y="4634677"/>
              <a:ext cx="1219200" cy="3183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66577" name="Straight Connector 59"/>
            <p:cNvCxnSpPr>
              <a:cxnSpLocks noChangeShapeType="1"/>
              <a:stCxn id="56" idx="2"/>
            </p:cNvCxnSpPr>
            <p:nvPr/>
          </p:nvCxnSpPr>
          <p:spPr bwMode="auto">
            <a:xfrm flipH="1" flipV="1">
              <a:off x="3238500" y="5181600"/>
              <a:ext cx="1219200" cy="279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sp>
        <p:nvSpPr>
          <p:cNvPr id="61" name="Oval 60"/>
          <p:cNvSpPr/>
          <p:nvPr/>
        </p:nvSpPr>
        <p:spPr>
          <a:xfrm>
            <a:off x="7042150" y="4529138"/>
            <a:ext cx="1266825" cy="571500"/>
          </a:xfrm>
          <a:prstGeom prst="ellipse">
            <a:avLst/>
          </a:prstGeom>
          <a:solidFill>
            <a:srgbClr val="FFFFFF"/>
          </a:solidFill>
          <a:ln w="88900" cap="flat" cmpd="dbl" algn="ctr">
            <a:solidFill>
              <a:srgbClr val="2F2B20"/>
            </a:solidFill>
            <a:prstDash val="solid"/>
          </a:ln>
          <a:effectLst/>
        </p:spPr>
        <p:txBody>
          <a:bodyPr anchor="ctr"/>
          <a:lstStyle/>
          <a:p>
            <a:pPr algn="ctr" eaLnBrk="1" fontAlgn="auto" hangingPunct="1">
              <a:spcBef>
                <a:spcPts val="0"/>
              </a:spcBef>
              <a:spcAft>
                <a:spcPts val="0"/>
              </a:spcAft>
              <a:defRPr/>
            </a:pPr>
            <a:r>
              <a:rPr lang="en-US" sz="1800" kern="0" dirty="0" err="1">
                <a:solidFill>
                  <a:srgbClr val="2F2B20"/>
                </a:solidFill>
                <a:latin typeface="Times" panose="02020603050405020304" pitchFamily="18" charset="0"/>
                <a:ea typeface="+mn-ea"/>
                <a:cs typeface="Times" panose="02020603050405020304" pitchFamily="18" charset="0"/>
              </a:rPr>
              <a:t>telNo</a:t>
            </a:r>
            <a:endParaRPr lang="en-US" sz="1800" kern="0" dirty="0">
              <a:solidFill>
                <a:srgbClr val="2F2B20"/>
              </a:solidFill>
              <a:latin typeface="Times" panose="02020603050405020304" pitchFamily="18" charset="0"/>
              <a:ea typeface="+mn-ea"/>
              <a:cs typeface="Times" panose="02020603050405020304" pitchFamily="18" charset="0"/>
            </a:endParaRPr>
          </a:p>
        </p:txBody>
      </p:sp>
      <p:cxnSp>
        <p:nvCxnSpPr>
          <p:cNvPr id="6" name="Straight Connector 5"/>
          <p:cNvCxnSpPr/>
          <p:nvPr/>
        </p:nvCxnSpPr>
        <p:spPr>
          <a:xfrm flipH="1">
            <a:off x="2627313" y="6308725"/>
            <a:ext cx="7207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33795" name="Rectangle 3"/>
          <p:cNvSpPr>
            <a:spLocks noGrp="1" noChangeArrowheads="1"/>
          </p:cNvSpPr>
          <p:nvPr>
            <p:ph idx="1"/>
          </p:nvPr>
        </p:nvSpPr>
        <p:spPr>
          <a:xfrm>
            <a:off x="395288" y="1228725"/>
            <a:ext cx="8382000" cy="2128838"/>
          </a:xfrm>
        </p:spPr>
        <p:txBody>
          <a:bodyPr>
            <a:normAutofit/>
          </a:bodyPr>
          <a:lstStyle/>
          <a:p>
            <a:pPr eaLnBrk="1" hangingPunct="1">
              <a:lnSpc>
                <a:spcPct val="90000"/>
              </a:lnSpc>
              <a:buFontTx/>
              <a:buNone/>
            </a:pPr>
            <a:endParaRPr lang="en-GB" altLang="en-US">
              <a:latin typeface="Times" charset="0"/>
              <a:ea typeface="Times" charset="0"/>
              <a:cs typeface="Times" charset="0"/>
            </a:endParaRPr>
          </a:p>
          <a:p>
            <a:pPr lvl="1" indent="-457200" eaLnBrk="1" hangingPunct="1">
              <a:lnSpc>
                <a:spcPct val="90000"/>
              </a:lnSpc>
              <a:buFontTx/>
              <a:buAutoNum type="arabicParenBoth" startAt="2"/>
            </a:pPr>
            <a:r>
              <a:rPr lang="en-US" altLang="en-US" b="1">
                <a:latin typeface="Times" charset="0"/>
                <a:ea typeface="Times" charset="0"/>
                <a:cs typeface="Times" charset="0"/>
              </a:rPr>
              <a:t>Weak entity types</a:t>
            </a:r>
          </a:p>
          <a:p>
            <a:pPr lvl="1" indent="-457200" eaLnBrk="1" hangingPunct="1">
              <a:lnSpc>
                <a:spcPct val="90000"/>
              </a:lnSpc>
            </a:pPr>
            <a:r>
              <a:rPr lang="en-US" altLang="en-US">
                <a:latin typeface="Times" charset="0"/>
                <a:ea typeface="Times" charset="0"/>
                <a:cs typeface="Times" charset="0"/>
              </a:rPr>
              <a:t>For each weak entity in the data model, create a relation that includes all the simple attributes of that entity. </a:t>
            </a:r>
          </a:p>
          <a:p>
            <a:pPr lvl="1" indent="-457200" eaLnBrk="1" hangingPunct="1">
              <a:lnSpc>
                <a:spcPct val="90000"/>
              </a:lnSpc>
            </a:pPr>
            <a:r>
              <a:rPr lang="en-US" altLang="en-US">
                <a:latin typeface="Times" charset="0"/>
                <a:ea typeface="Times" charset="0"/>
                <a:cs typeface="Times" charset="0"/>
              </a:rPr>
              <a:t>The primary key of a weak entity is the partial key and its strong entity type</a:t>
            </a:r>
            <a:r>
              <a:rPr lang="ar-SA" altLang="en-US">
                <a:latin typeface="Times" charset="0"/>
                <a:ea typeface="Times" charset="0"/>
                <a:cs typeface="Times" charset="0"/>
              </a:rPr>
              <a:t> </a:t>
            </a:r>
            <a:r>
              <a:rPr lang="en-US" altLang="en-US">
                <a:latin typeface="Times" charset="0"/>
                <a:ea typeface="Times" charset="0"/>
                <a:cs typeface="Times" charset="0"/>
              </a:rPr>
              <a:t>PK. The FK will be the strong entity PK. </a:t>
            </a:r>
            <a:endParaRPr lang="en-GB" altLang="en-US" sz="2400">
              <a:latin typeface="Times" charset="0"/>
              <a:ea typeface="Times" charset="0"/>
              <a:cs typeface="Times" charset="0"/>
            </a:endParaRPr>
          </a:p>
        </p:txBody>
      </p:sp>
      <p:sp>
        <p:nvSpPr>
          <p:cNvPr id="6758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7FEC61D7-6DCA-654B-B651-651A54A68B41}" type="slidenum">
              <a:rPr lang="en-GB" altLang="en-US" sz="2400">
                <a:latin typeface="Times" charset="0"/>
                <a:cs typeface="Times" charset="0"/>
              </a:rPr>
              <a:pPr>
                <a:spcBef>
                  <a:spcPct val="0"/>
                </a:spcBef>
                <a:spcAft>
                  <a:spcPct val="0"/>
                </a:spcAft>
                <a:buFontTx/>
                <a:buNone/>
              </a:pPr>
              <a:t>27</a:t>
            </a:fld>
            <a:endParaRPr lang="en-GB" altLang="en-US" sz="2400">
              <a:latin typeface="Times" charset="0"/>
              <a:cs typeface="Times" charset="0"/>
            </a:endParaRPr>
          </a:p>
        </p:txBody>
      </p:sp>
      <p:sp>
        <p:nvSpPr>
          <p:cNvPr id="67588" name="Rectangle 4"/>
          <p:cNvSpPr>
            <a:spLocks noChangeArrowheads="1"/>
          </p:cNvSpPr>
          <p:nvPr/>
        </p:nvSpPr>
        <p:spPr bwMode="auto">
          <a:xfrm>
            <a:off x="5954713" y="4572000"/>
            <a:ext cx="1712912" cy="685800"/>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2400" b="0">
              <a:latin typeface="Times" charset="0"/>
              <a:cs typeface="Times" charset="0"/>
            </a:endParaRPr>
          </a:p>
        </p:txBody>
      </p:sp>
      <p:sp>
        <p:nvSpPr>
          <p:cNvPr id="67589" name="AutoShape 5"/>
          <p:cNvSpPr>
            <a:spLocks noChangeArrowheads="1"/>
          </p:cNvSpPr>
          <p:nvPr/>
        </p:nvSpPr>
        <p:spPr bwMode="auto">
          <a:xfrm>
            <a:off x="3592513" y="4437063"/>
            <a:ext cx="1981200" cy="990600"/>
          </a:xfrm>
          <a:prstGeom prst="flowChartDecision">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endParaRPr lang="en-US" altLang="en-US" sz="2400" b="0">
              <a:latin typeface="Times" charset="0"/>
              <a:cs typeface="Times" charset="0"/>
            </a:endParaRPr>
          </a:p>
        </p:txBody>
      </p:sp>
      <p:sp>
        <p:nvSpPr>
          <p:cNvPr id="67590" name="Rectangle 6"/>
          <p:cNvSpPr>
            <a:spLocks noChangeArrowheads="1"/>
          </p:cNvSpPr>
          <p:nvPr/>
        </p:nvSpPr>
        <p:spPr bwMode="auto">
          <a:xfrm>
            <a:off x="1547813" y="4572000"/>
            <a:ext cx="1435100" cy="685800"/>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a:latin typeface="Times" charset="0"/>
                <a:cs typeface="Times" charset="0"/>
              </a:rPr>
              <a:t>EMPLOYEE</a:t>
            </a:r>
          </a:p>
        </p:txBody>
      </p:sp>
      <p:sp>
        <p:nvSpPr>
          <p:cNvPr id="9" name="Line 7"/>
          <p:cNvSpPr>
            <a:spLocks noChangeShapeType="1"/>
          </p:cNvSpPr>
          <p:nvPr/>
        </p:nvSpPr>
        <p:spPr bwMode="auto">
          <a:xfrm>
            <a:off x="5508625" y="49418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0" name="Line 8"/>
          <p:cNvSpPr>
            <a:spLocks noChangeShapeType="1"/>
          </p:cNvSpPr>
          <p:nvPr/>
        </p:nvSpPr>
        <p:spPr bwMode="auto">
          <a:xfrm>
            <a:off x="2982913" y="49418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67593" name="Oval 9"/>
          <p:cNvSpPr>
            <a:spLocks noChangeArrowheads="1"/>
          </p:cNvSpPr>
          <p:nvPr/>
        </p:nvSpPr>
        <p:spPr bwMode="auto">
          <a:xfrm>
            <a:off x="468313" y="3810000"/>
            <a:ext cx="8382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u="sng">
                <a:latin typeface="Times" charset="0"/>
                <a:cs typeface="Times" charset="0"/>
              </a:rPr>
              <a:t>EmpNo</a:t>
            </a:r>
            <a:endParaRPr lang="en-US" altLang="en-US" b="0">
              <a:latin typeface="Times" charset="0"/>
              <a:cs typeface="Times" charset="0"/>
            </a:endParaRPr>
          </a:p>
        </p:txBody>
      </p:sp>
      <p:sp>
        <p:nvSpPr>
          <p:cNvPr id="67594" name="Oval 10"/>
          <p:cNvSpPr>
            <a:spLocks noChangeArrowheads="1"/>
          </p:cNvSpPr>
          <p:nvPr/>
        </p:nvSpPr>
        <p:spPr bwMode="auto">
          <a:xfrm>
            <a:off x="1382713" y="3429000"/>
            <a:ext cx="8382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a:latin typeface="Times" charset="0"/>
                <a:cs typeface="Times" charset="0"/>
              </a:rPr>
              <a:t>Lname</a:t>
            </a:r>
          </a:p>
        </p:txBody>
      </p:sp>
      <p:sp>
        <p:nvSpPr>
          <p:cNvPr id="67595" name="Oval 11"/>
          <p:cNvSpPr>
            <a:spLocks noChangeArrowheads="1"/>
          </p:cNvSpPr>
          <p:nvPr/>
        </p:nvSpPr>
        <p:spPr bwMode="auto">
          <a:xfrm>
            <a:off x="2449513" y="3429000"/>
            <a:ext cx="7620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a:latin typeface="Times" charset="0"/>
                <a:cs typeface="Times" charset="0"/>
              </a:rPr>
              <a:t>Fname</a:t>
            </a:r>
          </a:p>
        </p:txBody>
      </p:sp>
      <p:sp>
        <p:nvSpPr>
          <p:cNvPr id="67596" name="Oval 12"/>
          <p:cNvSpPr>
            <a:spLocks noChangeArrowheads="1"/>
          </p:cNvSpPr>
          <p:nvPr/>
        </p:nvSpPr>
        <p:spPr bwMode="auto">
          <a:xfrm>
            <a:off x="3135313" y="3886200"/>
            <a:ext cx="7620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a:latin typeface="Times" charset="0"/>
                <a:cs typeface="Times" charset="0"/>
              </a:rPr>
              <a:t>DOB</a:t>
            </a:r>
          </a:p>
        </p:txBody>
      </p:sp>
      <p:sp>
        <p:nvSpPr>
          <p:cNvPr id="67597" name="Oval 13"/>
          <p:cNvSpPr>
            <a:spLocks noChangeArrowheads="1"/>
          </p:cNvSpPr>
          <p:nvPr/>
        </p:nvSpPr>
        <p:spPr bwMode="auto">
          <a:xfrm>
            <a:off x="5649913" y="3581400"/>
            <a:ext cx="9144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u="sng">
                <a:latin typeface="Times" charset="0"/>
                <a:cs typeface="Times" charset="0"/>
              </a:rPr>
              <a:t>DepNo</a:t>
            </a:r>
            <a:endParaRPr lang="en-US" altLang="en-US" b="0">
              <a:latin typeface="Times" charset="0"/>
              <a:cs typeface="Times" charset="0"/>
            </a:endParaRPr>
          </a:p>
        </p:txBody>
      </p:sp>
      <p:sp>
        <p:nvSpPr>
          <p:cNvPr id="67598" name="Oval 14"/>
          <p:cNvSpPr>
            <a:spLocks noChangeArrowheads="1"/>
          </p:cNvSpPr>
          <p:nvPr/>
        </p:nvSpPr>
        <p:spPr bwMode="auto">
          <a:xfrm>
            <a:off x="7021513" y="3657600"/>
            <a:ext cx="838200" cy="3810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a:latin typeface="Times" charset="0"/>
                <a:cs typeface="Times" charset="0"/>
              </a:rPr>
              <a:t>Fname</a:t>
            </a:r>
          </a:p>
        </p:txBody>
      </p:sp>
      <p:sp>
        <p:nvSpPr>
          <p:cNvPr id="17" name="Line 15"/>
          <p:cNvSpPr>
            <a:spLocks noChangeShapeType="1"/>
          </p:cNvSpPr>
          <p:nvPr/>
        </p:nvSpPr>
        <p:spPr bwMode="auto">
          <a:xfrm flipH="1">
            <a:off x="7097713" y="40386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8" name="Line 16"/>
          <p:cNvSpPr>
            <a:spLocks noChangeShapeType="1"/>
          </p:cNvSpPr>
          <p:nvPr/>
        </p:nvSpPr>
        <p:spPr bwMode="auto">
          <a:xfrm>
            <a:off x="6183313" y="40386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19" name="Line 17"/>
          <p:cNvSpPr>
            <a:spLocks noChangeShapeType="1"/>
          </p:cNvSpPr>
          <p:nvPr/>
        </p:nvSpPr>
        <p:spPr bwMode="auto">
          <a:xfrm flipH="1">
            <a:off x="2678113" y="41910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0" name="Line 18"/>
          <p:cNvSpPr>
            <a:spLocks noChangeShapeType="1"/>
          </p:cNvSpPr>
          <p:nvPr/>
        </p:nvSpPr>
        <p:spPr bwMode="auto">
          <a:xfrm flipH="1">
            <a:off x="2373313" y="38862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1" name="Line 19"/>
          <p:cNvSpPr>
            <a:spLocks noChangeShapeType="1"/>
          </p:cNvSpPr>
          <p:nvPr/>
        </p:nvSpPr>
        <p:spPr bwMode="auto">
          <a:xfrm>
            <a:off x="1839913" y="38862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2" name="Line 20"/>
          <p:cNvSpPr>
            <a:spLocks noChangeShapeType="1"/>
          </p:cNvSpPr>
          <p:nvPr/>
        </p:nvSpPr>
        <p:spPr bwMode="auto">
          <a:xfrm>
            <a:off x="1154113" y="41910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67605" name="Rectangle 21"/>
          <p:cNvSpPr>
            <a:spLocks noChangeArrowheads="1"/>
          </p:cNvSpPr>
          <p:nvPr/>
        </p:nvSpPr>
        <p:spPr bwMode="auto">
          <a:xfrm>
            <a:off x="6030913" y="4648200"/>
            <a:ext cx="1565275" cy="533400"/>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b="0">
                <a:latin typeface="Times" charset="0"/>
                <a:cs typeface="Times" charset="0"/>
              </a:rPr>
              <a:t>DEPENDENT</a:t>
            </a:r>
            <a:endParaRPr lang="en-US" altLang="en-US" sz="2400" b="0">
              <a:latin typeface="Times" charset="0"/>
              <a:cs typeface="Times" charset="0"/>
            </a:endParaRPr>
          </a:p>
        </p:txBody>
      </p:sp>
      <p:sp>
        <p:nvSpPr>
          <p:cNvPr id="67606" name="AutoShape 22"/>
          <p:cNvSpPr>
            <a:spLocks noChangeArrowheads="1"/>
          </p:cNvSpPr>
          <p:nvPr/>
        </p:nvSpPr>
        <p:spPr bwMode="auto">
          <a:xfrm>
            <a:off x="3744913" y="4495800"/>
            <a:ext cx="1676400" cy="838200"/>
          </a:xfrm>
          <a:prstGeom prst="flowChartDecision">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2400" b="0">
                <a:latin typeface="Times" charset="0"/>
                <a:cs typeface="Times" charset="0"/>
              </a:rPr>
              <a:t>has</a:t>
            </a:r>
          </a:p>
        </p:txBody>
      </p:sp>
      <p:sp>
        <p:nvSpPr>
          <p:cNvPr id="67607" name="Rectangle 1"/>
          <p:cNvSpPr>
            <a:spLocks noChangeArrowheads="1"/>
          </p:cNvSpPr>
          <p:nvPr/>
        </p:nvSpPr>
        <p:spPr bwMode="auto">
          <a:xfrm>
            <a:off x="1331913" y="5529263"/>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 typeface="Wingdings" charset="2"/>
              <a:buNone/>
            </a:pPr>
            <a:r>
              <a:rPr lang="en-AU" altLang="en-US" b="0">
                <a:latin typeface="Times" charset="0"/>
                <a:cs typeface="Times" charset="0"/>
              </a:rPr>
              <a:t>Employee ( </a:t>
            </a:r>
            <a:r>
              <a:rPr lang="en-AU" altLang="en-US" b="0" u="sng">
                <a:latin typeface="Times" charset="0"/>
                <a:cs typeface="Times" charset="0"/>
              </a:rPr>
              <a:t>EmpNo</a:t>
            </a:r>
            <a:r>
              <a:rPr lang="en-AU" altLang="en-US" b="0">
                <a:latin typeface="Times" charset="0"/>
                <a:cs typeface="Times" charset="0"/>
              </a:rPr>
              <a:t>, Lname,Fname, DOB)</a:t>
            </a:r>
          </a:p>
          <a:p>
            <a:pPr>
              <a:spcBef>
                <a:spcPct val="0"/>
              </a:spcBef>
              <a:spcAft>
                <a:spcPct val="0"/>
              </a:spcAft>
              <a:buFont typeface="Wingdings" charset="2"/>
              <a:buNone/>
            </a:pPr>
            <a:r>
              <a:rPr lang="en-AU" altLang="en-US" b="0">
                <a:latin typeface="Times" charset="0"/>
                <a:cs typeface="Times" charset="0"/>
              </a:rPr>
              <a:t>Dependents(</a:t>
            </a:r>
            <a:r>
              <a:rPr lang="en-AU" altLang="en-US" b="0" u="sng">
                <a:latin typeface="Times" charset="0"/>
                <a:cs typeface="Times" charset="0"/>
              </a:rPr>
              <a:t>DepNo</a:t>
            </a:r>
            <a:r>
              <a:rPr lang="en-AU" altLang="en-US" b="0">
                <a:latin typeface="Times" charset="0"/>
                <a:cs typeface="Times" charset="0"/>
              </a:rPr>
              <a:t>, </a:t>
            </a:r>
            <a:r>
              <a:rPr lang="en-AU" altLang="en-US" b="0" u="sng">
                <a:latin typeface="Times" charset="0"/>
                <a:cs typeface="Times" charset="0"/>
              </a:rPr>
              <a:t>EmpNo</a:t>
            </a:r>
            <a:r>
              <a:rPr lang="en-AU" altLang="en-US" b="0">
                <a:latin typeface="Times" charset="0"/>
                <a:cs typeface="Times" charset="0"/>
              </a:rPr>
              <a:t>, Fname)</a:t>
            </a:r>
          </a:p>
        </p:txBody>
      </p:sp>
      <p:cxnSp>
        <p:nvCxnSpPr>
          <p:cNvPr id="27" name="Straight Connector 26"/>
          <p:cNvCxnSpPr/>
          <p:nvPr/>
        </p:nvCxnSpPr>
        <p:spPr>
          <a:xfrm flipH="1">
            <a:off x="3635375" y="6237288"/>
            <a:ext cx="7207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6605588"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34819" name="Rectangle 3"/>
          <p:cNvSpPr>
            <a:spLocks noGrp="1" noChangeArrowheads="1"/>
          </p:cNvSpPr>
          <p:nvPr>
            <p:ph idx="1"/>
          </p:nvPr>
        </p:nvSpPr>
        <p:spPr>
          <a:xfrm>
            <a:off x="395288" y="1773238"/>
            <a:ext cx="8382000" cy="1851025"/>
          </a:xfrm>
        </p:spPr>
        <p:txBody>
          <a:bodyPr>
            <a:normAutofit/>
          </a:bodyPr>
          <a:lstStyle/>
          <a:p>
            <a:pPr eaLnBrk="1" hangingPunct="1">
              <a:lnSpc>
                <a:spcPct val="90000"/>
              </a:lnSpc>
            </a:pPr>
            <a:r>
              <a:rPr lang="en-US" altLang="en-US">
                <a:solidFill>
                  <a:schemeClr val="tx2"/>
                </a:solidFill>
                <a:latin typeface="Times" charset="0"/>
                <a:ea typeface="Times" charset="0"/>
                <a:cs typeface="Times" charset="0"/>
              </a:rPr>
              <a:t>(3) </a:t>
            </a:r>
            <a:r>
              <a:rPr lang="en-US" altLang="en-US">
                <a:latin typeface="Times" charset="0"/>
                <a:ea typeface="Times" charset="0"/>
                <a:cs typeface="Times" charset="0"/>
              </a:rPr>
              <a:t>One-to-many (1:*) binary relationship types</a:t>
            </a:r>
          </a:p>
          <a:p>
            <a:pPr lvl="1" eaLnBrk="1" hangingPunct="1">
              <a:lnSpc>
                <a:spcPct val="90000"/>
              </a:lnSpc>
            </a:pPr>
            <a:r>
              <a:rPr lang="en-US" altLang="en-US">
                <a:latin typeface="Times" charset="0"/>
                <a:ea typeface="Times" charset="0"/>
                <a:cs typeface="Times" charset="0"/>
              </a:rPr>
              <a:t>The entity on the ‘</a:t>
            </a:r>
            <a:r>
              <a:rPr lang="en-US" altLang="ja-JP" b="1">
                <a:latin typeface="Times" charset="0"/>
                <a:cs typeface="Times" charset="0"/>
              </a:rPr>
              <a:t>one side</a:t>
            </a:r>
            <a:r>
              <a:rPr lang="en-US" altLang="en-US" b="1">
                <a:latin typeface="Times" charset="0"/>
                <a:ea typeface="Times" charset="0"/>
                <a:cs typeface="Times" charset="0"/>
              </a:rPr>
              <a:t>’</a:t>
            </a:r>
            <a:r>
              <a:rPr lang="en-US" altLang="ja-JP" b="1">
                <a:latin typeface="Times" charset="0"/>
                <a:ea typeface="Times" charset="0"/>
                <a:cs typeface="Times" charset="0"/>
              </a:rPr>
              <a:t> </a:t>
            </a:r>
            <a:r>
              <a:rPr lang="en-US" altLang="ja-JP">
                <a:latin typeface="Times" charset="0"/>
                <a:ea typeface="Times" charset="0"/>
                <a:cs typeface="Times" charset="0"/>
              </a:rPr>
              <a:t>of the relationship is designated as the </a:t>
            </a:r>
            <a:r>
              <a:rPr lang="en-US" altLang="ja-JP" b="1">
                <a:latin typeface="Times" charset="0"/>
                <a:ea typeface="Times" charset="0"/>
                <a:cs typeface="Times" charset="0"/>
              </a:rPr>
              <a:t>parent</a:t>
            </a:r>
            <a:r>
              <a:rPr lang="en-US" altLang="ja-JP">
                <a:latin typeface="Times" charset="0"/>
                <a:ea typeface="Times" charset="0"/>
                <a:cs typeface="Times" charset="0"/>
              </a:rPr>
              <a:t> entity and the entity on the </a:t>
            </a:r>
            <a:r>
              <a:rPr lang="en-US" altLang="en-US">
                <a:latin typeface="Times" charset="0"/>
                <a:ea typeface="Times" charset="0"/>
                <a:cs typeface="Times" charset="0"/>
              </a:rPr>
              <a:t>‘</a:t>
            </a:r>
            <a:r>
              <a:rPr lang="en-US" altLang="ja-JP" b="1">
                <a:latin typeface="Times" charset="0"/>
                <a:ea typeface="Times" charset="0"/>
                <a:cs typeface="Times" charset="0"/>
              </a:rPr>
              <a:t>many side</a:t>
            </a:r>
            <a:r>
              <a:rPr lang="en-US" altLang="en-US">
                <a:latin typeface="Times" charset="0"/>
                <a:ea typeface="Times" charset="0"/>
                <a:cs typeface="Times" charset="0"/>
              </a:rPr>
              <a:t>’</a:t>
            </a:r>
            <a:r>
              <a:rPr lang="en-US" altLang="ja-JP">
                <a:latin typeface="Times" charset="0"/>
                <a:ea typeface="Times" charset="0"/>
                <a:cs typeface="Times" charset="0"/>
              </a:rPr>
              <a:t> is designated as the </a:t>
            </a:r>
            <a:r>
              <a:rPr lang="en-US" altLang="ja-JP" b="1">
                <a:latin typeface="Times" charset="0"/>
                <a:ea typeface="Times" charset="0"/>
                <a:cs typeface="Times" charset="0"/>
              </a:rPr>
              <a:t>child</a:t>
            </a:r>
            <a:r>
              <a:rPr lang="en-US" altLang="ja-JP">
                <a:latin typeface="Times" charset="0"/>
                <a:ea typeface="Times" charset="0"/>
                <a:cs typeface="Times" charset="0"/>
              </a:rPr>
              <a:t> entity. </a:t>
            </a:r>
          </a:p>
          <a:p>
            <a:pPr lvl="1" eaLnBrk="1" hangingPunct="1">
              <a:lnSpc>
                <a:spcPct val="90000"/>
              </a:lnSpc>
            </a:pPr>
            <a:r>
              <a:rPr kumimoji="1" lang="en-US" altLang="en-US">
                <a:latin typeface="Times" charset="0"/>
                <a:ea typeface="Times" charset="0"/>
                <a:cs typeface="Times" charset="0"/>
              </a:rPr>
              <a:t>Include the PK of the </a:t>
            </a:r>
            <a:r>
              <a:rPr kumimoji="1" lang="en-US" altLang="en-US" b="1" i="1">
                <a:latin typeface="Times" charset="0"/>
                <a:ea typeface="Times" charset="0"/>
                <a:cs typeface="Times" charset="0"/>
              </a:rPr>
              <a:t>one side</a:t>
            </a:r>
            <a:r>
              <a:rPr kumimoji="1" lang="en-US" altLang="en-US" b="1">
                <a:latin typeface="Times" charset="0"/>
                <a:ea typeface="Times" charset="0"/>
                <a:cs typeface="Times" charset="0"/>
              </a:rPr>
              <a:t> </a:t>
            </a:r>
            <a:r>
              <a:rPr kumimoji="1" lang="en-US" altLang="en-US">
                <a:latin typeface="Times" charset="0"/>
                <a:ea typeface="Times" charset="0"/>
                <a:cs typeface="Times" charset="0"/>
              </a:rPr>
              <a:t>as a FK in the </a:t>
            </a:r>
            <a:r>
              <a:rPr kumimoji="1" lang="en-US" altLang="en-US" b="1" i="1">
                <a:latin typeface="Times" charset="0"/>
                <a:ea typeface="Times" charset="0"/>
                <a:cs typeface="Times" charset="0"/>
              </a:rPr>
              <a:t>many side.</a:t>
            </a:r>
          </a:p>
          <a:p>
            <a:pPr lvl="1" eaLnBrk="1" hangingPunct="1">
              <a:lnSpc>
                <a:spcPct val="90000"/>
              </a:lnSpc>
            </a:pPr>
            <a:r>
              <a:rPr kumimoji="1" lang="en-US" altLang="en-US">
                <a:latin typeface="Times" charset="0"/>
                <a:ea typeface="Times" charset="0"/>
                <a:cs typeface="Times" charset="0"/>
              </a:rPr>
              <a:t>Add attributes that describes the relationship to the </a:t>
            </a:r>
            <a:r>
              <a:rPr kumimoji="1" lang="en-US" altLang="en-US" b="1" i="1">
                <a:latin typeface="Times" charset="0"/>
                <a:ea typeface="Times" charset="0"/>
                <a:cs typeface="Times" charset="0"/>
              </a:rPr>
              <a:t>many side.</a:t>
            </a:r>
            <a:endParaRPr lang="en-GB" altLang="en-US">
              <a:latin typeface="Times" charset="0"/>
              <a:ea typeface="Times" charset="0"/>
              <a:cs typeface="Times" charset="0"/>
            </a:endParaRPr>
          </a:p>
        </p:txBody>
      </p:sp>
      <p:sp>
        <p:nvSpPr>
          <p:cNvPr id="6861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02AAC6E9-E814-D94F-8B11-2312EB35EAEC}" type="slidenum">
              <a:rPr lang="en-GB" altLang="en-US" sz="2400">
                <a:latin typeface="Times" charset="0"/>
                <a:cs typeface="Times" charset="0"/>
              </a:rPr>
              <a:pPr>
                <a:spcBef>
                  <a:spcPct val="0"/>
                </a:spcBef>
                <a:spcAft>
                  <a:spcPct val="0"/>
                </a:spcAft>
                <a:buFontTx/>
                <a:buNone/>
              </a:pPr>
              <a:t>28</a:t>
            </a:fld>
            <a:endParaRPr lang="en-GB" altLang="en-US" sz="2400">
              <a:latin typeface="Times" charset="0"/>
              <a:cs typeface="Times" charset="0"/>
            </a:endParaRPr>
          </a:p>
        </p:txBody>
      </p:sp>
      <p:grpSp>
        <p:nvGrpSpPr>
          <p:cNvPr id="68612" name="Group 4"/>
          <p:cNvGrpSpPr>
            <a:grpSpLocks/>
          </p:cNvGrpSpPr>
          <p:nvPr/>
        </p:nvGrpSpPr>
        <p:grpSpPr bwMode="auto">
          <a:xfrm>
            <a:off x="755650" y="3860800"/>
            <a:ext cx="7642225" cy="1457325"/>
            <a:chOff x="430499" y="3535918"/>
            <a:chExt cx="7869560" cy="1417082"/>
          </a:xfrm>
        </p:grpSpPr>
        <p:sp>
          <p:nvSpPr>
            <p:cNvPr id="68615" name="Oval 23"/>
            <p:cNvSpPr>
              <a:spLocks noChangeArrowheads="1"/>
            </p:cNvSpPr>
            <p:nvPr/>
          </p:nvSpPr>
          <p:spPr bwMode="auto">
            <a:xfrm>
              <a:off x="5858919" y="4533900"/>
              <a:ext cx="1143001"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grpSp>
          <p:nvGrpSpPr>
            <p:cNvPr id="68616" name="Group 4"/>
            <p:cNvGrpSpPr>
              <a:grpSpLocks/>
            </p:cNvGrpSpPr>
            <p:nvPr/>
          </p:nvGrpSpPr>
          <p:grpSpPr bwMode="auto">
            <a:xfrm>
              <a:off x="727585" y="3535918"/>
              <a:ext cx="6581775" cy="768350"/>
              <a:chOff x="590" y="2842"/>
              <a:chExt cx="4146" cy="484"/>
            </a:xfrm>
          </p:grpSpPr>
          <p:sp>
            <p:nvSpPr>
              <p:cNvPr id="68631" name="Rectangle 5"/>
              <p:cNvSpPr>
                <a:spLocks noChangeArrowheads="1"/>
              </p:cNvSpPr>
              <p:nvPr/>
            </p:nvSpPr>
            <p:spPr bwMode="auto">
              <a:xfrm>
                <a:off x="3824" y="2933"/>
                <a:ext cx="912" cy="293"/>
              </a:xfrm>
              <a:prstGeom prst="rect">
                <a:avLst/>
              </a:prstGeom>
              <a:solidFill>
                <a:srgbClr val="FFFFFF"/>
              </a:solidFill>
              <a:ln w="4763">
                <a:solidFill>
                  <a:srgbClr val="000000"/>
                </a:solidFill>
                <a:miter lim="800000"/>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8632" name="Rectangle 6"/>
              <p:cNvSpPr>
                <a:spLocks noChangeArrowheads="1"/>
              </p:cNvSpPr>
              <p:nvPr/>
            </p:nvSpPr>
            <p:spPr bwMode="auto">
              <a:xfrm>
                <a:off x="4051" y="3028"/>
                <a:ext cx="46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a:latin typeface="Times" charset="0"/>
                    <a:cs typeface="Times" charset="0"/>
                  </a:rPr>
                  <a:t>STAFF</a:t>
                </a:r>
                <a:endParaRPr lang="en-US" altLang="en-US" sz="1800" b="0">
                  <a:latin typeface="Times" charset="0"/>
                  <a:cs typeface="Times" charset="0"/>
                </a:endParaRPr>
              </a:p>
            </p:txBody>
          </p:sp>
          <p:sp>
            <p:nvSpPr>
              <p:cNvPr id="68633" name="Rectangle 7"/>
              <p:cNvSpPr>
                <a:spLocks noChangeArrowheads="1"/>
              </p:cNvSpPr>
              <p:nvPr/>
            </p:nvSpPr>
            <p:spPr bwMode="auto">
              <a:xfrm>
                <a:off x="590" y="2933"/>
                <a:ext cx="1074" cy="293"/>
              </a:xfrm>
              <a:prstGeom prst="rect">
                <a:avLst/>
              </a:prstGeom>
              <a:solidFill>
                <a:srgbClr val="FFFFFF"/>
              </a:solidFill>
              <a:ln w="4763">
                <a:solidFill>
                  <a:srgbClr val="000000"/>
                </a:solidFill>
                <a:miter lim="800000"/>
                <a:headEnd/>
                <a:tailEnd/>
              </a:ln>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8634" name="Rectangle 8"/>
              <p:cNvSpPr>
                <a:spLocks noChangeArrowheads="1"/>
              </p:cNvSpPr>
              <p:nvPr/>
            </p:nvSpPr>
            <p:spPr bwMode="auto">
              <a:xfrm>
                <a:off x="590" y="3011"/>
                <a:ext cx="104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a:latin typeface="Times" charset="0"/>
                    <a:cs typeface="Times" charset="0"/>
                  </a:rPr>
                  <a:t>DEPARTMENT</a:t>
                </a:r>
                <a:endParaRPr lang="en-US" altLang="en-US" sz="1800" b="0">
                  <a:latin typeface="Times" charset="0"/>
                  <a:cs typeface="Times" charset="0"/>
                </a:endParaRPr>
              </a:p>
            </p:txBody>
          </p:sp>
          <p:sp>
            <p:nvSpPr>
              <p:cNvPr id="68635" name="Freeform 9"/>
              <p:cNvSpPr>
                <a:spLocks/>
              </p:cNvSpPr>
              <p:nvPr/>
            </p:nvSpPr>
            <p:spPr bwMode="auto">
              <a:xfrm>
                <a:off x="2256" y="2842"/>
                <a:ext cx="1055" cy="484"/>
              </a:xfrm>
              <a:custGeom>
                <a:avLst/>
                <a:gdLst>
                  <a:gd name="T0" fmla="*/ 0 w 1031"/>
                  <a:gd name="T1" fmla="*/ 244 h 484"/>
                  <a:gd name="T2" fmla="*/ 537 w 1031"/>
                  <a:gd name="T3" fmla="*/ 484 h 484"/>
                  <a:gd name="T4" fmla="*/ 1080 w 1031"/>
                  <a:gd name="T5" fmla="*/ 244 h 484"/>
                  <a:gd name="T6" fmla="*/ 537 w 1031"/>
                  <a:gd name="T7" fmla="*/ 0 h 484"/>
                  <a:gd name="T8" fmla="*/ 0 w 1031"/>
                  <a:gd name="T9" fmla="*/ 244 h 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1" h="484">
                    <a:moveTo>
                      <a:pt x="0" y="244"/>
                    </a:moveTo>
                    <a:lnTo>
                      <a:pt x="513" y="484"/>
                    </a:lnTo>
                    <a:lnTo>
                      <a:pt x="1031" y="244"/>
                    </a:lnTo>
                    <a:lnTo>
                      <a:pt x="513" y="0"/>
                    </a:lnTo>
                    <a:lnTo>
                      <a:pt x="0" y="244"/>
                    </a:lnTo>
                    <a:close/>
                  </a:path>
                </a:pathLst>
              </a:custGeom>
              <a:solidFill>
                <a:srgbClr val="FFFFFF"/>
              </a:solidFill>
              <a:ln w="4763">
                <a:solidFill>
                  <a:srgbClr val="000000"/>
                </a:solidFill>
                <a:prstDash val="solid"/>
                <a:round/>
                <a:headEnd/>
                <a:tailEnd/>
              </a:ln>
            </p:spPr>
            <p:txBody>
              <a:bodyPr/>
              <a:lstStyle/>
              <a:p>
                <a:endParaRPr lang="en-US"/>
              </a:p>
            </p:txBody>
          </p:sp>
          <p:sp>
            <p:nvSpPr>
              <p:cNvPr id="68636" name="Rectangle 10"/>
              <p:cNvSpPr>
                <a:spLocks noChangeArrowheads="1"/>
              </p:cNvSpPr>
              <p:nvPr/>
            </p:nvSpPr>
            <p:spPr bwMode="auto">
              <a:xfrm>
                <a:off x="2659" y="3028"/>
                <a:ext cx="37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a:latin typeface="Times" charset="0"/>
                    <a:cs typeface="Times" charset="0"/>
                  </a:rPr>
                  <a:t>Has</a:t>
                </a:r>
                <a:endParaRPr lang="en-US" altLang="en-US" sz="1800" b="0">
                  <a:latin typeface="Times" charset="0"/>
                  <a:cs typeface="Times" charset="0"/>
                </a:endParaRPr>
              </a:p>
            </p:txBody>
          </p:sp>
          <p:sp>
            <p:nvSpPr>
              <p:cNvPr id="68637" name="Rectangle 11"/>
              <p:cNvSpPr>
                <a:spLocks noChangeArrowheads="1"/>
              </p:cNvSpPr>
              <p:nvPr/>
            </p:nvSpPr>
            <p:spPr bwMode="auto">
              <a:xfrm>
                <a:off x="1860" y="2866"/>
                <a:ext cx="7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a:latin typeface="Times" charset="0"/>
                    <a:cs typeface="Times" charset="0"/>
                  </a:rPr>
                  <a:t>1</a:t>
                </a:r>
                <a:endParaRPr lang="en-US" altLang="en-US" sz="1800" b="0">
                  <a:latin typeface="Times" charset="0"/>
                  <a:cs typeface="Times" charset="0"/>
                </a:endParaRPr>
              </a:p>
            </p:txBody>
          </p:sp>
          <p:sp>
            <p:nvSpPr>
              <p:cNvPr id="68638" name="Rectangle 12"/>
              <p:cNvSpPr>
                <a:spLocks noChangeArrowheads="1"/>
              </p:cNvSpPr>
              <p:nvPr/>
            </p:nvSpPr>
            <p:spPr bwMode="auto">
              <a:xfrm>
                <a:off x="3619" y="2866"/>
                <a:ext cx="14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a:latin typeface="Times" charset="0"/>
                    <a:cs typeface="Times" charset="0"/>
                  </a:rPr>
                  <a:t>M</a:t>
                </a:r>
                <a:endParaRPr lang="en-US" altLang="en-US" sz="1800" b="0">
                  <a:latin typeface="Times" charset="0"/>
                  <a:cs typeface="Times" charset="0"/>
                </a:endParaRPr>
              </a:p>
            </p:txBody>
          </p:sp>
          <p:sp>
            <p:nvSpPr>
              <p:cNvPr id="68639" name="Freeform 13"/>
              <p:cNvSpPr>
                <a:spLocks/>
              </p:cNvSpPr>
              <p:nvPr/>
            </p:nvSpPr>
            <p:spPr bwMode="auto">
              <a:xfrm>
                <a:off x="3311" y="3086"/>
                <a:ext cx="513" cy="1"/>
              </a:xfrm>
              <a:custGeom>
                <a:avLst/>
                <a:gdLst>
                  <a:gd name="T0" fmla="*/ 0 w 513"/>
                  <a:gd name="T1" fmla="*/ 0 h 1"/>
                  <a:gd name="T2" fmla="*/ 207 w 513"/>
                  <a:gd name="T3" fmla="*/ 0 h 1"/>
                  <a:gd name="T4" fmla="*/ 414 w 513"/>
                  <a:gd name="T5" fmla="*/ 0 h 1"/>
                  <a:gd name="T6" fmla="*/ 513 w 51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3" h="1">
                    <a:moveTo>
                      <a:pt x="0" y="0"/>
                    </a:moveTo>
                    <a:lnTo>
                      <a:pt x="207" y="0"/>
                    </a:lnTo>
                    <a:lnTo>
                      <a:pt x="414" y="0"/>
                    </a:lnTo>
                    <a:lnTo>
                      <a:pt x="5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8617" name="Line 15"/>
            <p:cNvSpPr>
              <a:spLocks noChangeShapeType="1"/>
            </p:cNvSpPr>
            <p:nvPr/>
          </p:nvSpPr>
          <p:spPr bwMode="auto">
            <a:xfrm flipH="1">
              <a:off x="1172085" y="4145520"/>
              <a:ext cx="304800" cy="3809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68618" name="Line 17"/>
            <p:cNvSpPr>
              <a:spLocks noChangeShapeType="1"/>
            </p:cNvSpPr>
            <p:nvPr/>
          </p:nvSpPr>
          <p:spPr bwMode="auto">
            <a:xfrm>
              <a:off x="7709934" y="4336021"/>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2075" tIns="46038" rIns="92075" bIns="46038" anchor="b"/>
            <a:lstStyle/>
            <a:p>
              <a:endParaRPr lang="en-US"/>
            </a:p>
          </p:txBody>
        </p:sp>
        <p:sp>
          <p:nvSpPr>
            <p:cNvPr id="68619" name="Oval 18"/>
            <p:cNvSpPr>
              <a:spLocks noChangeArrowheads="1"/>
            </p:cNvSpPr>
            <p:nvPr/>
          </p:nvSpPr>
          <p:spPr bwMode="auto">
            <a:xfrm>
              <a:off x="4086735" y="4450318"/>
              <a:ext cx="988610" cy="3810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8620" name="Line 19"/>
            <p:cNvSpPr>
              <a:spLocks noChangeShapeType="1"/>
            </p:cNvSpPr>
            <p:nvPr/>
          </p:nvSpPr>
          <p:spPr bwMode="auto">
            <a:xfrm flipH="1" flipV="1">
              <a:off x="4220085" y="4297918"/>
              <a:ext cx="38100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68621" name="Text Box 21"/>
            <p:cNvSpPr txBox="1">
              <a:spLocks noChangeArrowheads="1"/>
            </p:cNvSpPr>
            <p:nvPr/>
          </p:nvSpPr>
          <p:spPr bwMode="auto">
            <a:xfrm>
              <a:off x="4220085" y="4467501"/>
              <a:ext cx="993954" cy="35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AU" altLang="en-US" sz="1800" b="0">
                  <a:latin typeface="Times" charset="0"/>
                  <a:cs typeface="Times" charset="0"/>
                </a:rPr>
                <a:t>year</a:t>
              </a:r>
            </a:p>
          </p:txBody>
        </p:sp>
        <p:grpSp>
          <p:nvGrpSpPr>
            <p:cNvPr id="68622" name="Group 22"/>
            <p:cNvGrpSpPr>
              <a:grpSpLocks/>
            </p:cNvGrpSpPr>
            <p:nvPr/>
          </p:nvGrpSpPr>
          <p:grpSpPr bwMode="auto">
            <a:xfrm>
              <a:off x="5934587" y="4145520"/>
              <a:ext cx="2324101" cy="788988"/>
              <a:chOff x="3768" y="1344"/>
              <a:chExt cx="1464" cy="497"/>
            </a:xfrm>
          </p:grpSpPr>
          <p:sp>
            <p:nvSpPr>
              <p:cNvPr id="68628" name="Oval 23"/>
              <p:cNvSpPr>
                <a:spLocks noChangeArrowheads="1"/>
              </p:cNvSpPr>
              <p:nvPr/>
            </p:nvSpPr>
            <p:spPr bwMode="auto">
              <a:xfrm>
                <a:off x="4512" y="1488"/>
                <a:ext cx="720" cy="264"/>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68629" name="Line 24"/>
              <p:cNvSpPr>
                <a:spLocks noChangeShapeType="1"/>
              </p:cNvSpPr>
              <p:nvPr/>
            </p:nvSpPr>
            <p:spPr bwMode="auto">
              <a:xfrm flipH="1">
                <a:off x="4080" y="1344"/>
                <a:ext cx="159" cy="2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68630" name="Text Box 25"/>
              <p:cNvSpPr txBox="1">
                <a:spLocks noChangeArrowheads="1"/>
              </p:cNvSpPr>
              <p:nvPr/>
            </p:nvSpPr>
            <p:spPr bwMode="auto">
              <a:xfrm>
                <a:off x="3768" y="1608"/>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AU" altLang="en-US" sz="1800" b="0">
                    <a:latin typeface="Times" charset="0"/>
                    <a:cs typeface="Times" charset="0"/>
                  </a:rPr>
                  <a:t>sName</a:t>
                </a:r>
              </a:p>
            </p:txBody>
          </p:sp>
        </p:grpSp>
        <p:sp>
          <p:nvSpPr>
            <p:cNvPr id="68623" name="Rectangle 13"/>
            <p:cNvSpPr>
              <a:spLocks noChangeArrowheads="1"/>
            </p:cNvSpPr>
            <p:nvPr/>
          </p:nvSpPr>
          <p:spPr bwMode="auto">
            <a:xfrm>
              <a:off x="7308719" y="4374118"/>
              <a:ext cx="991340" cy="3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AU" altLang="en-US" sz="1800" b="0" u="sng">
                  <a:latin typeface="Times" charset="0"/>
                  <a:cs typeface="Times" charset="0"/>
                </a:rPr>
                <a:t>StaffNO</a:t>
              </a:r>
            </a:p>
          </p:txBody>
        </p:sp>
        <p:sp>
          <p:nvSpPr>
            <p:cNvPr id="68624" name="Line 24"/>
            <p:cNvSpPr>
              <a:spLocks noChangeShapeType="1"/>
            </p:cNvSpPr>
            <p:nvPr/>
          </p:nvSpPr>
          <p:spPr bwMode="auto">
            <a:xfrm>
              <a:off x="6683090" y="4145520"/>
              <a:ext cx="500857" cy="3047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68625" name="Oval 23"/>
            <p:cNvSpPr>
              <a:spLocks noChangeArrowheads="1"/>
            </p:cNvSpPr>
            <p:nvPr/>
          </p:nvSpPr>
          <p:spPr bwMode="auto">
            <a:xfrm>
              <a:off x="1772159" y="4450321"/>
              <a:ext cx="1143001"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AU" altLang="en-US" sz="1800" b="0" u="sng">
                  <a:latin typeface="Times" charset="0"/>
                  <a:cs typeface="Times" charset="0"/>
                </a:rPr>
                <a:t>DeptNo</a:t>
              </a:r>
              <a:endParaRPr lang="en-US" altLang="en-US" sz="1800" b="0">
                <a:latin typeface="Times" charset="0"/>
                <a:cs typeface="Times" charset="0"/>
              </a:endParaRPr>
            </a:p>
          </p:txBody>
        </p:sp>
        <p:sp>
          <p:nvSpPr>
            <p:cNvPr id="68626" name="Oval 23"/>
            <p:cNvSpPr>
              <a:spLocks noChangeArrowheads="1"/>
            </p:cNvSpPr>
            <p:nvPr/>
          </p:nvSpPr>
          <p:spPr bwMode="auto">
            <a:xfrm>
              <a:off x="430499" y="4533900"/>
              <a:ext cx="1143001"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DeptName</a:t>
              </a:r>
            </a:p>
          </p:txBody>
        </p:sp>
        <p:sp>
          <p:nvSpPr>
            <p:cNvPr id="68627" name="Line 15"/>
            <p:cNvSpPr>
              <a:spLocks noChangeShapeType="1"/>
            </p:cNvSpPr>
            <p:nvPr/>
          </p:nvSpPr>
          <p:spPr bwMode="auto">
            <a:xfrm>
              <a:off x="1695167" y="4145520"/>
              <a:ext cx="419894" cy="3048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grpSp>
      <p:sp>
        <p:nvSpPr>
          <p:cNvPr id="32" name="Rectangle 31"/>
          <p:cNvSpPr/>
          <p:nvPr/>
        </p:nvSpPr>
        <p:spPr>
          <a:xfrm>
            <a:off x="1552574" y="5408613"/>
            <a:ext cx="7123881" cy="873572"/>
          </a:xfrm>
          <a:prstGeom prst="rect">
            <a:avLst/>
          </a:prstGeom>
        </p:spPr>
        <p:txBody>
          <a:bodyPr wrap="square">
            <a:spAutoFit/>
          </a:bodyPr>
          <a:lstStyle/>
          <a:p>
            <a:pPr>
              <a:lnSpc>
                <a:spcPct val="150000"/>
              </a:lnSpc>
              <a:defRPr/>
            </a:pPr>
            <a:r>
              <a:rPr lang="en-AU" sz="1800" dirty="0">
                <a:latin typeface="Times" panose="02020603050405020304" pitchFamily="18" charset="0"/>
                <a:ea typeface="ＭＳ Ｐゴシック" charset="0"/>
                <a:cs typeface="Times" panose="02020603050405020304" pitchFamily="18" charset="0"/>
              </a:rPr>
              <a:t>Department (</a:t>
            </a:r>
            <a:r>
              <a:rPr lang="en-AU" sz="1800" u="sng" dirty="0">
                <a:latin typeface="Times" panose="02020603050405020304" pitchFamily="18" charset="0"/>
                <a:ea typeface="ＭＳ Ｐゴシック" charset="0"/>
                <a:cs typeface="Times" panose="02020603050405020304" pitchFamily="18" charset="0"/>
              </a:rPr>
              <a:t>DeptNo</a:t>
            </a:r>
            <a:r>
              <a:rPr lang="en-AU" sz="1800" dirty="0">
                <a:latin typeface="Times" panose="02020603050405020304" pitchFamily="18" charset="0"/>
                <a:ea typeface="ＭＳ Ｐゴシック" charset="0"/>
                <a:cs typeface="Times" panose="02020603050405020304" pitchFamily="18" charset="0"/>
              </a:rPr>
              <a:t>, </a:t>
            </a:r>
            <a:r>
              <a:rPr lang="en-AU" sz="1800" dirty="0" err="1">
                <a:latin typeface="Times" panose="02020603050405020304" pitchFamily="18" charset="0"/>
                <a:ea typeface="ＭＳ Ｐゴシック" charset="0"/>
                <a:cs typeface="Times" panose="02020603050405020304" pitchFamily="18" charset="0"/>
              </a:rPr>
              <a:t>DeptName</a:t>
            </a:r>
            <a:r>
              <a:rPr lang="en-AU" sz="1800" dirty="0">
                <a:latin typeface="Times" panose="02020603050405020304" pitchFamily="18" charset="0"/>
                <a:ea typeface="ＭＳ Ｐゴシック" charset="0"/>
                <a:cs typeface="Times" panose="02020603050405020304" pitchFamily="18" charset="0"/>
              </a:rPr>
              <a:t>) </a:t>
            </a:r>
          </a:p>
          <a:p>
            <a:pPr>
              <a:lnSpc>
                <a:spcPct val="150000"/>
              </a:lnSpc>
              <a:defRPr/>
            </a:pPr>
            <a:r>
              <a:rPr lang="en-AU" sz="1800" dirty="0">
                <a:latin typeface="Times" panose="02020603050405020304" pitchFamily="18" charset="0"/>
                <a:ea typeface="ＭＳ Ｐゴシック" charset="0"/>
                <a:cs typeface="Times" panose="02020603050405020304" pitchFamily="18" charset="0"/>
              </a:rPr>
              <a:t>Staff (</a:t>
            </a:r>
            <a:r>
              <a:rPr lang="en-AU" sz="1800" u="sng" dirty="0" err="1">
                <a:latin typeface="Times" panose="02020603050405020304" pitchFamily="18" charset="0"/>
                <a:ea typeface="ＭＳ Ｐゴシック" charset="0"/>
                <a:cs typeface="Times" panose="02020603050405020304" pitchFamily="18" charset="0"/>
              </a:rPr>
              <a:t>StaffNO</a:t>
            </a:r>
            <a:r>
              <a:rPr lang="en-AU" sz="1800" dirty="0">
                <a:latin typeface="Times" panose="02020603050405020304" pitchFamily="18" charset="0"/>
                <a:ea typeface="ＭＳ Ｐゴシック" charset="0"/>
                <a:cs typeface="Times" panose="02020603050405020304" pitchFamily="18" charset="0"/>
              </a:rPr>
              <a:t>, sName , </a:t>
            </a:r>
            <a:r>
              <a:rPr lang="en-AU" sz="1800" u="dotted" dirty="0">
                <a:latin typeface="Times" panose="02020603050405020304" pitchFamily="18" charset="0"/>
                <a:ea typeface="ＭＳ Ｐゴシック" charset="0"/>
                <a:cs typeface="Times" panose="02020603050405020304" pitchFamily="18" charset="0"/>
              </a:rPr>
              <a:t>DeptNo</a:t>
            </a:r>
            <a:r>
              <a:rPr lang="en-AU" sz="1800" dirty="0">
                <a:latin typeface="Times" panose="02020603050405020304" pitchFamily="18" charset="0"/>
                <a:ea typeface="ＭＳ Ｐゴシック" charset="0"/>
                <a:cs typeface="Times" panose="02020603050405020304" pitchFamily="18" charset="0"/>
              </a:rPr>
              <a:t> , year)</a:t>
            </a:r>
          </a:p>
        </p:txBody>
      </p:sp>
      <p:sp>
        <p:nvSpPr>
          <p:cNvPr id="68614" name="Freeform 13"/>
          <p:cNvSpPr>
            <a:spLocks/>
          </p:cNvSpPr>
          <p:nvPr/>
        </p:nvSpPr>
        <p:spPr bwMode="auto">
          <a:xfrm>
            <a:off x="2700338" y="4237038"/>
            <a:ext cx="912812" cy="46037"/>
          </a:xfrm>
          <a:custGeom>
            <a:avLst/>
            <a:gdLst>
              <a:gd name="T0" fmla="*/ 0 w 513"/>
              <a:gd name="T1" fmla="*/ 0 h 1"/>
              <a:gd name="T2" fmla="*/ 368263 w 513"/>
              <a:gd name="T3" fmla="*/ 0 h 1"/>
              <a:gd name="T4" fmla="*/ 736526 w 513"/>
              <a:gd name="T5" fmla="*/ 0 h 1"/>
              <a:gd name="T6" fmla="*/ 912652 w 51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3" h="1">
                <a:moveTo>
                  <a:pt x="0" y="0"/>
                </a:moveTo>
                <a:lnTo>
                  <a:pt x="207" y="0"/>
                </a:lnTo>
                <a:lnTo>
                  <a:pt x="414" y="0"/>
                </a:lnTo>
                <a:lnTo>
                  <a:pt x="5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6491288"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69634" name="Rectangle 3"/>
          <p:cNvSpPr>
            <a:spLocks noGrp="1" noChangeArrowheads="1"/>
          </p:cNvSpPr>
          <p:nvPr>
            <p:ph idx="1"/>
          </p:nvPr>
        </p:nvSpPr>
        <p:spPr>
          <a:xfrm>
            <a:off x="395288" y="1700213"/>
            <a:ext cx="9394825" cy="2509837"/>
          </a:xfrm>
        </p:spPr>
        <p:txBody>
          <a:bodyPr/>
          <a:lstStyle/>
          <a:p>
            <a:pPr eaLnBrk="1" hangingPunct="1"/>
            <a:r>
              <a:rPr lang="en-US" altLang="en-US">
                <a:solidFill>
                  <a:schemeClr val="tx2"/>
                </a:solidFill>
                <a:latin typeface="Times" charset="0"/>
                <a:ea typeface="MS PGothic" charset="-128"/>
                <a:cs typeface="Times" charset="0"/>
              </a:rPr>
              <a:t>(4) </a:t>
            </a:r>
            <a:r>
              <a:rPr lang="en-US" altLang="en-US">
                <a:latin typeface="Times" charset="0"/>
                <a:ea typeface="MS PGothic" charset="-128"/>
                <a:cs typeface="Times" charset="0"/>
              </a:rPr>
              <a:t>One-to-one (1:1) binary relationship types</a:t>
            </a:r>
          </a:p>
          <a:p>
            <a:pPr eaLnBrk="1" hangingPunct="1">
              <a:buFontTx/>
              <a:buNone/>
            </a:pPr>
            <a:endParaRPr lang="en-US" altLang="en-US">
              <a:latin typeface="Times" charset="0"/>
              <a:ea typeface="MS PGothic" charset="-128"/>
              <a:cs typeface="Times" charset="0"/>
            </a:endParaRPr>
          </a:p>
          <a:p>
            <a:pPr lvl="2" eaLnBrk="1" hangingPunct="1"/>
            <a:r>
              <a:rPr lang="en-US" altLang="en-US" b="1" i="1">
                <a:latin typeface="Times" charset="0"/>
                <a:ea typeface="MS PGothic" charset="-128"/>
                <a:cs typeface="Times" charset="0"/>
              </a:rPr>
              <a:t>Mandatory</a:t>
            </a:r>
            <a:r>
              <a:rPr lang="en-US" altLang="en-US" i="1">
                <a:latin typeface="Times" charset="0"/>
                <a:ea typeface="MS PGothic" charset="-128"/>
                <a:cs typeface="Times" charset="0"/>
              </a:rPr>
              <a:t> </a:t>
            </a:r>
            <a:r>
              <a:rPr lang="en-US" altLang="en-US">
                <a:latin typeface="Times" charset="0"/>
                <a:ea typeface="MS PGothic" charset="-128"/>
                <a:cs typeface="Times" charset="0"/>
              </a:rPr>
              <a:t>participation on </a:t>
            </a:r>
            <a:r>
              <a:rPr lang="en-US" altLang="en-US" b="1" i="1">
                <a:latin typeface="Times" charset="0"/>
                <a:ea typeface="MS PGothic" charset="-128"/>
                <a:cs typeface="Times" charset="0"/>
              </a:rPr>
              <a:t>both</a:t>
            </a:r>
            <a:r>
              <a:rPr lang="en-US" altLang="en-US" i="1">
                <a:latin typeface="Times" charset="0"/>
                <a:ea typeface="MS PGothic" charset="-128"/>
                <a:cs typeface="Times" charset="0"/>
              </a:rPr>
              <a:t> </a:t>
            </a:r>
            <a:r>
              <a:rPr lang="en-US" altLang="en-US" b="1">
                <a:latin typeface="Times" charset="0"/>
                <a:ea typeface="MS PGothic" charset="-128"/>
                <a:cs typeface="Times" charset="0"/>
              </a:rPr>
              <a:t>sides</a:t>
            </a:r>
            <a:r>
              <a:rPr lang="en-US" altLang="en-US">
                <a:latin typeface="Times" charset="0"/>
                <a:ea typeface="MS PGothic" charset="-128"/>
                <a:cs typeface="Times" charset="0"/>
              </a:rPr>
              <a:t> of 1:1 relationship.</a:t>
            </a:r>
          </a:p>
          <a:p>
            <a:pPr lvl="2" eaLnBrk="1" hangingPunct="1"/>
            <a:r>
              <a:rPr lang="en-US" altLang="en-US" b="1" i="1">
                <a:latin typeface="Times" charset="0"/>
                <a:ea typeface="MS PGothic" charset="-128"/>
                <a:cs typeface="Times" charset="0"/>
              </a:rPr>
              <a:t>Mandatory</a:t>
            </a:r>
            <a:r>
              <a:rPr lang="en-US" altLang="en-US">
                <a:latin typeface="Times" charset="0"/>
                <a:ea typeface="MS PGothic" charset="-128"/>
                <a:cs typeface="Times" charset="0"/>
              </a:rPr>
              <a:t> participation on </a:t>
            </a:r>
            <a:r>
              <a:rPr lang="en-US" altLang="en-US" b="1" i="1">
                <a:latin typeface="Times" charset="0"/>
                <a:ea typeface="MS PGothic" charset="-128"/>
                <a:cs typeface="Times" charset="0"/>
              </a:rPr>
              <a:t>one</a:t>
            </a:r>
            <a:r>
              <a:rPr lang="en-US" altLang="en-US" b="1">
                <a:latin typeface="Times" charset="0"/>
                <a:ea typeface="MS PGothic" charset="-128"/>
                <a:cs typeface="Times" charset="0"/>
              </a:rPr>
              <a:t> side </a:t>
            </a:r>
            <a:r>
              <a:rPr lang="en-US" altLang="en-US">
                <a:latin typeface="Times" charset="0"/>
                <a:ea typeface="MS PGothic" charset="-128"/>
                <a:cs typeface="Times" charset="0"/>
              </a:rPr>
              <a:t>of 1:1 relationship.</a:t>
            </a:r>
          </a:p>
          <a:p>
            <a:pPr lvl="2" eaLnBrk="1" hangingPunct="1"/>
            <a:r>
              <a:rPr lang="en-US" altLang="en-US" b="1" i="1">
                <a:latin typeface="Times" charset="0"/>
                <a:ea typeface="MS PGothic" charset="-128"/>
                <a:cs typeface="Times" charset="0"/>
              </a:rPr>
              <a:t>Optional</a:t>
            </a:r>
            <a:r>
              <a:rPr lang="en-US" altLang="en-US" b="1">
                <a:latin typeface="Times" charset="0"/>
                <a:ea typeface="MS PGothic" charset="-128"/>
                <a:cs typeface="Times" charset="0"/>
              </a:rPr>
              <a:t> </a:t>
            </a:r>
            <a:r>
              <a:rPr lang="en-US" altLang="en-US">
                <a:latin typeface="Times" charset="0"/>
                <a:ea typeface="MS PGothic" charset="-128"/>
                <a:cs typeface="Times" charset="0"/>
              </a:rPr>
              <a:t>participation on </a:t>
            </a:r>
            <a:r>
              <a:rPr lang="en-US" altLang="en-US" b="1" i="1">
                <a:latin typeface="Times" charset="0"/>
                <a:ea typeface="MS PGothic" charset="-128"/>
                <a:cs typeface="Times" charset="0"/>
              </a:rPr>
              <a:t>both</a:t>
            </a:r>
            <a:r>
              <a:rPr lang="en-US" altLang="en-US" b="1">
                <a:latin typeface="Times" charset="0"/>
                <a:ea typeface="MS PGothic" charset="-128"/>
                <a:cs typeface="Times" charset="0"/>
              </a:rPr>
              <a:t> sides </a:t>
            </a:r>
            <a:r>
              <a:rPr lang="en-US" altLang="en-US">
                <a:latin typeface="Times" charset="0"/>
                <a:ea typeface="MS PGothic" charset="-128"/>
                <a:cs typeface="Times" charset="0"/>
              </a:rPr>
              <a:t>of 1:1 relationship.</a:t>
            </a:r>
          </a:p>
          <a:p>
            <a:pPr lvl="1" eaLnBrk="1" hangingPunct="1"/>
            <a:endParaRPr lang="en-GB" altLang="en-US">
              <a:latin typeface="Times" charset="0"/>
              <a:ea typeface="MS PGothic" charset="-128"/>
              <a:cs typeface="Times" charset="0"/>
            </a:endParaRPr>
          </a:p>
        </p:txBody>
      </p:sp>
      <p:sp>
        <p:nvSpPr>
          <p:cNvPr id="69635" name="Slide Number Placeholder 3"/>
          <p:cNvSpPr>
            <a:spLocks noGrp="1"/>
          </p:cNvSpPr>
          <p:nvPr>
            <p:ph type="sldNum" sz="quarter" idx="12"/>
          </p:nvPr>
        </p:nvSpPr>
        <p:spPr bwMode="auto">
          <a:xfrm>
            <a:off x="6858000" y="6172200"/>
            <a:ext cx="21351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E32869F-E104-9246-BFFF-BE7C4887C799}" type="slidenum">
              <a:rPr lang="en-GB" altLang="en-US" sz="2400">
                <a:latin typeface="Times" charset="0"/>
                <a:cs typeface="Times" charset="0"/>
              </a:rPr>
              <a:pPr>
                <a:spcBef>
                  <a:spcPct val="0"/>
                </a:spcBef>
                <a:spcAft>
                  <a:spcPct val="0"/>
                </a:spcAft>
                <a:buFontTx/>
                <a:buNone/>
              </a:pPr>
              <a:t>29</a:t>
            </a:fld>
            <a:endParaRPr lang="en-GB" altLang="en-US" sz="2400">
              <a:latin typeface="Times" charset="0"/>
              <a:cs typeface="Times"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itchFamily="18" charset="0"/>
                <a:ea typeface="+mn-ea"/>
              </a:rPr>
              <a:t>Database design</a:t>
            </a:r>
          </a:p>
        </p:txBody>
      </p:sp>
      <p:sp>
        <p:nvSpPr>
          <p:cNvPr id="6147" name="Rectangle 3"/>
          <p:cNvSpPr>
            <a:spLocks noGrp="1" noChangeArrowheads="1"/>
          </p:cNvSpPr>
          <p:nvPr>
            <p:ph idx="1"/>
          </p:nvPr>
        </p:nvSpPr>
        <p:spPr>
          <a:xfrm>
            <a:off x="468313" y="1341438"/>
            <a:ext cx="8505825" cy="301307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rPr>
              <a:t>Steps in building a database for an application:</a:t>
            </a:r>
          </a:p>
          <a:p>
            <a:pPr marL="1031875" lvl="1" indent="-514350" eaLnBrk="1" hangingPunct="1">
              <a:buFont typeface="Calibri" charset="0"/>
              <a:buAutoNum type="arabicPeriod"/>
            </a:pPr>
            <a:r>
              <a:rPr lang="en-GB" altLang="en-US" sz="2400" b="1">
                <a:latin typeface="Times" charset="0"/>
              </a:rPr>
              <a:t>Understanding real-world domain being captured</a:t>
            </a:r>
          </a:p>
          <a:p>
            <a:pPr marL="1031875" lvl="1" indent="-514350" eaLnBrk="1" hangingPunct="1">
              <a:buFont typeface="Calibri" charset="0"/>
              <a:buAutoNum type="arabicPeriod"/>
            </a:pPr>
            <a:r>
              <a:rPr lang="en-GB" altLang="en-US" sz="2400" b="1">
                <a:latin typeface="Times" charset="0"/>
              </a:rPr>
              <a:t>Specify it using a database conceptual model (ER/OO)</a:t>
            </a:r>
          </a:p>
          <a:p>
            <a:pPr marL="1031875" lvl="1" indent="-514350" eaLnBrk="1" hangingPunct="1">
              <a:buFont typeface="Calibri" charset="0"/>
              <a:buAutoNum type="arabicPeriod"/>
            </a:pPr>
            <a:r>
              <a:rPr lang="en-GB" altLang="en-US" sz="2400" b="1">
                <a:latin typeface="Times" charset="0"/>
              </a:rPr>
              <a:t>Translate specification to model of DBMS (relational)</a:t>
            </a:r>
          </a:p>
          <a:p>
            <a:pPr marL="1031875" lvl="1" indent="-514350" eaLnBrk="1" hangingPunct="1">
              <a:buFont typeface="Calibri" charset="0"/>
              <a:buAutoNum type="arabicPeriod"/>
            </a:pPr>
            <a:r>
              <a:rPr lang="en-GB" altLang="en-US" sz="2400" b="1">
                <a:latin typeface="Times" charset="0"/>
              </a:rPr>
              <a:t>Create schema using DBMS commands (DDL)</a:t>
            </a:r>
          </a:p>
          <a:p>
            <a:pPr marL="1031875" lvl="1" indent="-514350" eaLnBrk="1" hangingPunct="1">
              <a:buFont typeface="Calibri" charset="0"/>
              <a:buAutoNum type="arabicPeriod"/>
            </a:pPr>
            <a:r>
              <a:rPr lang="en-GB" altLang="en-US" sz="2400" b="1">
                <a:latin typeface="Times" charset="0"/>
              </a:rPr>
              <a:t>Load data(DML) </a:t>
            </a:r>
          </a:p>
        </p:txBody>
      </p:sp>
      <p:sp>
        <p:nvSpPr>
          <p:cNvPr id="3481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C4091C47-6BFB-104D-9016-F289A9A037A2}" type="slidenum">
              <a:rPr lang="en-GB" altLang="en-US" sz="2400">
                <a:latin typeface="Times New Roman" charset="0"/>
              </a:rPr>
              <a:pPr>
                <a:spcBef>
                  <a:spcPct val="0"/>
                </a:spcBef>
                <a:spcAft>
                  <a:spcPct val="0"/>
                </a:spcAft>
                <a:buFontTx/>
                <a:buNone/>
              </a:pPr>
              <a:t>3</a:t>
            </a:fld>
            <a:endParaRPr lang="en-GB" altLang="en-US" sz="2400">
              <a:latin typeface="Times New Roman" charset="0"/>
            </a:endParaRPr>
          </a:p>
        </p:txBody>
      </p:sp>
      <p:sp>
        <p:nvSpPr>
          <p:cNvPr id="27" name="Right Arrow 26"/>
          <p:cNvSpPr/>
          <p:nvPr/>
        </p:nvSpPr>
        <p:spPr bwMode="auto">
          <a:xfrm>
            <a:off x="2105025" y="5006975"/>
            <a:ext cx="261938" cy="306388"/>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grpSp>
        <p:nvGrpSpPr>
          <p:cNvPr id="34823" name="Group 5"/>
          <p:cNvGrpSpPr>
            <a:grpSpLocks/>
          </p:cNvGrpSpPr>
          <p:nvPr/>
        </p:nvGrpSpPr>
        <p:grpSpPr bwMode="auto">
          <a:xfrm>
            <a:off x="2474913" y="4659313"/>
            <a:ext cx="1233487" cy="1001712"/>
            <a:chOff x="1731801" y="1632645"/>
            <a:chExt cx="1234157" cy="1001909"/>
          </a:xfrm>
        </p:grpSpPr>
        <p:sp>
          <p:nvSpPr>
            <p:cNvPr id="25" name="Rounded Rectangle 24"/>
            <p:cNvSpPr/>
            <p:nvPr/>
          </p:nvSpPr>
          <p:spPr>
            <a:xfrm>
              <a:off x="1731801" y="1632645"/>
              <a:ext cx="1234157" cy="1001909"/>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26" name="Rounded Rectangle 6"/>
            <p:cNvSpPr/>
            <p:nvPr/>
          </p:nvSpPr>
          <p:spPr>
            <a:xfrm>
              <a:off x="1760392" y="1661226"/>
              <a:ext cx="1176976" cy="944748"/>
            </a:xfrm>
            <a:prstGeom prst="rect">
              <a:avLst/>
            </a:prstGeom>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dirty="0"/>
                <a:t>Conceptual model (ERD)</a:t>
              </a:r>
            </a:p>
          </p:txBody>
        </p:sp>
      </p:grpSp>
      <p:sp>
        <p:nvSpPr>
          <p:cNvPr id="23" name="Right Arrow 22"/>
          <p:cNvSpPr/>
          <p:nvPr/>
        </p:nvSpPr>
        <p:spPr>
          <a:xfrm>
            <a:off x="3832436" y="5007258"/>
            <a:ext cx="261641" cy="306070"/>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grpSp>
        <p:nvGrpSpPr>
          <p:cNvPr id="34827" name="Group 7"/>
          <p:cNvGrpSpPr>
            <a:grpSpLocks/>
          </p:cNvGrpSpPr>
          <p:nvPr/>
        </p:nvGrpSpPr>
        <p:grpSpPr bwMode="auto">
          <a:xfrm>
            <a:off x="4202113" y="4659313"/>
            <a:ext cx="1235075" cy="1001712"/>
            <a:chOff x="3459621" y="1632645"/>
            <a:chExt cx="1234157" cy="1001909"/>
          </a:xfrm>
        </p:grpSpPr>
        <p:sp>
          <p:nvSpPr>
            <p:cNvPr id="21" name="Rounded Rectangle 20"/>
            <p:cNvSpPr/>
            <p:nvPr/>
          </p:nvSpPr>
          <p:spPr>
            <a:xfrm>
              <a:off x="3459621" y="1632645"/>
              <a:ext cx="1234157" cy="1001909"/>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22" name="Rounded Rectangle 10"/>
            <p:cNvSpPr/>
            <p:nvPr/>
          </p:nvSpPr>
          <p:spPr>
            <a:xfrm>
              <a:off x="3488175" y="1661226"/>
              <a:ext cx="1177049" cy="944748"/>
            </a:xfrm>
            <a:prstGeom prst="rect">
              <a:avLst/>
            </a:prstGeom>
          </p:spPr>
          <p:style>
            <a:lnRef idx="0">
              <a:schemeClr val="accent5"/>
            </a:lnRef>
            <a:fillRef idx="3">
              <a:schemeClr val="accent5"/>
            </a:fillRef>
            <a:effectRef idx="3">
              <a:schemeClr val="accent5"/>
            </a:effectRef>
            <a:fontRef idx="minor">
              <a:schemeClr val="lt1"/>
            </a:fontRef>
          </p:style>
          <p:txBody>
            <a:bodyPr lIns="64770" tIns="64770" rIns="64770" bIns="64770" spcCol="1270" anchor="ctr"/>
            <a:lstStyle/>
            <a:p>
              <a:pPr algn="ctr" defTabSz="755650">
                <a:lnSpc>
                  <a:spcPct val="90000"/>
                </a:lnSpc>
                <a:spcAft>
                  <a:spcPct val="35000"/>
                </a:spcAft>
                <a:defRPr/>
              </a:pPr>
              <a:r>
                <a:rPr lang="en-US" sz="1700" dirty="0"/>
                <a:t>Relational Data Model</a:t>
              </a:r>
            </a:p>
          </p:txBody>
        </p:sp>
      </p:grpSp>
      <p:sp>
        <p:nvSpPr>
          <p:cNvPr id="19" name="Right Arrow 18"/>
          <p:cNvSpPr/>
          <p:nvPr/>
        </p:nvSpPr>
        <p:spPr>
          <a:xfrm>
            <a:off x="5560256" y="5007258"/>
            <a:ext cx="261641" cy="306070"/>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grpSp>
        <p:nvGrpSpPr>
          <p:cNvPr id="34831" name="Group 9"/>
          <p:cNvGrpSpPr>
            <a:grpSpLocks/>
          </p:cNvGrpSpPr>
          <p:nvPr/>
        </p:nvGrpSpPr>
        <p:grpSpPr bwMode="auto">
          <a:xfrm>
            <a:off x="5930900" y="4659313"/>
            <a:ext cx="1233488" cy="1001712"/>
            <a:chOff x="5187441" y="1632645"/>
            <a:chExt cx="1234157" cy="1001909"/>
          </a:xfrm>
        </p:grpSpPr>
        <p:sp>
          <p:nvSpPr>
            <p:cNvPr id="17" name="Rounded Rectangle 16"/>
            <p:cNvSpPr/>
            <p:nvPr/>
          </p:nvSpPr>
          <p:spPr>
            <a:xfrm>
              <a:off x="5187441" y="1632645"/>
              <a:ext cx="1234157" cy="1001909"/>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18" name="Rounded Rectangle 14"/>
            <p:cNvSpPr/>
            <p:nvPr/>
          </p:nvSpPr>
          <p:spPr>
            <a:xfrm>
              <a:off x="5216031" y="1661226"/>
              <a:ext cx="1176976" cy="944748"/>
            </a:xfrm>
            <a:prstGeom prst="rect">
              <a:avLst/>
            </a:prstGeom>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dirty="0"/>
                <a:t>Create schema </a:t>
              </a:r>
            </a:p>
            <a:p>
              <a:pPr algn="ctr" defTabSz="755650">
                <a:lnSpc>
                  <a:spcPct val="90000"/>
                </a:lnSpc>
                <a:spcAft>
                  <a:spcPct val="35000"/>
                </a:spcAft>
                <a:defRPr/>
              </a:pPr>
              <a:r>
                <a:rPr lang="en-US" sz="1700" dirty="0"/>
                <a:t>(DDL)</a:t>
              </a:r>
            </a:p>
          </p:txBody>
        </p:sp>
      </p:grpSp>
      <p:sp>
        <p:nvSpPr>
          <p:cNvPr id="15" name="Right Arrow 14"/>
          <p:cNvSpPr/>
          <p:nvPr/>
        </p:nvSpPr>
        <p:spPr>
          <a:xfrm>
            <a:off x="7288076" y="5007258"/>
            <a:ext cx="261641" cy="306070"/>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grpSp>
        <p:nvGrpSpPr>
          <p:cNvPr id="34835" name="Group 11"/>
          <p:cNvGrpSpPr>
            <a:grpSpLocks/>
          </p:cNvGrpSpPr>
          <p:nvPr/>
        </p:nvGrpSpPr>
        <p:grpSpPr bwMode="auto">
          <a:xfrm>
            <a:off x="7658100" y="4659313"/>
            <a:ext cx="1235075" cy="1001712"/>
            <a:chOff x="6915261" y="1632645"/>
            <a:chExt cx="1234157" cy="1001909"/>
          </a:xfrm>
        </p:grpSpPr>
        <p:sp>
          <p:nvSpPr>
            <p:cNvPr id="13" name="Rounded Rectangle 12"/>
            <p:cNvSpPr/>
            <p:nvPr/>
          </p:nvSpPr>
          <p:spPr>
            <a:xfrm>
              <a:off x="6915261" y="1632645"/>
              <a:ext cx="1234157" cy="1001909"/>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14" name="Rounded Rectangle 18"/>
            <p:cNvSpPr/>
            <p:nvPr/>
          </p:nvSpPr>
          <p:spPr>
            <a:xfrm>
              <a:off x="6943815" y="1661226"/>
              <a:ext cx="1177049" cy="944748"/>
            </a:xfrm>
            <a:prstGeom prst="rect">
              <a:avLst/>
            </a:prstGeom>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dirty="0"/>
                <a:t>Load Data</a:t>
              </a:r>
            </a:p>
            <a:p>
              <a:pPr algn="ctr" defTabSz="755650">
                <a:lnSpc>
                  <a:spcPct val="90000"/>
                </a:lnSpc>
                <a:spcAft>
                  <a:spcPct val="35000"/>
                </a:spcAft>
                <a:defRPr/>
              </a:pPr>
              <a:r>
                <a:rPr lang="en-US" sz="1700" dirty="0"/>
                <a:t>(DML)</a:t>
              </a:r>
            </a:p>
          </p:txBody>
        </p:sp>
      </p:grpSp>
      <p:grpSp>
        <p:nvGrpSpPr>
          <p:cNvPr id="34836" name="Group 28"/>
          <p:cNvGrpSpPr>
            <a:grpSpLocks/>
          </p:cNvGrpSpPr>
          <p:nvPr/>
        </p:nvGrpSpPr>
        <p:grpSpPr bwMode="auto">
          <a:xfrm>
            <a:off x="755650" y="4659313"/>
            <a:ext cx="1233488" cy="1001712"/>
            <a:chOff x="3981" y="1632645"/>
            <a:chExt cx="1234157" cy="1001909"/>
          </a:xfrm>
        </p:grpSpPr>
        <p:sp>
          <p:nvSpPr>
            <p:cNvPr id="30" name="Rounded Rectangle 29"/>
            <p:cNvSpPr/>
            <p:nvPr/>
          </p:nvSpPr>
          <p:spPr>
            <a:xfrm>
              <a:off x="3981" y="1632645"/>
              <a:ext cx="1234157" cy="1001909"/>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31" name="Rounded Rectangle 4"/>
            <p:cNvSpPr/>
            <p:nvPr/>
          </p:nvSpPr>
          <p:spPr>
            <a:xfrm>
              <a:off x="32571" y="1661226"/>
              <a:ext cx="1176976" cy="944748"/>
            </a:xfrm>
            <a:prstGeom prst="rect">
              <a:avLst/>
            </a:prstGeom>
          </p:spPr>
          <p:style>
            <a:lnRef idx="2">
              <a:schemeClr val="accent5"/>
            </a:lnRef>
            <a:fillRef idx="1">
              <a:schemeClr val="lt1"/>
            </a:fillRef>
            <a:effectRef idx="0">
              <a:schemeClr val="accent5"/>
            </a:effectRef>
            <a:fontRef idx="minor">
              <a:schemeClr val="dk1"/>
            </a:fontRef>
          </p:style>
          <p:txBody>
            <a:bodyPr lIns="64770" tIns="64770" rIns="64770" bIns="64770" spcCol="1270" anchor="ctr"/>
            <a:lstStyle/>
            <a:p>
              <a:pPr algn="ctr" defTabSz="755650">
                <a:lnSpc>
                  <a:spcPct val="90000"/>
                </a:lnSpc>
                <a:spcAft>
                  <a:spcPct val="35000"/>
                </a:spcAft>
                <a:defRPr/>
              </a:pPr>
              <a:r>
                <a:rPr lang="en-US" sz="1700" dirty="0"/>
                <a:t>Real World Domain</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7570788"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70658" name="Rectangle 3"/>
          <p:cNvSpPr>
            <a:spLocks noGrp="1" noChangeArrowheads="1"/>
          </p:cNvSpPr>
          <p:nvPr>
            <p:ph idx="1"/>
          </p:nvPr>
        </p:nvSpPr>
        <p:spPr>
          <a:xfrm>
            <a:off x="179512" y="1581597"/>
            <a:ext cx="8382000" cy="1703387"/>
          </a:xfrm>
        </p:spPr>
        <p:txBody>
          <a:bodyPr/>
          <a:lstStyle/>
          <a:p>
            <a:pPr eaLnBrk="1" hangingPunct="1"/>
            <a:r>
              <a:rPr lang="en-US" altLang="en-US" i="1" dirty="0">
                <a:latin typeface="Times" charset="0"/>
                <a:ea typeface="Times" charset="0"/>
                <a:cs typeface="Times" charset="0"/>
              </a:rPr>
              <a:t>Mandatory </a:t>
            </a:r>
            <a:r>
              <a:rPr lang="en-US" altLang="en-US" dirty="0">
                <a:latin typeface="Times" charset="0"/>
                <a:ea typeface="Times" charset="0"/>
                <a:cs typeface="Times" charset="0"/>
              </a:rPr>
              <a:t>participation on </a:t>
            </a:r>
            <a:r>
              <a:rPr lang="en-US" altLang="en-US" i="1" dirty="0">
                <a:latin typeface="Times" charset="0"/>
                <a:ea typeface="Times" charset="0"/>
                <a:cs typeface="Times" charset="0"/>
              </a:rPr>
              <a:t>both</a:t>
            </a:r>
            <a:r>
              <a:rPr lang="en-US" altLang="en-US" dirty="0">
                <a:latin typeface="Times" charset="0"/>
                <a:ea typeface="Times" charset="0"/>
                <a:cs typeface="Times" charset="0"/>
              </a:rPr>
              <a:t> sides of 1:1 relationship</a:t>
            </a:r>
            <a:r>
              <a:rPr lang="en-GB" altLang="en-US" dirty="0">
                <a:latin typeface="Times" charset="0"/>
                <a:ea typeface="Times" charset="0"/>
                <a:cs typeface="Times" charset="0"/>
              </a:rPr>
              <a:t> </a:t>
            </a:r>
          </a:p>
          <a:p>
            <a:r>
              <a:rPr lang="en-US" b="0" dirty="0"/>
              <a:t>we should combine the entities involved into one relation and choose one of the primary keys of the original entities to be the primary key of the new relation, while the other (if one exists) is used as an alternate key</a:t>
            </a:r>
            <a:endParaRPr lang="en-US" altLang="en-US" sz="5400" dirty="0">
              <a:latin typeface="Times" charset="0"/>
              <a:ea typeface="Times" charset="0"/>
              <a:cs typeface="Times" charset="0"/>
            </a:endParaRPr>
          </a:p>
          <a:p>
            <a:pPr eaLnBrk="1" hangingPunct="1"/>
            <a:endParaRPr lang="en-GB" altLang="en-US" dirty="0">
              <a:latin typeface="Times" charset="0"/>
              <a:ea typeface="Times" charset="0"/>
              <a:cs typeface="Times" charset="0"/>
            </a:endParaRPr>
          </a:p>
        </p:txBody>
      </p:sp>
      <p:sp>
        <p:nvSpPr>
          <p:cNvPr id="7065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674BBCE2-30C5-2D41-9BE7-B3178DB287A1}" type="slidenum">
              <a:rPr lang="en-GB" altLang="en-US" sz="2400">
                <a:latin typeface="Times" charset="0"/>
                <a:cs typeface="Times" charset="0"/>
              </a:rPr>
              <a:pPr>
                <a:spcBef>
                  <a:spcPct val="0"/>
                </a:spcBef>
                <a:spcAft>
                  <a:spcPct val="0"/>
                </a:spcAft>
                <a:buFontTx/>
                <a:buNone/>
              </a:pPr>
              <a:t>30</a:t>
            </a:fld>
            <a:endParaRPr lang="en-GB" altLang="en-US" sz="2400">
              <a:latin typeface="Times" charset="0"/>
              <a:cs typeface="Times" charset="0"/>
            </a:endParaRPr>
          </a:p>
        </p:txBody>
      </p:sp>
      <p:sp>
        <p:nvSpPr>
          <p:cNvPr id="5" name="Content Placeholder 2"/>
          <p:cNvSpPr txBox="1">
            <a:spLocks/>
          </p:cNvSpPr>
          <p:nvPr/>
        </p:nvSpPr>
        <p:spPr bwMode="auto">
          <a:xfrm>
            <a:off x="646113" y="5445125"/>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marL="396875" indent="-396875" algn="l" defTabSz="912813" rtl="0" eaLnBrk="0" fontAlgn="base" hangingPunct="0">
              <a:lnSpc>
                <a:spcPct val="90000"/>
              </a:lnSpc>
              <a:spcBef>
                <a:spcPct val="20000"/>
              </a:spcBef>
              <a:spcAft>
                <a:spcPct val="0"/>
              </a:spcAft>
              <a:buBlip>
                <a:blip r:embed="rId2"/>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800" dirty="0">
                <a:latin typeface="Times" panose="02020603050405020304" pitchFamily="18" charset="0"/>
                <a:cs typeface="Times" panose="02020603050405020304" pitchFamily="18" charset="0"/>
              </a:rPr>
              <a:t>	Employee(</a:t>
            </a:r>
            <a:r>
              <a:rPr lang="en-US" sz="1800" u="sng" dirty="0">
                <a:latin typeface="Times" panose="02020603050405020304" pitchFamily="18" charset="0"/>
                <a:cs typeface="Times" panose="02020603050405020304" pitchFamily="18" charset="0"/>
              </a:rPr>
              <a:t> </a:t>
            </a:r>
            <a:r>
              <a:rPr lang="en-US" sz="1800" u="sng" dirty="0" err="1">
                <a:latin typeface="Times" panose="02020603050405020304" pitchFamily="18" charset="0"/>
                <a:cs typeface="Times" panose="02020603050405020304" pitchFamily="18" charset="0"/>
              </a:rPr>
              <a:t>EmpID</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EmpName,</a:t>
            </a:r>
            <a:r>
              <a:rPr lang="en-US" sz="1800" u="sng" dirty="0" err="1">
                <a:latin typeface="Times" panose="02020603050405020304" pitchFamily="18" charset="0"/>
                <a:cs typeface="Times" panose="02020603050405020304" pitchFamily="18" charset="0"/>
              </a:rPr>
              <a:t>OfficeNo</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OfficeLoc</a:t>
            </a:r>
            <a:r>
              <a:rPr lang="en-US" sz="1800" dirty="0">
                <a:latin typeface="Times" panose="02020603050405020304" pitchFamily="18" charset="0"/>
                <a:cs typeface="Times" panose="02020603050405020304" pitchFamily="18" charset="0"/>
              </a:rPr>
              <a:t>, Year)</a:t>
            </a:r>
          </a:p>
        </p:txBody>
      </p:sp>
      <p:sp>
        <p:nvSpPr>
          <p:cNvPr id="70661" name="Rectangle 4"/>
          <p:cNvSpPr>
            <a:spLocks noChangeArrowheads="1"/>
          </p:cNvSpPr>
          <p:nvPr/>
        </p:nvSpPr>
        <p:spPr bwMode="auto">
          <a:xfrm>
            <a:off x="838200" y="3500438"/>
            <a:ext cx="1600200" cy="727075"/>
          </a:xfrm>
          <a:prstGeom prst="rect">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0662" name="Rectangle 5"/>
          <p:cNvSpPr>
            <a:spLocks noChangeArrowheads="1"/>
          </p:cNvSpPr>
          <p:nvPr/>
        </p:nvSpPr>
        <p:spPr bwMode="auto">
          <a:xfrm>
            <a:off x="6248400" y="3357563"/>
            <a:ext cx="1447800" cy="774700"/>
          </a:xfrm>
          <a:prstGeom prst="rect">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0663" name="AutoShape 6"/>
          <p:cNvSpPr>
            <a:spLocks noChangeArrowheads="1"/>
          </p:cNvSpPr>
          <p:nvPr/>
        </p:nvSpPr>
        <p:spPr bwMode="auto">
          <a:xfrm>
            <a:off x="3733800" y="3313113"/>
            <a:ext cx="1443038" cy="762000"/>
          </a:xfrm>
          <a:prstGeom prst="diamond">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0664" name="Line 7"/>
          <p:cNvSpPr>
            <a:spLocks noChangeShapeType="1"/>
          </p:cNvSpPr>
          <p:nvPr/>
        </p:nvSpPr>
        <p:spPr bwMode="auto">
          <a:xfrm>
            <a:off x="2438400" y="3694113"/>
            <a:ext cx="129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0665" name="Text Box 9"/>
          <p:cNvSpPr txBox="1">
            <a:spLocks noChangeArrowheads="1"/>
          </p:cNvSpPr>
          <p:nvPr/>
        </p:nvSpPr>
        <p:spPr bwMode="auto">
          <a:xfrm>
            <a:off x="762000" y="362902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50000"/>
              </a:spcBef>
              <a:spcAft>
                <a:spcPct val="0"/>
              </a:spcAft>
              <a:buFontTx/>
              <a:buNone/>
            </a:pPr>
            <a:r>
              <a:rPr lang="en-US" altLang="en-US" sz="1800" b="0">
                <a:latin typeface="Times" charset="0"/>
                <a:cs typeface="Times" charset="0"/>
              </a:rPr>
              <a:t>EMPLOYEE</a:t>
            </a:r>
          </a:p>
        </p:txBody>
      </p:sp>
      <p:sp>
        <p:nvSpPr>
          <p:cNvPr id="70666" name="Text Box 10"/>
          <p:cNvSpPr txBox="1">
            <a:spLocks noChangeArrowheads="1"/>
          </p:cNvSpPr>
          <p:nvPr/>
        </p:nvSpPr>
        <p:spPr bwMode="auto">
          <a:xfrm>
            <a:off x="6324600" y="35528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50000"/>
              </a:spcBef>
              <a:spcAft>
                <a:spcPct val="0"/>
              </a:spcAft>
              <a:buFontTx/>
              <a:buNone/>
            </a:pPr>
            <a:r>
              <a:rPr lang="en-US" altLang="en-US" sz="1800" b="0">
                <a:latin typeface="Times" charset="0"/>
                <a:cs typeface="Times" charset="0"/>
              </a:rPr>
              <a:t>OFFICE</a:t>
            </a:r>
          </a:p>
        </p:txBody>
      </p:sp>
      <p:sp>
        <p:nvSpPr>
          <p:cNvPr id="70667" name="Text Box 11"/>
          <p:cNvSpPr txBox="1">
            <a:spLocks noChangeArrowheads="1"/>
          </p:cNvSpPr>
          <p:nvPr/>
        </p:nvSpPr>
        <p:spPr bwMode="auto">
          <a:xfrm>
            <a:off x="2411413" y="33464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(1,1)</a:t>
            </a:r>
          </a:p>
        </p:txBody>
      </p:sp>
      <p:sp>
        <p:nvSpPr>
          <p:cNvPr id="70668" name="Text Box 12"/>
          <p:cNvSpPr txBox="1">
            <a:spLocks noChangeArrowheads="1"/>
          </p:cNvSpPr>
          <p:nvPr/>
        </p:nvSpPr>
        <p:spPr bwMode="auto">
          <a:xfrm>
            <a:off x="5673725" y="334645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(1,1)</a:t>
            </a:r>
          </a:p>
        </p:txBody>
      </p:sp>
      <p:sp>
        <p:nvSpPr>
          <p:cNvPr id="70669" name="Text Box 13"/>
          <p:cNvSpPr txBox="1">
            <a:spLocks noChangeArrowheads="1"/>
          </p:cNvSpPr>
          <p:nvPr/>
        </p:nvSpPr>
        <p:spPr bwMode="auto">
          <a:xfrm>
            <a:off x="4191000" y="355282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has</a:t>
            </a:r>
          </a:p>
        </p:txBody>
      </p:sp>
      <p:sp>
        <p:nvSpPr>
          <p:cNvPr id="70670" name="Freeform 50"/>
          <p:cNvSpPr>
            <a:spLocks/>
          </p:cNvSpPr>
          <p:nvPr/>
        </p:nvSpPr>
        <p:spPr bwMode="auto">
          <a:xfrm>
            <a:off x="5160963" y="3692525"/>
            <a:ext cx="1108075" cy="44450"/>
          </a:xfrm>
          <a:custGeom>
            <a:avLst/>
            <a:gdLst>
              <a:gd name="T0" fmla="*/ 0 w 618"/>
              <a:gd name="T1" fmla="*/ 0 h 45719"/>
              <a:gd name="T2" fmla="*/ 823002087 w 618"/>
              <a:gd name="T3" fmla="*/ 0 h 45719"/>
              <a:gd name="T4" fmla="*/ 1649220818 w 618"/>
              <a:gd name="T5" fmla="*/ 0 h 45719"/>
              <a:gd name="T6" fmla="*/ 1986780268 w 618"/>
              <a:gd name="T7" fmla="*/ 0 h 45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 h="45719">
                <a:moveTo>
                  <a:pt x="0" y="0"/>
                </a:moveTo>
                <a:lnTo>
                  <a:pt x="256" y="0"/>
                </a:lnTo>
                <a:lnTo>
                  <a:pt x="513" y="0"/>
                </a:lnTo>
                <a:lnTo>
                  <a:pt x="6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1" name="Line 15"/>
          <p:cNvSpPr>
            <a:spLocks noChangeShapeType="1"/>
          </p:cNvSpPr>
          <p:nvPr/>
        </p:nvSpPr>
        <p:spPr bwMode="auto">
          <a:xfrm flipH="1">
            <a:off x="854075" y="4227513"/>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0672" name="Oval 23"/>
          <p:cNvSpPr>
            <a:spLocks noChangeArrowheads="1"/>
          </p:cNvSpPr>
          <p:nvPr/>
        </p:nvSpPr>
        <p:spPr bwMode="auto">
          <a:xfrm>
            <a:off x="112713" y="4616450"/>
            <a:ext cx="1411287"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EmpName</a:t>
            </a:r>
          </a:p>
        </p:txBody>
      </p:sp>
      <p:sp>
        <p:nvSpPr>
          <p:cNvPr id="70673" name="Line 15"/>
          <p:cNvSpPr>
            <a:spLocks noChangeShapeType="1"/>
          </p:cNvSpPr>
          <p:nvPr/>
        </p:nvSpPr>
        <p:spPr bwMode="auto">
          <a:xfrm flipH="1">
            <a:off x="6324600" y="4151313"/>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0674" name="Oval 23"/>
          <p:cNvSpPr>
            <a:spLocks noChangeArrowheads="1"/>
          </p:cNvSpPr>
          <p:nvPr/>
        </p:nvSpPr>
        <p:spPr bwMode="auto">
          <a:xfrm>
            <a:off x="4953000" y="4456113"/>
            <a:ext cx="1549400"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u="sng">
                <a:latin typeface="Times" charset="0"/>
                <a:cs typeface="Times" charset="0"/>
              </a:rPr>
              <a:t>OfficeNo</a:t>
            </a:r>
          </a:p>
        </p:txBody>
      </p:sp>
      <p:sp>
        <p:nvSpPr>
          <p:cNvPr id="70675" name="Line 15"/>
          <p:cNvSpPr>
            <a:spLocks noChangeShapeType="1"/>
          </p:cNvSpPr>
          <p:nvPr/>
        </p:nvSpPr>
        <p:spPr bwMode="auto">
          <a:xfrm>
            <a:off x="1887538" y="4235450"/>
            <a:ext cx="169862"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0676" name="Oval 23"/>
          <p:cNvSpPr>
            <a:spLocks noChangeArrowheads="1"/>
          </p:cNvSpPr>
          <p:nvPr/>
        </p:nvSpPr>
        <p:spPr bwMode="auto">
          <a:xfrm>
            <a:off x="1600200" y="4608513"/>
            <a:ext cx="1524000" cy="433387"/>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u="sng">
                <a:latin typeface="Times" charset="0"/>
                <a:cs typeface="Times" charset="0"/>
              </a:rPr>
              <a:t>EmpID</a:t>
            </a:r>
          </a:p>
        </p:txBody>
      </p:sp>
      <p:sp>
        <p:nvSpPr>
          <p:cNvPr id="70677" name="Line 15"/>
          <p:cNvSpPr>
            <a:spLocks noChangeShapeType="1"/>
          </p:cNvSpPr>
          <p:nvPr/>
        </p:nvSpPr>
        <p:spPr bwMode="auto">
          <a:xfrm>
            <a:off x="7450138" y="4151313"/>
            <a:ext cx="169862" cy="476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0678" name="Oval 23"/>
          <p:cNvSpPr>
            <a:spLocks noChangeArrowheads="1"/>
          </p:cNvSpPr>
          <p:nvPr/>
        </p:nvSpPr>
        <p:spPr bwMode="auto">
          <a:xfrm>
            <a:off x="6705600" y="4633913"/>
            <a:ext cx="1655763" cy="407987"/>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OfficeLoc</a:t>
            </a:r>
          </a:p>
        </p:txBody>
      </p:sp>
      <p:sp>
        <p:nvSpPr>
          <p:cNvPr id="70679" name="Line 15"/>
          <p:cNvSpPr>
            <a:spLocks noChangeShapeType="1"/>
          </p:cNvSpPr>
          <p:nvPr/>
        </p:nvSpPr>
        <p:spPr bwMode="auto">
          <a:xfrm flipH="1">
            <a:off x="4191000" y="4094163"/>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0680" name="Oval 24"/>
          <p:cNvSpPr>
            <a:spLocks noChangeArrowheads="1"/>
          </p:cNvSpPr>
          <p:nvPr/>
        </p:nvSpPr>
        <p:spPr bwMode="auto">
          <a:xfrm>
            <a:off x="3568700" y="4456113"/>
            <a:ext cx="1079500"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Year</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7248525"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41988" name="Rectangle 3"/>
          <p:cNvSpPr>
            <a:spLocks noGrp="1" noChangeArrowheads="1"/>
          </p:cNvSpPr>
          <p:nvPr>
            <p:ph idx="1"/>
          </p:nvPr>
        </p:nvSpPr>
        <p:spPr>
          <a:xfrm>
            <a:off x="395288" y="1628775"/>
            <a:ext cx="8382000" cy="2319338"/>
          </a:xfrm>
        </p:spPr>
        <p:txBody>
          <a:bodyPr rtlCol="0">
            <a:normAutofit/>
          </a:bodyPr>
          <a:lstStyle/>
          <a:p>
            <a:pPr marL="517525" lvl="1" indent="0" eaLnBrk="1" fontAlgn="auto" hangingPunct="1">
              <a:spcAft>
                <a:spcPts val="0"/>
              </a:spcAft>
              <a:buFontTx/>
              <a:buNone/>
              <a:defRPr/>
            </a:pPr>
            <a:endParaRPr lang="en-US" dirty="0">
              <a:latin typeface="Times" panose="02020603050405020304" pitchFamily="18" charset="0"/>
              <a:ea typeface="ＭＳ Ｐゴシック" charset="0"/>
              <a:cs typeface="Times" panose="02020603050405020304" pitchFamily="18" charset="0"/>
            </a:endParaRPr>
          </a:p>
          <a:p>
            <a:pPr algn="just" eaLnBrk="1" fontAlgn="auto" hangingPunct="1">
              <a:buFont typeface="Arial" pitchFamily="34" charset="0"/>
              <a:buNone/>
              <a:defRPr/>
            </a:pPr>
            <a:r>
              <a:rPr lang="en-US" i="1" dirty="0">
                <a:latin typeface="Times" panose="02020603050405020304" pitchFamily="18" charset="0"/>
                <a:ea typeface="ＭＳ Ｐゴシック" charset="0"/>
                <a:cs typeface="Times" panose="02020603050405020304" pitchFamily="18" charset="0"/>
              </a:rPr>
              <a:t>Mandatory</a:t>
            </a:r>
            <a:r>
              <a:rPr lang="en-US" dirty="0">
                <a:latin typeface="Times" panose="02020603050405020304" pitchFamily="18" charset="0"/>
                <a:ea typeface="ＭＳ Ｐゴシック" charset="0"/>
                <a:cs typeface="Times" panose="02020603050405020304" pitchFamily="18" charset="0"/>
              </a:rPr>
              <a:t> participation on </a:t>
            </a:r>
            <a:r>
              <a:rPr lang="en-US" i="1" dirty="0">
                <a:latin typeface="Times" panose="02020603050405020304" pitchFamily="18" charset="0"/>
                <a:ea typeface="ＭＳ Ｐゴシック" charset="0"/>
                <a:cs typeface="Times" panose="02020603050405020304" pitchFamily="18" charset="0"/>
              </a:rPr>
              <a:t>one</a:t>
            </a:r>
            <a:r>
              <a:rPr lang="en-US" dirty="0">
                <a:latin typeface="Times" panose="02020603050405020304" pitchFamily="18" charset="0"/>
                <a:ea typeface="ＭＳ Ｐゴシック" charset="0"/>
                <a:cs typeface="Times" panose="02020603050405020304" pitchFamily="18" charset="0"/>
              </a:rPr>
              <a:t> side of a 1:1 relationship</a:t>
            </a:r>
          </a:p>
          <a:p>
            <a:pPr lvl="1" indent="-18288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Add the PK attributes of the </a:t>
            </a:r>
            <a:r>
              <a:rPr lang="en-US" b="1" i="1" dirty="0">
                <a:latin typeface="Times" panose="02020603050405020304" pitchFamily="18" charset="0"/>
                <a:ea typeface="ＭＳ Ｐゴシック" charset="0"/>
                <a:cs typeface="Times" panose="02020603050405020304" pitchFamily="18" charset="0"/>
              </a:rPr>
              <a:t>optional side </a:t>
            </a:r>
            <a:r>
              <a:rPr lang="en-US" dirty="0">
                <a:latin typeface="Times" panose="02020603050405020304" pitchFamily="18" charset="0"/>
                <a:ea typeface="ＭＳ Ｐゴシック" charset="0"/>
                <a:cs typeface="Times" panose="02020603050405020304" pitchFamily="18" charset="0"/>
              </a:rPr>
              <a:t>as a FK to the </a:t>
            </a:r>
            <a:r>
              <a:rPr lang="en-US" b="1" i="1" dirty="0">
                <a:latin typeface="Times" panose="02020603050405020304" pitchFamily="18" charset="0"/>
                <a:ea typeface="ＭＳ Ｐゴシック" charset="0"/>
                <a:cs typeface="Times" panose="02020603050405020304" pitchFamily="18" charset="0"/>
              </a:rPr>
              <a:t>mandatory side</a:t>
            </a:r>
            <a:r>
              <a:rPr lang="en-US" dirty="0">
                <a:latin typeface="Times" panose="02020603050405020304" pitchFamily="18" charset="0"/>
                <a:ea typeface="ＭＳ Ｐゴシック" charset="0"/>
                <a:cs typeface="Times" panose="02020603050405020304" pitchFamily="18" charset="0"/>
              </a:rPr>
              <a:t>.</a:t>
            </a:r>
          </a:p>
          <a:p>
            <a:pPr lvl="1" indent="-18288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Add attributes of the relationship to the </a:t>
            </a:r>
            <a:r>
              <a:rPr lang="en-US" b="1" i="1" dirty="0">
                <a:latin typeface="Times" panose="02020603050405020304" pitchFamily="18" charset="0"/>
                <a:ea typeface="ＭＳ Ｐゴシック" charset="0"/>
                <a:cs typeface="Times" panose="02020603050405020304" pitchFamily="18" charset="0"/>
              </a:rPr>
              <a:t>mandatory side</a:t>
            </a:r>
            <a:r>
              <a:rPr lang="en-US" dirty="0">
                <a:latin typeface="Times" panose="02020603050405020304" pitchFamily="18" charset="0"/>
                <a:ea typeface="ＭＳ Ｐゴシック" charset="0"/>
                <a:cs typeface="Times" panose="02020603050405020304" pitchFamily="18" charset="0"/>
              </a:rPr>
              <a:t>. </a:t>
            </a:r>
            <a:endParaRPr lang="en-US" sz="2400" dirty="0">
              <a:latin typeface="Times" panose="02020603050405020304" pitchFamily="18" charset="0"/>
              <a:ea typeface="ＭＳ Ｐゴシック" charset="0"/>
              <a:cs typeface="Times" panose="02020603050405020304" pitchFamily="18" charset="0"/>
            </a:endParaRPr>
          </a:p>
          <a:p>
            <a:pPr eaLnBrk="1" fontAlgn="auto" hangingPunct="1">
              <a:buFont typeface="Arial" pitchFamily="34" charset="0"/>
              <a:buNone/>
              <a:defRPr/>
            </a:pPr>
            <a:endParaRPr lang="en-US" sz="2400" dirty="0">
              <a:latin typeface="Times" panose="02020603050405020304" pitchFamily="18" charset="0"/>
              <a:ea typeface="ＭＳ Ｐゴシック" charset="0"/>
              <a:cs typeface="Times" panose="02020603050405020304" pitchFamily="18" charset="0"/>
            </a:endParaRPr>
          </a:p>
          <a:p>
            <a:pPr eaLnBrk="1" fontAlgn="auto" hangingPunct="1">
              <a:buFontTx/>
              <a:buNone/>
              <a:defRPr/>
            </a:pPr>
            <a:endParaRPr lang="en-GB" dirty="0">
              <a:latin typeface="Times" panose="02020603050405020304" pitchFamily="18" charset="0"/>
              <a:ea typeface="ＭＳ Ｐゴシック" charset="0"/>
              <a:cs typeface="Times" panose="02020603050405020304" pitchFamily="18" charset="0"/>
            </a:endParaRPr>
          </a:p>
        </p:txBody>
      </p:sp>
      <p:sp>
        <p:nvSpPr>
          <p:cNvPr id="7168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E62472A-C801-CA4D-9151-611682C618AF}" type="slidenum">
              <a:rPr lang="en-GB" altLang="en-US" sz="2400">
                <a:latin typeface="Times" charset="0"/>
                <a:cs typeface="Times" charset="0"/>
              </a:rPr>
              <a:pPr>
                <a:spcBef>
                  <a:spcPct val="0"/>
                </a:spcBef>
                <a:spcAft>
                  <a:spcPct val="0"/>
                </a:spcAft>
                <a:buFontTx/>
                <a:buNone/>
              </a:pPr>
              <a:t>31</a:t>
            </a:fld>
            <a:endParaRPr lang="en-GB" altLang="en-US" sz="2400">
              <a:latin typeface="Times" charset="0"/>
              <a:cs typeface="Times" charset="0"/>
            </a:endParaRPr>
          </a:p>
        </p:txBody>
      </p:sp>
      <p:sp>
        <p:nvSpPr>
          <p:cNvPr id="5" name="Content Placeholder 2"/>
          <p:cNvSpPr txBox="1">
            <a:spLocks/>
          </p:cNvSpPr>
          <p:nvPr/>
        </p:nvSpPr>
        <p:spPr bwMode="auto">
          <a:xfrm>
            <a:off x="815975" y="5680075"/>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marL="396875" indent="-396875" algn="l" defTabSz="912813" rtl="0" eaLnBrk="0" fontAlgn="base" hangingPunct="0">
              <a:lnSpc>
                <a:spcPct val="90000"/>
              </a:lnSpc>
              <a:spcBef>
                <a:spcPct val="20000"/>
              </a:spcBef>
              <a:spcAft>
                <a:spcPct val="0"/>
              </a:spcAft>
              <a:buBlip>
                <a:blip r:embed="rId2"/>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800" dirty="0">
                <a:latin typeface="Times" panose="02020603050405020304" pitchFamily="18" charset="0"/>
                <a:cs typeface="Times" panose="02020603050405020304" pitchFamily="18" charset="0"/>
              </a:rPr>
              <a:t>	Employee(</a:t>
            </a:r>
            <a:r>
              <a:rPr lang="en-US" sz="1800" u="sng" dirty="0" err="1">
                <a:latin typeface="Times" panose="02020603050405020304" pitchFamily="18" charset="0"/>
                <a:cs typeface="Times" panose="02020603050405020304" pitchFamily="18" charset="0"/>
              </a:rPr>
              <a:t>EmpID</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EmpName</a:t>
            </a:r>
            <a:r>
              <a:rPr lang="en-US" sz="1800" dirty="0">
                <a:latin typeface="Times" panose="02020603050405020304" pitchFamily="18" charset="0"/>
                <a:cs typeface="Times" panose="02020603050405020304" pitchFamily="18" charset="0"/>
              </a:rPr>
              <a:t>)</a:t>
            </a:r>
          </a:p>
          <a:p>
            <a:pPr marL="0" indent="0">
              <a:buFontTx/>
              <a:buNone/>
              <a:defRPr/>
            </a:pPr>
            <a:r>
              <a:rPr lang="en-US" sz="1800" dirty="0">
                <a:latin typeface="Times" panose="02020603050405020304" pitchFamily="18" charset="0"/>
                <a:cs typeface="Times" panose="02020603050405020304" pitchFamily="18" charset="0"/>
              </a:rPr>
              <a:t>	Spouse(</a:t>
            </a:r>
            <a:r>
              <a:rPr lang="en-US" sz="1800" u="sng" dirty="0" err="1">
                <a:latin typeface="Times" panose="02020603050405020304" pitchFamily="18" charset="0"/>
                <a:cs typeface="Times" panose="02020603050405020304" pitchFamily="18" charset="0"/>
              </a:rPr>
              <a:t>SpouseID</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SpouseName</a:t>
            </a:r>
            <a:r>
              <a:rPr lang="en-US" sz="1800" dirty="0">
                <a:latin typeface="Times" panose="02020603050405020304" pitchFamily="18" charset="0"/>
                <a:cs typeface="Times" panose="02020603050405020304" pitchFamily="18" charset="0"/>
              </a:rPr>
              <a:t>, </a:t>
            </a:r>
            <a:r>
              <a:rPr lang="en-US" sz="1800" u="dotted" dirty="0">
                <a:latin typeface="Times" panose="02020603050405020304" pitchFamily="18" charset="0"/>
                <a:cs typeface="Times" panose="02020603050405020304" pitchFamily="18" charset="0"/>
              </a:rPr>
              <a:t>EmpID</a:t>
            </a:r>
            <a:r>
              <a:rPr lang="en-US" sz="1800" dirty="0">
                <a:latin typeface="Times" panose="02020603050405020304" pitchFamily="18" charset="0"/>
                <a:cs typeface="Times" panose="02020603050405020304" pitchFamily="18" charset="0"/>
              </a:rPr>
              <a:t>, Year)</a:t>
            </a:r>
          </a:p>
          <a:p>
            <a:pPr marL="0" indent="0">
              <a:buFontTx/>
              <a:buNone/>
              <a:defRPr/>
            </a:pPr>
            <a:endParaRPr lang="en-US" sz="1800" dirty="0">
              <a:latin typeface="Times" panose="02020603050405020304" pitchFamily="18" charset="0"/>
              <a:cs typeface="Times" panose="02020603050405020304" pitchFamily="18" charset="0"/>
            </a:endParaRPr>
          </a:p>
        </p:txBody>
      </p:sp>
      <p:sp>
        <p:nvSpPr>
          <p:cNvPr id="71685" name="Rectangle 4"/>
          <p:cNvSpPr>
            <a:spLocks noChangeArrowheads="1"/>
          </p:cNvSpPr>
          <p:nvPr/>
        </p:nvSpPr>
        <p:spPr bwMode="auto">
          <a:xfrm>
            <a:off x="1009650" y="3616325"/>
            <a:ext cx="1600200" cy="727075"/>
          </a:xfrm>
          <a:prstGeom prst="rect">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1686" name="Rectangle 5"/>
          <p:cNvSpPr>
            <a:spLocks noChangeArrowheads="1"/>
          </p:cNvSpPr>
          <p:nvPr/>
        </p:nvSpPr>
        <p:spPr bwMode="auto">
          <a:xfrm>
            <a:off x="6343650" y="3614738"/>
            <a:ext cx="1447800" cy="795337"/>
          </a:xfrm>
          <a:prstGeom prst="rect">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1687" name="AutoShape 6"/>
          <p:cNvSpPr>
            <a:spLocks noChangeArrowheads="1"/>
          </p:cNvSpPr>
          <p:nvPr/>
        </p:nvSpPr>
        <p:spPr bwMode="auto">
          <a:xfrm>
            <a:off x="3905250" y="3571875"/>
            <a:ext cx="1443038" cy="762000"/>
          </a:xfrm>
          <a:prstGeom prst="diamond">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1688" name="Line 7"/>
          <p:cNvSpPr>
            <a:spLocks noChangeShapeType="1"/>
          </p:cNvSpPr>
          <p:nvPr/>
        </p:nvSpPr>
        <p:spPr bwMode="auto">
          <a:xfrm>
            <a:off x="2609850" y="3952875"/>
            <a:ext cx="129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1689" name="Text Box 9"/>
          <p:cNvSpPr txBox="1">
            <a:spLocks noChangeArrowheads="1"/>
          </p:cNvSpPr>
          <p:nvPr/>
        </p:nvSpPr>
        <p:spPr bwMode="auto">
          <a:xfrm>
            <a:off x="933450" y="37449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50000"/>
              </a:spcBef>
              <a:spcAft>
                <a:spcPct val="0"/>
              </a:spcAft>
              <a:buFontTx/>
              <a:buNone/>
            </a:pPr>
            <a:r>
              <a:rPr lang="en-US" altLang="en-US" sz="1800" b="0">
                <a:latin typeface="Times" charset="0"/>
                <a:cs typeface="Times" charset="0"/>
              </a:rPr>
              <a:t>EMPLOYEE</a:t>
            </a:r>
          </a:p>
        </p:txBody>
      </p:sp>
      <p:sp>
        <p:nvSpPr>
          <p:cNvPr id="71690" name="Text Box 10"/>
          <p:cNvSpPr txBox="1">
            <a:spLocks noChangeArrowheads="1"/>
          </p:cNvSpPr>
          <p:nvPr/>
        </p:nvSpPr>
        <p:spPr bwMode="auto">
          <a:xfrm>
            <a:off x="6496050" y="3811588"/>
            <a:ext cx="1143000"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50000"/>
              </a:spcBef>
              <a:spcAft>
                <a:spcPct val="0"/>
              </a:spcAft>
              <a:buFontTx/>
              <a:buNone/>
            </a:pPr>
            <a:r>
              <a:rPr lang="en-US" altLang="en-US" sz="1800" b="0">
                <a:latin typeface="Times" charset="0"/>
                <a:cs typeface="Times" charset="0"/>
              </a:rPr>
              <a:t>SPOUSE</a:t>
            </a:r>
          </a:p>
        </p:txBody>
      </p:sp>
      <p:sp>
        <p:nvSpPr>
          <p:cNvPr id="71691" name="Text Box 11"/>
          <p:cNvSpPr txBox="1">
            <a:spLocks noChangeArrowheads="1"/>
          </p:cNvSpPr>
          <p:nvPr/>
        </p:nvSpPr>
        <p:spPr bwMode="auto">
          <a:xfrm>
            <a:off x="2627313" y="3635375"/>
            <a:ext cx="690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(1,1)</a:t>
            </a:r>
          </a:p>
        </p:txBody>
      </p:sp>
      <p:sp>
        <p:nvSpPr>
          <p:cNvPr id="71692" name="Text Box 12"/>
          <p:cNvSpPr txBox="1">
            <a:spLocks noChangeArrowheads="1"/>
          </p:cNvSpPr>
          <p:nvPr/>
        </p:nvSpPr>
        <p:spPr bwMode="auto">
          <a:xfrm>
            <a:off x="5727700" y="3573463"/>
            <a:ext cx="64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(0,1)</a:t>
            </a:r>
          </a:p>
        </p:txBody>
      </p:sp>
      <p:sp>
        <p:nvSpPr>
          <p:cNvPr id="71693" name="Text Box 13"/>
          <p:cNvSpPr txBox="1">
            <a:spLocks noChangeArrowheads="1"/>
          </p:cNvSpPr>
          <p:nvPr/>
        </p:nvSpPr>
        <p:spPr bwMode="auto">
          <a:xfrm>
            <a:off x="4362450" y="381158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has</a:t>
            </a:r>
          </a:p>
        </p:txBody>
      </p:sp>
      <p:sp>
        <p:nvSpPr>
          <p:cNvPr id="71694" name="Freeform 50"/>
          <p:cNvSpPr>
            <a:spLocks/>
          </p:cNvSpPr>
          <p:nvPr/>
        </p:nvSpPr>
        <p:spPr bwMode="auto">
          <a:xfrm flipV="1">
            <a:off x="5353050" y="3883025"/>
            <a:ext cx="990600" cy="46038"/>
          </a:xfrm>
          <a:custGeom>
            <a:avLst/>
            <a:gdLst>
              <a:gd name="T0" fmla="*/ 0 w 618"/>
              <a:gd name="T1" fmla="*/ 0 h 45719"/>
              <a:gd name="T2" fmla="*/ 657748783 w 618"/>
              <a:gd name="T3" fmla="*/ 0 h 45719"/>
              <a:gd name="T4" fmla="*/ 1318065431 w 618"/>
              <a:gd name="T5" fmla="*/ 0 h 45719"/>
              <a:gd name="T6" fmla="*/ 1587845243 w 618"/>
              <a:gd name="T7" fmla="*/ 0 h 45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 h="45719">
                <a:moveTo>
                  <a:pt x="0" y="0"/>
                </a:moveTo>
                <a:lnTo>
                  <a:pt x="256" y="0"/>
                </a:lnTo>
                <a:lnTo>
                  <a:pt x="513" y="0"/>
                </a:lnTo>
                <a:lnTo>
                  <a:pt x="618" y="0"/>
                </a:lnTo>
              </a:path>
            </a:pathLst>
          </a:custGeom>
          <a:solidFill>
            <a:srgbClr val="FFFFFF"/>
          </a:solidFill>
          <a:ln w="4763">
            <a:solidFill>
              <a:srgbClr val="000000"/>
            </a:solidFill>
            <a:prstDash val="solid"/>
            <a:round/>
            <a:headEnd/>
            <a:tailEnd/>
          </a:ln>
        </p:spPr>
        <p:txBody>
          <a:bodyPr/>
          <a:lstStyle/>
          <a:p>
            <a:endParaRPr lang="en-US"/>
          </a:p>
        </p:txBody>
      </p:sp>
      <p:sp>
        <p:nvSpPr>
          <p:cNvPr id="71695" name="Line 15"/>
          <p:cNvSpPr>
            <a:spLocks noChangeShapeType="1"/>
          </p:cNvSpPr>
          <p:nvPr/>
        </p:nvSpPr>
        <p:spPr bwMode="auto">
          <a:xfrm flipH="1">
            <a:off x="1025525" y="4343400"/>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1696" name="Oval 23"/>
          <p:cNvSpPr>
            <a:spLocks noChangeArrowheads="1"/>
          </p:cNvSpPr>
          <p:nvPr/>
        </p:nvSpPr>
        <p:spPr bwMode="auto">
          <a:xfrm>
            <a:off x="284163" y="4730750"/>
            <a:ext cx="1411287"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EmpName</a:t>
            </a:r>
          </a:p>
        </p:txBody>
      </p:sp>
      <p:sp>
        <p:nvSpPr>
          <p:cNvPr id="71697" name="Line 15"/>
          <p:cNvSpPr>
            <a:spLocks noChangeShapeType="1"/>
          </p:cNvSpPr>
          <p:nvPr/>
        </p:nvSpPr>
        <p:spPr bwMode="auto">
          <a:xfrm flipH="1">
            <a:off x="6496050" y="4410075"/>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1698" name="Oval 23"/>
          <p:cNvSpPr>
            <a:spLocks noChangeArrowheads="1"/>
          </p:cNvSpPr>
          <p:nvPr/>
        </p:nvSpPr>
        <p:spPr bwMode="auto">
          <a:xfrm>
            <a:off x="5124450" y="4714875"/>
            <a:ext cx="1547813"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u="sng">
                <a:latin typeface="Times" charset="0"/>
                <a:cs typeface="Times" charset="0"/>
              </a:rPr>
              <a:t>SpouseID</a:t>
            </a:r>
          </a:p>
        </p:txBody>
      </p:sp>
      <p:sp>
        <p:nvSpPr>
          <p:cNvPr id="71699" name="Line 15"/>
          <p:cNvSpPr>
            <a:spLocks noChangeShapeType="1"/>
          </p:cNvSpPr>
          <p:nvPr/>
        </p:nvSpPr>
        <p:spPr bwMode="auto">
          <a:xfrm>
            <a:off x="2057400" y="4349750"/>
            <a:ext cx="17145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1700" name="Oval 23"/>
          <p:cNvSpPr>
            <a:spLocks noChangeArrowheads="1"/>
          </p:cNvSpPr>
          <p:nvPr/>
        </p:nvSpPr>
        <p:spPr bwMode="auto">
          <a:xfrm>
            <a:off x="1771650" y="4724400"/>
            <a:ext cx="1524000" cy="433388"/>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u="sng">
                <a:latin typeface="Times" charset="0"/>
                <a:cs typeface="Times" charset="0"/>
              </a:rPr>
              <a:t>EmpID</a:t>
            </a:r>
          </a:p>
        </p:txBody>
      </p:sp>
      <p:sp>
        <p:nvSpPr>
          <p:cNvPr id="71701" name="Line 15"/>
          <p:cNvSpPr>
            <a:spLocks noChangeShapeType="1"/>
          </p:cNvSpPr>
          <p:nvPr/>
        </p:nvSpPr>
        <p:spPr bwMode="auto">
          <a:xfrm>
            <a:off x="7620000" y="4410075"/>
            <a:ext cx="171450" cy="474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1702" name="Oval 23"/>
          <p:cNvSpPr>
            <a:spLocks noChangeArrowheads="1"/>
          </p:cNvSpPr>
          <p:nvPr/>
        </p:nvSpPr>
        <p:spPr bwMode="auto">
          <a:xfrm>
            <a:off x="6877050" y="4892675"/>
            <a:ext cx="1655763" cy="407988"/>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SpoudeName</a:t>
            </a:r>
          </a:p>
        </p:txBody>
      </p:sp>
      <p:sp>
        <p:nvSpPr>
          <p:cNvPr id="71703" name="Line 15"/>
          <p:cNvSpPr>
            <a:spLocks noChangeShapeType="1"/>
          </p:cNvSpPr>
          <p:nvPr/>
        </p:nvSpPr>
        <p:spPr bwMode="auto">
          <a:xfrm flipH="1">
            <a:off x="4625975" y="4333875"/>
            <a:ext cx="0" cy="266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1704" name="Oval 23"/>
          <p:cNvSpPr>
            <a:spLocks noChangeArrowheads="1"/>
          </p:cNvSpPr>
          <p:nvPr/>
        </p:nvSpPr>
        <p:spPr bwMode="auto">
          <a:xfrm>
            <a:off x="3924300" y="4625975"/>
            <a:ext cx="1123950" cy="29845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Year</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7354888"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38915" name="Rectangle 3"/>
          <p:cNvSpPr>
            <a:spLocks noGrp="1" noChangeArrowheads="1"/>
          </p:cNvSpPr>
          <p:nvPr>
            <p:ph idx="1"/>
          </p:nvPr>
        </p:nvSpPr>
        <p:spPr>
          <a:xfrm>
            <a:off x="395288" y="1773238"/>
            <a:ext cx="8382000" cy="1095375"/>
          </a:xfrm>
        </p:spPr>
        <p:txBody>
          <a:bodyPr>
            <a:normAutofit/>
          </a:bodyPr>
          <a:lstStyle/>
          <a:p>
            <a:pPr eaLnBrk="1" hangingPunct="1">
              <a:lnSpc>
                <a:spcPct val="90000"/>
              </a:lnSpc>
            </a:pPr>
            <a:r>
              <a:rPr lang="en-US" altLang="en-US" i="1">
                <a:latin typeface="Times" charset="0"/>
                <a:ea typeface="Times" charset="0"/>
                <a:cs typeface="Times" charset="0"/>
              </a:rPr>
              <a:t>Optional</a:t>
            </a:r>
            <a:r>
              <a:rPr lang="en-US" altLang="en-US">
                <a:latin typeface="Times" charset="0"/>
                <a:ea typeface="Times" charset="0"/>
                <a:cs typeface="Times" charset="0"/>
              </a:rPr>
              <a:t> participation on </a:t>
            </a:r>
            <a:r>
              <a:rPr lang="en-US" altLang="en-US" i="1">
                <a:latin typeface="Times" charset="0"/>
                <a:ea typeface="Times" charset="0"/>
                <a:cs typeface="Times" charset="0"/>
              </a:rPr>
              <a:t>both</a:t>
            </a:r>
            <a:r>
              <a:rPr lang="en-US" altLang="en-US">
                <a:latin typeface="Times" charset="0"/>
                <a:ea typeface="Times" charset="0"/>
                <a:cs typeface="Times" charset="0"/>
              </a:rPr>
              <a:t> sides of a 1:1 relationship</a:t>
            </a:r>
            <a:endParaRPr lang="en-GB" altLang="en-US">
              <a:latin typeface="Times" charset="0"/>
              <a:ea typeface="Times" charset="0"/>
              <a:cs typeface="Times" charset="0"/>
            </a:endParaRPr>
          </a:p>
          <a:p>
            <a:pPr lvl="2" eaLnBrk="1" hangingPunct="1">
              <a:lnSpc>
                <a:spcPct val="90000"/>
              </a:lnSpc>
            </a:pPr>
            <a:r>
              <a:rPr lang="en-US" altLang="en-US">
                <a:latin typeface="Times" charset="0"/>
                <a:ea typeface="Times" charset="0"/>
                <a:cs typeface="Times" charset="0"/>
              </a:rPr>
              <a:t>Choose one side and add its PK as a FK to the other side.</a:t>
            </a:r>
          </a:p>
          <a:p>
            <a:pPr lvl="2" eaLnBrk="1" hangingPunct="1">
              <a:lnSpc>
                <a:spcPct val="90000"/>
              </a:lnSpc>
            </a:pPr>
            <a:r>
              <a:rPr lang="en-US" altLang="en-US">
                <a:latin typeface="Times" charset="0"/>
                <a:ea typeface="Times" charset="0"/>
                <a:cs typeface="Times" charset="0"/>
              </a:rPr>
              <a:t>Add attributes of the relationship to the other side.</a:t>
            </a:r>
          </a:p>
        </p:txBody>
      </p:sp>
      <p:sp>
        <p:nvSpPr>
          <p:cNvPr id="7270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33C601B-7041-184B-8A61-A5477D641A17}" type="slidenum">
              <a:rPr lang="en-GB" altLang="en-US" sz="2400">
                <a:latin typeface="Times" charset="0"/>
                <a:cs typeface="Times" charset="0"/>
              </a:rPr>
              <a:pPr>
                <a:spcBef>
                  <a:spcPct val="0"/>
                </a:spcBef>
                <a:spcAft>
                  <a:spcPct val="0"/>
                </a:spcAft>
                <a:buFontTx/>
                <a:buNone/>
              </a:pPr>
              <a:t>32</a:t>
            </a:fld>
            <a:endParaRPr lang="en-GB" altLang="en-US" sz="2400">
              <a:latin typeface="Times" charset="0"/>
              <a:cs typeface="Times" charset="0"/>
            </a:endParaRPr>
          </a:p>
        </p:txBody>
      </p:sp>
      <p:sp>
        <p:nvSpPr>
          <p:cNvPr id="5" name="Content Placeholder 2"/>
          <p:cNvSpPr txBox="1">
            <a:spLocks/>
          </p:cNvSpPr>
          <p:nvPr/>
        </p:nvSpPr>
        <p:spPr bwMode="auto">
          <a:xfrm>
            <a:off x="534988" y="5607050"/>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marL="396875" indent="-396875" algn="l" defTabSz="912813" rtl="0" eaLnBrk="0" fontAlgn="base" hangingPunct="0">
              <a:lnSpc>
                <a:spcPct val="90000"/>
              </a:lnSpc>
              <a:spcBef>
                <a:spcPct val="20000"/>
              </a:spcBef>
              <a:spcAft>
                <a:spcPct val="0"/>
              </a:spcAft>
              <a:buBlip>
                <a:blip r:embed="rId2"/>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800" dirty="0">
                <a:latin typeface="Times" panose="02020603050405020304" pitchFamily="18" charset="0"/>
                <a:cs typeface="Times" panose="02020603050405020304" pitchFamily="18" charset="0"/>
              </a:rPr>
              <a:t>	Employee(</a:t>
            </a:r>
            <a:r>
              <a:rPr lang="en-US" sz="1800" u="sng" dirty="0" err="1">
                <a:latin typeface="Times" panose="02020603050405020304" pitchFamily="18" charset="0"/>
                <a:cs typeface="Times" panose="02020603050405020304" pitchFamily="18" charset="0"/>
              </a:rPr>
              <a:t>EmpID</a:t>
            </a:r>
            <a:r>
              <a:rPr lang="en-US" sz="1800" u="sng" dirty="0">
                <a:latin typeface="Times" panose="02020603050405020304" pitchFamily="18" charset="0"/>
                <a:cs typeface="Times" panose="02020603050405020304" pitchFamily="18" charset="0"/>
              </a:rPr>
              <a:t>,</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EmpName</a:t>
            </a:r>
            <a:r>
              <a:rPr lang="en-US" sz="1800" dirty="0">
                <a:latin typeface="Times" panose="02020603050405020304" pitchFamily="18" charset="0"/>
                <a:cs typeface="Times" panose="02020603050405020304" pitchFamily="18" charset="0"/>
              </a:rPr>
              <a:t>)</a:t>
            </a:r>
          </a:p>
          <a:p>
            <a:pPr marL="0" indent="0">
              <a:buFontTx/>
              <a:buNone/>
              <a:defRPr/>
            </a:pPr>
            <a:r>
              <a:rPr lang="en-US" sz="1800" dirty="0">
                <a:latin typeface="Times" panose="02020603050405020304" pitchFamily="18" charset="0"/>
                <a:cs typeface="Times" panose="02020603050405020304" pitchFamily="18" charset="0"/>
              </a:rPr>
              <a:t>	Car (</a:t>
            </a:r>
            <a:r>
              <a:rPr lang="en-US" sz="1800" u="sng" dirty="0" err="1">
                <a:latin typeface="Times" panose="02020603050405020304" pitchFamily="18" charset="0"/>
                <a:cs typeface="Times" panose="02020603050405020304" pitchFamily="18" charset="0"/>
              </a:rPr>
              <a:t>CarNo</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CarName</a:t>
            </a:r>
            <a:r>
              <a:rPr lang="en-US" sz="1800" dirty="0">
                <a:latin typeface="Times" panose="02020603050405020304" pitchFamily="18" charset="0"/>
                <a:cs typeface="Times" panose="02020603050405020304" pitchFamily="18" charset="0"/>
              </a:rPr>
              <a:t>, </a:t>
            </a:r>
            <a:r>
              <a:rPr lang="en-US" sz="1800" u="dotted" dirty="0">
                <a:latin typeface="Times" panose="02020603050405020304" pitchFamily="18" charset="0"/>
                <a:cs typeface="Times" panose="02020603050405020304" pitchFamily="18" charset="0"/>
              </a:rPr>
              <a:t>EmpID</a:t>
            </a:r>
            <a:r>
              <a:rPr lang="en-US" sz="1800" dirty="0">
                <a:latin typeface="Times" panose="02020603050405020304" pitchFamily="18" charset="0"/>
                <a:cs typeface="Times" panose="02020603050405020304" pitchFamily="18" charset="0"/>
              </a:rPr>
              <a:t>, Year)</a:t>
            </a:r>
          </a:p>
          <a:p>
            <a:pPr marL="0" indent="0">
              <a:buFontTx/>
              <a:buNone/>
              <a:defRPr/>
            </a:pPr>
            <a:endParaRPr lang="en-US" sz="1800" dirty="0">
              <a:latin typeface="Times" panose="02020603050405020304" pitchFamily="18" charset="0"/>
              <a:cs typeface="Times" panose="02020603050405020304" pitchFamily="18" charset="0"/>
            </a:endParaRPr>
          </a:p>
        </p:txBody>
      </p:sp>
      <p:sp>
        <p:nvSpPr>
          <p:cNvPr id="72709" name="Rectangle 4"/>
          <p:cNvSpPr>
            <a:spLocks noChangeArrowheads="1"/>
          </p:cNvSpPr>
          <p:nvPr/>
        </p:nvSpPr>
        <p:spPr bwMode="auto">
          <a:xfrm>
            <a:off x="727075" y="3543300"/>
            <a:ext cx="1600200" cy="798513"/>
          </a:xfrm>
          <a:prstGeom prst="rect">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2710" name="Rectangle 5"/>
          <p:cNvSpPr>
            <a:spLocks noChangeArrowheads="1"/>
          </p:cNvSpPr>
          <p:nvPr/>
        </p:nvSpPr>
        <p:spPr bwMode="auto">
          <a:xfrm>
            <a:off x="6137275" y="3543300"/>
            <a:ext cx="1447800" cy="703263"/>
          </a:xfrm>
          <a:prstGeom prst="rect">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2711" name="AutoShape 6"/>
          <p:cNvSpPr>
            <a:spLocks noChangeArrowheads="1"/>
          </p:cNvSpPr>
          <p:nvPr/>
        </p:nvSpPr>
        <p:spPr bwMode="auto">
          <a:xfrm>
            <a:off x="3622675" y="3427413"/>
            <a:ext cx="1443038" cy="762000"/>
          </a:xfrm>
          <a:prstGeom prst="diamond">
            <a:avLst/>
          </a:prstGeom>
          <a:solidFill>
            <a:srgbClr val="FFFFFF"/>
          </a:solidFill>
          <a:ln w="9525">
            <a:solidFill>
              <a:srgbClr val="000000"/>
            </a:solidFill>
            <a:miter lim="800000"/>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1800" b="0">
              <a:latin typeface="Times" charset="0"/>
              <a:cs typeface="Times" charset="0"/>
            </a:endParaRPr>
          </a:p>
        </p:txBody>
      </p:sp>
      <p:sp>
        <p:nvSpPr>
          <p:cNvPr id="72712" name="Line 7"/>
          <p:cNvSpPr>
            <a:spLocks noChangeShapeType="1"/>
          </p:cNvSpPr>
          <p:nvPr/>
        </p:nvSpPr>
        <p:spPr bwMode="auto">
          <a:xfrm>
            <a:off x="2327275" y="3808413"/>
            <a:ext cx="129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2713" name="Text Box 9"/>
          <p:cNvSpPr txBox="1">
            <a:spLocks noChangeArrowheads="1"/>
          </p:cNvSpPr>
          <p:nvPr/>
        </p:nvSpPr>
        <p:spPr bwMode="auto">
          <a:xfrm>
            <a:off x="650875" y="374332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50000"/>
              </a:spcBef>
              <a:spcAft>
                <a:spcPct val="0"/>
              </a:spcAft>
              <a:buFontTx/>
              <a:buNone/>
            </a:pPr>
            <a:r>
              <a:rPr lang="en-US" altLang="en-US" sz="1800" b="0">
                <a:latin typeface="Times" charset="0"/>
                <a:cs typeface="Times" charset="0"/>
              </a:rPr>
              <a:t>EMPLOYEE</a:t>
            </a:r>
          </a:p>
        </p:txBody>
      </p:sp>
      <p:sp>
        <p:nvSpPr>
          <p:cNvPr id="72714" name="Text Box 10"/>
          <p:cNvSpPr txBox="1">
            <a:spLocks noChangeArrowheads="1"/>
          </p:cNvSpPr>
          <p:nvPr/>
        </p:nvSpPr>
        <p:spPr bwMode="auto">
          <a:xfrm>
            <a:off x="6213475" y="3667125"/>
            <a:ext cx="114300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50000"/>
              </a:spcBef>
              <a:spcAft>
                <a:spcPct val="0"/>
              </a:spcAft>
              <a:buFontTx/>
              <a:buNone/>
            </a:pPr>
            <a:r>
              <a:rPr lang="en-US" altLang="en-US" sz="1800" b="0">
                <a:latin typeface="Times" charset="0"/>
                <a:cs typeface="Times" charset="0"/>
              </a:rPr>
              <a:t>CAR</a:t>
            </a:r>
          </a:p>
        </p:txBody>
      </p:sp>
      <p:sp>
        <p:nvSpPr>
          <p:cNvPr id="72715" name="Text Box 11"/>
          <p:cNvSpPr txBox="1">
            <a:spLocks noChangeArrowheads="1"/>
          </p:cNvSpPr>
          <p:nvPr/>
        </p:nvSpPr>
        <p:spPr bwMode="auto">
          <a:xfrm>
            <a:off x="2339975" y="3490913"/>
            <a:ext cx="76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(0,1)</a:t>
            </a:r>
          </a:p>
        </p:txBody>
      </p:sp>
      <p:sp>
        <p:nvSpPr>
          <p:cNvPr id="72716" name="Text Box 12"/>
          <p:cNvSpPr txBox="1">
            <a:spLocks noChangeArrowheads="1"/>
          </p:cNvSpPr>
          <p:nvPr/>
        </p:nvSpPr>
        <p:spPr bwMode="auto">
          <a:xfrm>
            <a:off x="5438775" y="3419475"/>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(0,1)</a:t>
            </a:r>
          </a:p>
        </p:txBody>
      </p:sp>
      <p:sp>
        <p:nvSpPr>
          <p:cNvPr id="72717" name="Text Box 13"/>
          <p:cNvSpPr txBox="1">
            <a:spLocks noChangeArrowheads="1"/>
          </p:cNvSpPr>
          <p:nvPr/>
        </p:nvSpPr>
        <p:spPr bwMode="auto">
          <a:xfrm>
            <a:off x="4079875" y="366712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50000"/>
              </a:spcBef>
              <a:spcAft>
                <a:spcPct val="0"/>
              </a:spcAft>
              <a:buFontTx/>
              <a:buNone/>
            </a:pPr>
            <a:r>
              <a:rPr lang="en-US" altLang="en-US" sz="1800" b="0">
                <a:latin typeface="Times" charset="0"/>
                <a:cs typeface="Times" charset="0"/>
              </a:rPr>
              <a:t>use</a:t>
            </a:r>
          </a:p>
        </p:txBody>
      </p:sp>
      <p:sp>
        <p:nvSpPr>
          <p:cNvPr id="72718" name="Freeform 50"/>
          <p:cNvSpPr>
            <a:spLocks/>
          </p:cNvSpPr>
          <p:nvPr/>
        </p:nvSpPr>
        <p:spPr bwMode="auto">
          <a:xfrm>
            <a:off x="5049838" y="3806825"/>
            <a:ext cx="1108075" cy="46038"/>
          </a:xfrm>
          <a:custGeom>
            <a:avLst/>
            <a:gdLst>
              <a:gd name="T0" fmla="*/ 0 w 618"/>
              <a:gd name="T1" fmla="*/ 0 h 45719"/>
              <a:gd name="T2" fmla="*/ 823002087 w 618"/>
              <a:gd name="T3" fmla="*/ 0 h 45719"/>
              <a:gd name="T4" fmla="*/ 1649220818 w 618"/>
              <a:gd name="T5" fmla="*/ 0 h 45719"/>
              <a:gd name="T6" fmla="*/ 1986780268 w 618"/>
              <a:gd name="T7" fmla="*/ 0 h 45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 h="45719">
                <a:moveTo>
                  <a:pt x="0" y="0"/>
                </a:moveTo>
                <a:lnTo>
                  <a:pt x="256" y="0"/>
                </a:lnTo>
                <a:lnTo>
                  <a:pt x="513" y="0"/>
                </a:lnTo>
                <a:lnTo>
                  <a:pt x="618" y="0"/>
                </a:lnTo>
              </a:path>
            </a:pathLst>
          </a:custGeom>
          <a:solidFill>
            <a:srgbClr val="FFFFFF"/>
          </a:solidFill>
          <a:ln w="4763">
            <a:solidFill>
              <a:srgbClr val="000000"/>
            </a:solidFill>
            <a:prstDash val="solid"/>
            <a:round/>
            <a:headEnd/>
            <a:tailEnd/>
          </a:ln>
        </p:spPr>
        <p:txBody>
          <a:bodyPr/>
          <a:lstStyle/>
          <a:p>
            <a:endParaRPr lang="en-US"/>
          </a:p>
        </p:txBody>
      </p:sp>
      <p:sp>
        <p:nvSpPr>
          <p:cNvPr id="72719" name="Line 15"/>
          <p:cNvSpPr>
            <a:spLocks noChangeShapeType="1"/>
          </p:cNvSpPr>
          <p:nvPr/>
        </p:nvSpPr>
        <p:spPr bwMode="auto">
          <a:xfrm flipH="1">
            <a:off x="742950" y="4341813"/>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2720" name="Oval 23"/>
          <p:cNvSpPr>
            <a:spLocks noChangeArrowheads="1"/>
          </p:cNvSpPr>
          <p:nvPr/>
        </p:nvSpPr>
        <p:spPr bwMode="auto">
          <a:xfrm>
            <a:off x="1588" y="4730750"/>
            <a:ext cx="1411287"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EmpName</a:t>
            </a:r>
          </a:p>
        </p:txBody>
      </p:sp>
      <p:sp>
        <p:nvSpPr>
          <p:cNvPr id="72721" name="Line 15"/>
          <p:cNvSpPr>
            <a:spLocks noChangeShapeType="1"/>
          </p:cNvSpPr>
          <p:nvPr/>
        </p:nvSpPr>
        <p:spPr bwMode="auto">
          <a:xfrm flipH="1">
            <a:off x="6213475" y="4265613"/>
            <a:ext cx="30480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2722" name="Oval 23"/>
          <p:cNvSpPr>
            <a:spLocks noChangeArrowheads="1"/>
          </p:cNvSpPr>
          <p:nvPr/>
        </p:nvSpPr>
        <p:spPr bwMode="auto">
          <a:xfrm>
            <a:off x="4841875" y="4570413"/>
            <a:ext cx="1549400"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u="sng">
                <a:latin typeface="Times" charset="0"/>
                <a:cs typeface="Times" charset="0"/>
              </a:rPr>
              <a:t>CarNo</a:t>
            </a:r>
          </a:p>
        </p:txBody>
      </p:sp>
      <p:sp>
        <p:nvSpPr>
          <p:cNvPr id="72723" name="Line 15"/>
          <p:cNvSpPr>
            <a:spLocks noChangeShapeType="1"/>
          </p:cNvSpPr>
          <p:nvPr/>
        </p:nvSpPr>
        <p:spPr bwMode="auto">
          <a:xfrm>
            <a:off x="1776413" y="4349750"/>
            <a:ext cx="169862"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2724" name="Oval 23"/>
          <p:cNvSpPr>
            <a:spLocks noChangeArrowheads="1"/>
          </p:cNvSpPr>
          <p:nvPr/>
        </p:nvSpPr>
        <p:spPr bwMode="auto">
          <a:xfrm>
            <a:off x="1489075" y="4722813"/>
            <a:ext cx="1524000" cy="434975"/>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u="sng">
                <a:latin typeface="Times" charset="0"/>
                <a:cs typeface="Times" charset="0"/>
              </a:rPr>
              <a:t>EmpID</a:t>
            </a:r>
          </a:p>
        </p:txBody>
      </p:sp>
      <p:sp>
        <p:nvSpPr>
          <p:cNvPr id="72725" name="Line 15"/>
          <p:cNvSpPr>
            <a:spLocks noChangeShapeType="1"/>
          </p:cNvSpPr>
          <p:nvPr/>
        </p:nvSpPr>
        <p:spPr bwMode="auto">
          <a:xfrm>
            <a:off x="7339013" y="4265613"/>
            <a:ext cx="169862" cy="476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2726" name="Oval 23"/>
          <p:cNvSpPr>
            <a:spLocks noChangeArrowheads="1"/>
          </p:cNvSpPr>
          <p:nvPr/>
        </p:nvSpPr>
        <p:spPr bwMode="auto">
          <a:xfrm>
            <a:off x="6594475" y="4749800"/>
            <a:ext cx="1655763" cy="407988"/>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CarName</a:t>
            </a:r>
          </a:p>
        </p:txBody>
      </p:sp>
      <p:sp>
        <p:nvSpPr>
          <p:cNvPr id="72727" name="Line 15"/>
          <p:cNvSpPr>
            <a:spLocks noChangeShapeType="1"/>
          </p:cNvSpPr>
          <p:nvPr/>
        </p:nvSpPr>
        <p:spPr bwMode="auto">
          <a:xfrm flipH="1">
            <a:off x="4079875" y="4113213"/>
            <a:ext cx="152400" cy="476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2075" tIns="46038" rIns="92075" bIns="46038" anchor="b"/>
          <a:lstStyle/>
          <a:p>
            <a:endParaRPr lang="en-US"/>
          </a:p>
        </p:txBody>
      </p:sp>
      <p:sp>
        <p:nvSpPr>
          <p:cNvPr id="72728" name="Oval 24"/>
          <p:cNvSpPr>
            <a:spLocks noChangeArrowheads="1"/>
          </p:cNvSpPr>
          <p:nvPr/>
        </p:nvSpPr>
        <p:spPr bwMode="auto">
          <a:xfrm>
            <a:off x="3457575" y="4570413"/>
            <a:ext cx="1079500" cy="419100"/>
          </a:xfrm>
          <a:prstGeom prst="ellipse">
            <a:avLst/>
          </a:prstGeom>
          <a:solidFill>
            <a:srgbClr val="FFFFFF"/>
          </a:solidFill>
          <a:ln w="9525">
            <a:solidFill>
              <a:srgbClr val="000000"/>
            </a:solidFill>
            <a:round/>
            <a:headEnd/>
            <a:tailEnd/>
          </a:ln>
        </p:spPr>
        <p:txBody>
          <a:bodyPr wrap="none" lIns="92075" tIns="46038" rIns="92075" bIns="46038"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AU" altLang="en-US" sz="1800" b="0">
                <a:latin typeface="Times" charset="0"/>
                <a:cs typeface="Times" charset="0"/>
              </a:rPr>
              <a:t>Year</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6"/>
          <p:cNvSpPr txBox="1">
            <a:spLocks noChangeArrowheads="1"/>
          </p:cNvSpPr>
          <p:nvPr/>
        </p:nvSpPr>
        <p:spPr bwMode="auto">
          <a:xfrm>
            <a:off x="1524000" y="56007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AU" altLang="en-US" sz="1800" b="0">
                <a:latin typeface="Times" charset="0"/>
                <a:cs typeface="Times" charset="0"/>
              </a:rPr>
              <a:t>Student (</a:t>
            </a:r>
            <a:r>
              <a:rPr lang="en-AU" altLang="en-US" sz="1800" b="0" u="sng">
                <a:latin typeface="Times" charset="0"/>
                <a:cs typeface="Times" charset="0"/>
              </a:rPr>
              <a:t>stNo</a:t>
            </a:r>
            <a:r>
              <a:rPr lang="en-AU" altLang="en-US" sz="1800" b="0">
                <a:latin typeface="Times" charset="0"/>
                <a:cs typeface="Times" charset="0"/>
              </a:rPr>
              <a:t>, stName)</a:t>
            </a:r>
          </a:p>
          <a:p>
            <a:pPr>
              <a:spcBef>
                <a:spcPct val="0"/>
              </a:spcBef>
              <a:spcAft>
                <a:spcPct val="0"/>
              </a:spcAft>
              <a:buFontTx/>
              <a:buNone/>
            </a:pPr>
            <a:r>
              <a:rPr lang="en-AU" altLang="en-US" sz="1800" b="0">
                <a:latin typeface="Times" charset="0"/>
                <a:cs typeface="Times" charset="0"/>
              </a:rPr>
              <a:t>Subject (</a:t>
            </a:r>
            <a:r>
              <a:rPr lang="en-AU" altLang="en-US" sz="1800" b="0" u="sng">
                <a:latin typeface="Times" charset="0"/>
                <a:cs typeface="Times" charset="0"/>
              </a:rPr>
              <a:t>sCode</a:t>
            </a:r>
            <a:r>
              <a:rPr lang="en-AU" altLang="en-US" sz="1800" b="0">
                <a:latin typeface="Times" charset="0"/>
                <a:cs typeface="Times" charset="0"/>
              </a:rPr>
              <a:t>, sName)</a:t>
            </a:r>
          </a:p>
          <a:p>
            <a:pPr>
              <a:spcBef>
                <a:spcPct val="0"/>
              </a:spcBef>
              <a:spcAft>
                <a:spcPct val="0"/>
              </a:spcAft>
              <a:buFontTx/>
              <a:buNone/>
            </a:pPr>
            <a:r>
              <a:rPr lang="en-AU" altLang="en-US" sz="1800" b="0">
                <a:latin typeface="Times" charset="0"/>
                <a:cs typeface="Times" charset="0"/>
              </a:rPr>
              <a:t>Enroll  (</a:t>
            </a:r>
            <a:r>
              <a:rPr lang="en-AU" altLang="en-US" sz="1800" b="0" u="sng">
                <a:latin typeface="Times" charset="0"/>
                <a:cs typeface="Times" charset="0"/>
              </a:rPr>
              <a:t>stNo</a:t>
            </a:r>
            <a:r>
              <a:rPr lang="en-AU" altLang="en-US" sz="1800" b="0">
                <a:latin typeface="Times" charset="0"/>
                <a:cs typeface="Times" charset="0"/>
              </a:rPr>
              <a:t>, </a:t>
            </a:r>
            <a:r>
              <a:rPr lang="en-AU" altLang="en-US" sz="1800" b="0" u="sng">
                <a:latin typeface="Times" charset="0"/>
                <a:cs typeface="Times" charset="0"/>
              </a:rPr>
              <a:t>sCode</a:t>
            </a:r>
            <a:r>
              <a:rPr lang="en-AU" altLang="en-US" sz="1800" b="0">
                <a:latin typeface="Times" charset="0"/>
                <a:cs typeface="Times" charset="0"/>
              </a:rPr>
              <a:t>, date)</a:t>
            </a:r>
          </a:p>
        </p:txBody>
      </p:sp>
      <p:grpSp>
        <p:nvGrpSpPr>
          <p:cNvPr id="6" name="Group 5"/>
          <p:cNvGrpSpPr/>
          <p:nvPr/>
        </p:nvGrpSpPr>
        <p:grpSpPr>
          <a:xfrm>
            <a:off x="428112" y="4028142"/>
            <a:ext cx="7725288" cy="1417082"/>
            <a:chOff x="533400" y="3535918"/>
            <a:chExt cx="7725288" cy="1417082"/>
          </a:xfrm>
          <a:solidFill>
            <a:srgbClr val="FFFFFF"/>
          </a:solidFill>
        </p:grpSpPr>
        <p:sp>
          <p:nvSpPr>
            <p:cNvPr id="14" name="Oval 23"/>
            <p:cNvSpPr>
              <a:spLocks noChangeArrowheads="1"/>
            </p:cNvSpPr>
            <p:nvPr/>
          </p:nvSpPr>
          <p:spPr bwMode="auto">
            <a:xfrm>
              <a:off x="5858919" y="4533900"/>
              <a:ext cx="1143001" cy="419100"/>
            </a:xfrm>
            <a:prstGeom prst="ellipse">
              <a:avLst/>
            </a:prstGeom>
            <a:grpFill/>
            <a:ln w="9525">
              <a:solidFill>
                <a:srgbClr val="000000"/>
              </a:solidFill>
              <a:round/>
              <a:headEnd/>
              <a:tailEnd/>
            </a:ln>
            <a:effectLst/>
          </p:spPr>
          <p:txBody>
            <a:bodyPr wrap="none" lIns="92075" tIns="46038" rIns="92075" bIns="46038" anchor="ctr"/>
            <a:lstStyle/>
            <a:p>
              <a:pPr>
                <a:defRPr/>
              </a:pPr>
              <a:endParaRPr lang="en-US" sz="1800">
                <a:latin typeface="Times" panose="02020603050405020304" pitchFamily="18" charset="0"/>
                <a:ea typeface="ＭＳ Ｐゴシック" charset="0"/>
                <a:cs typeface="Times" panose="02020603050405020304" pitchFamily="18" charset="0"/>
              </a:endParaRPr>
            </a:p>
          </p:txBody>
        </p:sp>
        <p:grpSp>
          <p:nvGrpSpPr>
            <p:cNvPr id="7" name="Group 4"/>
            <p:cNvGrpSpPr>
              <a:grpSpLocks/>
            </p:cNvGrpSpPr>
            <p:nvPr/>
          </p:nvGrpSpPr>
          <p:grpSpPr bwMode="auto">
            <a:xfrm>
              <a:off x="943485" y="3535918"/>
              <a:ext cx="6561138" cy="768350"/>
              <a:chOff x="726" y="2842"/>
              <a:chExt cx="4133" cy="484"/>
            </a:xfrm>
            <a:grpFill/>
          </p:grpSpPr>
          <p:sp>
            <p:nvSpPr>
              <p:cNvPr id="23" name="Rectangle 5"/>
              <p:cNvSpPr>
                <a:spLocks noChangeArrowheads="1"/>
              </p:cNvSpPr>
              <p:nvPr/>
            </p:nvSpPr>
            <p:spPr bwMode="auto">
              <a:xfrm>
                <a:off x="3824" y="2933"/>
                <a:ext cx="1035" cy="293"/>
              </a:xfrm>
              <a:prstGeom prst="rect">
                <a:avLst/>
              </a:prstGeom>
              <a:grpFill/>
              <a:ln w="4763">
                <a:solidFill>
                  <a:srgbClr val="000000"/>
                </a:solidFill>
                <a:miter lim="800000"/>
                <a:headEnd/>
                <a:tailEnd/>
              </a:ln>
            </p:spPr>
            <p:txBody>
              <a:bodyPr/>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24" name="Rectangle 6"/>
              <p:cNvSpPr>
                <a:spLocks noChangeArrowheads="1"/>
              </p:cNvSpPr>
              <p:nvPr/>
            </p:nvSpPr>
            <p:spPr bwMode="auto">
              <a:xfrm>
                <a:off x="4134" y="3028"/>
                <a:ext cx="654" cy="174"/>
              </a:xfrm>
              <a:prstGeom prst="rect">
                <a:avLst/>
              </a:prstGeom>
              <a:grpFill/>
              <a:ln w="9525">
                <a:noFill/>
                <a:miter lim="800000"/>
                <a:headEnd/>
                <a:tailEnd/>
              </a:ln>
            </p:spPr>
            <p:txBody>
              <a:bodyPr wrap="none" lIns="0" tIns="0" rIns="0" bIns="0">
                <a:spAutoFit/>
              </a:bodyPr>
              <a:lstStyle/>
              <a:p>
                <a:pPr>
                  <a:defRPr/>
                </a:pPr>
                <a:r>
                  <a:rPr lang="en-US" sz="1800" b="1">
                    <a:latin typeface="Times" panose="02020603050405020304" pitchFamily="18" charset="0"/>
                    <a:ea typeface="ＭＳ Ｐゴシック" charset="0"/>
                    <a:cs typeface="Times" panose="02020603050405020304" pitchFamily="18" charset="0"/>
                  </a:rPr>
                  <a:t>SUBJECT</a:t>
                </a:r>
                <a:endParaRPr lang="en-US" sz="1800">
                  <a:latin typeface="Times" panose="02020603050405020304" pitchFamily="18" charset="0"/>
                  <a:ea typeface="ＭＳ Ｐゴシック" charset="0"/>
                  <a:cs typeface="Times" panose="02020603050405020304" pitchFamily="18" charset="0"/>
                </a:endParaRPr>
              </a:p>
            </p:txBody>
          </p:sp>
          <p:sp>
            <p:nvSpPr>
              <p:cNvPr id="25" name="Rectangle 7"/>
              <p:cNvSpPr>
                <a:spLocks noChangeArrowheads="1"/>
              </p:cNvSpPr>
              <p:nvPr/>
            </p:nvSpPr>
            <p:spPr bwMode="auto">
              <a:xfrm>
                <a:off x="726" y="2933"/>
                <a:ext cx="938" cy="293"/>
              </a:xfrm>
              <a:prstGeom prst="rect">
                <a:avLst/>
              </a:prstGeom>
              <a:grpFill/>
              <a:ln w="4763">
                <a:solidFill>
                  <a:srgbClr val="000000"/>
                </a:solidFill>
                <a:miter lim="800000"/>
                <a:headEnd/>
                <a:tailEnd/>
              </a:ln>
            </p:spPr>
            <p:txBody>
              <a:bodyPr/>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26" name="Rectangle 8"/>
              <p:cNvSpPr>
                <a:spLocks noChangeArrowheads="1"/>
              </p:cNvSpPr>
              <p:nvPr/>
            </p:nvSpPr>
            <p:spPr bwMode="auto">
              <a:xfrm>
                <a:off x="935" y="3028"/>
                <a:ext cx="687" cy="174"/>
              </a:xfrm>
              <a:prstGeom prst="rect">
                <a:avLst/>
              </a:prstGeom>
              <a:grpFill/>
              <a:ln w="9525">
                <a:noFill/>
                <a:miter lim="800000"/>
                <a:headEnd/>
                <a:tailEnd/>
              </a:ln>
            </p:spPr>
            <p:txBody>
              <a:bodyPr wrap="none" lIns="0" tIns="0" rIns="0" bIns="0">
                <a:spAutoFit/>
              </a:bodyPr>
              <a:lstStyle/>
              <a:p>
                <a:pPr>
                  <a:defRPr/>
                </a:pPr>
                <a:r>
                  <a:rPr lang="en-US" sz="1800" b="1">
                    <a:latin typeface="Times" panose="02020603050405020304" pitchFamily="18" charset="0"/>
                    <a:ea typeface="ＭＳ Ｐゴシック" charset="0"/>
                    <a:cs typeface="Times" panose="02020603050405020304" pitchFamily="18" charset="0"/>
                  </a:rPr>
                  <a:t>STUDENT</a:t>
                </a:r>
                <a:endParaRPr lang="en-US" sz="1800">
                  <a:latin typeface="Times" panose="02020603050405020304" pitchFamily="18" charset="0"/>
                  <a:ea typeface="ＭＳ Ｐゴシック" charset="0"/>
                  <a:cs typeface="Times" panose="02020603050405020304" pitchFamily="18" charset="0"/>
                </a:endParaRPr>
              </a:p>
            </p:txBody>
          </p:sp>
          <p:sp>
            <p:nvSpPr>
              <p:cNvPr id="27" name="Freeform 9"/>
              <p:cNvSpPr>
                <a:spLocks/>
              </p:cNvSpPr>
              <p:nvPr/>
            </p:nvSpPr>
            <p:spPr bwMode="auto">
              <a:xfrm>
                <a:off x="2280" y="2842"/>
                <a:ext cx="1031" cy="484"/>
              </a:xfrm>
              <a:custGeom>
                <a:avLst/>
                <a:gdLst/>
                <a:ahLst/>
                <a:cxnLst>
                  <a:cxn ang="0">
                    <a:pos x="0" y="244"/>
                  </a:cxn>
                  <a:cxn ang="0">
                    <a:pos x="513" y="484"/>
                  </a:cxn>
                  <a:cxn ang="0">
                    <a:pos x="1031" y="244"/>
                  </a:cxn>
                  <a:cxn ang="0">
                    <a:pos x="513" y="0"/>
                  </a:cxn>
                  <a:cxn ang="0">
                    <a:pos x="0" y="244"/>
                  </a:cxn>
                </a:cxnLst>
                <a:rect l="0" t="0" r="r" b="b"/>
                <a:pathLst>
                  <a:path w="1031" h="484">
                    <a:moveTo>
                      <a:pt x="0" y="244"/>
                    </a:moveTo>
                    <a:lnTo>
                      <a:pt x="513" y="484"/>
                    </a:lnTo>
                    <a:lnTo>
                      <a:pt x="1031" y="244"/>
                    </a:lnTo>
                    <a:lnTo>
                      <a:pt x="513" y="0"/>
                    </a:lnTo>
                    <a:lnTo>
                      <a:pt x="0" y="244"/>
                    </a:lnTo>
                    <a:close/>
                  </a:path>
                </a:pathLst>
              </a:custGeom>
              <a:grpFill/>
              <a:ln w="4763">
                <a:solidFill>
                  <a:srgbClr val="000000"/>
                </a:solidFill>
                <a:prstDash val="solid"/>
                <a:round/>
                <a:headEnd/>
                <a:tailEnd/>
              </a:ln>
            </p:spPr>
            <p:txBody>
              <a:bodyPr/>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28" name="Rectangle 10"/>
              <p:cNvSpPr>
                <a:spLocks noChangeArrowheads="1"/>
              </p:cNvSpPr>
              <p:nvPr/>
            </p:nvSpPr>
            <p:spPr bwMode="auto">
              <a:xfrm>
                <a:off x="2598" y="3028"/>
                <a:ext cx="415" cy="174"/>
              </a:xfrm>
              <a:prstGeom prst="rect">
                <a:avLst/>
              </a:prstGeom>
              <a:grpFill/>
              <a:ln w="9525">
                <a:noFill/>
                <a:miter lim="800000"/>
                <a:headEnd/>
                <a:tailEnd/>
              </a:ln>
            </p:spPr>
            <p:txBody>
              <a:bodyPr lIns="0" tIns="0" rIns="0" bIns="0">
                <a:spAutoFit/>
              </a:bodyPr>
              <a:lstStyle/>
              <a:p>
                <a:pPr>
                  <a:defRPr/>
                </a:pPr>
                <a:r>
                  <a:rPr lang="en-US" sz="1800" b="1" dirty="0">
                    <a:latin typeface="Times" panose="02020603050405020304" pitchFamily="18" charset="0"/>
                    <a:ea typeface="ＭＳ Ｐゴシック" charset="0"/>
                    <a:cs typeface="Times" panose="02020603050405020304" pitchFamily="18" charset="0"/>
                  </a:rPr>
                  <a:t>enroll</a:t>
                </a:r>
                <a:endParaRPr lang="en-US" sz="1800" dirty="0">
                  <a:latin typeface="Times" panose="02020603050405020304" pitchFamily="18" charset="0"/>
                  <a:ea typeface="ＭＳ Ｐゴシック" charset="0"/>
                  <a:cs typeface="Times" panose="02020603050405020304" pitchFamily="18" charset="0"/>
                </a:endParaRPr>
              </a:p>
            </p:txBody>
          </p:sp>
          <p:sp>
            <p:nvSpPr>
              <p:cNvPr id="29" name="Rectangle 11"/>
              <p:cNvSpPr>
                <a:spLocks noChangeArrowheads="1"/>
              </p:cNvSpPr>
              <p:nvPr/>
            </p:nvSpPr>
            <p:spPr bwMode="auto">
              <a:xfrm>
                <a:off x="1860" y="2866"/>
                <a:ext cx="137" cy="174"/>
              </a:xfrm>
              <a:prstGeom prst="rect">
                <a:avLst/>
              </a:prstGeom>
              <a:noFill/>
              <a:ln w="9525">
                <a:noFill/>
                <a:miter lim="800000"/>
                <a:headEnd/>
                <a:tailEnd/>
              </a:ln>
            </p:spPr>
            <p:txBody>
              <a:bodyPr wrap="none" lIns="0" tIns="0" rIns="0" bIns="0">
                <a:spAutoFit/>
              </a:bodyPr>
              <a:lstStyle/>
              <a:p>
                <a:pPr>
                  <a:defRPr/>
                </a:pPr>
                <a:r>
                  <a:rPr lang="en-US" sz="1800" b="1" dirty="0">
                    <a:latin typeface="Times" panose="02020603050405020304" pitchFamily="18" charset="0"/>
                    <a:ea typeface="ＭＳ Ｐゴシック" charset="0"/>
                    <a:cs typeface="Times" panose="02020603050405020304" pitchFamily="18" charset="0"/>
                  </a:rPr>
                  <a:t>M</a:t>
                </a:r>
                <a:endParaRPr lang="en-US" sz="1800" dirty="0">
                  <a:latin typeface="Times" panose="02020603050405020304" pitchFamily="18" charset="0"/>
                  <a:ea typeface="ＭＳ Ｐゴシック" charset="0"/>
                  <a:cs typeface="Times" panose="02020603050405020304" pitchFamily="18" charset="0"/>
                </a:endParaRPr>
              </a:p>
            </p:txBody>
          </p:sp>
          <p:sp>
            <p:nvSpPr>
              <p:cNvPr id="30" name="Rectangle 12"/>
              <p:cNvSpPr>
                <a:spLocks noChangeArrowheads="1"/>
              </p:cNvSpPr>
              <p:nvPr/>
            </p:nvSpPr>
            <p:spPr bwMode="auto">
              <a:xfrm>
                <a:off x="3619" y="2866"/>
                <a:ext cx="105" cy="174"/>
              </a:xfrm>
              <a:prstGeom prst="rect">
                <a:avLst/>
              </a:prstGeom>
              <a:noFill/>
              <a:ln w="9525">
                <a:noFill/>
                <a:miter lim="800000"/>
                <a:headEnd/>
                <a:tailEnd/>
              </a:ln>
            </p:spPr>
            <p:txBody>
              <a:bodyPr wrap="none" lIns="0" tIns="0" rIns="0" bIns="0">
                <a:spAutoFit/>
              </a:bodyPr>
              <a:lstStyle/>
              <a:p>
                <a:pPr>
                  <a:defRPr/>
                </a:pPr>
                <a:r>
                  <a:rPr lang="en-US" sz="1800" b="1" dirty="0">
                    <a:latin typeface="Times" panose="02020603050405020304" pitchFamily="18" charset="0"/>
                    <a:ea typeface="ＭＳ Ｐゴシック" charset="0"/>
                    <a:cs typeface="Times" panose="02020603050405020304" pitchFamily="18" charset="0"/>
                  </a:rPr>
                  <a:t>N</a:t>
                </a:r>
                <a:endParaRPr lang="en-US" sz="1800" dirty="0">
                  <a:latin typeface="Times" panose="02020603050405020304" pitchFamily="18" charset="0"/>
                  <a:ea typeface="ＭＳ Ｐゴシック" charset="0"/>
                  <a:cs typeface="Times" panose="02020603050405020304" pitchFamily="18" charset="0"/>
                </a:endParaRPr>
              </a:p>
            </p:txBody>
          </p:sp>
          <p:sp>
            <p:nvSpPr>
              <p:cNvPr id="31" name="Freeform 13"/>
              <p:cNvSpPr>
                <a:spLocks/>
              </p:cNvSpPr>
              <p:nvPr/>
            </p:nvSpPr>
            <p:spPr bwMode="auto">
              <a:xfrm>
                <a:off x="3311" y="3086"/>
                <a:ext cx="513" cy="1"/>
              </a:xfrm>
              <a:custGeom>
                <a:avLst/>
                <a:gdLst/>
                <a:ahLst/>
                <a:cxnLst>
                  <a:cxn ang="0">
                    <a:pos x="0" y="0"/>
                  </a:cxn>
                  <a:cxn ang="0">
                    <a:pos x="207" y="0"/>
                  </a:cxn>
                  <a:cxn ang="0">
                    <a:pos x="414" y="0"/>
                  </a:cxn>
                  <a:cxn ang="0">
                    <a:pos x="513" y="0"/>
                  </a:cxn>
                </a:cxnLst>
                <a:rect l="0" t="0" r="r" b="b"/>
                <a:pathLst>
                  <a:path w="513">
                    <a:moveTo>
                      <a:pt x="0" y="0"/>
                    </a:moveTo>
                    <a:lnTo>
                      <a:pt x="207" y="0"/>
                    </a:lnTo>
                    <a:lnTo>
                      <a:pt x="414" y="0"/>
                    </a:lnTo>
                    <a:lnTo>
                      <a:pt x="513" y="0"/>
                    </a:lnTo>
                  </a:path>
                </a:pathLst>
              </a:custGeom>
              <a:grpFill/>
              <a:ln w="4763">
                <a:solidFill>
                  <a:srgbClr val="000000"/>
                </a:solidFill>
                <a:prstDash val="solid"/>
                <a:round/>
                <a:headEnd/>
                <a:tailEnd/>
              </a:ln>
            </p:spPr>
            <p:txBody>
              <a:bodyPr/>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32" name="Line 14"/>
              <p:cNvSpPr>
                <a:spLocks noChangeShapeType="1"/>
              </p:cNvSpPr>
              <p:nvPr/>
            </p:nvSpPr>
            <p:spPr bwMode="auto">
              <a:xfrm flipH="1">
                <a:off x="1680" y="3087"/>
                <a:ext cx="576" cy="0"/>
              </a:xfrm>
              <a:prstGeom prst="line">
                <a:avLst/>
              </a:prstGeom>
              <a:grpFill/>
              <a:ln w="3175" cmpd="sng">
                <a:solidFill>
                  <a:srgbClr val="000000"/>
                </a:solidFill>
                <a:round/>
                <a:headEnd/>
                <a:tailEnd/>
              </a:ln>
              <a:effectLst/>
            </p:spPr>
            <p:txBody>
              <a:bodyPr lIns="92075" tIns="46038" rIns="92075" bIns="46038" anchor="b"/>
              <a:lstStyle/>
              <a:p>
                <a:pPr>
                  <a:defRPr/>
                </a:pPr>
                <a:endParaRPr lang="en-US" sz="1800">
                  <a:latin typeface="Times" panose="02020603050405020304" pitchFamily="18" charset="0"/>
                  <a:ea typeface="ＭＳ Ｐゴシック" charset="0"/>
                  <a:cs typeface="Times" panose="02020603050405020304" pitchFamily="18" charset="0"/>
                </a:endParaRPr>
              </a:p>
            </p:txBody>
          </p:sp>
        </p:grpSp>
        <p:sp>
          <p:nvSpPr>
            <p:cNvPr id="8" name="Line 15"/>
            <p:cNvSpPr>
              <a:spLocks noChangeShapeType="1"/>
            </p:cNvSpPr>
            <p:nvPr/>
          </p:nvSpPr>
          <p:spPr bwMode="auto">
            <a:xfrm flipH="1">
              <a:off x="1172085" y="4145520"/>
              <a:ext cx="304800" cy="380998"/>
            </a:xfrm>
            <a:prstGeom prst="line">
              <a:avLst/>
            </a:prstGeom>
            <a:grpFill/>
            <a:ln w="9525">
              <a:solidFill>
                <a:srgbClr val="000000"/>
              </a:solidFill>
              <a:round/>
              <a:headEnd/>
              <a:tailEnd/>
            </a:ln>
            <a:effectLst/>
          </p:spPr>
          <p:txBody>
            <a:bodyPr lIns="92075" tIns="46038" rIns="92075" bIns="46038" anchor="b"/>
            <a:lstStyle/>
            <a:p>
              <a:pPr>
                <a:defRPr/>
              </a:pPr>
              <a:endParaRPr lang="en-US" sz="1800" dirty="0">
                <a:latin typeface="Times" panose="02020603050405020304" pitchFamily="18" charset="0"/>
                <a:ea typeface="ＭＳ Ｐゴシック" charset="0"/>
                <a:cs typeface="Times" panose="02020603050405020304" pitchFamily="18" charset="0"/>
              </a:endParaRPr>
            </a:p>
          </p:txBody>
        </p:sp>
        <p:sp>
          <p:nvSpPr>
            <p:cNvPr id="9" name="Line 17"/>
            <p:cNvSpPr>
              <a:spLocks noChangeShapeType="1"/>
            </p:cNvSpPr>
            <p:nvPr/>
          </p:nvSpPr>
          <p:spPr bwMode="auto">
            <a:xfrm>
              <a:off x="7709934" y="4336021"/>
              <a:ext cx="0" cy="228600"/>
            </a:xfrm>
            <a:prstGeom prst="line">
              <a:avLst/>
            </a:prstGeom>
            <a:grpFill/>
            <a:ln w="9525">
              <a:noFill/>
              <a:round/>
              <a:headEnd/>
              <a:tailEnd/>
            </a:ln>
            <a:effectLst/>
          </p:spPr>
          <p:txBody>
            <a:bodyPr lIns="92075" tIns="46038" rIns="92075" bIns="46038" anchor="b"/>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10" name="Oval 18"/>
            <p:cNvSpPr>
              <a:spLocks noChangeArrowheads="1"/>
            </p:cNvSpPr>
            <p:nvPr/>
          </p:nvSpPr>
          <p:spPr bwMode="auto">
            <a:xfrm>
              <a:off x="4086735" y="4450318"/>
              <a:ext cx="988610" cy="381000"/>
            </a:xfrm>
            <a:prstGeom prst="ellipse">
              <a:avLst/>
            </a:prstGeom>
            <a:grpFill/>
            <a:ln w="9525">
              <a:solidFill>
                <a:srgbClr val="000000"/>
              </a:solidFill>
              <a:round/>
              <a:headEnd/>
              <a:tailEnd/>
            </a:ln>
            <a:effectLst/>
          </p:spPr>
          <p:txBody>
            <a:bodyPr wrap="none" lIns="92075" tIns="46038" rIns="92075" bIns="46038" anchor="ctr"/>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11" name="Line 19"/>
            <p:cNvSpPr>
              <a:spLocks noChangeShapeType="1"/>
            </p:cNvSpPr>
            <p:nvPr/>
          </p:nvSpPr>
          <p:spPr bwMode="auto">
            <a:xfrm flipH="1" flipV="1">
              <a:off x="4220085" y="4297918"/>
              <a:ext cx="381000" cy="152400"/>
            </a:xfrm>
            <a:prstGeom prst="line">
              <a:avLst/>
            </a:prstGeom>
            <a:grpFill/>
            <a:ln w="9525">
              <a:solidFill>
                <a:srgbClr val="000000"/>
              </a:solidFill>
              <a:round/>
              <a:headEnd/>
              <a:tailEnd/>
            </a:ln>
            <a:effectLst/>
          </p:spPr>
          <p:txBody>
            <a:bodyPr lIns="92075" tIns="46038" rIns="92075" bIns="46038" anchor="b"/>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12" name="Text Box 21"/>
            <p:cNvSpPr txBox="1">
              <a:spLocks noChangeArrowheads="1"/>
            </p:cNvSpPr>
            <p:nvPr/>
          </p:nvSpPr>
          <p:spPr bwMode="auto">
            <a:xfrm>
              <a:off x="4237145" y="4461344"/>
              <a:ext cx="838200" cy="369974"/>
            </a:xfrm>
            <a:prstGeom prst="rect">
              <a:avLst/>
            </a:prstGeom>
            <a:noFill/>
            <a:ln w="9525">
              <a:noFill/>
              <a:miter lim="800000"/>
              <a:headEnd/>
              <a:tailEnd/>
            </a:ln>
            <a:effectLst/>
          </p:spPr>
          <p:txBody>
            <a:bodyPr lIns="92075" tIns="46038" rIns="92075" bIns="46038" anchor="b">
              <a:spAutoFit/>
            </a:bodyPr>
            <a:lstStyle/>
            <a:p>
              <a:pPr>
                <a:defRPr/>
              </a:pPr>
              <a:r>
                <a:rPr lang="en-AU" sz="1800" dirty="0">
                  <a:latin typeface="Times" panose="02020603050405020304" pitchFamily="18" charset="0"/>
                  <a:ea typeface="ＭＳ Ｐゴシック" charset="0"/>
                  <a:cs typeface="Times" panose="02020603050405020304" pitchFamily="18" charset="0"/>
                </a:rPr>
                <a:t>date</a:t>
              </a:r>
            </a:p>
          </p:txBody>
        </p:sp>
        <p:grpSp>
          <p:nvGrpSpPr>
            <p:cNvPr id="13" name="Group 22"/>
            <p:cNvGrpSpPr>
              <a:grpSpLocks/>
            </p:cNvGrpSpPr>
            <p:nvPr/>
          </p:nvGrpSpPr>
          <p:grpSpPr bwMode="auto">
            <a:xfrm>
              <a:off x="5934587" y="4145520"/>
              <a:ext cx="2324101" cy="788988"/>
              <a:chOff x="3768" y="1344"/>
              <a:chExt cx="1464" cy="497"/>
            </a:xfrm>
            <a:grpFill/>
          </p:grpSpPr>
          <p:sp>
            <p:nvSpPr>
              <p:cNvPr id="20" name="Oval 23"/>
              <p:cNvSpPr>
                <a:spLocks noChangeArrowheads="1"/>
              </p:cNvSpPr>
              <p:nvPr/>
            </p:nvSpPr>
            <p:spPr bwMode="auto">
              <a:xfrm>
                <a:off x="4512" y="1488"/>
                <a:ext cx="720" cy="264"/>
              </a:xfrm>
              <a:prstGeom prst="ellipse">
                <a:avLst/>
              </a:prstGeom>
              <a:grpFill/>
              <a:ln w="9525">
                <a:solidFill>
                  <a:srgbClr val="000000"/>
                </a:solidFill>
                <a:round/>
                <a:headEnd/>
                <a:tailEnd/>
              </a:ln>
              <a:effectLst/>
            </p:spPr>
            <p:txBody>
              <a:bodyPr wrap="none" lIns="92075" tIns="46038" rIns="92075" bIns="46038" anchor="ctr"/>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21" name="Line 24"/>
              <p:cNvSpPr>
                <a:spLocks noChangeShapeType="1"/>
              </p:cNvSpPr>
              <p:nvPr/>
            </p:nvSpPr>
            <p:spPr bwMode="auto">
              <a:xfrm flipH="1">
                <a:off x="4080" y="1344"/>
                <a:ext cx="159" cy="245"/>
              </a:xfrm>
              <a:prstGeom prst="line">
                <a:avLst/>
              </a:prstGeom>
              <a:grpFill/>
              <a:ln w="9525">
                <a:solidFill>
                  <a:srgbClr val="000000"/>
                </a:solidFill>
                <a:round/>
                <a:headEnd/>
                <a:tailEnd/>
              </a:ln>
              <a:effectLst/>
            </p:spPr>
            <p:txBody>
              <a:bodyPr lIns="92075" tIns="46038" rIns="92075" bIns="46038" anchor="b"/>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22" name="Text Box 25"/>
              <p:cNvSpPr txBox="1">
                <a:spLocks noChangeArrowheads="1"/>
              </p:cNvSpPr>
              <p:nvPr/>
            </p:nvSpPr>
            <p:spPr bwMode="auto">
              <a:xfrm>
                <a:off x="3768" y="1608"/>
                <a:ext cx="624" cy="233"/>
              </a:xfrm>
              <a:prstGeom prst="rect">
                <a:avLst/>
              </a:prstGeom>
              <a:noFill/>
              <a:ln w="9525">
                <a:noFill/>
                <a:miter lim="800000"/>
                <a:headEnd/>
                <a:tailEnd/>
              </a:ln>
              <a:effectLst/>
            </p:spPr>
            <p:txBody>
              <a:bodyPr lIns="92075" tIns="46038" rIns="92075" bIns="46038" anchor="b">
                <a:spAutoFit/>
              </a:bodyPr>
              <a:lstStyle/>
              <a:p>
                <a:pPr>
                  <a:defRPr/>
                </a:pPr>
                <a:r>
                  <a:rPr lang="en-AU" sz="1800" dirty="0" err="1">
                    <a:latin typeface="Times" panose="02020603050405020304" pitchFamily="18" charset="0"/>
                    <a:ea typeface="ＭＳ Ｐゴシック" charset="0"/>
                    <a:cs typeface="Times" panose="02020603050405020304" pitchFamily="18" charset="0"/>
                  </a:rPr>
                  <a:t>sName</a:t>
                </a:r>
                <a:endParaRPr lang="en-AU" sz="1800" dirty="0">
                  <a:latin typeface="Times" panose="02020603050405020304" pitchFamily="18" charset="0"/>
                  <a:ea typeface="ＭＳ Ｐゴシック" charset="0"/>
                  <a:cs typeface="Times" panose="02020603050405020304" pitchFamily="18" charset="0"/>
                </a:endParaRPr>
              </a:p>
            </p:txBody>
          </p:sp>
        </p:grpSp>
        <p:sp>
          <p:nvSpPr>
            <p:cNvPr id="15" name="Rectangle 14"/>
            <p:cNvSpPr/>
            <p:nvPr/>
          </p:nvSpPr>
          <p:spPr>
            <a:xfrm>
              <a:off x="7308719" y="4374118"/>
              <a:ext cx="756938" cy="369332"/>
            </a:xfrm>
            <a:prstGeom prst="rect">
              <a:avLst/>
            </a:prstGeom>
            <a:noFill/>
          </p:spPr>
          <p:txBody>
            <a:bodyPr wrap="none">
              <a:spAutoFit/>
            </a:bodyPr>
            <a:lstStyle/>
            <a:p>
              <a:pPr>
                <a:defRPr/>
              </a:pPr>
              <a:r>
                <a:rPr lang="en-AU" sz="1800" u="sng" dirty="0" err="1">
                  <a:latin typeface="Times" panose="02020603050405020304" pitchFamily="18" charset="0"/>
                  <a:ea typeface="ＭＳ Ｐゴシック" charset="0"/>
                  <a:cs typeface="Times" panose="02020603050405020304" pitchFamily="18" charset="0"/>
                </a:rPr>
                <a:t>sCode</a:t>
              </a:r>
              <a:endParaRPr lang="en-AU" sz="1800" u="sng" dirty="0">
                <a:latin typeface="Times" panose="02020603050405020304" pitchFamily="18" charset="0"/>
                <a:ea typeface="ＭＳ Ｐゴシック" charset="0"/>
                <a:cs typeface="Times" panose="02020603050405020304" pitchFamily="18" charset="0"/>
              </a:endParaRPr>
            </a:p>
          </p:txBody>
        </p:sp>
        <p:sp>
          <p:nvSpPr>
            <p:cNvPr id="16" name="Line 24"/>
            <p:cNvSpPr>
              <a:spLocks noChangeShapeType="1"/>
            </p:cNvSpPr>
            <p:nvPr/>
          </p:nvSpPr>
          <p:spPr bwMode="auto">
            <a:xfrm>
              <a:off x="6683090" y="4145520"/>
              <a:ext cx="500857" cy="304798"/>
            </a:xfrm>
            <a:prstGeom prst="line">
              <a:avLst/>
            </a:prstGeom>
            <a:grpFill/>
            <a:ln w="9525">
              <a:solidFill>
                <a:srgbClr val="000000"/>
              </a:solidFill>
              <a:round/>
              <a:headEnd/>
              <a:tailEnd/>
            </a:ln>
            <a:effectLst/>
          </p:spPr>
          <p:txBody>
            <a:bodyPr lIns="92075" tIns="46038" rIns="92075" bIns="46038" anchor="b"/>
            <a:lstStyle/>
            <a:p>
              <a:pPr>
                <a:defRPr/>
              </a:pPr>
              <a:endParaRPr lang="en-US" sz="1800">
                <a:latin typeface="Times" panose="02020603050405020304" pitchFamily="18" charset="0"/>
                <a:ea typeface="ＭＳ Ｐゴシック" charset="0"/>
                <a:cs typeface="Times" panose="02020603050405020304" pitchFamily="18" charset="0"/>
              </a:endParaRPr>
            </a:p>
          </p:txBody>
        </p:sp>
        <p:sp>
          <p:nvSpPr>
            <p:cNvPr id="17" name="Oval 23"/>
            <p:cNvSpPr>
              <a:spLocks noChangeArrowheads="1"/>
            </p:cNvSpPr>
            <p:nvPr/>
          </p:nvSpPr>
          <p:spPr bwMode="auto">
            <a:xfrm>
              <a:off x="1772159" y="4450321"/>
              <a:ext cx="1143001" cy="419100"/>
            </a:xfrm>
            <a:prstGeom prst="ellipse">
              <a:avLst/>
            </a:prstGeom>
            <a:grpFill/>
            <a:ln w="9525">
              <a:solidFill>
                <a:srgbClr val="000000"/>
              </a:solidFill>
              <a:round/>
              <a:headEnd/>
              <a:tailEnd/>
            </a:ln>
            <a:effectLst/>
          </p:spPr>
          <p:txBody>
            <a:bodyPr wrap="none" lIns="92075" tIns="46038" rIns="92075" bIns="46038" anchor="ctr"/>
            <a:lstStyle/>
            <a:p>
              <a:pPr>
                <a:defRPr/>
              </a:pPr>
              <a:r>
                <a:rPr lang="en-AU" sz="1800" u="sng" dirty="0" err="1">
                  <a:latin typeface="Times" panose="02020603050405020304" pitchFamily="18" charset="0"/>
                  <a:ea typeface="ＭＳ Ｐゴシック" charset="0"/>
                  <a:cs typeface="Times" panose="02020603050405020304" pitchFamily="18" charset="0"/>
                </a:rPr>
                <a:t>stNo</a:t>
              </a:r>
              <a:endParaRPr lang="en-US" sz="1800" dirty="0">
                <a:latin typeface="Times" panose="02020603050405020304" pitchFamily="18" charset="0"/>
                <a:ea typeface="ＭＳ Ｐゴシック" charset="0"/>
                <a:cs typeface="Times" panose="02020603050405020304" pitchFamily="18" charset="0"/>
              </a:endParaRPr>
            </a:p>
          </p:txBody>
        </p:sp>
        <p:sp>
          <p:nvSpPr>
            <p:cNvPr id="18" name="Oval 23"/>
            <p:cNvSpPr>
              <a:spLocks noChangeArrowheads="1"/>
            </p:cNvSpPr>
            <p:nvPr/>
          </p:nvSpPr>
          <p:spPr bwMode="auto">
            <a:xfrm>
              <a:off x="533400" y="4533900"/>
              <a:ext cx="1143001" cy="419100"/>
            </a:xfrm>
            <a:prstGeom prst="ellipse">
              <a:avLst/>
            </a:prstGeom>
            <a:grpFill/>
            <a:ln w="9525">
              <a:solidFill>
                <a:srgbClr val="000000"/>
              </a:solidFill>
              <a:round/>
              <a:headEnd/>
              <a:tailEnd/>
            </a:ln>
            <a:effectLst/>
          </p:spPr>
          <p:txBody>
            <a:bodyPr wrap="none" lIns="92075" tIns="46038" rIns="92075" bIns="46038" anchor="ctr"/>
            <a:lstStyle/>
            <a:p>
              <a:pPr>
                <a:defRPr/>
              </a:pPr>
              <a:r>
                <a:rPr lang="en-AU" sz="1800" dirty="0" err="1">
                  <a:latin typeface="Times" panose="02020603050405020304" pitchFamily="18" charset="0"/>
                  <a:ea typeface="ＭＳ Ｐゴシック" charset="0"/>
                  <a:cs typeface="Times" panose="02020603050405020304" pitchFamily="18" charset="0"/>
                </a:rPr>
                <a:t>stName</a:t>
              </a:r>
              <a:endParaRPr lang="en-AU" sz="1800" dirty="0">
                <a:latin typeface="Times" panose="02020603050405020304" pitchFamily="18" charset="0"/>
                <a:ea typeface="ＭＳ Ｐゴシック" charset="0"/>
                <a:cs typeface="Times" panose="02020603050405020304" pitchFamily="18" charset="0"/>
              </a:endParaRPr>
            </a:p>
          </p:txBody>
        </p:sp>
        <p:sp>
          <p:nvSpPr>
            <p:cNvPr id="19" name="Line 15"/>
            <p:cNvSpPr>
              <a:spLocks noChangeShapeType="1"/>
            </p:cNvSpPr>
            <p:nvPr/>
          </p:nvSpPr>
          <p:spPr bwMode="auto">
            <a:xfrm>
              <a:off x="1695167" y="4145520"/>
              <a:ext cx="419894" cy="304801"/>
            </a:xfrm>
            <a:prstGeom prst="line">
              <a:avLst/>
            </a:prstGeom>
            <a:grpFill/>
            <a:ln w="9525">
              <a:solidFill>
                <a:srgbClr val="000000"/>
              </a:solidFill>
              <a:round/>
              <a:headEnd/>
              <a:tailEnd/>
            </a:ln>
            <a:effectLst/>
          </p:spPr>
          <p:txBody>
            <a:bodyPr lIns="92075" tIns="46038" rIns="92075" bIns="46038" anchor="b"/>
            <a:lstStyle/>
            <a:p>
              <a:pPr>
                <a:defRPr/>
              </a:pPr>
              <a:endParaRPr lang="en-US" sz="1800" dirty="0">
                <a:latin typeface="Times" panose="02020603050405020304" pitchFamily="18" charset="0"/>
                <a:ea typeface="ＭＳ Ｐゴシック" charset="0"/>
                <a:cs typeface="Times" panose="02020603050405020304" pitchFamily="18" charset="0"/>
              </a:endParaRPr>
            </a:p>
          </p:txBody>
        </p:sp>
      </p:grpSp>
      <p:sp>
        <p:nvSpPr>
          <p:cNvPr id="2" name="Rectangle 2"/>
          <p:cNvSpPr>
            <a:spLocks noGrp="1" noChangeArrowheads="1"/>
          </p:cNvSpPr>
          <p:nvPr>
            <p:ph type="title"/>
          </p:nvPr>
        </p:nvSpPr>
        <p:spPr>
          <a:xfrm>
            <a:off x="457200" y="152400"/>
            <a:ext cx="7124700"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48132" name="Rectangle 3"/>
          <p:cNvSpPr>
            <a:spLocks noGrp="1" noChangeArrowheads="1"/>
          </p:cNvSpPr>
          <p:nvPr>
            <p:ph idx="1"/>
          </p:nvPr>
        </p:nvSpPr>
        <p:spPr>
          <a:xfrm>
            <a:off x="395288" y="1700213"/>
            <a:ext cx="8382000" cy="2190750"/>
          </a:xfrm>
        </p:spPr>
        <p:txBody>
          <a:bodyPr rtlCol="0">
            <a:normAutofit/>
          </a:bodyPr>
          <a:lstStyle/>
          <a:p>
            <a:pPr eaLnBrk="1" fontAlgn="auto" hangingPunct="1">
              <a:buFont typeface="Arial" pitchFamily="34" charset="0"/>
              <a:buNone/>
              <a:defRPr/>
            </a:pPr>
            <a:r>
              <a:rPr lang="en-US" dirty="0">
                <a:solidFill>
                  <a:schemeClr val="tx2"/>
                </a:solidFill>
                <a:latin typeface="Times" panose="02020603050405020304" pitchFamily="18" charset="0"/>
                <a:ea typeface="ＭＳ Ｐゴシック" charset="0"/>
                <a:cs typeface="Times" panose="02020603050405020304" pitchFamily="18" charset="0"/>
              </a:rPr>
              <a:t>(5) </a:t>
            </a:r>
            <a:r>
              <a:rPr lang="en-US" dirty="0">
                <a:latin typeface="Times" panose="02020603050405020304" pitchFamily="18" charset="0"/>
                <a:ea typeface="ＭＳ Ｐゴシック" charset="0"/>
                <a:cs typeface="Times" panose="02020603050405020304" pitchFamily="18" charset="0"/>
              </a:rPr>
              <a:t>Many-to-many (*:*) binary relationship types</a:t>
            </a:r>
          </a:p>
          <a:p>
            <a:pPr lvl="1" indent="-18288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Create a new relation with columns for the PKs of the two participating entity sets, and attributes of the relationship.</a:t>
            </a:r>
          </a:p>
          <a:p>
            <a:pPr lvl="1" indent="-18288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The PK of the new relation consists of the PKs of the two entities.</a:t>
            </a:r>
          </a:p>
          <a:p>
            <a:pPr lvl="1" indent="-182880" eaLnBrk="1" fontAlgn="auto" hangingPunct="1">
              <a:spcAft>
                <a:spcPts val="0"/>
              </a:spcAft>
              <a:buFont typeface="Arial" pitchFamily="34" charset="0"/>
              <a:buChar char="•"/>
              <a:defRPr/>
            </a:pPr>
            <a:r>
              <a:rPr lang="en-US" dirty="0">
                <a:latin typeface="Times" panose="02020603050405020304" pitchFamily="18" charset="0"/>
                <a:ea typeface="ＭＳ Ｐゴシック" charset="0"/>
                <a:cs typeface="Times" panose="02020603050405020304" pitchFamily="18" charset="0"/>
              </a:rPr>
              <a:t>The PKs of the two entities also serve as foreign keys referencing the entities.</a:t>
            </a:r>
          </a:p>
          <a:p>
            <a:pPr marL="517525" lvl="1" indent="0" eaLnBrk="1" fontAlgn="auto" hangingPunct="1">
              <a:spcAft>
                <a:spcPts val="0"/>
              </a:spcAft>
              <a:buFontTx/>
              <a:buNone/>
              <a:defRPr/>
            </a:pPr>
            <a:endParaRPr lang="en-GB" dirty="0">
              <a:latin typeface="Times" panose="02020603050405020304" pitchFamily="18" charset="0"/>
              <a:ea typeface="ＭＳ Ｐゴシック" charset="0"/>
              <a:cs typeface="Times" panose="02020603050405020304" pitchFamily="18" charset="0"/>
            </a:endParaRPr>
          </a:p>
        </p:txBody>
      </p:sp>
      <p:sp>
        <p:nvSpPr>
          <p:cNvPr id="7373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41B7727-21DB-D643-9DA4-4A8097EFDB7F}" type="slidenum">
              <a:rPr lang="en-GB" altLang="en-US" sz="2400">
                <a:latin typeface="Times" charset="0"/>
                <a:cs typeface="Times" charset="0"/>
              </a:rPr>
              <a:pPr>
                <a:spcBef>
                  <a:spcPct val="0"/>
                </a:spcBef>
                <a:spcAft>
                  <a:spcPct val="0"/>
                </a:spcAft>
                <a:buFontTx/>
                <a:buNone/>
              </a:pPr>
              <a:t>33</a:t>
            </a:fld>
            <a:endParaRPr lang="en-GB" altLang="en-US" sz="2400">
              <a:latin typeface="Times" charset="0"/>
              <a:cs typeface="Times" charset="0"/>
            </a:endParaRPr>
          </a:p>
        </p:txBody>
      </p:sp>
      <p:cxnSp>
        <p:nvCxnSpPr>
          <p:cNvPr id="5" name="Straight Connector 4"/>
          <p:cNvCxnSpPr/>
          <p:nvPr/>
        </p:nvCxnSpPr>
        <p:spPr>
          <a:xfrm flipH="1">
            <a:off x="2352675" y="6524625"/>
            <a:ext cx="11398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E88963-0518-4A6D-8C71-FED93E7214E7}"/>
              </a:ext>
            </a:extLst>
          </p:cNvPr>
          <p:cNvSpPr>
            <a:spLocks noGrp="1"/>
          </p:cNvSpPr>
          <p:nvPr>
            <p:ph type="title"/>
          </p:nvPr>
        </p:nvSpPr>
        <p:spPr>
          <a:xfrm>
            <a:off x="457200" y="152400"/>
            <a:ext cx="7620000" cy="1371600"/>
          </a:xfrm>
        </p:spPr>
        <p:txBody>
          <a:bodyPr>
            <a:normAutofit/>
          </a:bodyPr>
          <a:lstStyle/>
          <a:p>
            <a:r>
              <a:rPr lang="en-US" dirty="0"/>
              <a:t>One-to-one (1:1) recursive relationships</a:t>
            </a:r>
            <a:endParaRPr lang="ar-SA" dirty="0"/>
          </a:p>
        </p:txBody>
      </p:sp>
      <p:sp>
        <p:nvSpPr>
          <p:cNvPr id="3" name="عنصر نائب للمحتوى 2">
            <a:extLst>
              <a:ext uri="{FF2B5EF4-FFF2-40B4-BE49-F238E27FC236}">
                <a16:creationId xmlns:a16="http://schemas.microsoft.com/office/drawing/2014/main" id="{FBD4ED23-B581-47A9-9A32-A1537AED7D5F}"/>
              </a:ext>
            </a:extLst>
          </p:cNvPr>
          <p:cNvSpPr>
            <a:spLocks noGrp="1"/>
          </p:cNvSpPr>
          <p:nvPr>
            <p:ph idx="1"/>
          </p:nvPr>
        </p:nvSpPr>
        <p:spPr/>
        <p:txBody>
          <a:bodyPr/>
          <a:lstStyle/>
          <a:p>
            <a:r>
              <a:rPr lang="en-US" dirty="0"/>
              <a:t>with mandatory participation on both sides:</a:t>
            </a:r>
            <a:r>
              <a:rPr lang="en-US" b="0" dirty="0"/>
              <a:t>  represent the recursive relationship as a single relation with two copies of the primary key. (one copy of the primary key represents a foreign key</a:t>
            </a:r>
          </a:p>
          <a:p>
            <a:r>
              <a:rPr lang="en-US" b="0" dirty="0"/>
              <a:t>and should be renamed to indicate the relationship it represents.)</a:t>
            </a:r>
          </a:p>
          <a:p>
            <a:r>
              <a:rPr lang="en-US" dirty="0"/>
              <a:t>with mandatory participation on only one side</a:t>
            </a:r>
            <a:r>
              <a:rPr lang="en-US" b="0" dirty="0"/>
              <a:t>, we have the</a:t>
            </a:r>
          </a:p>
          <a:p>
            <a:r>
              <a:rPr lang="en-US" b="0" dirty="0"/>
              <a:t>Option: to create a single relation with two copies of the primary key as described above, </a:t>
            </a:r>
            <a:r>
              <a:rPr lang="en-US" dirty="0"/>
              <a:t>OR</a:t>
            </a:r>
            <a:r>
              <a:rPr lang="en-US" b="0" dirty="0"/>
              <a:t> to create a new relation to represent the relationship. The new relation would only have two attributes, both copies of the primary key. As before, the copies of the primary keys act as foreign keys and have to be renamed to indicate the purpose of each in the relation.</a:t>
            </a:r>
          </a:p>
          <a:p>
            <a:r>
              <a:rPr lang="en-US" dirty="0"/>
              <a:t>with optional participation on both sides, </a:t>
            </a:r>
            <a:r>
              <a:rPr lang="en-US" b="0" dirty="0"/>
              <a:t>again create a</a:t>
            </a:r>
          </a:p>
          <a:p>
            <a:r>
              <a:rPr lang="en-US" b="0" dirty="0"/>
              <a:t>new relation as described above</a:t>
            </a:r>
            <a:endParaRPr lang="ar-SA" dirty="0"/>
          </a:p>
        </p:txBody>
      </p:sp>
      <p:sp>
        <p:nvSpPr>
          <p:cNvPr id="4" name="عنصر نائب لرقم الشريحة 3">
            <a:extLst>
              <a:ext uri="{FF2B5EF4-FFF2-40B4-BE49-F238E27FC236}">
                <a16:creationId xmlns:a16="http://schemas.microsoft.com/office/drawing/2014/main" id="{380006BE-0669-4540-91E1-7F7AB573B7B5}"/>
              </a:ext>
            </a:extLst>
          </p:cNvPr>
          <p:cNvSpPr>
            <a:spLocks noGrp="1"/>
          </p:cNvSpPr>
          <p:nvPr>
            <p:ph type="sldNum" sz="quarter" idx="12"/>
          </p:nvPr>
        </p:nvSpPr>
        <p:spPr/>
        <p:txBody>
          <a:bodyPr/>
          <a:lstStyle/>
          <a:p>
            <a:pPr>
              <a:defRPr/>
            </a:pPr>
            <a:fld id="{D561D625-70C8-C24D-8A06-11DA3088464B}" type="slidenum">
              <a:rPr lang="en-US" altLang="en-US" smtClean="0"/>
              <a:pPr>
                <a:defRPr/>
              </a:pPr>
              <a:t>34</a:t>
            </a:fld>
            <a:endParaRPr lang="en-US" altLang="en-US"/>
          </a:p>
        </p:txBody>
      </p:sp>
    </p:spTree>
    <p:extLst>
      <p:ext uri="{BB962C8B-B14F-4D97-AF65-F5344CB8AC3E}">
        <p14:creationId xmlns:p14="http://schemas.microsoft.com/office/powerpoint/2010/main" val="156609671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7067550" cy="1371600"/>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Derive relations for logical data model</a:t>
            </a:r>
            <a:endParaRPr lang="en-GB" altLang="en-US" b="1" cap="none">
              <a:latin typeface="Times" charset="0"/>
              <a:ea typeface="Times" charset="0"/>
              <a:cs typeface="Times" charset="0"/>
            </a:endParaRPr>
          </a:p>
        </p:txBody>
      </p:sp>
      <p:sp>
        <p:nvSpPr>
          <p:cNvPr id="74754" name="Rectangle 3"/>
          <p:cNvSpPr>
            <a:spLocks noGrp="1" noChangeArrowheads="1"/>
          </p:cNvSpPr>
          <p:nvPr>
            <p:ph idx="1"/>
          </p:nvPr>
        </p:nvSpPr>
        <p:spPr>
          <a:xfrm>
            <a:off x="395288" y="1700213"/>
            <a:ext cx="8382000" cy="1974850"/>
          </a:xfrm>
        </p:spPr>
        <p:txBody>
          <a:bodyPr/>
          <a:lstStyle/>
          <a:p>
            <a:pPr eaLnBrk="1" hangingPunct="1"/>
            <a:r>
              <a:rPr lang="en-US" altLang="en-US">
                <a:solidFill>
                  <a:schemeClr val="tx2"/>
                </a:solidFill>
                <a:latin typeface="Times" charset="0"/>
                <a:ea typeface="Times" charset="0"/>
                <a:cs typeface="Times" charset="0"/>
              </a:rPr>
              <a:t>(6)</a:t>
            </a:r>
            <a:r>
              <a:rPr lang="en-US" altLang="en-US">
                <a:latin typeface="Times" charset="0"/>
                <a:ea typeface="Times" charset="0"/>
                <a:cs typeface="Times" charset="0"/>
              </a:rPr>
              <a:t> N-ary relationship</a:t>
            </a:r>
          </a:p>
          <a:p>
            <a:pPr lvl="1" eaLnBrk="1" hangingPunct="1"/>
            <a:r>
              <a:rPr lang="en-US" altLang="en-US">
                <a:latin typeface="Times" charset="0"/>
                <a:ea typeface="Times" charset="0"/>
                <a:cs typeface="Times" charset="0"/>
              </a:rPr>
              <a:t>Create a relation R to represent the relationship</a:t>
            </a:r>
          </a:p>
          <a:p>
            <a:pPr lvl="1" eaLnBrk="1" hangingPunct="1"/>
            <a:r>
              <a:rPr lang="en-US" altLang="en-US">
                <a:latin typeface="Times" charset="0"/>
                <a:ea typeface="Times" charset="0"/>
                <a:cs typeface="Times" charset="0"/>
              </a:rPr>
              <a:t>Include the PK of the participating entities E1,E2.. En as FKs in R.</a:t>
            </a:r>
          </a:p>
          <a:p>
            <a:pPr lvl="1" eaLnBrk="1" hangingPunct="1"/>
            <a:r>
              <a:rPr lang="en-US" altLang="en-US">
                <a:latin typeface="Times" charset="0"/>
                <a:ea typeface="Times" charset="0"/>
                <a:cs typeface="Times" charset="0"/>
              </a:rPr>
              <a:t>The combination of all FKs form the PK of R.</a:t>
            </a:r>
          </a:p>
          <a:p>
            <a:pPr lvl="1" eaLnBrk="1" hangingPunct="1"/>
            <a:r>
              <a:rPr lang="en-US" altLang="en-US">
                <a:latin typeface="Times" charset="0"/>
                <a:ea typeface="Times" charset="0"/>
                <a:cs typeface="Times" charset="0"/>
              </a:rPr>
              <a:t>Add the relationship attributes to R</a:t>
            </a:r>
          </a:p>
          <a:p>
            <a:pPr lvl="1" eaLnBrk="1" hangingPunct="1"/>
            <a:endParaRPr lang="en-GB" altLang="en-US">
              <a:latin typeface="Times" charset="0"/>
              <a:ea typeface="Times" charset="0"/>
              <a:cs typeface="Times" charset="0"/>
            </a:endParaRPr>
          </a:p>
        </p:txBody>
      </p:sp>
      <p:sp>
        <p:nvSpPr>
          <p:cNvPr id="7475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0D2735E-D6BE-914F-9C61-5F9621C16CD7}" type="slidenum">
              <a:rPr lang="en-GB" altLang="en-US" sz="2400">
                <a:latin typeface="Times" charset="0"/>
                <a:cs typeface="Times" charset="0"/>
              </a:rPr>
              <a:pPr>
                <a:spcBef>
                  <a:spcPct val="0"/>
                </a:spcBef>
                <a:spcAft>
                  <a:spcPct val="0"/>
                </a:spcAft>
                <a:buFontTx/>
                <a:buNone/>
              </a:pPr>
              <a:t>35</a:t>
            </a:fld>
            <a:endParaRPr lang="en-GB" altLang="en-US" sz="2400">
              <a:latin typeface="Times" charset="0"/>
              <a:cs typeface="Times" charset="0"/>
            </a:endParaRPr>
          </a:p>
        </p:txBody>
      </p:sp>
      <p:pic>
        <p:nvPicPr>
          <p:cNvPr id="614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3783013"/>
            <a:ext cx="4897437"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5" name="TextBox 34"/>
          <p:cNvSpPr txBox="1"/>
          <p:nvPr/>
        </p:nvSpPr>
        <p:spPr>
          <a:xfrm>
            <a:off x="1344613" y="5346700"/>
            <a:ext cx="7620000" cy="1322388"/>
          </a:xfrm>
          <a:prstGeom prst="rect">
            <a:avLst/>
          </a:prstGeom>
          <a:noFill/>
        </p:spPr>
        <p:txBody>
          <a:bodyPr>
            <a:spAutoFit/>
          </a:bodyPr>
          <a:lstStyle/>
          <a:p>
            <a:pPr eaLnBrk="1" fontAlgn="auto" hangingPunct="1">
              <a:spcBef>
                <a:spcPts val="0"/>
              </a:spcBef>
              <a:spcAft>
                <a:spcPts val="0"/>
              </a:spcAft>
              <a:defRPr/>
            </a:pPr>
            <a:r>
              <a:rPr lang="en-US" sz="2000" b="1" kern="0" dirty="0">
                <a:solidFill>
                  <a:sysClr val="windowText" lastClr="000000"/>
                </a:solidFill>
                <a:latin typeface="Times" panose="02020603050405020304" pitchFamily="18" charset="0"/>
                <a:ea typeface="ＭＳ Ｐゴシック" charset="0"/>
                <a:cs typeface="Times" panose="02020603050405020304" pitchFamily="18" charset="0"/>
              </a:rPr>
              <a:t>Supplier</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 (</a:t>
            </a:r>
            <a:r>
              <a:rPr lang="en-US" sz="2000" u="sng" kern="0" dirty="0" err="1">
                <a:solidFill>
                  <a:sysClr val="windowText" lastClr="000000"/>
                </a:solidFill>
                <a:latin typeface="Times" panose="02020603050405020304" pitchFamily="18" charset="0"/>
                <a:ea typeface="ＭＳ Ｐゴシック" charset="0"/>
                <a:cs typeface="Times" panose="02020603050405020304" pitchFamily="18" charset="0"/>
              </a:rPr>
              <a:t>Sname</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	</a:t>
            </a:r>
          </a:p>
          <a:p>
            <a:pPr eaLnBrk="1" fontAlgn="auto" hangingPunct="1">
              <a:spcBef>
                <a:spcPts val="0"/>
              </a:spcBef>
              <a:spcAft>
                <a:spcPts val="0"/>
              </a:spcAft>
              <a:defRPr/>
            </a:pPr>
            <a:r>
              <a:rPr lang="en-US" sz="2000" b="1" kern="0" dirty="0">
                <a:solidFill>
                  <a:sysClr val="windowText" lastClr="000000"/>
                </a:solidFill>
                <a:latin typeface="Times" panose="02020603050405020304" pitchFamily="18" charset="0"/>
                <a:ea typeface="ＭＳ Ｐゴシック" charset="0"/>
                <a:cs typeface="Times" panose="02020603050405020304" pitchFamily="18" charset="0"/>
              </a:rPr>
              <a:t>Project</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 (</a:t>
            </a:r>
            <a:r>
              <a:rPr lang="en-US" sz="2000" u="sng" kern="0" dirty="0" err="1">
                <a:solidFill>
                  <a:sysClr val="windowText" lastClr="000000"/>
                </a:solidFill>
                <a:latin typeface="Times" panose="02020603050405020304" pitchFamily="18" charset="0"/>
                <a:ea typeface="ＭＳ Ｐゴシック" charset="0"/>
                <a:cs typeface="Times" panose="02020603050405020304" pitchFamily="18" charset="0"/>
              </a:rPr>
              <a:t>Projname</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a:t>
            </a:r>
          </a:p>
          <a:p>
            <a:pPr eaLnBrk="1" fontAlgn="auto" hangingPunct="1">
              <a:spcBef>
                <a:spcPts val="0"/>
              </a:spcBef>
              <a:spcAft>
                <a:spcPts val="0"/>
              </a:spcAft>
              <a:defRPr/>
            </a:pPr>
            <a:r>
              <a:rPr lang="en-US" sz="2000" b="1" kern="0" dirty="0">
                <a:solidFill>
                  <a:sysClr val="windowText" lastClr="000000"/>
                </a:solidFill>
                <a:latin typeface="Times" panose="02020603050405020304" pitchFamily="18" charset="0"/>
                <a:ea typeface="ＭＳ Ｐゴシック" charset="0"/>
                <a:cs typeface="Times" panose="02020603050405020304" pitchFamily="18" charset="0"/>
              </a:rPr>
              <a:t>Part</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 (</a:t>
            </a:r>
            <a:r>
              <a:rPr lang="en-US" sz="2000" u="sng" kern="0" dirty="0" err="1">
                <a:solidFill>
                  <a:sysClr val="windowText" lastClr="000000"/>
                </a:solidFill>
                <a:latin typeface="Times" panose="02020603050405020304" pitchFamily="18" charset="0"/>
                <a:ea typeface="ＭＳ Ｐゴシック" charset="0"/>
                <a:cs typeface="Times" panose="02020603050405020304" pitchFamily="18" charset="0"/>
              </a:rPr>
              <a:t>PartNo</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a:t>
            </a:r>
          </a:p>
          <a:p>
            <a:pPr eaLnBrk="1" fontAlgn="auto" hangingPunct="1">
              <a:spcBef>
                <a:spcPts val="0"/>
              </a:spcBef>
              <a:spcAft>
                <a:spcPts val="0"/>
              </a:spcAft>
              <a:defRPr/>
            </a:pPr>
            <a:r>
              <a:rPr lang="en-US" sz="2000" b="1" kern="0" dirty="0">
                <a:solidFill>
                  <a:sysClr val="windowText" lastClr="000000"/>
                </a:solidFill>
                <a:latin typeface="Times" panose="02020603050405020304" pitchFamily="18" charset="0"/>
                <a:ea typeface="ＭＳ Ｐゴシック" charset="0"/>
                <a:cs typeface="Times" panose="02020603050405020304" pitchFamily="18" charset="0"/>
              </a:rPr>
              <a:t>Supply</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    (</a:t>
            </a:r>
            <a:r>
              <a:rPr lang="en-US" sz="2000" u="sng" kern="0" dirty="0" err="1">
                <a:solidFill>
                  <a:sysClr val="windowText" lastClr="000000"/>
                </a:solidFill>
                <a:latin typeface="Times" panose="02020603050405020304" pitchFamily="18" charset="0"/>
                <a:ea typeface="ＭＳ Ｐゴシック" charset="0"/>
                <a:cs typeface="Times" panose="02020603050405020304" pitchFamily="18" charset="0"/>
              </a:rPr>
              <a:t>Sname</a:t>
            </a:r>
            <a:r>
              <a:rPr lang="en-US" sz="2000" u="sng" kern="0" dirty="0">
                <a:solidFill>
                  <a:sysClr val="windowText" lastClr="000000"/>
                </a:solidFill>
                <a:latin typeface="Times" panose="02020603050405020304" pitchFamily="18" charset="0"/>
                <a:ea typeface="ＭＳ Ｐゴシック" charset="0"/>
                <a:cs typeface="Times" panose="02020603050405020304" pitchFamily="18" charset="0"/>
              </a:rPr>
              <a:t>, </a:t>
            </a:r>
            <a:r>
              <a:rPr lang="en-US" sz="2000" u="sng" kern="0" dirty="0" err="1">
                <a:solidFill>
                  <a:sysClr val="windowText" lastClr="000000"/>
                </a:solidFill>
                <a:latin typeface="Times" panose="02020603050405020304" pitchFamily="18" charset="0"/>
                <a:ea typeface="ＭＳ Ｐゴシック" charset="0"/>
                <a:cs typeface="Times" panose="02020603050405020304" pitchFamily="18" charset="0"/>
              </a:rPr>
              <a:t>PartNo</a:t>
            </a:r>
            <a:r>
              <a:rPr lang="en-US" sz="2000" u="sng" kern="0" dirty="0">
                <a:solidFill>
                  <a:sysClr val="windowText" lastClr="000000"/>
                </a:solidFill>
                <a:latin typeface="Times" panose="02020603050405020304" pitchFamily="18" charset="0"/>
                <a:ea typeface="ＭＳ Ｐゴシック" charset="0"/>
                <a:cs typeface="Times" panose="02020603050405020304" pitchFamily="18" charset="0"/>
              </a:rPr>
              <a:t>, </a:t>
            </a:r>
            <a:r>
              <a:rPr lang="en-US" sz="2000" u="sng" kern="0" dirty="0" err="1">
                <a:solidFill>
                  <a:sysClr val="windowText" lastClr="000000"/>
                </a:solidFill>
                <a:latin typeface="Times" panose="02020603050405020304" pitchFamily="18" charset="0"/>
                <a:ea typeface="ＭＳ Ｐゴシック" charset="0"/>
                <a:cs typeface="Times" panose="02020603050405020304" pitchFamily="18" charset="0"/>
              </a:rPr>
              <a:t>ProjName</a:t>
            </a:r>
            <a:r>
              <a:rPr lang="en-US" sz="2000" kern="0" dirty="0">
                <a:solidFill>
                  <a:sysClr val="windowText" lastClr="000000"/>
                </a:solidFill>
                <a:latin typeface="Times" panose="02020603050405020304" pitchFamily="18" charset="0"/>
                <a:ea typeface="ＭＳ Ｐゴシック" charset="0"/>
                <a:cs typeface="Times" panose="02020603050405020304" pitchFamily="18" charset="0"/>
              </a:rPr>
              <a:t>, Quantity)</a:t>
            </a:r>
          </a:p>
        </p:txBody>
      </p:sp>
      <p:cxnSp>
        <p:nvCxnSpPr>
          <p:cNvPr id="8" name="Straight Connector 7"/>
          <p:cNvCxnSpPr>
            <a:stCxn id="35" idx="2"/>
          </p:cNvCxnSpPr>
          <p:nvPr/>
        </p:nvCxnSpPr>
        <p:spPr>
          <a:xfrm flipH="1">
            <a:off x="2555875" y="6669088"/>
            <a:ext cx="259873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Mapping EER</a:t>
            </a:r>
            <a:endParaRPr lang="en-GB" altLang="en-US" b="1" cap="none">
              <a:latin typeface="Times" charset="0"/>
              <a:ea typeface="Times" charset="0"/>
              <a:cs typeface="Times" charset="0"/>
            </a:endParaRPr>
          </a:p>
        </p:txBody>
      </p:sp>
      <p:sp>
        <p:nvSpPr>
          <p:cNvPr id="75778" name="Rectangle 3"/>
          <p:cNvSpPr>
            <a:spLocks noGrp="1" noChangeArrowheads="1"/>
          </p:cNvSpPr>
          <p:nvPr>
            <p:ph idx="1"/>
          </p:nvPr>
        </p:nvSpPr>
        <p:spPr>
          <a:xfrm>
            <a:off x="395288" y="1700213"/>
            <a:ext cx="8382000" cy="2320925"/>
          </a:xfrm>
        </p:spPr>
        <p:txBody>
          <a:bodyPr/>
          <a:lstStyle/>
          <a:p>
            <a:pPr eaLnBrk="1" hangingPunct="1"/>
            <a:r>
              <a:rPr lang="en-US" altLang="en-US">
                <a:latin typeface="Times" charset="0"/>
                <a:ea typeface="Times" charset="0"/>
                <a:cs typeface="Times" charset="0"/>
              </a:rPr>
              <a:t> Mandatory/NonDisjoint</a:t>
            </a:r>
          </a:p>
          <a:p>
            <a:pPr lvl="1" eaLnBrk="1" hangingPunct="1"/>
            <a:r>
              <a:rPr lang="en-US" altLang="en-US">
                <a:latin typeface="Times" charset="0"/>
                <a:ea typeface="Times" charset="0"/>
                <a:cs typeface="Times" charset="0"/>
              </a:rPr>
              <a:t>Suppose specialization with subclasses (S</a:t>
            </a:r>
            <a:r>
              <a:rPr lang="en-US" altLang="en-US" baseline="-25000">
                <a:latin typeface="Times" charset="0"/>
                <a:ea typeface="Times" charset="0"/>
                <a:cs typeface="Times" charset="0"/>
              </a:rPr>
              <a:t>1</a:t>
            </a:r>
            <a:r>
              <a:rPr lang="en-US" altLang="en-US">
                <a:latin typeface="Times" charset="0"/>
                <a:ea typeface="Times" charset="0"/>
                <a:cs typeface="Times" charset="0"/>
              </a:rPr>
              <a:t>, S</a:t>
            </a:r>
            <a:r>
              <a:rPr lang="en-US" altLang="en-US" baseline="-25000">
                <a:latin typeface="Times" charset="0"/>
                <a:ea typeface="Times" charset="0"/>
                <a:cs typeface="Times" charset="0"/>
              </a:rPr>
              <a:t>2</a:t>
            </a:r>
            <a:r>
              <a:rPr lang="en-US" altLang="en-US">
                <a:latin typeface="Times" charset="0"/>
                <a:ea typeface="Times" charset="0"/>
                <a:cs typeface="Times" charset="0"/>
              </a:rPr>
              <a:t>, .., S</a:t>
            </a:r>
            <a:r>
              <a:rPr lang="en-US" altLang="en-US" baseline="-25000">
                <a:latin typeface="Times" charset="0"/>
                <a:ea typeface="Times" charset="0"/>
                <a:cs typeface="Times" charset="0"/>
              </a:rPr>
              <a:t>m</a:t>
            </a:r>
            <a:r>
              <a:rPr lang="en-US" altLang="en-US">
                <a:latin typeface="Times" charset="0"/>
                <a:ea typeface="Times" charset="0"/>
                <a:cs typeface="Times" charset="0"/>
              </a:rPr>
              <a:t>) &amp; a  superclass C.</a:t>
            </a:r>
          </a:p>
          <a:p>
            <a:pPr lvl="1" eaLnBrk="1" hangingPunct="1"/>
            <a:r>
              <a:rPr lang="en-US" altLang="en-US">
                <a:latin typeface="Times" charset="0"/>
                <a:ea typeface="Times" charset="0"/>
                <a:cs typeface="Times" charset="0"/>
              </a:rPr>
              <a:t>Create a relation L to represent C with PK &amp; attributes.</a:t>
            </a:r>
          </a:p>
          <a:p>
            <a:pPr lvl="1" eaLnBrk="1" hangingPunct="1"/>
            <a:r>
              <a:rPr lang="en-US" altLang="en-US">
                <a:latin typeface="Times" charset="0"/>
                <a:ea typeface="Times" charset="0"/>
                <a:cs typeface="Times" charset="0"/>
              </a:rPr>
              <a:t>Include the unshared attributes for each subclass S</a:t>
            </a:r>
            <a:r>
              <a:rPr lang="en-US" altLang="en-US" baseline="-25000">
                <a:latin typeface="Times" charset="0"/>
                <a:ea typeface="Times" charset="0"/>
                <a:cs typeface="Times" charset="0"/>
              </a:rPr>
              <a:t>i</a:t>
            </a:r>
            <a:r>
              <a:rPr lang="en-US" altLang="en-US">
                <a:latin typeface="Times" charset="0"/>
                <a:ea typeface="Times" charset="0"/>
                <a:cs typeface="Times" charset="0"/>
              </a:rPr>
              <a:t>, 1</a:t>
            </a:r>
            <a:r>
              <a:rPr lang="en-US" altLang="en-US">
                <a:latin typeface="Times" charset="0"/>
                <a:ea typeface="Times" charset="0"/>
                <a:cs typeface="Times" charset="0"/>
                <a:sym typeface="Symbol" charset="2"/>
              </a:rPr>
              <a:t></a:t>
            </a:r>
            <a:r>
              <a:rPr lang="en-US" altLang="en-US">
                <a:latin typeface="Times" charset="0"/>
                <a:ea typeface="Times" charset="0"/>
                <a:cs typeface="Times" charset="0"/>
              </a:rPr>
              <a:t> i </a:t>
            </a:r>
            <a:r>
              <a:rPr lang="en-US" altLang="en-US">
                <a:latin typeface="Times" charset="0"/>
                <a:ea typeface="Times" charset="0"/>
                <a:cs typeface="Times" charset="0"/>
                <a:sym typeface="Symbol" charset="2"/>
              </a:rPr>
              <a:t></a:t>
            </a:r>
            <a:r>
              <a:rPr lang="en-US" altLang="en-US">
                <a:latin typeface="Times" charset="0"/>
                <a:ea typeface="Times" charset="0"/>
                <a:cs typeface="Times" charset="0"/>
              </a:rPr>
              <a:t> m.</a:t>
            </a:r>
          </a:p>
          <a:p>
            <a:pPr lvl="1" eaLnBrk="1" hangingPunct="1"/>
            <a:r>
              <a:rPr lang="en-US" altLang="en-US">
                <a:latin typeface="Times" charset="0"/>
                <a:ea typeface="Times" charset="0"/>
                <a:cs typeface="Times" charset="0"/>
              </a:rPr>
              <a:t>Add discriminator in L to distinguish the type of each tuple.</a:t>
            </a:r>
          </a:p>
          <a:p>
            <a:pPr lvl="1" eaLnBrk="1" hangingPunct="1"/>
            <a:endParaRPr lang="en-GB" altLang="en-US" sz="2400" b="1">
              <a:latin typeface="Times" charset="0"/>
              <a:ea typeface="Times" charset="0"/>
              <a:cs typeface="Times" charset="0"/>
            </a:endParaRPr>
          </a:p>
        </p:txBody>
      </p:sp>
      <p:sp>
        <p:nvSpPr>
          <p:cNvPr id="7577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876FF33-CB5B-BF4B-B1A4-418F52B73702}" type="slidenum">
              <a:rPr lang="en-GB" altLang="en-US" sz="2400">
                <a:latin typeface="Times" charset="0"/>
                <a:cs typeface="Times" charset="0"/>
              </a:rPr>
              <a:pPr>
                <a:spcBef>
                  <a:spcPct val="0"/>
                </a:spcBef>
                <a:spcAft>
                  <a:spcPct val="0"/>
                </a:spcAft>
                <a:buFontTx/>
                <a:buNone/>
              </a:pPr>
              <a:t>36</a:t>
            </a:fld>
            <a:endParaRPr lang="en-GB" altLang="en-US" sz="2400">
              <a:latin typeface="Times" charset="0"/>
              <a:cs typeface="Times"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ＭＳ Ｐゴシック" charset="-128"/>
                <a:cs typeface="Times" charset="0"/>
              </a:rPr>
              <a:t>Mapping EER</a:t>
            </a:r>
            <a:endParaRPr lang="en-GB" altLang="en-US" b="1" cap="none">
              <a:latin typeface="Times" charset="0"/>
              <a:ea typeface="ＭＳ Ｐゴシック" charset="-128"/>
              <a:cs typeface="Times" charset="0"/>
            </a:endParaRPr>
          </a:p>
        </p:txBody>
      </p:sp>
      <p:sp>
        <p:nvSpPr>
          <p:cNvPr id="76802" name="Rectangle 3"/>
          <p:cNvSpPr>
            <a:spLocks noGrp="1" noChangeArrowheads="1"/>
          </p:cNvSpPr>
          <p:nvPr>
            <p:ph idx="1"/>
          </p:nvPr>
        </p:nvSpPr>
        <p:spPr>
          <a:xfrm>
            <a:off x="395288" y="1341438"/>
            <a:ext cx="8382000" cy="688975"/>
          </a:xfrm>
        </p:spPr>
        <p:txBody>
          <a:bodyPr/>
          <a:lstStyle/>
          <a:p>
            <a:pPr eaLnBrk="1" hangingPunct="1"/>
            <a:r>
              <a:rPr lang="en-US" altLang="en-US">
                <a:latin typeface="Times" charset="0"/>
                <a:ea typeface="Times" charset="0"/>
                <a:cs typeface="Times" charset="0"/>
              </a:rPr>
              <a:t>Mandatory/NonDisjoint</a:t>
            </a:r>
          </a:p>
          <a:p>
            <a:pPr marL="517525" lvl="1" indent="0" eaLnBrk="1" hangingPunct="1">
              <a:buFontTx/>
              <a:buNone/>
            </a:pPr>
            <a:endParaRPr lang="en-GB" altLang="en-US" sz="2400" b="1">
              <a:latin typeface="Times" charset="0"/>
              <a:ea typeface="Times" charset="0"/>
              <a:cs typeface="Times" charset="0"/>
            </a:endParaRPr>
          </a:p>
        </p:txBody>
      </p:sp>
      <p:sp>
        <p:nvSpPr>
          <p:cNvPr id="7680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C5F1A29-7743-414E-9C7D-0147B6F91BDF}" type="slidenum">
              <a:rPr lang="en-GB" altLang="en-US" sz="2400">
                <a:latin typeface="Times" charset="0"/>
                <a:cs typeface="Times" charset="0"/>
              </a:rPr>
              <a:pPr>
                <a:spcBef>
                  <a:spcPct val="0"/>
                </a:spcBef>
                <a:spcAft>
                  <a:spcPct val="0"/>
                </a:spcAft>
                <a:buFontTx/>
                <a:buNone/>
              </a:pPr>
              <a:t>37</a:t>
            </a:fld>
            <a:endParaRPr lang="en-GB" altLang="en-US" sz="2400">
              <a:latin typeface="Times" charset="0"/>
              <a:cs typeface="Times" charset="0"/>
            </a:endParaRPr>
          </a:p>
        </p:txBody>
      </p:sp>
      <p:grpSp>
        <p:nvGrpSpPr>
          <p:cNvPr id="76804" name="Content Placeholder 5"/>
          <p:cNvGrpSpPr>
            <a:grpSpLocks noGrp="1"/>
          </p:cNvGrpSpPr>
          <p:nvPr/>
        </p:nvGrpSpPr>
        <p:grpSpPr bwMode="auto">
          <a:xfrm>
            <a:off x="468313" y="1989138"/>
            <a:ext cx="7696200" cy="3581400"/>
            <a:chOff x="762000" y="1524000"/>
            <a:chExt cx="7391400" cy="3505200"/>
          </a:xfrm>
        </p:grpSpPr>
        <p:sp>
          <p:nvSpPr>
            <p:cNvPr id="76806" name="Line 20"/>
            <p:cNvSpPr>
              <a:spLocks noChangeShapeType="1"/>
            </p:cNvSpPr>
            <p:nvPr/>
          </p:nvSpPr>
          <p:spPr bwMode="auto">
            <a:xfrm flipH="1">
              <a:off x="2971800" y="3124200"/>
              <a:ext cx="1447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7" name="Rectangle 6"/>
            <p:cNvSpPr>
              <a:spLocks noChangeArrowheads="1"/>
            </p:cNvSpPr>
            <p:nvPr/>
          </p:nvSpPr>
          <p:spPr bwMode="auto">
            <a:xfrm>
              <a:off x="1981200" y="3810000"/>
              <a:ext cx="1524000" cy="593725"/>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SECRETARY</a:t>
              </a:r>
            </a:p>
          </p:txBody>
        </p:sp>
        <p:sp>
          <p:nvSpPr>
            <p:cNvPr id="76808" name="Rectangle 7"/>
            <p:cNvSpPr>
              <a:spLocks noChangeArrowheads="1"/>
            </p:cNvSpPr>
            <p:nvPr/>
          </p:nvSpPr>
          <p:spPr bwMode="auto">
            <a:xfrm>
              <a:off x="3962400" y="3825875"/>
              <a:ext cx="1371600" cy="593725"/>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TECHNICIAN</a:t>
              </a:r>
            </a:p>
          </p:txBody>
        </p:sp>
        <p:sp>
          <p:nvSpPr>
            <p:cNvPr id="76809" name="Rectangle 8"/>
            <p:cNvSpPr>
              <a:spLocks noChangeArrowheads="1"/>
            </p:cNvSpPr>
            <p:nvPr/>
          </p:nvSpPr>
          <p:spPr bwMode="auto">
            <a:xfrm>
              <a:off x="5791200" y="3886200"/>
              <a:ext cx="1219200" cy="533400"/>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ENGINEER </a:t>
              </a:r>
            </a:p>
          </p:txBody>
        </p:sp>
        <p:sp>
          <p:nvSpPr>
            <p:cNvPr id="76810" name="Rectangle 11"/>
            <p:cNvSpPr>
              <a:spLocks noChangeArrowheads="1"/>
            </p:cNvSpPr>
            <p:nvPr/>
          </p:nvSpPr>
          <p:spPr bwMode="auto">
            <a:xfrm>
              <a:off x="3962400" y="2133600"/>
              <a:ext cx="1371600" cy="609600"/>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EMPLOYEE</a:t>
              </a:r>
            </a:p>
          </p:txBody>
        </p:sp>
        <p:sp>
          <p:nvSpPr>
            <p:cNvPr id="76811" name="Oval 12"/>
            <p:cNvSpPr>
              <a:spLocks noChangeArrowheads="1"/>
            </p:cNvSpPr>
            <p:nvPr/>
          </p:nvSpPr>
          <p:spPr bwMode="auto">
            <a:xfrm>
              <a:off x="2641600" y="1752600"/>
              <a:ext cx="863600" cy="3810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u="sng">
                  <a:latin typeface="Times" charset="0"/>
                  <a:cs typeface="Times" charset="0"/>
                </a:rPr>
                <a:t>EmpNo</a:t>
              </a:r>
              <a:endParaRPr lang="en-US" altLang="en-US" sz="1800" b="0">
                <a:latin typeface="Times" charset="0"/>
                <a:cs typeface="Times" charset="0"/>
              </a:endParaRPr>
            </a:p>
          </p:txBody>
        </p:sp>
        <p:sp>
          <p:nvSpPr>
            <p:cNvPr id="76812" name="Oval 13"/>
            <p:cNvSpPr>
              <a:spLocks noChangeArrowheads="1"/>
            </p:cNvSpPr>
            <p:nvPr/>
          </p:nvSpPr>
          <p:spPr bwMode="auto">
            <a:xfrm>
              <a:off x="2819400" y="2286000"/>
              <a:ext cx="685800" cy="3810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Fname</a:t>
              </a:r>
            </a:p>
          </p:txBody>
        </p:sp>
        <p:sp>
          <p:nvSpPr>
            <p:cNvPr id="76813" name="Oval 14"/>
            <p:cNvSpPr>
              <a:spLocks noChangeArrowheads="1"/>
            </p:cNvSpPr>
            <p:nvPr/>
          </p:nvSpPr>
          <p:spPr bwMode="auto">
            <a:xfrm>
              <a:off x="5562600" y="1752600"/>
              <a:ext cx="762000" cy="3810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LName</a:t>
              </a:r>
            </a:p>
          </p:txBody>
        </p:sp>
        <p:sp>
          <p:nvSpPr>
            <p:cNvPr id="76814" name="Oval 15"/>
            <p:cNvSpPr>
              <a:spLocks noChangeArrowheads="1"/>
            </p:cNvSpPr>
            <p:nvPr/>
          </p:nvSpPr>
          <p:spPr bwMode="auto">
            <a:xfrm>
              <a:off x="5562600" y="2286000"/>
              <a:ext cx="685800" cy="3810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DOB</a:t>
              </a:r>
            </a:p>
          </p:txBody>
        </p:sp>
        <p:sp>
          <p:nvSpPr>
            <p:cNvPr id="76815" name="Oval 16"/>
            <p:cNvSpPr>
              <a:spLocks noChangeArrowheads="1"/>
            </p:cNvSpPr>
            <p:nvPr/>
          </p:nvSpPr>
          <p:spPr bwMode="auto">
            <a:xfrm>
              <a:off x="4267200" y="1524000"/>
              <a:ext cx="685800" cy="3810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Salary</a:t>
              </a:r>
            </a:p>
          </p:txBody>
        </p:sp>
        <p:sp>
          <p:nvSpPr>
            <p:cNvPr id="76816" name="Oval 17"/>
            <p:cNvSpPr>
              <a:spLocks noChangeArrowheads="1"/>
            </p:cNvSpPr>
            <p:nvPr/>
          </p:nvSpPr>
          <p:spPr bwMode="auto">
            <a:xfrm>
              <a:off x="4419600" y="2971800"/>
              <a:ext cx="381000" cy="2286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o</a:t>
              </a:r>
            </a:p>
          </p:txBody>
        </p:sp>
        <p:sp>
          <p:nvSpPr>
            <p:cNvPr id="76817" name="Line 18"/>
            <p:cNvSpPr>
              <a:spLocks noChangeShapeType="1"/>
            </p:cNvSpPr>
            <p:nvPr/>
          </p:nvSpPr>
          <p:spPr bwMode="auto">
            <a:xfrm flipV="1">
              <a:off x="4648200" y="2743200"/>
              <a:ext cx="0" cy="22860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9"/>
            <p:cNvSpPr>
              <a:spLocks noChangeShapeType="1"/>
            </p:cNvSpPr>
            <p:nvPr/>
          </p:nvSpPr>
          <p:spPr bwMode="auto">
            <a:xfrm>
              <a:off x="4648200" y="3200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21"/>
            <p:cNvSpPr>
              <a:spLocks noChangeShapeType="1"/>
            </p:cNvSpPr>
            <p:nvPr/>
          </p:nvSpPr>
          <p:spPr bwMode="auto">
            <a:xfrm>
              <a:off x="4800600" y="3124200"/>
              <a:ext cx="1600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0" name="Oval 22"/>
            <p:cNvSpPr>
              <a:spLocks noChangeArrowheads="1"/>
            </p:cNvSpPr>
            <p:nvPr/>
          </p:nvSpPr>
          <p:spPr bwMode="auto">
            <a:xfrm>
              <a:off x="762000" y="3733800"/>
              <a:ext cx="8382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Typing</a:t>
              </a:r>
            </a:p>
            <a:p>
              <a:pPr algn="ctr">
                <a:lnSpc>
                  <a:spcPct val="60000"/>
                </a:lnSpc>
                <a:spcBef>
                  <a:spcPct val="0"/>
                </a:spcBef>
                <a:spcAft>
                  <a:spcPct val="0"/>
                </a:spcAft>
                <a:buFontTx/>
                <a:buNone/>
              </a:pPr>
              <a:r>
                <a:rPr lang="en-US" altLang="en-US" sz="1800" b="0">
                  <a:latin typeface="Times" charset="0"/>
                  <a:cs typeface="Times" charset="0"/>
                </a:rPr>
                <a:t>Speed</a:t>
              </a:r>
            </a:p>
          </p:txBody>
        </p:sp>
        <p:sp>
          <p:nvSpPr>
            <p:cNvPr id="76821" name="Oval 23"/>
            <p:cNvSpPr>
              <a:spLocks noChangeArrowheads="1"/>
            </p:cNvSpPr>
            <p:nvPr/>
          </p:nvSpPr>
          <p:spPr bwMode="auto">
            <a:xfrm>
              <a:off x="7315200" y="3733800"/>
              <a:ext cx="8382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EngType</a:t>
              </a:r>
            </a:p>
          </p:txBody>
        </p:sp>
        <p:sp>
          <p:nvSpPr>
            <p:cNvPr id="76822" name="Oval 25"/>
            <p:cNvSpPr>
              <a:spLocks noChangeArrowheads="1"/>
            </p:cNvSpPr>
            <p:nvPr/>
          </p:nvSpPr>
          <p:spPr bwMode="auto">
            <a:xfrm>
              <a:off x="4648200" y="4572000"/>
              <a:ext cx="838200" cy="457200"/>
            </a:xfrm>
            <a:prstGeom prst="ellipse">
              <a:avLst/>
            </a:prstGeom>
            <a:solidFill>
              <a:srgbClr val="FFFFFF"/>
            </a:solidFill>
            <a:ln w="9525">
              <a:solidFill>
                <a:schemeClr val="tx1"/>
              </a:solidFill>
              <a:round/>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r>
                <a:rPr lang="en-US" altLang="en-US" sz="1800" b="0">
                  <a:latin typeface="Times" charset="0"/>
                  <a:cs typeface="Times" charset="0"/>
                </a:rPr>
                <a:t>TGrade</a:t>
              </a:r>
            </a:p>
          </p:txBody>
        </p:sp>
        <p:sp>
          <p:nvSpPr>
            <p:cNvPr id="76823" name="Line 26"/>
            <p:cNvSpPr>
              <a:spLocks noChangeShapeType="1"/>
            </p:cNvSpPr>
            <p:nvPr/>
          </p:nvSpPr>
          <p:spPr bwMode="auto">
            <a:xfrm flipV="1">
              <a:off x="3505200" y="2438400"/>
              <a:ext cx="457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4" name="Line 27"/>
            <p:cNvSpPr>
              <a:spLocks noChangeShapeType="1"/>
            </p:cNvSpPr>
            <p:nvPr/>
          </p:nvSpPr>
          <p:spPr bwMode="auto">
            <a:xfrm>
              <a:off x="3505200" y="19812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5" name="Line 28"/>
            <p:cNvSpPr>
              <a:spLocks noChangeShapeType="1"/>
            </p:cNvSpPr>
            <p:nvPr/>
          </p:nvSpPr>
          <p:spPr bwMode="auto">
            <a:xfrm>
              <a:off x="4572000" y="1905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6" name="Line 29"/>
            <p:cNvSpPr>
              <a:spLocks noChangeShapeType="1"/>
            </p:cNvSpPr>
            <p:nvPr/>
          </p:nvSpPr>
          <p:spPr bwMode="auto">
            <a:xfrm flipH="1">
              <a:off x="5334000" y="2057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7" name="Line 30"/>
            <p:cNvSpPr>
              <a:spLocks noChangeShapeType="1"/>
            </p:cNvSpPr>
            <p:nvPr/>
          </p:nvSpPr>
          <p:spPr bwMode="auto">
            <a:xfrm flipH="1">
              <a:off x="5334000" y="2438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8" name="Line 31"/>
            <p:cNvSpPr>
              <a:spLocks noChangeShapeType="1"/>
            </p:cNvSpPr>
            <p:nvPr/>
          </p:nvSpPr>
          <p:spPr bwMode="auto">
            <a:xfrm>
              <a:off x="1600200" y="3962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9" name="Line 32"/>
            <p:cNvSpPr>
              <a:spLocks noChangeShapeType="1"/>
            </p:cNvSpPr>
            <p:nvPr/>
          </p:nvSpPr>
          <p:spPr bwMode="auto">
            <a:xfrm flipH="1" flipV="1">
              <a:off x="4876800" y="4419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0" name="Line 33"/>
            <p:cNvSpPr>
              <a:spLocks noChangeShapeType="1"/>
            </p:cNvSpPr>
            <p:nvPr/>
          </p:nvSpPr>
          <p:spPr bwMode="auto">
            <a:xfrm flipH="1">
              <a:off x="7010400" y="4038600"/>
              <a:ext cx="304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6805" name="Rectangle 10"/>
          <p:cNvSpPr>
            <a:spLocks noChangeArrowheads="1"/>
          </p:cNvSpPr>
          <p:nvPr/>
        </p:nvSpPr>
        <p:spPr bwMode="auto">
          <a:xfrm>
            <a:off x="468313" y="5662613"/>
            <a:ext cx="721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Times" charset="0"/>
                <a:cs typeface="Times" charset="0"/>
              </a:rPr>
              <a:t>EMPLOYEE( </a:t>
            </a:r>
            <a:r>
              <a:rPr lang="en-US" altLang="en-US" sz="1800" b="0" u="sng">
                <a:latin typeface="Times" charset="0"/>
                <a:cs typeface="Times" charset="0"/>
              </a:rPr>
              <a:t>EmpNo</a:t>
            </a:r>
            <a:r>
              <a:rPr lang="en-US" altLang="en-US" sz="1800" b="0">
                <a:latin typeface="Times" charset="0"/>
                <a:cs typeface="Times" charset="0"/>
              </a:rPr>
              <a:t>, Fname, Lname, DOB, Salary,TypingSpeed,TGrade, </a:t>
            </a:r>
          </a:p>
          <a:p>
            <a:pPr>
              <a:spcBef>
                <a:spcPct val="0"/>
              </a:spcBef>
              <a:spcAft>
                <a:spcPct val="0"/>
              </a:spcAft>
              <a:buFontTx/>
              <a:buNone/>
            </a:pPr>
            <a:r>
              <a:rPr lang="en-US" altLang="en-US" sz="1800" b="0">
                <a:latin typeface="Times" charset="0"/>
                <a:cs typeface="Times" charset="0"/>
              </a:rPr>
              <a:t>                      EngType, Secretary Flag, Technician Flag, Engineer Flag )</a:t>
            </a:r>
            <a:endParaRPr lang="en-US" altLang="en-US" sz="1800" b="0" u="sng">
              <a:latin typeface="Times" charset="0"/>
              <a:cs typeface="Times"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ＭＳ Ｐゴシック" charset="-128"/>
                <a:cs typeface="Times" charset="0"/>
              </a:rPr>
              <a:t>Mapping EER</a:t>
            </a:r>
            <a:endParaRPr lang="en-GB" altLang="en-US" b="1" cap="none">
              <a:latin typeface="Times" charset="0"/>
              <a:ea typeface="ＭＳ Ｐゴシック" charset="-128"/>
              <a:cs typeface="Times" charset="0"/>
            </a:endParaRPr>
          </a:p>
        </p:txBody>
      </p:sp>
      <p:sp>
        <p:nvSpPr>
          <p:cNvPr id="77826" name="Rectangle 3"/>
          <p:cNvSpPr>
            <a:spLocks noGrp="1" noChangeArrowheads="1"/>
          </p:cNvSpPr>
          <p:nvPr>
            <p:ph idx="1"/>
          </p:nvPr>
        </p:nvSpPr>
        <p:spPr>
          <a:xfrm>
            <a:off x="395288" y="1700213"/>
            <a:ext cx="8382000" cy="2259012"/>
          </a:xfrm>
        </p:spPr>
        <p:txBody>
          <a:bodyPr/>
          <a:lstStyle/>
          <a:p>
            <a:pPr eaLnBrk="1" hangingPunct="1"/>
            <a:r>
              <a:rPr lang="en-US" altLang="en-US">
                <a:latin typeface="Times" charset="0"/>
                <a:ea typeface="Times" charset="0"/>
                <a:cs typeface="Times" charset="0"/>
              </a:rPr>
              <a:t> Mandatory/Disjoint</a:t>
            </a:r>
          </a:p>
          <a:p>
            <a:pPr lvl="1" eaLnBrk="1" hangingPunct="1"/>
            <a:r>
              <a:rPr lang="en-US" altLang="en-US">
                <a:latin typeface="Times" charset="0"/>
                <a:ea typeface="Times" charset="0"/>
                <a:cs typeface="Times" charset="0"/>
              </a:rPr>
              <a:t>Suppose specialization with subclasses (S</a:t>
            </a:r>
            <a:r>
              <a:rPr lang="en-US" altLang="en-US" baseline="-25000">
                <a:latin typeface="Times" charset="0"/>
                <a:ea typeface="Times" charset="0"/>
                <a:cs typeface="Times" charset="0"/>
              </a:rPr>
              <a:t>1</a:t>
            </a:r>
            <a:r>
              <a:rPr lang="en-US" altLang="en-US">
                <a:latin typeface="Times" charset="0"/>
                <a:ea typeface="Times" charset="0"/>
                <a:cs typeface="Times" charset="0"/>
              </a:rPr>
              <a:t>, S</a:t>
            </a:r>
            <a:r>
              <a:rPr lang="en-US" altLang="en-US" baseline="-25000">
                <a:latin typeface="Times" charset="0"/>
                <a:ea typeface="Times" charset="0"/>
                <a:cs typeface="Times" charset="0"/>
              </a:rPr>
              <a:t>2</a:t>
            </a:r>
            <a:r>
              <a:rPr lang="en-US" altLang="en-US">
                <a:latin typeface="Times" charset="0"/>
                <a:ea typeface="Times" charset="0"/>
                <a:cs typeface="Times" charset="0"/>
              </a:rPr>
              <a:t>, .., S</a:t>
            </a:r>
            <a:r>
              <a:rPr lang="en-US" altLang="en-US" baseline="-25000">
                <a:latin typeface="Times" charset="0"/>
                <a:ea typeface="Times" charset="0"/>
                <a:cs typeface="Times" charset="0"/>
              </a:rPr>
              <a:t>m</a:t>
            </a:r>
            <a:r>
              <a:rPr lang="en-US" altLang="en-US">
                <a:latin typeface="Times" charset="0"/>
                <a:ea typeface="Times" charset="0"/>
                <a:cs typeface="Times" charset="0"/>
              </a:rPr>
              <a:t>) &amp; a  superclass C.</a:t>
            </a:r>
          </a:p>
          <a:p>
            <a:pPr lvl="1" eaLnBrk="1" hangingPunct="1"/>
            <a:r>
              <a:rPr lang="en-US" altLang="en-US">
                <a:latin typeface="Times" charset="0"/>
                <a:ea typeface="Times" charset="0"/>
                <a:cs typeface="Times" charset="0"/>
              </a:rPr>
              <a:t>Create a relation Li, 1&lt; i &lt; m, to represent each combination of super/subclass.</a:t>
            </a:r>
          </a:p>
          <a:p>
            <a:pPr lvl="1" eaLnBrk="1" hangingPunct="1"/>
            <a:r>
              <a:rPr lang="en-US" altLang="en-US">
                <a:latin typeface="Times" charset="0"/>
                <a:ea typeface="Times" charset="0"/>
                <a:cs typeface="Times" charset="0"/>
              </a:rPr>
              <a:t>Add the PK and attributes of C to Li, 1&lt; i &lt; m.</a:t>
            </a:r>
          </a:p>
          <a:p>
            <a:pPr lvl="1" eaLnBrk="1" hangingPunct="1"/>
            <a:endParaRPr lang="en-GB" altLang="en-US" sz="2400" b="1">
              <a:latin typeface="Times" charset="0"/>
              <a:ea typeface="Times" charset="0"/>
              <a:cs typeface="Times" charset="0"/>
            </a:endParaRPr>
          </a:p>
        </p:txBody>
      </p:sp>
      <p:sp>
        <p:nvSpPr>
          <p:cNvPr id="7782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01F604F-909E-9240-BBEC-B99C0D8A0132}" type="slidenum">
              <a:rPr lang="en-GB" altLang="en-US" sz="2400">
                <a:latin typeface="Times" charset="0"/>
                <a:cs typeface="Times" charset="0"/>
              </a:rPr>
              <a:pPr>
                <a:spcBef>
                  <a:spcPct val="0"/>
                </a:spcBef>
                <a:spcAft>
                  <a:spcPct val="0"/>
                </a:spcAft>
                <a:buFontTx/>
                <a:buNone/>
              </a:pPr>
              <a:t>38</a:t>
            </a:fld>
            <a:endParaRPr lang="en-GB" altLang="en-US" sz="2400">
              <a:latin typeface="Times" charset="0"/>
              <a:cs typeface="Times"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ＭＳ Ｐゴシック" charset="-128"/>
                <a:cs typeface="Times" charset="0"/>
              </a:rPr>
              <a:t>Mapping EER</a:t>
            </a:r>
            <a:endParaRPr lang="en-GB" altLang="en-US" b="1" cap="none">
              <a:latin typeface="Times" charset="0"/>
              <a:ea typeface="ＭＳ Ｐゴシック" charset="-128"/>
              <a:cs typeface="Times" charset="0"/>
            </a:endParaRPr>
          </a:p>
        </p:txBody>
      </p:sp>
      <p:sp>
        <p:nvSpPr>
          <p:cNvPr id="78850" name="Rectangle 3"/>
          <p:cNvSpPr>
            <a:spLocks noGrp="1" noChangeArrowheads="1"/>
          </p:cNvSpPr>
          <p:nvPr>
            <p:ph idx="1"/>
          </p:nvPr>
        </p:nvSpPr>
        <p:spPr>
          <a:xfrm>
            <a:off x="222250" y="1201738"/>
            <a:ext cx="8382000" cy="282575"/>
          </a:xfrm>
        </p:spPr>
        <p:txBody>
          <a:bodyPr/>
          <a:lstStyle/>
          <a:p>
            <a:pPr eaLnBrk="1" hangingPunct="1"/>
            <a:r>
              <a:rPr lang="en-US" altLang="en-US">
                <a:latin typeface="Times" charset="0"/>
                <a:ea typeface="Times" charset="0"/>
                <a:cs typeface="Times" charset="0"/>
              </a:rPr>
              <a:t> Mandatory/Disjoint</a:t>
            </a:r>
          </a:p>
        </p:txBody>
      </p:sp>
      <p:sp>
        <p:nvSpPr>
          <p:cNvPr id="78851"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5103D58-C922-3A4F-975D-B14E715F3747}" type="slidenum">
              <a:rPr lang="en-GB" altLang="en-US" sz="2400">
                <a:latin typeface="Times" charset="0"/>
                <a:cs typeface="Times" charset="0"/>
              </a:rPr>
              <a:pPr>
                <a:spcBef>
                  <a:spcPct val="0"/>
                </a:spcBef>
                <a:spcAft>
                  <a:spcPct val="0"/>
                </a:spcAft>
                <a:buFontTx/>
                <a:buNone/>
              </a:pPr>
              <a:t>39</a:t>
            </a:fld>
            <a:endParaRPr lang="en-GB" altLang="en-US" sz="2400">
              <a:latin typeface="Times" charset="0"/>
              <a:cs typeface="Times" charset="0"/>
            </a:endParaRPr>
          </a:p>
        </p:txBody>
      </p:sp>
      <p:grpSp>
        <p:nvGrpSpPr>
          <p:cNvPr id="5" name="Content Placeholder 5"/>
          <p:cNvGrpSpPr>
            <a:grpSpLocks noGrp="1"/>
          </p:cNvGrpSpPr>
          <p:nvPr/>
        </p:nvGrpSpPr>
        <p:grpSpPr>
          <a:xfrm>
            <a:off x="467544" y="1772816"/>
            <a:ext cx="7620000" cy="3352800"/>
            <a:chOff x="457200" y="1295400"/>
            <a:chExt cx="7391400" cy="3505200"/>
          </a:xfrm>
          <a:solidFill>
            <a:srgbClr val="FFFFFF"/>
          </a:solidFill>
        </p:grpSpPr>
        <p:sp>
          <p:nvSpPr>
            <p:cNvPr id="6" name="Rectangle 5"/>
            <p:cNvSpPr>
              <a:spLocks noChangeArrowheads="1"/>
            </p:cNvSpPr>
            <p:nvPr/>
          </p:nvSpPr>
          <p:spPr bwMode="auto">
            <a:xfrm>
              <a:off x="1676400" y="3581400"/>
              <a:ext cx="1524000" cy="593725"/>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SECRETARY</a:t>
              </a:r>
            </a:p>
          </p:txBody>
        </p:sp>
        <p:sp>
          <p:nvSpPr>
            <p:cNvPr id="7" name="Rectangle 6"/>
            <p:cNvSpPr>
              <a:spLocks noChangeArrowheads="1"/>
            </p:cNvSpPr>
            <p:nvPr/>
          </p:nvSpPr>
          <p:spPr bwMode="auto">
            <a:xfrm>
              <a:off x="3657600" y="3597275"/>
              <a:ext cx="1371600" cy="593725"/>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TECHNICIAN</a:t>
              </a:r>
            </a:p>
          </p:txBody>
        </p:sp>
        <p:sp>
          <p:nvSpPr>
            <p:cNvPr id="8" name="Rectangle 7"/>
            <p:cNvSpPr>
              <a:spLocks noChangeArrowheads="1"/>
            </p:cNvSpPr>
            <p:nvPr/>
          </p:nvSpPr>
          <p:spPr bwMode="auto">
            <a:xfrm>
              <a:off x="5486400" y="3657600"/>
              <a:ext cx="1219200" cy="533400"/>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ENGINEER </a:t>
              </a:r>
            </a:p>
          </p:txBody>
        </p:sp>
        <p:sp>
          <p:nvSpPr>
            <p:cNvPr id="9" name="Rectangle 10"/>
            <p:cNvSpPr>
              <a:spLocks noChangeArrowheads="1"/>
            </p:cNvSpPr>
            <p:nvPr/>
          </p:nvSpPr>
          <p:spPr bwMode="auto">
            <a:xfrm>
              <a:off x="3657600" y="1905000"/>
              <a:ext cx="1371600" cy="609600"/>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EMPLOYEE</a:t>
              </a:r>
            </a:p>
          </p:txBody>
        </p:sp>
        <p:sp>
          <p:nvSpPr>
            <p:cNvPr id="10" name="Oval 11"/>
            <p:cNvSpPr>
              <a:spLocks noChangeArrowheads="1"/>
            </p:cNvSpPr>
            <p:nvPr/>
          </p:nvSpPr>
          <p:spPr bwMode="auto">
            <a:xfrm>
              <a:off x="2438400" y="1524000"/>
              <a:ext cx="762000" cy="381000"/>
            </a:xfrm>
            <a:prstGeom prst="ellipse">
              <a:avLst/>
            </a:prstGeom>
            <a:grpFill/>
            <a:ln w="9525">
              <a:solidFill>
                <a:schemeClr val="tx1"/>
              </a:solidFill>
              <a:round/>
              <a:headEnd/>
              <a:tailEnd/>
            </a:ln>
          </p:spPr>
          <p:txBody>
            <a:bodyPr wrap="none" anchor="ctr"/>
            <a:lstStyle/>
            <a:p>
              <a:pPr algn="ctr">
                <a:defRPr/>
              </a:pPr>
              <a:r>
                <a:rPr lang="en-US" sz="1800" u="sng">
                  <a:latin typeface="Times" panose="02020603050405020304" pitchFamily="18" charset="0"/>
                  <a:ea typeface="ＭＳ Ｐゴシック" charset="0"/>
                  <a:cs typeface="Times" panose="02020603050405020304" pitchFamily="18" charset="0"/>
                </a:rPr>
                <a:t>EmpNo</a:t>
              </a:r>
              <a:endParaRPr lang="en-US" sz="1800">
                <a:latin typeface="Times" panose="02020603050405020304" pitchFamily="18" charset="0"/>
                <a:ea typeface="ＭＳ Ｐゴシック" charset="0"/>
                <a:cs typeface="Times" panose="02020603050405020304" pitchFamily="18" charset="0"/>
              </a:endParaRPr>
            </a:p>
          </p:txBody>
        </p:sp>
        <p:sp>
          <p:nvSpPr>
            <p:cNvPr id="11" name="Oval 12"/>
            <p:cNvSpPr>
              <a:spLocks noChangeArrowheads="1"/>
            </p:cNvSpPr>
            <p:nvPr/>
          </p:nvSpPr>
          <p:spPr bwMode="auto">
            <a:xfrm>
              <a:off x="2514600" y="20574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Fname</a:t>
              </a:r>
            </a:p>
          </p:txBody>
        </p:sp>
        <p:sp>
          <p:nvSpPr>
            <p:cNvPr id="12" name="Oval 13"/>
            <p:cNvSpPr>
              <a:spLocks noChangeArrowheads="1"/>
            </p:cNvSpPr>
            <p:nvPr/>
          </p:nvSpPr>
          <p:spPr bwMode="auto">
            <a:xfrm>
              <a:off x="5257800" y="15240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LName</a:t>
              </a:r>
            </a:p>
          </p:txBody>
        </p:sp>
        <p:sp>
          <p:nvSpPr>
            <p:cNvPr id="13" name="Oval 14"/>
            <p:cNvSpPr>
              <a:spLocks noChangeArrowheads="1"/>
            </p:cNvSpPr>
            <p:nvPr/>
          </p:nvSpPr>
          <p:spPr bwMode="auto">
            <a:xfrm>
              <a:off x="5257800" y="20574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DOB</a:t>
              </a:r>
            </a:p>
          </p:txBody>
        </p:sp>
        <p:sp>
          <p:nvSpPr>
            <p:cNvPr id="14" name="Oval 15"/>
            <p:cNvSpPr>
              <a:spLocks noChangeArrowheads="1"/>
            </p:cNvSpPr>
            <p:nvPr/>
          </p:nvSpPr>
          <p:spPr bwMode="auto">
            <a:xfrm>
              <a:off x="3962400" y="12954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Salary</a:t>
              </a:r>
            </a:p>
          </p:txBody>
        </p:sp>
        <p:sp>
          <p:nvSpPr>
            <p:cNvPr id="15" name="Oval 16"/>
            <p:cNvSpPr>
              <a:spLocks noChangeArrowheads="1"/>
            </p:cNvSpPr>
            <p:nvPr/>
          </p:nvSpPr>
          <p:spPr bwMode="auto">
            <a:xfrm>
              <a:off x="4114800" y="2743200"/>
              <a:ext cx="381000" cy="2286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d</a:t>
              </a:r>
            </a:p>
          </p:txBody>
        </p:sp>
        <p:sp>
          <p:nvSpPr>
            <p:cNvPr id="16" name="Line 17"/>
            <p:cNvSpPr>
              <a:spLocks noChangeShapeType="1"/>
            </p:cNvSpPr>
            <p:nvPr/>
          </p:nvSpPr>
          <p:spPr bwMode="auto">
            <a:xfrm flipV="1">
              <a:off x="4343400" y="2514600"/>
              <a:ext cx="0" cy="228600"/>
            </a:xfrm>
            <a:prstGeom prst="line">
              <a:avLst/>
            </a:prstGeom>
            <a:grpFill/>
            <a:ln w="57150" cmpd="thinThick">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7" name="Line 18"/>
            <p:cNvSpPr>
              <a:spLocks noChangeShapeType="1"/>
            </p:cNvSpPr>
            <p:nvPr/>
          </p:nvSpPr>
          <p:spPr bwMode="auto">
            <a:xfrm>
              <a:off x="4343400" y="2971800"/>
              <a:ext cx="0" cy="6096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8" name="Line 19"/>
            <p:cNvSpPr>
              <a:spLocks noChangeShapeType="1"/>
            </p:cNvSpPr>
            <p:nvPr/>
          </p:nvSpPr>
          <p:spPr bwMode="auto">
            <a:xfrm flipH="1">
              <a:off x="2667000" y="2971800"/>
              <a:ext cx="1524000" cy="6096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9" name="Oval 21"/>
            <p:cNvSpPr>
              <a:spLocks noChangeArrowheads="1"/>
            </p:cNvSpPr>
            <p:nvPr/>
          </p:nvSpPr>
          <p:spPr bwMode="auto">
            <a:xfrm>
              <a:off x="457200" y="35052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Typing</a:t>
              </a:r>
            </a:p>
            <a:p>
              <a:pPr algn="ctr">
                <a:lnSpc>
                  <a:spcPct val="60000"/>
                </a:lnSpc>
                <a:defRPr/>
              </a:pPr>
              <a:r>
                <a:rPr lang="en-US" sz="1800">
                  <a:latin typeface="Times" panose="02020603050405020304" pitchFamily="18" charset="0"/>
                  <a:ea typeface="ＭＳ Ｐゴシック" charset="0"/>
                  <a:cs typeface="Times" panose="02020603050405020304" pitchFamily="18" charset="0"/>
                </a:rPr>
                <a:t>Speed</a:t>
              </a:r>
            </a:p>
          </p:txBody>
        </p:sp>
        <p:sp>
          <p:nvSpPr>
            <p:cNvPr id="20" name="Oval 22"/>
            <p:cNvSpPr>
              <a:spLocks noChangeArrowheads="1"/>
            </p:cNvSpPr>
            <p:nvPr/>
          </p:nvSpPr>
          <p:spPr bwMode="auto">
            <a:xfrm>
              <a:off x="7010400" y="35052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EngType</a:t>
              </a:r>
            </a:p>
          </p:txBody>
        </p:sp>
        <p:sp>
          <p:nvSpPr>
            <p:cNvPr id="21" name="Oval 23"/>
            <p:cNvSpPr>
              <a:spLocks noChangeArrowheads="1"/>
            </p:cNvSpPr>
            <p:nvPr/>
          </p:nvSpPr>
          <p:spPr bwMode="auto">
            <a:xfrm>
              <a:off x="4343400" y="43434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TGrade</a:t>
              </a:r>
            </a:p>
          </p:txBody>
        </p:sp>
        <p:sp>
          <p:nvSpPr>
            <p:cNvPr id="22" name="Line 24"/>
            <p:cNvSpPr>
              <a:spLocks noChangeShapeType="1"/>
            </p:cNvSpPr>
            <p:nvPr/>
          </p:nvSpPr>
          <p:spPr bwMode="auto">
            <a:xfrm flipV="1">
              <a:off x="3200400" y="2209800"/>
              <a:ext cx="457200" cy="762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3" name="Line 25"/>
            <p:cNvSpPr>
              <a:spLocks noChangeShapeType="1"/>
            </p:cNvSpPr>
            <p:nvPr/>
          </p:nvSpPr>
          <p:spPr bwMode="auto">
            <a:xfrm>
              <a:off x="3200400" y="1752600"/>
              <a:ext cx="457200" cy="3048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4" name="Line 26"/>
            <p:cNvSpPr>
              <a:spLocks noChangeShapeType="1"/>
            </p:cNvSpPr>
            <p:nvPr/>
          </p:nvSpPr>
          <p:spPr bwMode="auto">
            <a:xfrm>
              <a:off x="4267200" y="1676400"/>
              <a:ext cx="0" cy="2286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5" name="Line 27"/>
            <p:cNvSpPr>
              <a:spLocks noChangeShapeType="1"/>
            </p:cNvSpPr>
            <p:nvPr/>
          </p:nvSpPr>
          <p:spPr bwMode="auto">
            <a:xfrm flipH="1">
              <a:off x="5029200" y="1828800"/>
              <a:ext cx="304800" cy="1524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6" name="Line 28"/>
            <p:cNvSpPr>
              <a:spLocks noChangeShapeType="1"/>
            </p:cNvSpPr>
            <p:nvPr/>
          </p:nvSpPr>
          <p:spPr bwMode="auto">
            <a:xfrm flipH="1">
              <a:off x="5029200" y="2209800"/>
              <a:ext cx="228600" cy="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7" name="Line 29"/>
            <p:cNvSpPr>
              <a:spLocks noChangeShapeType="1"/>
            </p:cNvSpPr>
            <p:nvPr/>
          </p:nvSpPr>
          <p:spPr bwMode="auto">
            <a:xfrm>
              <a:off x="1295400" y="3733800"/>
              <a:ext cx="381000" cy="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8" name="Line 30"/>
            <p:cNvSpPr>
              <a:spLocks noChangeShapeType="1"/>
            </p:cNvSpPr>
            <p:nvPr/>
          </p:nvSpPr>
          <p:spPr bwMode="auto">
            <a:xfrm flipH="1" flipV="1">
              <a:off x="4572000" y="4191000"/>
              <a:ext cx="152400" cy="1524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9" name="Line 31"/>
            <p:cNvSpPr>
              <a:spLocks noChangeShapeType="1"/>
            </p:cNvSpPr>
            <p:nvPr/>
          </p:nvSpPr>
          <p:spPr bwMode="auto">
            <a:xfrm flipH="1">
              <a:off x="6705600" y="3810000"/>
              <a:ext cx="304800" cy="762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grpSp>
      <p:cxnSp>
        <p:nvCxnSpPr>
          <p:cNvPr id="30" name="Straight Arrow Connector 29"/>
          <p:cNvCxnSpPr>
            <a:stCxn id="15" idx="6"/>
          </p:cNvCxnSpPr>
          <p:nvPr/>
        </p:nvCxnSpPr>
        <p:spPr>
          <a:xfrm>
            <a:off x="4630738" y="3267075"/>
            <a:ext cx="1476375" cy="7159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54" name="Rectangle 9"/>
          <p:cNvSpPr>
            <a:spLocks noChangeArrowheads="1"/>
          </p:cNvSpPr>
          <p:nvPr/>
        </p:nvSpPr>
        <p:spPr bwMode="auto">
          <a:xfrm>
            <a:off x="954088" y="5356225"/>
            <a:ext cx="64389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ts val="800"/>
              </a:spcBef>
              <a:spcAft>
                <a:spcPct val="0"/>
              </a:spcAft>
              <a:buFontTx/>
              <a:buNone/>
            </a:pPr>
            <a:r>
              <a:rPr lang="en-US" altLang="en-US" sz="1800" b="0">
                <a:latin typeface="Times" charset="0"/>
                <a:cs typeface="Times" charset="0"/>
              </a:rPr>
              <a:t>SECRETARY(</a:t>
            </a:r>
            <a:r>
              <a:rPr lang="en-US" altLang="en-US" sz="1800" b="0" u="sng">
                <a:latin typeface="Times" charset="0"/>
                <a:cs typeface="Times" charset="0"/>
              </a:rPr>
              <a:t>EmpNo</a:t>
            </a:r>
            <a:r>
              <a:rPr lang="en-US" altLang="en-US" sz="1800" b="0">
                <a:latin typeface="Times" charset="0"/>
                <a:cs typeface="Times" charset="0"/>
              </a:rPr>
              <a:t>, Fname, Lname, DOB, Salary,TypingSpeed)</a:t>
            </a:r>
          </a:p>
          <a:p>
            <a:pPr>
              <a:spcBef>
                <a:spcPts val="800"/>
              </a:spcBef>
              <a:spcAft>
                <a:spcPct val="0"/>
              </a:spcAft>
              <a:buFontTx/>
              <a:buNone/>
            </a:pPr>
            <a:r>
              <a:rPr lang="en-US" altLang="en-US" sz="1800" b="0">
                <a:latin typeface="Times" charset="0"/>
                <a:cs typeface="Times" charset="0"/>
              </a:rPr>
              <a:t>TECHNICIAN(</a:t>
            </a:r>
            <a:r>
              <a:rPr lang="en-US" altLang="en-US" sz="1800" b="0" u="sng">
                <a:latin typeface="Times" charset="0"/>
                <a:cs typeface="Times" charset="0"/>
              </a:rPr>
              <a:t>EmpNo</a:t>
            </a:r>
            <a:r>
              <a:rPr lang="en-US" altLang="en-US" sz="1800" b="0">
                <a:latin typeface="Times" charset="0"/>
                <a:cs typeface="Times" charset="0"/>
              </a:rPr>
              <a:t>, Fname, Lname, DOB, Salary,Tgrade)</a:t>
            </a:r>
          </a:p>
          <a:p>
            <a:pPr>
              <a:spcBef>
                <a:spcPts val="800"/>
              </a:spcBef>
              <a:spcAft>
                <a:spcPct val="0"/>
              </a:spcAft>
              <a:buFontTx/>
              <a:buNone/>
            </a:pPr>
            <a:r>
              <a:rPr lang="en-US" altLang="en-US" sz="1800" b="0">
                <a:latin typeface="Times" charset="0"/>
                <a:cs typeface="Times" charset="0"/>
              </a:rPr>
              <a:t>ENGINEER(</a:t>
            </a:r>
            <a:r>
              <a:rPr lang="en-US" altLang="en-US" sz="1800" b="0" u="sng">
                <a:latin typeface="Times" charset="0"/>
                <a:cs typeface="Times" charset="0"/>
              </a:rPr>
              <a:t>EmpNo</a:t>
            </a:r>
            <a:r>
              <a:rPr lang="en-US" altLang="en-US" sz="1800" b="0">
                <a:latin typeface="Times" charset="0"/>
                <a:cs typeface="Times" charset="0"/>
              </a:rPr>
              <a:t>, Fname, Lname, DOB, Salary, EngType)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anose="02020603050405020304" pitchFamily="18" charset="0"/>
                <a:ea typeface="+mn-ea"/>
                <a:cs typeface="Times" panose="02020603050405020304" pitchFamily="18" charset="0"/>
              </a:rPr>
              <a:t>Relational Model Terminology</a:t>
            </a:r>
          </a:p>
        </p:txBody>
      </p:sp>
      <p:sp>
        <p:nvSpPr>
          <p:cNvPr id="186371" name="Rectangle 3"/>
          <p:cNvSpPr>
            <a:spLocks noGrp="1" noChangeArrowheads="1"/>
          </p:cNvSpPr>
          <p:nvPr>
            <p:ph idx="1"/>
          </p:nvPr>
        </p:nvSpPr>
        <p:spPr>
          <a:xfrm>
            <a:off x="533400" y="1268413"/>
            <a:ext cx="7727950" cy="455771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GB" altLang="en-US">
                <a:latin typeface="Times" charset="0"/>
                <a:ea typeface="Times" charset="0"/>
                <a:cs typeface="Times" charset="0"/>
              </a:rPr>
              <a:t>A relation </a:t>
            </a:r>
            <a:r>
              <a:rPr lang="en-GB" altLang="en-US" b="0">
                <a:latin typeface="Times" charset="0"/>
                <a:ea typeface="Times" charset="0"/>
                <a:cs typeface="Times" charset="0"/>
              </a:rPr>
              <a:t>is a table with columns and rows. Holds information about entities.</a:t>
            </a:r>
          </a:p>
          <a:p>
            <a:pPr lvl="1" eaLnBrk="1" hangingPunct="1"/>
            <a:r>
              <a:rPr lang="en-GB" altLang="en-US" b="1">
                <a:latin typeface="Times" charset="0"/>
                <a:ea typeface="Times" charset="0"/>
                <a:cs typeface="Times" charset="0"/>
              </a:rPr>
              <a:t>Only applies to logical structure of the database, not the physical structure.</a:t>
            </a:r>
          </a:p>
          <a:p>
            <a:pPr lvl="1" eaLnBrk="1" hangingPunct="1">
              <a:lnSpc>
                <a:spcPct val="70000"/>
              </a:lnSpc>
              <a:buFontTx/>
              <a:buNone/>
            </a:pPr>
            <a:endParaRPr lang="en-GB" altLang="en-US" sz="2600" b="1">
              <a:latin typeface="Times" charset="0"/>
              <a:ea typeface="Times" charset="0"/>
              <a:cs typeface="Times" charset="0"/>
            </a:endParaRPr>
          </a:p>
          <a:p>
            <a:pPr eaLnBrk="1" hangingPunct="1"/>
            <a:r>
              <a:rPr lang="en-GB" altLang="en-US">
                <a:latin typeface="Times" charset="0"/>
                <a:ea typeface="Times" charset="0"/>
                <a:cs typeface="Times" charset="0"/>
              </a:rPr>
              <a:t>Attribute </a:t>
            </a:r>
            <a:r>
              <a:rPr lang="en-GB" altLang="en-US" b="0">
                <a:latin typeface="Times" charset="0"/>
                <a:ea typeface="Times" charset="0"/>
                <a:cs typeface="Times" charset="0"/>
              </a:rPr>
              <a:t>is a named column of a relation.</a:t>
            </a:r>
          </a:p>
          <a:p>
            <a:pPr eaLnBrk="1" hangingPunct="1">
              <a:lnSpc>
                <a:spcPct val="7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Domain </a:t>
            </a:r>
            <a:r>
              <a:rPr lang="en-GB" altLang="en-US" b="0">
                <a:latin typeface="Times" charset="0"/>
                <a:ea typeface="Times" charset="0"/>
                <a:cs typeface="Times" charset="0"/>
              </a:rPr>
              <a:t>is the set of allowable values for one or more attributes.</a:t>
            </a:r>
            <a:endParaRPr lang="ar-SA" altLang="en-US" b="0">
              <a:latin typeface="Times" charset="0"/>
              <a:ea typeface="Times" charset="0"/>
              <a:cs typeface="Times" charset="0"/>
            </a:endParaRPr>
          </a:p>
          <a:p>
            <a:pPr eaLnBrk="1" hangingPunct="1"/>
            <a:r>
              <a:rPr lang="en-GB" altLang="en-US" b="0">
                <a:latin typeface="Times" charset="0"/>
                <a:ea typeface="Times" charset="0"/>
                <a:cs typeface="Times" charset="0"/>
              </a:rPr>
              <a:t> </a:t>
            </a:r>
            <a:r>
              <a:rPr lang="en-GB" altLang="en-US">
                <a:latin typeface="Times" charset="0"/>
                <a:ea typeface="Times" charset="0"/>
                <a:cs typeface="Times" charset="0"/>
              </a:rPr>
              <a:t>Every attribute in a relation is defined on a domain.</a:t>
            </a:r>
          </a:p>
        </p:txBody>
      </p:sp>
      <p:sp>
        <p:nvSpPr>
          <p:cNvPr id="28676"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latin typeface="Times" panose="02020603050405020304" pitchFamily="18" charset="0"/>
                <a:cs typeface="Times" panose="02020603050405020304" pitchFamily="18" charset="0"/>
              </a:rPr>
              <a:t> Pearson Education © 2014</a:t>
            </a:r>
          </a:p>
        </p:txBody>
      </p:sp>
      <p:sp>
        <p:nvSpPr>
          <p:cNvPr id="36868"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78CA2696-F4BA-3440-81BC-9466F0D2B534}" type="slidenum">
              <a:rPr lang="en-GB" altLang="en-US" sz="1800" b="0">
                <a:latin typeface="Times" charset="0"/>
                <a:cs typeface="Times" charset="0"/>
              </a:rPr>
              <a:pPr algn="ctr">
                <a:spcBef>
                  <a:spcPct val="0"/>
                </a:spcBef>
                <a:spcAft>
                  <a:spcPct val="0"/>
                </a:spcAft>
                <a:buFontTx/>
                <a:buNone/>
              </a:pPr>
              <a:t>4</a:t>
            </a:fld>
            <a:endParaRPr lang="en-GB" altLang="en-US" sz="1800" b="0">
              <a:latin typeface="Times" charset="0"/>
              <a:cs typeface="Times"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wipe(up)">
                                      <p:cBhvr>
                                        <p:cTn id="7" dur="500"/>
                                        <p:tgtEl>
                                          <p:spTgt spid="186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wipe(up)">
                                      <p:cBhvr>
                                        <p:cTn id="12" dur="500"/>
                                        <p:tgtEl>
                                          <p:spTgt spid="186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6371">
                                            <p:txEl>
                                              <p:pRg st="3" end="3"/>
                                            </p:txEl>
                                          </p:spTgt>
                                        </p:tgtEl>
                                        <p:attrNameLst>
                                          <p:attrName>style.visibility</p:attrName>
                                        </p:attrNameLst>
                                      </p:cBhvr>
                                      <p:to>
                                        <p:strVal val="visible"/>
                                      </p:to>
                                    </p:set>
                                    <p:animEffect transition="in" filter="wipe(up)">
                                      <p:cBhvr>
                                        <p:cTn id="17" dur="500"/>
                                        <p:tgtEl>
                                          <p:spTgt spid="1863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6371">
                                            <p:txEl>
                                              <p:pRg st="5" end="5"/>
                                            </p:txEl>
                                          </p:spTgt>
                                        </p:tgtEl>
                                        <p:attrNameLst>
                                          <p:attrName>style.visibility</p:attrName>
                                        </p:attrNameLst>
                                      </p:cBhvr>
                                      <p:to>
                                        <p:strVal val="visible"/>
                                      </p:to>
                                    </p:set>
                                    <p:animEffect transition="in" filter="wipe(up)">
                                      <p:cBhvr>
                                        <p:cTn id="22" dur="500"/>
                                        <p:tgtEl>
                                          <p:spTgt spid="18637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6371">
                                            <p:txEl>
                                              <p:pRg st="6" end="6"/>
                                            </p:txEl>
                                          </p:spTgt>
                                        </p:tgtEl>
                                        <p:attrNameLst>
                                          <p:attrName>style.visibility</p:attrName>
                                        </p:attrNameLst>
                                      </p:cBhvr>
                                      <p:to>
                                        <p:strVal val="visible"/>
                                      </p:to>
                                    </p:set>
                                    <p:animEffect transition="in" filter="wipe(up)">
                                      <p:cBhvr>
                                        <p:cTn id="27" dur="500"/>
                                        <p:tgtEl>
                                          <p:spTgt spid="186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Mapping EER</a:t>
            </a:r>
            <a:endParaRPr lang="en-GB" altLang="en-US" b="1" cap="none">
              <a:latin typeface="Times" charset="0"/>
              <a:ea typeface="Times" charset="0"/>
              <a:cs typeface="Times" charset="0"/>
            </a:endParaRPr>
          </a:p>
        </p:txBody>
      </p:sp>
      <p:sp>
        <p:nvSpPr>
          <p:cNvPr id="79874" name="Rectangle 3"/>
          <p:cNvSpPr>
            <a:spLocks noGrp="1" noChangeArrowheads="1"/>
          </p:cNvSpPr>
          <p:nvPr>
            <p:ph idx="1"/>
          </p:nvPr>
        </p:nvSpPr>
        <p:spPr>
          <a:xfrm>
            <a:off x="395288" y="1700213"/>
            <a:ext cx="8382000" cy="1574800"/>
          </a:xfrm>
        </p:spPr>
        <p:txBody>
          <a:bodyPr/>
          <a:lstStyle/>
          <a:p>
            <a:pPr eaLnBrk="1" hangingPunct="1"/>
            <a:r>
              <a:rPr lang="en-US" altLang="en-US">
                <a:latin typeface="Times" charset="0"/>
                <a:ea typeface="Times" charset="0"/>
                <a:cs typeface="Times" charset="0"/>
              </a:rPr>
              <a:t> Optional/Disjoint</a:t>
            </a:r>
          </a:p>
          <a:p>
            <a:pPr lvl="1" eaLnBrk="1" hangingPunct="1"/>
            <a:r>
              <a:rPr lang="en-US" altLang="en-US">
                <a:latin typeface="Times" charset="0"/>
                <a:ea typeface="Times" charset="0"/>
                <a:cs typeface="Times" charset="0"/>
              </a:rPr>
              <a:t>Suppose specialization with subclasses (S</a:t>
            </a:r>
            <a:r>
              <a:rPr lang="en-US" altLang="en-US" baseline="-25000">
                <a:latin typeface="Times" charset="0"/>
                <a:ea typeface="Times" charset="0"/>
                <a:cs typeface="Times" charset="0"/>
              </a:rPr>
              <a:t>1</a:t>
            </a:r>
            <a:r>
              <a:rPr lang="en-US" altLang="en-US">
                <a:latin typeface="Times" charset="0"/>
                <a:ea typeface="Times" charset="0"/>
                <a:cs typeface="Times" charset="0"/>
              </a:rPr>
              <a:t>, S</a:t>
            </a:r>
            <a:r>
              <a:rPr lang="en-US" altLang="en-US" baseline="-25000">
                <a:latin typeface="Times" charset="0"/>
                <a:ea typeface="Times" charset="0"/>
                <a:cs typeface="Times" charset="0"/>
              </a:rPr>
              <a:t>2</a:t>
            </a:r>
            <a:r>
              <a:rPr lang="en-US" altLang="en-US">
                <a:latin typeface="Times" charset="0"/>
                <a:ea typeface="Times" charset="0"/>
                <a:cs typeface="Times" charset="0"/>
              </a:rPr>
              <a:t>, .., S</a:t>
            </a:r>
            <a:r>
              <a:rPr lang="en-US" altLang="en-US" baseline="-25000">
                <a:latin typeface="Times" charset="0"/>
                <a:ea typeface="Times" charset="0"/>
                <a:cs typeface="Times" charset="0"/>
              </a:rPr>
              <a:t>m</a:t>
            </a:r>
            <a:r>
              <a:rPr lang="en-US" altLang="en-US">
                <a:latin typeface="Times" charset="0"/>
                <a:ea typeface="Times" charset="0"/>
                <a:cs typeface="Times" charset="0"/>
              </a:rPr>
              <a:t>) &amp; a  superclass C.</a:t>
            </a:r>
          </a:p>
          <a:p>
            <a:pPr lvl="1" eaLnBrk="1" hangingPunct="1"/>
            <a:r>
              <a:rPr lang="en-US" altLang="en-US">
                <a:latin typeface="Times" charset="0"/>
                <a:ea typeface="Times" charset="0"/>
                <a:cs typeface="Times" charset="0"/>
              </a:rPr>
              <a:t>Create a relation L to represent C with PK &amp; attributes.</a:t>
            </a:r>
          </a:p>
          <a:p>
            <a:pPr lvl="1" eaLnBrk="1" hangingPunct="1"/>
            <a:r>
              <a:rPr lang="en-US" altLang="en-US">
                <a:latin typeface="Times" charset="0"/>
                <a:ea typeface="Times" charset="0"/>
                <a:cs typeface="Times" charset="0"/>
              </a:rPr>
              <a:t> Create a relation Li to represent all subclasses Si, 1&lt; i &lt; m.</a:t>
            </a:r>
          </a:p>
        </p:txBody>
      </p:sp>
      <p:sp>
        <p:nvSpPr>
          <p:cNvPr id="7987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6973533-32D8-0341-8DBF-2EA22CEA22CF}" type="slidenum">
              <a:rPr lang="en-GB" altLang="en-US" sz="2400">
                <a:latin typeface="Times" charset="0"/>
                <a:cs typeface="Times" charset="0"/>
              </a:rPr>
              <a:pPr>
                <a:spcBef>
                  <a:spcPct val="0"/>
                </a:spcBef>
                <a:spcAft>
                  <a:spcPct val="0"/>
                </a:spcAft>
                <a:buFontTx/>
                <a:buNone/>
              </a:pPr>
              <a:t>40</a:t>
            </a:fld>
            <a:endParaRPr lang="en-GB" altLang="en-US" sz="2400">
              <a:latin typeface="Times" charset="0"/>
              <a:cs typeface="Times"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Mapping EER</a:t>
            </a:r>
            <a:endParaRPr lang="en-GB" altLang="en-US" b="1" cap="none">
              <a:latin typeface="Times" charset="0"/>
              <a:ea typeface="Times" charset="0"/>
              <a:cs typeface="Times" charset="0"/>
            </a:endParaRPr>
          </a:p>
        </p:txBody>
      </p:sp>
      <p:sp>
        <p:nvSpPr>
          <p:cNvPr id="80898" name="Rectangle 3"/>
          <p:cNvSpPr>
            <a:spLocks noGrp="1" noChangeArrowheads="1"/>
          </p:cNvSpPr>
          <p:nvPr>
            <p:ph idx="1"/>
          </p:nvPr>
        </p:nvSpPr>
        <p:spPr>
          <a:xfrm>
            <a:off x="366713" y="1125538"/>
            <a:ext cx="8382000" cy="282575"/>
          </a:xfrm>
        </p:spPr>
        <p:txBody>
          <a:bodyPr/>
          <a:lstStyle/>
          <a:p>
            <a:pPr eaLnBrk="1" hangingPunct="1"/>
            <a:r>
              <a:rPr lang="en-US" altLang="en-US">
                <a:latin typeface="Times" charset="0"/>
                <a:ea typeface="Times" charset="0"/>
                <a:cs typeface="Times" charset="0"/>
              </a:rPr>
              <a:t> Optional/Disjoint</a:t>
            </a:r>
          </a:p>
        </p:txBody>
      </p:sp>
      <p:sp>
        <p:nvSpPr>
          <p:cNvPr id="8089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890C5F5A-D35E-3941-84A9-E6CC07935259}" type="slidenum">
              <a:rPr lang="en-GB" altLang="en-US" sz="2400">
                <a:latin typeface="Times" charset="0"/>
                <a:cs typeface="Times" charset="0"/>
              </a:rPr>
              <a:pPr>
                <a:spcBef>
                  <a:spcPct val="0"/>
                </a:spcBef>
                <a:spcAft>
                  <a:spcPct val="0"/>
                </a:spcAft>
                <a:buFontTx/>
                <a:buNone/>
              </a:pPr>
              <a:t>41</a:t>
            </a:fld>
            <a:endParaRPr lang="en-GB" altLang="en-US" sz="2400">
              <a:latin typeface="Times" charset="0"/>
              <a:cs typeface="Times" charset="0"/>
            </a:endParaRPr>
          </a:p>
        </p:txBody>
      </p:sp>
      <p:grpSp>
        <p:nvGrpSpPr>
          <p:cNvPr id="5" name="Content Placeholder 5"/>
          <p:cNvGrpSpPr>
            <a:grpSpLocks noGrp="1"/>
          </p:cNvGrpSpPr>
          <p:nvPr/>
        </p:nvGrpSpPr>
        <p:grpSpPr>
          <a:xfrm>
            <a:off x="457200" y="1628800"/>
            <a:ext cx="7620000" cy="3124200"/>
            <a:chOff x="762000" y="1371600"/>
            <a:chExt cx="7391400" cy="3505200"/>
          </a:xfrm>
          <a:solidFill>
            <a:srgbClr val="FFFFFF"/>
          </a:solidFill>
        </p:grpSpPr>
        <p:sp>
          <p:nvSpPr>
            <p:cNvPr id="6" name="Rectangle 5"/>
            <p:cNvSpPr>
              <a:spLocks noChangeArrowheads="1"/>
            </p:cNvSpPr>
            <p:nvPr/>
          </p:nvSpPr>
          <p:spPr bwMode="auto">
            <a:xfrm>
              <a:off x="1981200" y="3657600"/>
              <a:ext cx="1524000" cy="593725"/>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SECRETARY</a:t>
              </a:r>
            </a:p>
          </p:txBody>
        </p:sp>
        <p:sp>
          <p:nvSpPr>
            <p:cNvPr id="7" name="Rectangle 6"/>
            <p:cNvSpPr>
              <a:spLocks noChangeArrowheads="1"/>
            </p:cNvSpPr>
            <p:nvPr/>
          </p:nvSpPr>
          <p:spPr bwMode="auto">
            <a:xfrm>
              <a:off x="3962400" y="3673475"/>
              <a:ext cx="1371600" cy="593725"/>
            </a:xfrm>
            <a:prstGeom prst="rect">
              <a:avLst/>
            </a:prstGeom>
            <a:grpFill/>
            <a:ln w="9525">
              <a:solidFill>
                <a:schemeClr val="tx1"/>
              </a:solidFill>
              <a:miter lim="800000"/>
              <a:headEnd/>
              <a:tailEnd/>
            </a:ln>
          </p:spPr>
          <p:txBody>
            <a:bodyPr wrap="none" anchor="ctr"/>
            <a:lstStyle/>
            <a:p>
              <a:pPr algn="ctr">
                <a:defRPr/>
              </a:pPr>
              <a:r>
                <a:rPr lang="en-US" sz="1800" dirty="0">
                  <a:latin typeface="Times" panose="02020603050405020304" pitchFamily="18" charset="0"/>
                  <a:ea typeface="ＭＳ Ｐゴシック" charset="0"/>
                  <a:cs typeface="Times" panose="02020603050405020304" pitchFamily="18" charset="0"/>
                </a:rPr>
                <a:t>TECHNICIAN</a:t>
              </a:r>
            </a:p>
          </p:txBody>
        </p:sp>
        <p:sp>
          <p:nvSpPr>
            <p:cNvPr id="8" name="Rectangle 7"/>
            <p:cNvSpPr>
              <a:spLocks noChangeArrowheads="1"/>
            </p:cNvSpPr>
            <p:nvPr/>
          </p:nvSpPr>
          <p:spPr bwMode="auto">
            <a:xfrm>
              <a:off x="5791200" y="3733800"/>
              <a:ext cx="1219200" cy="533400"/>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ENGINEER </a:t>
              </a:r>
            </a:p>
          </p:txBody>
        </p:sp>
        <p:sp>
          <p:nvSpPr>
            <p:cNvPr id="9" name="Rectangle 10"/>
            <p:cNvSpPr>
              <a:spLocks noChangeArrowheads="1"/>
            </p:cNvSpPr>
            <p:nvPr/>
          </p:nvSpPr>
          <p:spPr bwMode="auto">
            <a:xfrm>
              <a:off x="3962400" y="1981200"/>
              <a:ext cx="1371600" cy="609600"/>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EMPLOYEE</a:t>
              </a:r>
            </a:p>
          </p:txBody>
        </p:sp>
        <p:sp>
          <p:nvSpPr>
            <p:cNvPr id="10" name="Oval 11"/>
            <p:cNvSpPr>
              <a:spLocks noChangeArrowheads="1"/>
            </p:cNvSpPr>
            <p:nvPr/>
          </p:nvSpPr>
          <p:spPr bwMode="auto">
            <a:xfrm>
              <a:off x="2743200" y="1600200"/>
              <a:ext cx="762000" cy="381000"/>
            </a:xfrm>
            <a:prstGeom prst="ellipse">
              <a:avLst/>
            </a:prstGeom>
            <a:grpFill/>
            <a:ln w="9525">
              <a:solidFill>
                <a:schemeClr val="tx1"/>
              </a:solidFill>
              <a:round/>
              <a:headEnd/>
              <a:tailEnd/>
            </a:ln>
          </p:spPr>
          <p:txBody>
            <a:bodyPr wrap="none" anchor="ctr"/>
            <a:lstStyle/>
            <a:p>
              <a:pPr algn="ctr">
                <a:defRPr/>
              </a:pPr>
              <a:r>
                <a:rPr lang="en-US" sz="1800" u="sng">
                  <a:latin typeface="Times" panose="02020603050405020304" pitchFamily="18" charset="0"/>
                  <a:ea typeface="ＭＳ Ｐゴシック" charset="0"/>
                  <a:cs typeface="Times" panose="02020603050405020304" pitchFamily="18" charset="0"/>
                </a:rPr>
                <a:t>EmpNo</a:t>
              </a:r>
              <a:endParaRPr lang="en-US" sz="1800">
                <a:latin typeface="Times" panose="02020603050405020304" pitchFamily="18" charset="0"/>
                <a:ea typeface="ＭＳ Ｐゴシック" charset="0"/>
                <a:cs typeface="Times" panose="02020603050405020304" pitchFamily="18" charset="0"/>
              </a:endParaRPr>
            </a:p>
          </p:txBody>
        </p:sp>
        <p:sp>
          <p:nvSpPr>
            <p:cNvPr id="11" name="Oval 12"/>
            <p:cNvSpPr>
              <a:spLocks noChangeArrowheads="1"/>
            </p:cNvSpPr>
            <p:nvPr/>
          </p:nvSpPr>
          <p:spPr bwMode="auto">
            <a:xfrm>
              <a:off x="2819400" y="21336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Fname</a:t>
              </a:r>
            </a:p>
          </p:txBody>
        </p:sp>
        <p:sp>
          <p:nvSpPr>
            <p:cNvPr id="12" name="Oval 13"/>
            <p:cNvSpPr>
              <a:spLocks noChangeArrowheads="1"/>
            </p:cNvSpPr>
            <p:nvPr/>
          </p:nvSpPr>
          <p:spPr bwMode="auto">
            <a:xfrm>
              <a:off x="5562600" y="16002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LName</a:t>
              </a:r>
            </a:p>
          </p:txBody>
        </p:sp>
        <p:sp>
          <p:nvSpPr>
            <p:cNvPr id="13" name="Oval 14"/>
            <p:cNvSpPr>
              <a:spLocks noChangeArrowheads="1"/>
            </p:cNvSpPr>
            <p:nvPr/>
          </p:nvSpPr>
          <p:spPr bwMode="auto">
            <a:xfrm>
              <a:off x="5562600" y="2133600"/>
              <a:ext cx="685800" cy="381000"/>
            </a:xfrm>
            <a:prstGeom prst="ellipse">
              <a:avLst/>
            </a:prstGeom>
            <a:grpFill/>
            <a:ln w="9525">
              <a:solidFill>
                <a:schemeClr val="tx1"/>
              </a:solidFill>
              <a:round/>
              <a:headEnd/>
              <a:tailEnd/>
            </a:ln>
          </p:spPr>
          <p:txBody>
            <a:bodyPr wrap="none" anchor="ctr"/>
            <a:lstStyle/>
            <a:p>
              <a:pPr algn="ctr">
                <a:defRPr/>
              </a:pPr>
              <a:r>
                <a:rPr lang="en-US" sz="1800" dirty="0">
                  <a:latin typeface="Times" panose="02020603050405020304" pitchFamily="18" charset="0"/>
                  <a:ea typeface="ＭＳ Ｐゴシック" charset="0"/>
                  <a:cs typeface="Times" panose="02020603050405020304" pitchFamily="18" charset="0"/>
                </a:rPr>
                <a:t>DOB</a:t>
              </a:r>
            </a:p>
          </p:txBody>
        </p:sp>
        <p:sp>
          <p:nvSpPr>
            <p:cNvPr id="14" name="Oval 15"/>
            <p:cNvSpPr>
              <a:spLocks noChangeArrowheads="1"/>
            </p:cNvSpPr>
            <p:nvPr/>
          </p:nvSpPr>
          <p:spPr bwMode="auto">
            <a:xfrm>
              <a:off x="4267200" y="13716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Salary</a:t>
              </a:r>
            </a:p>
          </p:txBody>
        </p:sp>
        <p:sp>
          <p:nvSpPr>
            <p:cNvPr id="15" name="Oval 16"/>
            <p:cNvSpPr>
              <a:spLocks noChangeArrowheads="1"/>
            </p:cNvSpPr>
            <p:nvPr/>
          </p:nvSpPr>
          <p:spPr bwMode="auto">
            <a:xfrm>
              <a:off x="4419600" y="2819400"/>
              <a:ext cx="381000" cy="2286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d</a:t>
              </a:r>
            </a:p>
          </p:txBody>
        </p:sp>
        <p:sp>
          <p:nvSpPr>
            <p:cNvPr id="16" name="Line 17"/>
            <p:cNvSpPr>
              <a:spLocks noChangeShapeType="1"/>
            </p:cNvSpPr>
            <p:nvPr/>
          </p:nvSpPr>
          <p:spPr bwMode="auto">
            <a:xfrm flipV="1">
              <a:off x="4648200" y="2590800"/>
              <a:ext cx="0" cy="2286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7" name="Line 18"/>
            <p:cNvSpPr>
              <a:spLocks noChangeShapeType="1"/>
            </p:cNvSpPr>
            <p:nvPr/>
          </p:nvSpPr>
          <p:spPr bwMode="auto">
            <a:xfrm>
              <a:off x="4648200" y="3048000"/>
              <a:ext cx="0" cy="6096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8" name="Line 19"/>
            <p:cNvSpPr>
              <a:spLocks noChangeShapeType="1"/>
            </p:cNvSpPr>
            <p:nvPr/>
          </p:nvSpPr>
          <p:spPr bwMode="auto">
            <a:xfrm flipH="1">
              <a:off x="2971800" y="3048000"/>
              <a:ext cx="1524000" cy="6096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9" name="Line 20"/>
            <p:cNvSpPr>
              <a:spLocks noChangeShapeType="1"/>
            </p:cNvSpPr>
            <p:nvPr/>
          </p:nvSpPr>
          <p:spPr bwMode="auto">
            <a:xfrm>
              <a:off x="4724400" y="3048000"/>
              <a:ext cx="1600200" cy="6858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0" name="Oval 21"/>
            <p:cNvSpPr>
              <a:spLocks noChangeArrowheads="1"/>
            </p:cNvSpPr>
            <p:nvPr/>
          </p:nvSpPr>
          <p:spPr bwMode="auto">
            <a:xfrm>
              <a:off x="762000" y="35814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Typing</a:t>
              </a:r>
            </a:p>
            <a:p>
              <a:pPr algn="ctr">
                <a:lnSpc>
                  <a:spcPct val="60000"/>
                </a:lnSpc>
                <a:defRPr/>
              </a:pPr>
              <a:r>
                <a:rPr lang="en-US" sz="1800">
                  <a:latin typeface="Times" panose="02020603050405020304" pitchFamily="18" charset="0"/>
                  <a:ea typeface="ＭＳ Ｐゴシック" charset="0"/>
                  <a:cs typeface="Times" panose="02020603050405020304" pitchFamily="18" charset="0"/>
                </a:rPr>
                <a:t>Speed</a:t>
              </a:r>
            </a:p>
          </p:txBody>
        </p:sp>
        <p:sp>
          <p:nvSpPr>
            <p:cNvPr id="21" name="Oval 22"/>
            <p:cNvSpPr>
              <a:spLocks noChangeArrowheads="1"/>
            </p:cNvSpPr>
            <p:nvPr/>
          </p:nvSpPr>
          <p:spPr bwMode="auto">
            <a:xfrm>
              <a:off x="7315200" y="35814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EngType</a:t>
              </a:r>
            </a:p>
          </p:txBody>
        </p:sp>
        <p:sp>
          <p:nvSpPr>
            <p:cNvPr id="22" name="Oval 23"/>
            <p:cNvSpPr>
              <a:spLocks noChangeArrowheads="1"/>
            </p:cNvSpPr>
            <p:nvPr/>
          </p:nvSpPr>
          <p:spPr bwMode="auto">
            <a:xfrm>
              <a:off x="4648200" y="44196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TGrade</a:t>
              </a:r>
            </a:p>
          </p:txBody>
        </p:sp>
        <p:sp>
          <p:nvSpPr>
            <p:cNvPr id="23" name="Line 24"/>
            <p:cNvSpPr>
              <a:spLocks noChangeShapeType="1"/>
            </p:cNvSpPr>
            <p:nvPr/>
          </p:nvSpPr>
          <p:spPr bwMode="auto">
            <a:xfrm flipV="1">
              <a:off x="3505200" y="2286000"/>
              <a:ext cx="457200" cy="762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4" name="Line 25"/>
            <p:cNvSpPr>
              <a:spLocks noChangeShapeType="1"/>
            </p:cNvSpPr>
            <p:nvPr/>
          </p:nvSpPr>
          <p:spPr bwMode="auto">
            <a:xfrm>
              <a:off x="3505200" y="1828800"/>
              <a:ext cx="457200" cy="3048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5" name="Line 26"/>
            <p:cNvSpPr>
              <a:spLocks noChangeShapeType="1"/>
            </p:cNvSpPr>
            <p:nvPr/>
          </p:nvSpPr>
          <p:spPr bwMode="auto">
            <a:xfrm>
              <a:off x="4572000" y="1752600"/>
              <a:ext cx="0" cy="2286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6" name="Line 27"/>
            <p:cNvSpPr>
              <a:spLocks noChangeShapeType="1"/>
            </p:cNvSpPr>
            <p:nvPr/>
          </p:nvSpPr>
          <p:spPr bwMode="auto">
            <a:xfrm flipH="1">
              <a:off x="5334000" y="1905000"/>
              <a:ext cx="304800" cy="1524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7" name="Line 28"/>
            <p:cNvSpPr>
              <a:spLocks noChangeShapeType="1"/>
            </p:cNvSpPr>
            <p:nvPr/>
          </p:nvSpPr>
          <p:spPr bwMode="auto">
            <a:xfrm flipH="1">
              <a:off x="5334000" y="2286000"/>
              <a:ext cx="228600" cy="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8" name="Line 29"/>
            <p:cNvSpPr>
              <a:spLocks noChangeShapeType="1"/>
            </p:cNvSpPr>
            <p:nvPr/>
          </p:nvSpPr>
          <p:spPr bwMode="auto">
            <a:xfrm>
              <a:off x="1600200" y="3810000"/>
              <a:ext cx="381000" cy="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9" name="Line 30"/>
            <p:cNvSpPr>
              <a:spLocks noChangeShapeType="1"/>
            </p:cNvSpPr>
            <p:nvPr/>
          </p:nvSpPr>
          <p:spPr bwMode="auto">
            <a:xfrm flipH="1" flipV="1">
              <a:off x="4876800" y="4267200"/>
              <a:ext cx="152400" cy="1524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30" name="Line 31"/>
            <p:cNvSpPr>
              <a:spLocks noChangeShapeType="1"/>
            </p:cNvSpPr>
            <p:nvPr/>
          </p:nvSpPr>
          <p:spPr bwMode="auto">
            <a:xfrm flipH="1">
              <a:off x="7010400" y="3886200"/>
              <a:ext cx="304800" cy="762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grpSp>
      <p:sp>
        <p:nvSpPr>
          <p:cNvPr id="80901" name="Rectangle 9"/>
          <p:cNvSpPr>
            <a:spLocks noChangeArrowheads="1"/>
          </p:cNvSpPr>
          <p:nvPr/>
        </p:nvSpPr>
        <p:spPr bwMode="auto">
          <a:xfrm>
            <a:off x="1476375" y="5084763"/>
            <a:ext cx="50958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ts val="600"/>
              </a:spcBef>
              <a:spcAft>
                <a:spcPct val="0"/>
              </a:spcAft>
              <a:buFontTx/>
              <a:buNone/>
            </a:pPr>
            <a:r>
              <a:rPr lang="en-US" altLang="en-US" sz="1800" b="0">
                <a:latin typeface="Times" charset="0"/>
                <a:cs typeface="Times" charset="0"/>
              </a:rPr>
              <a:t>EMPLOYEE(</a:t>
            </a:r>
            <a:r>
              <a:rPr lang="en-US" altLang="en-US" sz="1800" b="0" u="sng">
                <a:latin typeface="Times" charset="0"/>
                <a:cs typeface="Times" charset="0"/>
              </a:rPr>
              <a:t>EmpNo</a:t>
            </a:r>
            <a:r>
              <a:rPr lang="en-US" altLang="en-US" sz="1800" b="0">
                <a:latin typeface="Times" charset="0"/>
                <a:cs typeface="Times" charset="0"/>
              </a:rPr>
              <a:t>, Fname, Lname, DOB, Salary)</a:t>
            </a:r>
          </a:p>
          <a:p>
            <a:pPr>
              <a:spcBef>
                <a:spcPts val="600"/>
              </a:spcBef>
              <a:spcAft>
                <a:spcPct val="0"/>
              </a:spcAft>
              <a:buFontTx/>
              <a:buNone/>
            </a:pPr>
            <a:r>
              <a:rPr lang="en-US" altLang="en-US" sz="1800" b="0">
                <a:latin typeface="Times" charset="0"/>
                <a:cs typeface="Times" charset="0"/>
              </a:rPr>
              <a:t>SECRETARY(</a:t>
            </a:r>
            <a:r>
              <a:rPr lang="en-US" altLang="en-US" sz="1800" b="0" u="sng">
                <a:latin typeface="Times" charset="0"/>
                <a:cs typeface="Times" charset="0"/>
              </a:rPr>
              <a:t>EmpNo</a:t>
            </a:r>
            <a:r>
              <a:rPr lang="en-US" altLang="en-US" sz="1800" b="0">
                <a:latin typeface="Times" charset="0"/>
                <a:cs typeface="Times" charset="0"/>
              </a:rPr>
              <a:t>, TypingSpeed)</a:t>
            </a:r>
          </a:p>
          <a:p>
            <a:pPr>
              <a:spcBef>
                <a:spcPts val="600"/>
              </a:spcBef>
              <a:spcAft>
                <a:spcPct val="0"/>
              </a:spcAft>
              <a:buFontTx/>
              <a:buNone/>
            </a:pPr>
            <a:r>
              <a:rPr lang="en-US" altLang="en-US" sz="1800" b="0">
                <a:latin typeface="Times" charset="0"/>
                <a:cs typeface="Times" charset="0"/>
              </a:rPr>
              <a:t>TECHNICIAN(</a:t>
            </a:r>
            <a:r>
              <a:rPr lang="en-US" altLang="en-US" sz="1800" b="0" u="sng">
                <a:latin typeface="Times" charset="0"/>
                <a:cs typeface="Times" charset="0"/>
              </a:rPr>
              <a:t>EmpNo</a:t>
            </a:r>
            <a:r>
              <a:rPr lang="en-US" altLang="en-US" sz="1800" b="0">
                <a:latin typeface="Times" charset="0"/>
                <a:cs typeface="Times" charset="0"/>
              </a:rPr>
              <a:t>, Tgrade)</a:t>
            </a:r>
          </a:p>
          <a:p>
            <a:pPr>
              <a:spcBef>
                <a:spcPts val="600"/>
              </a:spcBef>
              <a:spcAft>
                <a:spcPct val="0"/>
              </a:spcAft>
              <a:buFontTx/>
              <a:buNone/>
            </a:pPr>
            <a:r>
              <a:rPr lang="en-US" altLang="en-US" sz="1800" b="0">
                <a:latin typeface="Times" charset="0"/>
                <a:cs typeface="Times" charset="0"/>
              </a:rPr>
              <a:t>ENGINEER(</a:t>
            </a:r>
            <a:r>
              <a:rPr lang="en-US" altLang="en-US" sz="1800" b="0" u="sng">
                <a:latin typeface="Times" charset="0"/>
                <a:cs typeface="Times" charset="0"/>
              </a:rPr>
              <a:t>EmoNo</a:t>
            </a:r>
            <a:r>
              <a:rPr lang="en-US" altLang="en-US" sz="1800" b="0">
                <a:latin typeface="Times" charset="0"/>
                <a:cs typeface="Times" charset="0"/>
              </a:rPr>
              <a:t>, EngType)</a:t>
            </a:r>
            <a:endParaRPr lang="en-US" altLang="en-US" sz="1800" b="0" u="sng">
              <a:latin typeface="Times" charset="0"/>
              <a:cs typeface="Times" charset="0"/>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Mapping EER</a:t>
            </a:r>
            <a:endParaRPr lang="en-GB" altLang="en-US" b="1" cap="none">
              <a:latin typeface="Times" charset="0"/>
              <a:ea typeface="Times" charset="0"/>
              <a:cs typeface="Times" charset="0"/>
            </a:endParaRPr>
          </a:p>
        </p:txBody>
      </p:sp>
      <p:sp>
        <p:nvSpPr>
          <p:cNvPr id="49155" name="Rectangle 3"/>
          <p:cNvSpPr>
            <a:spLocks noGrp="1" noChangeArrowheads="1"/>
          </p:cNvSpPr>
          <p:nvPr>
            <p:ph idx="1"/>
          </p:nvPr>
        </p:nvSpPr>
        <p:spPr>
          <a:xfrm>
            <a:off x="395288" y="1700213"/>
            <a:ext cx="8382000" cy="1912937"/>
          </a:xfrm>
        </p:spPr>
        <p:txBody>
          <a:bodyPr rtlCol="0">
            <a:normAutofit lnSpcReduction="10000"/>
          </a:bodyPr>
          <a:lstStyle/>
          <a:p>
            <a:pPr eaLnBrk="1" fontAlgn="auto" hangingPunct="1">
              <a:buFont typeface="Arial" pitchFamily="34" charset="0"/>
              <a:buNone/>
              <a:defRPr/>
            </a:pPr>
            <a:r>
              <a:rPr lang="en-US" altLang="en-US" dirty="0">
                <a:latin typeface="Times" panose="02020603050405020304" pitchFamily="18" charset="0"/>
                <a:cs typeface="Times" panose="02020603050405020304" pitchFamily="18" charset="0"/>
              </a:rPr>
              <a:t> Optional/</a:t>
            </a:r>
            <a:r>
              <a:rPr lang="en-US" altLang="en-US" dirty="0" err="1">
                <a:latin typeface="Times" panose="02020603050405020304" pitchFamily="18" charset="0"/>
                <a:cs typeface="Times" panose="02020603050405020304" pitchFamily="18" charset="0"/>
              </a:rPr>
              <a:t>NonDisjoint</a:t>
            </a:r>
            <a:endParaRPr lang="en-US" altLang="en-US" dirty="0">
              <a:latin typeface="Times" panose="02020603050405020304" pitchFamily="18" charset="0"/>
              <a:cs typeface="Times" panose="02020603050405020304" pitchFamily="18" charset="0"/>
            </a:endParaRPr>
          </a:p>
          <a:p>
            <a:pPr lvl="1" indent="-182880" eaLnBrk="1" fontAlgn="auto" hangingPunct="1">
              <a:spcAft>
                <a:spcPts val="0"/>
              </a:spcAft>
              <a:buFont typeface="Arial" pitchFamily="34" charset="0"/>
              <a:buChar char="•"/>
              <a:defRPr/>
            </a:pPr>
            <a:r>
              <a:rPr lang="en-US" altLang="en-US" dirty="0">
                <a:latin typeface="Times" panose="02020603050405020304" pitchFamily="18" charset="0"/>
                <a:cs typeface="Times" panose="02020603050405020304" pitchFamily="18" charset="0"/>
              </a:rPr>
              <a:t>Suppose specialization with subclasses (S</a:t>
            </a:r>
            <a:r>
              <a:rPr lang="en-US" altLang="en-US" baseline="-25000" dirty="0">
                <a:latin typeface="Times" panose="02020603050405020304" pitchFamily="18" charset="0"/>
                <a:cs typeface="Times" panose="02020603050405020304" pitchFamily="18" charset="0"/>
              </a:rPr>
              <a:t>1</a:t>
            </a:r>
            <a:r>
              <a:rPr lang="en-US" altLang="en-US" dirty="0">
                <a:latin typeface="Times" panose="02020603050405020304" pitchFamily="18" charset="0"/>
                <a:cs typeface="Times" panose="02020603050405020304" pitchFamily="18" charset="0"/>
              </a:rPr>
              <a:t>, S</a:t>
            </a:r>
            <a:r>
              <a:rPr lang="en-US" altLang="en-US" baseline="-25000" dirty="0">
                <a:latin typeface="Times" panose="02020603050405020304" pitchFamily="18" charset="0"/>
                <a:cs typeface="Times" panose="02020603050405020304" pitchFamily="18" charset="0"/>
              </a:rPr>
              <a:t>2</a:t>
            </a:r>
            <a:r>
              <a:rPr lang="en-US" altLang="en-US" dirty="0">
                <a:latin typeface="Times" panose="02020603050405020304" pitchFamily="18" charset="0"/>
                <a:cs typeface="Times" panose="02020603050405020304" pitchFamily="18" charset="0"/>
              </a:rPr>
              <a:t>, .., S</a:t>
            </a:r>
            <a:r>
              <a:rPr lang="en-US" altLang="en-US" baseline="-25000" dirty="0">
                <a:latin typeface="Times" panose="02020603050405020304" pitchFamily="18" charset="0"/>
                <a:cs typeface="Times" panose="02020603050405020304" pitchFamily="18" charset="0"/>
              </a:rPr>
              <a:t>m</a:t>
            </a:r>
            <a:r>
              <a:rPr lang="en-US" altLang="en-US" dirty="0">
                <a:latin typeface="Times" panose="02020603050405020304" pitchFamily="18" charset="0"/>
                <a:cs typeface="Times" panose="02020603050405020304" pitchFamily="18" charset="0"/>
              </a:rPr>
              <a:t>) &amp; a  superclass C.</a:t>
            </a:r>
          </a:p>
          <a:p>
            <a:pPr lvl="1" indent="-182880" eaLnBrk="1" fontAlgn="auto" hangingPunct="1">
              <a:spcAft>
                <a:spcPts val="0"/>
              </a:spcAft>
              <a:buFont typeface="Arial" pitchFamily="34" charset="0"/>
              <a:buChar char="•"/>
              <a:defRPr/>
            </a:pPr>
            <a:r>
              <a:rPr lang="en-US" altLang="en-US" dirty="0">
                <a:latin typeface="Times" panose="02020603050405020304" pitchFamily="18" charset="0"/>
                <a:cs typeface="Times" panose="02020603050405020304" pitchFamily="18" charset="0"/>
              </a:rPr>
              <a:t> Create a relation L to represent C with PK &amp; attributes.</a:t>
            </a:r>
          </a:p>
          <a:p>
            <a:pPr lvl="1" indent="-182880" eaLnBrk="1" fontAlgn="auto" hangingPunct="1">
              <a:spcAft>
                <a:spcPts val="0"/>
              </a:spcAft>
              <a:buFont typeface="Arial" pitchFamily="34" charset="0"/>
              <a:buChar char="•"/>
              <a:defRPr/>
            </a:pPr>
            <a:r>
              <a:rPr lang="en-US" altLang="en-US" dirty="0">
                <a:latin typeface="Times" panose="02020603050405020304" pitchFamily="18" charset="0"/>
                <a:cs typeface="Times" panose="02020603050405020304" pitchFamily="18" charset="0"/>
              </a:rPr>
              <a:t> Create a relation Li to represent all subclasses Si, 1&lt; </a:t>
            </a:r>
            <a:r>
              <a:rPr lang="en-US" altLang="en-US" dirty="0" err="1">
                <a:latin typeface="Times" panose="02020603050405020304" pitchFamily="18" charset="0"/>
                <a:cs typeface="Times" panose="02020603050405020304" pitchFamily="18" charset="0"/>
              </a:rPr>
              <a:t>i</a:t>
            </a:r>
            <a:r>
              <a:rPr lang="en-US" altLang="en-US" dirty="0">
                <a:latin typeface="Times" panose="02020603050405020304" pitchFamily="18" charset="0"/>
                <a:cs typeface="Times" panose="02020603050405020304" pitchFamily="18" charset="0"/>
              </a:rPr>
              <a:t> &lt; m.</a:t>
            </a:r>
          </a:p>
          <a:p>
            <a:pPr lvl="1" indent="-182880" eaLnBrk="1" fontAlgn="auto" hangingPunct="1">
              <a:spcAft>
                <a:spcPts val="0"/>
              </a:spcAft>
              <a:buFont typeface="Arial" pitchFamily="34" charset="0"/>
              <a:buChar char="•"/>
              <a:defRPr/>
            </a:pPr>
            <a:r>
              <a:rPr lang="en-US" altLang="en-US" dirty="0">
                <a:latin typeface="Times" panose="02020603050405020304" pitchFamily="18" charset="0"/>
                <a:cs typeface="Times" panose="02020603050405020304" pitchFamily="18" charset="0"/>
              </a:rPr>
              <a:t> Add discriminator in Li to distinguish the type of each tuple.</a:t>
            </a:r>
          </a:p>
        </p:txBody>
      </p:sp>
      <p:sp>
        <p:nvSpPr>
          <p:cNvPr id="81923"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DCFA104-AC87-364A-9AD7-BB2DB5DCDDAD}" type="slidenum">
              <a:rPr lang="en-GB" altLang="en-US" sz="2400">
                <a:latin typeface="Times" charset="0"/>
                <a:cs typeface="Times" charset="0"/>
              </a:rPr>
              <a:pPr>
                <a:spcBef>
                  <a:spcPct val="0"/>
                </a:spcBef>
                <a:spcAft>
                  <a:spcPct val="0"/>
                </a:spcAft>
                <a:buFontTx/>
                <a:buNone/>
              </a:pPr>
              <a:t>42</a:t>
            </a:fld>
            <a:endParaRPr lang="en-GB" altLang="en-US" sz="2400">
              <a:latin typeface="Times" charset="0"/>
              <a:cs typeface="Times" charset="0"/>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30188"/>
            <a:ext cx="8382000" cy="677862"/>
          </a:xfrm>
        </p:spPr>
        <p:txBody>
          <a:bodyPr wrap="square" numCol="1" anchorCtr="0" compatLnSpc="1">
            <a:prstTxWarp prst="textNoShape">
              <a:avLst/>
            </a:prstTxWarp>
          </a:bodyPr>
          <a:lstStyle/>
          <a:p>
            <a:pPr eaLnBrk="1" hangingPunct="1"/>
            <a:r>
              <a:rPr lang="en-US" altLang="en-US" b="1" cap="none">
                <a:latin typeface="Times" charset="0"/>
                <a:ea typeface="Times" charset="0"/>
                <a:cs typeface="Times" charset="0"/>
              </a:rPr>
              <a:t>Mapping EER</a:t>
            </a:r>
            <a:endParaRPr lang="en-GB" altLang="en-US" b="1" cap="none">
              <a:latin typeface="Times" charset="0"/>
              <a:ea typeface="Times" charset="0"/>
              <a:cs typeface="Times" charset="0"/>
            </a:endParaRPr>
          </a:p>
        </p:txBody>
      </p:sp>
      <p:sp>
        <p:nvSpPr>
          <p:cNvPr id="82946" name="Rectangle 3"/>
          <p:cNvSpPr>
            <a:spLocks noGrp="1" noChangeArrowheads="1"/>
          </p:cNvSpPr>
          <p:nvPr>
            <p:ph idx="1"/>
          </p:nvPr>
        </p:nvSpPr>
        <p:spPr>
          <a:xfrm>
            <a:off x="395288" y="1196975"/>
            <a:ext cx="8382000" cy="282575"/>
          </a:xfrm>
        </p:spPr>
        <p:txBody>
          <a:bodyPr/>
          <a:lstStyle/>
          <a:p>
            <a:pPr eaLnBrk="1" hangingPunct="1"/>
            <a:r>
              <a:rPr lang="en-US" altLang="en-US">
                <a:latin typeface="Times" charset="0"/>
                <a:ea typeface="Times" charset="0"/>
                <a:cs typeface="Times" charset="0"/>
              </a:rPr>
              <a:t> Optional/NonDisjoint</a:t>
            </a:r>
          </a:p>
        </p:txBody>
      </p:sp>
      <p:sp>
        <p:nvSpPr>
          <p:cNvPr id="82947"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8EACBD0-2351-3447-87BF-82E76235D8B5}" type="slidenum">
              <a:rPr lang="en-GB" altLang="en-US" sz="2400">
                <a:latin typeface="Times" charset="0"/>
                <a:cs typeface="Times" charset="0"/>
              </a:rPr>
              <a:pPr>
                <a:spcBef>
                  <a:spcPct val="0"/>
                </a:spcBef>
                <a:spcAft>
                  <a:spcPct val="0"/>
                </a:spcAft>
                <a:buFontTx/>
                <a:buNone/>
              </a:pPr>
              <a:t>43</a:t>
            </a:fld>
            <a:endParaRPr lang="en-GB" altLang="en-US" sz="2400">
              <a:latin typeface="Times" charset="0"/>
              <a:cs typeface="Times" charset="0"/>
            </a:endParaRPr>
          </a:p>
        </p:txBody>
      </p:sp>
      <p:grpSp>
        <p:nvGrpSpPr>
          <p:cNvPr id="5" name="Group 4"/>
          <p:cNvGrpSpPr/>
          <p:nvPr/>
        </p:nvGrpSpPr>
        <p:grpSpPr>
          <a:xfrm>
            <a:off x="533400" y="1700808"/>
            <a:ext cx="7391400" cy="3429000"/>
            <a:chOff x="762000" y="1371600"/>
            <a:chExt cx="7391400" cy="3505200"/>
          </a:xfrm>
          <a:solidFill>
            <a:srgbClr val="FFFFFF"/>
          </a:solidFill>
        </p:grpSpPr>
        <p:sp>
          <p:nvSpPr>
            <p:cNvPr id="6" name="Rectangle 5"/>
            <p:cNvSpPr>
              <a:spLocks noChangeArrowheads="1"/>
            </p:cNvSpPr>
            <p:nvPr/>
          </p:nvSpPr>
          <p:spPr bwMode="auto">
            <a:xfrm>
              <a:off x="1981200" y="3657600"/>
              <a:ext cx="1524000" cy="593725"/>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SECRETARY</a:t>
              </a:r>
            </a:p>
          </p:txBody>
        </p:sp>
        <p:sp>
          <p:nvSpPr>
            <p:cNvPr id="7" name="Rectangle 6"/>
            <p:cNvSpPr>
              <a:spLocks noChangeArrowheads="1"/>
            </p:cNvSpPr>
            <p:nvPr/>
          </p:nvSpPr>
          <p:spPr bwMode="auto">
            <a:xfrm>
              <a:off x="3962400" y="3673475"/>
              <a:ext cx="1371600" cy="593725"/>
            </a:xfrm>
            <a:prstGeom prst="rect">
              <a:avLst/>
            </a:prstGeom>
            <a:grpFill/>
            <a:ln w="9525">
              <a:solidFill>
                <a:schemeClr val="tx1"/>
              </a:solidFill>
              <a:miter lim="800000"/>
              <a:headEnd/>
              <a:tailEnd/>
            </a:ln>
          </p:spPr>
          <p:txBody>
            <a:bodyPr wrap="none" anchor="ctr"/>
            <a:lstStyle/>
            <a:p>
              <a:pPr algn="ctr">
                <a:defRPr/>
              </a:pPr>
              <a:r>
                <a:rPr lang="en-US" sz="1800" dirty="0">
                  <a:latin typeface="Times" panose="02020603050405020304" pitchFamily="18" charset="0"/>
                  <a:ea typeface="ＭＳ Ｐゴシック" charset="0"/>
                  <a:cs typeface="Times" panose="02020603050405020304" pitchFamily="18" charset="0"/>
                </a:rPr>
                <a:t>TECHNICIAN</a:t>
              </a:r>
            </a:p>
          </p:txBody>
        </p:sp>
        <p:sp>
          <p:nvSpPr>
            <p:cNvPr id="8" name="Rectangle 7"/>
            <p:cNvSpPr>
              <a:spLocks noChangeArrowheads="1"/>
            </p:cNvSpPr>
            <p:nvPr/>
          </p:nvSpPr>
          <p:spPr bwMode="auto">
            <a:xfrm>
              <a:off x="5791200" y="3733800"/>
              <a:ext cx="1219200" cy="533400"/>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ENGINEER </a:t>
              </a:r>
            </a:p>
          </p:txBody>
        </p:sp>
        <p:sp>
          <p:nvSpPr>
            <p:cNvPr id="9" name="Rectangle 10"/>
            <p:cNvSpPr>
              <a:spLocks noChangeArrowheads="1"/>
            </p:cNvSpPr>
            <p:nvPr/>
          </p:nvSpPr>
          <p:spPr bwMode="auto">
            <a:xfrm>
              <a:off x="3962400" y="1981200"/>
              <a:ext cx="1371600" cy="609600"/>
            </a:xfrm>
            <a:prstGeom prst="rect">
              <a:avLst/>
            </a:prstGeom>
            <a:grpFill/>
            <a:ln w="9525">
              <a:solidFill>
                <a:schemeClr val="tx1"/>
              </a:solidFill>
              <a:miter lim="800000"/>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EMPLOYEE</a:t>
              </a:r>
            </a:p>
          </p:txBody>
        </p:sp>
        <p:sp>
          <p:nvSpPr>
            <p:cNvPr id="10" name="Oval 11"/>
            <p:cNvSpPr>
              <a:spLocks noChangeArrowheads="1"/>
            </p:cNvSpPr>
            <p:nvPr/>
          </p:nvSpPr>
          <p:spPr bwMode="auto">
            <a:xfrm>
              <a:off x="2743200" y="1600200"/>
              <a:ext cx="762000" cy="381000"/>
            </a:xfrm>
            <a:prstGeom prst="ellipse">
              <a:avLst/>
            </a:prstGeom>
            <a:grpFill/>
            <a:ln w="9525">
              <a:solidFill>
                <a:schemeClr val="tx1"/>
              </a:solidFill>
              <a:round/>
              <a:headEnd/>
              <a:tailEnd/>
            </a:ln>
          </p:spPr>
          <p:txBody>
            <a:bodyPr wrap="none" anchor="ctr"/>
            <a:lstStyle/>
            <a:p>
              <a:pPr algn="ctr">
                <a:defRPr/>
              </a:pPr>
              <a:r>
                <a:rPr lang="en-US" sz="1800" u="sng">
                  <a:latin typeface="Times" panose="02020603050405020304" pitchFamily="18" charset="0"/>
                  <a:ea typeface="ＭＳ Ｐゴシック" charset="0"/>
                  <a:cs typeface="Times" panose="02020603050405020304" pitchFamily="18" charset="0"/>
                </a:rPr>
                <a:t>EmpNo</a:t>
              </a:r>
              <a:endParaRPr lang="en-US" sz="1800">
                <a:latin typeface="Times" panose="02020603050405020304" pitchFamily="18" charset="0"/>
                <a:ea typeface="ＭＳ Ｐゴシック" charset="0"/>
                <a:cs typeface="Times" panose="02020603050405020304" pitchFamily="18" charset="0"/>
              </a:endParaRPr>
            </a:p>
          </p:txBody>
        </p:sp>
        <p:sp>
          <p:nvSpPr>
            <p:cNvPr id="11" name="Oval 12"/>
            <p:cNvSpPr>
              <a:spLocks noChangeArrowheads="1"/>
            </p:cNvSpPr>
            <p:nvPr/>
          </p:nvSpPr>
          <p:spPr bwMode="auto">
            <a:xfrm>
              <a:off x="2819400" y="21336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Fname</a:t>
              </a:r>
            </a:p>
          </p:txBody>
        </p:sp>
        <p:sp>
          <p:nvSpPr>
            <p:cNvPr id="12" name="Oval 13"/>
            <p:cNvSpPr>
              <a:spLocks noChangeArrowheads="1"/>
            </p:cNvSpPr>
            <p:nvPr/>
          </p:nvSpPr>
          <p:spPr bwMode="auto">
            <a:xfrm>
              <a:off x="5562600" y="16002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LName</a:t>
              </a:r>
            </a:p>
          </p:txBody>
        </p:sp>
        <p:sp>
          <p:nvSpPr>
            <p:cNvPr id="13" name="Oval 14"/>
            <p:cNvSpPr>
              <a:spLocks noChangeArrowheads="1"/>
            </p:cNvSpPr>
            <p:nvPr/>
          </p:nvSpPr>
          <p:spPr bwMode="auto">
            <a:xfrm>
              <a:off x="5562600" y="21336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DOB</a:t>
              </a:r>
            </a:p>
          </p:txBody>
        </p:sp>
        <p:sp>
          <p:nvSpPr>
            <p:cNvPr id="14" name="Oval 15"/>
            <p:cNvSpPr>
              <a:spLocks noChangeArrowheads="1"/>
            </p:cNvSpPr>
            <p:nvPr/>
          </p:nvSpPr>
          <p:spPr bwMode="auto">
            <a:xfrm>
              <a:off x="4267200" y="1371600"/>
              <a:ext cx="685800" cy="3810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Salary</a:t>
              </a:r>
            </a:p>
          </p:txBody>
        </p:sp>
        <p:sp>
          <p:nvSpPr>
            <p:cNvPr id="15" name="Oval 16"/>
            <p:cNvSpPr>
              <a:spLocks noChangeArrowheads="1"/>
            </p:cNvSpPr>
            <p:nvPr/>
          </p:nvSpPr>
          <p:spPr bwMode="auto">
            <a:xfrm>
              <a:off x="4419600" y="2819400"/>
              <a:ext cx="381000" cy="2286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o</a:t>
              </a:r>
            </a:p>
          </p:txBody>
        </p:sp>
        <p:sp>
          <p:nvSpPr>
            <p:cNvPr id="16" name="Line 17"/>
            <p:cNvSpPr>
              <a:spLocks noChangeShapeType="1"/>
            </p:cNvSpPr>
            <p:nvPr/>
          </p:nvSpPr>
          <p:spPr bwMode="auto">
            <a:xfrm flipV="1">
              <a:off x="4648200" y="2590800"/>
              <a:ext cx="0" cy="2286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7" name="Line 18"/>
            <p:cNvSpPr>
              <a:spLocks noChangeShapeType="1"/>
            </p:cNvSpPr>
            <p:nvPr/>
          </p:nvSpPr>
          <p:spPr bwMode="auto">
            <a:xfrm>
              <a:off x="4648200" y="3048000"/>
              <a:ext cx="0" cy="6096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8" name="Line 19"/>
            <p:cNvSpPr>
              <a:spLocks noChangeShapeType="1"/>
            </p:cNvSpPr>
            <p:nvPr/>
          </p:nvSpPr>
          <p:spPr bwMode="auto">
            <a:xfrm flipH="1">
              <a:off x="2971800" y="3048000"/>
              <a:ext cx="1524000" cy="6096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19" name="Line 20"/>
            <p:cNvSpPr>
              <a:spLocks noChangeShapeType="1"/>
            </p:cNvSpPr>
            <p:nvPr/>
          </p:nvSpPr>
          <p:spPr bwMode="auto">
            <a:xfrm>
              <a:off x="4724400" y="3048000"/>
              <a:ext cx="1600200" cy="685800"/>
            </a:xfrm>
            <a:prstGeom prst="line">
              <a:avLst/>
            </a:prstGeom>
            <a:grpFill/>
            <a:ln w="9525">
              <a:solidFill>
                <a:schemeClr val="tx1"/>
              </a:solidFill>
              <a:round/>
              <a:headEnd/>
              <a:tailEnd type="triangle" w="med" len="me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0" name="Oval 21"/>
            <p:cNvSpPr>
              <a:spLocks noChangeArrowheads="1"/>
            </p:cNvSpPr>
            <p:nvPr/>
          </p:nvSpPr>
          <p:spPr bwMode="auto">
            <a:xfrm>
              <a:off x="762000" y="35814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Typing</a:t>
              </a:r>
            </a:p>
            <a:p>
              <a:pPr algn="ctr">
                <a:lnSpc>
                  <a:spcPct val="60000"/>
                </a:lnSpc>
                <a:defRPr/>
              </a:pPr>
              <a:r>
                <a:rPr lang="en-US" sz="1800">
                  <a:latin typeface="Times" panose="02020603050405020304" pitchFamily="18" charset="0"/>
                  <a:ea typeface="ＭＳ Ｐゴシック" charset="0"/>
                  <a:cs typeface="Times" panose="02020603050405020304" pitchFamily="18" charset="0"/>
                </a:rPr>
                <a:t>Speed</a:t>
              </a:r>
            </a:p>
          </p:txBody>
        </p:sp>
        <p:sp>
          <p:nvSpPr>
            <p:cNvPr id="21" name="Oval 22"/>
            <p:cNvSpPr>
              <a:spLocks noChangeArrowheads="1"/>
            </p:cNvSpPr>
            <p:nvPr/>
          </p:nvSpPr>
          <p:spPr bwMode="auto">
            <a:xfrm>
              <a:off x="7315200" y="35814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EngType</a:t>
              </a:r>
            </a:p>
          </p:txBody>
        </p:sp>
        <p:sp>
          <p:nvSpPr>
            <p:cNvPr id="22" name="Oval 23"/>
            <p:cNvSpPr>
              <a:spLocks noChangeArrowheads="1"/>
            </p:cNvSpPr>
            <p:nvPr/>
          </p:nvSpPr>
          <p:spPr bwMode="auto">
            <a:xfrm>
              <a:off x="4648200" y="4419600"/>
              <a:ext cx="838200" cy="457200"/>
            </a:xfrm>
            <a:prstGeom prst="ellipse">
              <a:avLst/>
            </a:prstGeom>
            <a:grpFill/>
            <a:ln w="9525">
              <a:solidFill>
                <a:schemeClr val="tx1"/>
              </a:solidFill>
              <a:round/>
              <a:headEnd/>
              <a:tailEnd/>
            </a:ln>
          </p:spPr>
          <p:txBody>
            <a:bodyPr wrap="none" anchor="ctr"/>
            <a:lstStyle/>
            <a:p>
              <a:pPr algn="ctr">
                <a:defRPr/>
              </a:pPr>
              <a:r>
                <a:rPr lang="en-US" sz="1800">
                  <a:latin typeface="Times" panose="02020603050405020304" pitchFamily="18" charset="0"/>
                  <a:ea typeface="ＭＳ Ｐゴシック" charset="0"/>
                  <a:cs typeface="Times" panose="02020603050405020304" pitchFamily="18" charset="0"/>
                </a:rPr>
                <a:t>TGrade</a:t>
              </a:r>
            </a:p>
          </p:txBody>
        </p:sp>
        <p:sp>
          <p:nvSpPr>
            <p:cNvPr id="23" name="Line 24"/>
            <p:cNvSpPr>
              <a:spLocks noChangeShapeType="1"/>
            </p:cNvSpPr>
            <p:nvPr/>
          </p:nvSpPr>
          <p:spPr bwMode="auto">
            <a:xfrm flipV="1">
              <a:off x="3505200" y="2286000"/>
              <a:ext cx="457200" cy="762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4" name="Line 25"/>
            <p:cNvSpPr>
              <a:spLocks noChangeShapeType="1"/>
            </p:cNvSpPr>
            <p:nvPr/>
          </p:nvSpPr>
          <p:spPr bwMode="auto">
            <a:xfrm>
              <a:off x="3505200" y="1828800"/>
              <a:ext cx="457200" cy="3048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5" name="Line 26"/>
            <p:cNvSpPr>
              <a:spLocks noChangeShapeType="1"/>
            </p:cNvSpPr>
            <p:nvPr/>
          </p:nvSpPr>
          <p:spPr bwMode="auto">
            <a:xfrm>
              <a:off x="4572000" y="1752600"/>
              <a:ext cx="0" cy="2286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6" name="Line 27"/>
            <p:cNvSpPr>
              <a:spLocks noChangeShapeType="1"/>
            </p:cNvSpPr>
            <p:nvPr/>
          </p:nvSpPr>
          <p:spPr bwMode="auto">
            <a:xfrm flipH="1">
              <a:off x="5334000" y="1905000"/>
              <a:ext cx="304800" cy="1524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7" name="Line 28"/>
            <p:cNvSpPr>
              <a:spLocks noChangeShapeType="1"/>
            </p:cNvSpPr>
            <p:nvPr/>
          </p:nvSpPr>
          <p:spPr bwMode="auto">
            <a:xfrm flipH="1">
              <a:off x="5334000" y="2286000"/>
              <a:ext cx="228600" cy="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8" name="Line 29"/>
            <p:cNvSpPr>
              <a:spLocks noChangeShapeType="1"/>
            </p:cNvSpPr>
            <p:nvPr/>
          </p:nvSpPr>
          <p:spPr bwMode="auto">
            <a:xfrm>
              <a:off x="1600200" y="3810000"/>
              <a:ext cx="381000" cy="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29" name="Line 30"/>
            <p:cNvSpPr>
              <a:spLocks noChangeShapeType="1"/>
            </p:cNvSpPr>
            <p:nvPr/>
          </p:nvSpPr>
          <p:spPr bwMode="auto">
            <a:xfrm flipH="1" flipV="1">
              <a:off x="4876800" y="4267200"/>
              <a:ext cx="152400" cy="1524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sp>
          <p:nvSpPr>
            <p:cNvPr id="30" name="Line 31"/>
            <p:cNvSpPr>
              <a:spLocks noChangeShapeType="1"/>
            </p:cNvSpPr>
            <p:nvPr/>
          </p:nvSpPr>
          <p:spPr bwMode="auto">
            <a:xfrm flipH="1">
              <a:off x="7010400" y="3886200"/>
              <a:ext cx="304800" cy="76200"/>
            </a:xfrm>
            <a:prstGeom prst="line">
              <a:avLst/>
            </a:prstGeom>
            <a:grpFill/>
            <a:ln w="9525">
              <a:solidFill>
                <a:schemeClr val="tx1"/>
              </a:solidFill>
              <a:round/>
              <a:headEnd/>
              <a:tailEnd/>
            </a:ln>
          </p:spPr>
          <p:txBody>
            <a:bodyPr wrap="none" anchor="ctr"/>
            <a:lstStyle/>
            <a:p>
              <a:pPr>
                <a:defRPr/>
              </a:pPr>
              <a:endParaRPr lang="x-none" sz="1800">
                <a:latin typeface="Times" panose="02020603050405020304" pitchFamily="18" charset="0"/>
                <a:ea typeface="ＭＳ Ｐゴシック" charset="0"/>
                <a:cs typeface="Times" panose="02020603050405020304" pitchFamily="18" charset="0"/>
              </a:endParaRPr>
            </a:p>
          </p:txBody>
        </p:sp>
      </p:grpSp>
      <p:sp>
        <p:nvSpPr>
          <p:cNvPr id="82949" name="Rectangle 9"/>
          <p:cNvSpPr>
            <a:spLocks noChangeArrowheads="1"/>
          </p:cNvSpPr>
          <p:nvPr/>
        </p:nvSpPr>
        <p:spPr bwMode="auto">
          <a:xfrm>
            <a:off x="1295400" y="5300663"/>
            <a:ext cx="66611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ts val="900"/>
              </a:spcBef>
              <a:spcAft>
                <a:spcPct val="0"/>
              </a:spcAft>
              <a:buFontTx/>
              <a:buNone/>
            </a:pPr>
            <a:r>
              <a:rPr lang="en-US" altLang="en-US" sz="1800" b="0">
                <a:latin typeface="Times" charset="0"/>
                <a:cs typeface="Times" charset="0"/>
              </a:rPr>
              <a:t>EMPLOYEE(</a:t>
            </a:r>
            <a:r>
              <a:rPr lang="en-US" altLang="en-US" sz="1800" b="0" u="sng">
                <a:latin typeface="Times" charset="0"/>
                <a:cs typeface="Times" charset="0"/>
              </a:rPr>
              <a:t>EmpNo</a:t>
            </a:r>
            <a:r>
              <a:rPr lang="en-US" altLang="en-US" sz="1800" b="0">
                <a:latin typeface="Times" charset="0"/>
                <a:cs typeface="Times" charset="0"/>
              </a:rPr>
              <a:t>, Fname, Lname, DOB, Salary)</a:t>
            </a:r>
          </a:p>
          <a:p>
            <a:pPr>
              <a:spcBef>
                <a:spcPts val="900"/>
              </a:spcBef>
              <a:spcAft>
                <a:spcPct val="0"/>
              </a:spcAft>
              <a:buFontTx/>
              <a:buNone/>
            </a:pPr>
            <a:r>
              <a:rPr lang="en-US" altLang="en-US" sz="1800" b="0">
                <a:latin typeface="Times" charset="0"/>
                <a:cs typeface="Times" charset="0"/>
              </a:rPr>
              <a:t>SUB-EMP(</a:t>
            </a:r>
            <a:r>
              <a:rPr lang="en-US" altLang="en-US" sz="1800" b="0" u="sng">
                <a:latin typeface="Times" charset="0"/>
                <a:cs typeface="Times" charset="0"/>
              </a:rPr>
              <a:t>EmpNo</a:t>
            </a:r>
            <a:r>
              <a:rPr lang="en-US" altLang="en-US" sz="1800" b="0">
                <a:latin typeface="Times" charset="0"/>
                <a:cs typeface="Times" charset="0"/>
              </a:rPr>
              <a:t>, TypingSpeed,TGrade, EngType, Secretary Flag, Technician Flag, Engineer Flag)</a:t>
            </a:r>
            <a:endParaRPr lang="en-US" altLang="en-US" sz="1800" b="0" u="sng">
              <a:latin typeface="Times" charset="0"/>
              <a:cs typeface="Times" charset="0"/>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381000" y="739775"/>
            <a:ext cx="7772400" cy="1104900"/>
          </a:xfrm>
        </p:spPr>
        <p:txBody>
          <a:bodyPr wrap="square" numCol="1" anchorCtr="0" compatLnSpc="1">
            <a:prstTxWarp prst="textNoShape">
              <a:avLst/>
            </a:prstTxWarp>
          </a:bodyPr>
          <a:lstStyle/>
          <a:p>
            <a:pPr eaLnBrk="1" hangingPunct="1"/>
            <a:r>
              <a:rPr lang="en-US" altLang="en-US" sz="3200" b="1" cap="none">
                <a:latin typeface="Times" charset="0"/>
                <a:ea typeface="Times" charset="0"/>
                <a:cs typeface="Times" charset="0"/>
              </a:rPr>
              <a:t>Guidelines for representation of  superclass / subclass relationship</a:t>
            </a:r>
            <a:endParaRPr lang="en-GB" altLang="en-US" sz="3200" b="1" cap="none">
              <a:latin typeface="Times" charset="0"/>
              <a:ea typeface="Times" charset="0"/>
              <a:cs typeface="Times" charset="0"/>
            </a:endParaRPr>
          </a:p>
        </p:txBody>
      </p:sp>
      <p:pic>
        <p:nvPicPr>
          <p:cNvPr id="83970" name="Picture 1032" descr="C16NT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132" t="16533"/>
          <a:stretch>
            <a:fillRect/>
          </a:stretch>
        </p:blipFill>
        <p:spPr>
          <a:xfrm>
            <a:off x="684213" y="2471738"/>
            <a:ext cx="7200900" cy="31178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35F1D17-9677-6144-9765-2AAFDAE11262}" type="slidenum">
              <a:rPr lang="en-GB" altLang="en-US" sz="2400">
                <a:latin typeface="Times New Roman" charset="0"/>
              </a:rPr>
              <a:pPr>
                <a:spcBef>
                  <a:spcPct val="0"/>
                </a:spcBef>
                <a:spcAft>
                  <a:spcPct val="0"/>
                </a:spcAft>
                <a:buFontTx/>
                <a:buNone/>
              </a:pPr>
              <a:t>44</a:t>
            </a:fld>
            <a:endParaRPr lang="en-GB" altLang="en-US" sz="2400">
              <a:latin typeface="Times New Roman" charset="0"/>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457200" y="152400"/>
            <a:ext cx="6923088" cy="1371600"/>
          </a:xfrm>
        </p:spPr>
        <p:txBody>
          <a:bodyPr wrap="square" numCol="1" anchorCtr="0" compatLnSpc="1">
            <a:prstTxWarp prst="textNoShape">
              <a:avLst/>
            </a:prstTxWarp>
          </a:bodyPr>
          <a:lstStyle/>
          <a:p>
            <a:pPr eaLnBrk="1" hangingPunct="1"/>
            <a:r>
              <a:rPr lang="en-US" altLang="en-US" sz="3200" b="1" cap="none">
                <a:latin typeface="Times" charset="0"/>
                <a:ea typeface="Times" charset="0"/>
                <a:cs typeface="Times" charset="0"/>
              </a:rPr>
              <a:t>Summary of how to map entities and relationships to relations</a:t>
            </a:r>
            <a:endParaRPr lang="en-GB" altLang="en-US" sz="3200" b="1" cap="none">
              <a:latin typeface="Times" charset="0"/>
              <a:ea typeface="Times" charset="0"/>
              <a:cs typeface="Times" charset="0"/>
            </a:endParaRPr>
          </a:p>
        </p:txBody>
      </p:sp>
      <p:pic>
        <p:nvPicPr>
          <p:cNvPr id="84994" name="Picture 1032" descr="C16NT0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82" t="5826"/>
          <a:stretch>
            <a:fillRect/>
          </a:stretch>
        </p:blipFill>
        <p:spPr>
          <a:xfrm>
            <a:off x="900113" y="1484313"/>
            <a:ext cx="5832475" cy="51847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5"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A647B60-EC77-734D-B291-744752C99C92}" type="slidenum">
              <a:rPr lang="en-GB" altLang="en-US" sz="2400">
                <a:latin typeface="Times New Roman" charset="0"/>
              </a:rPr>
              <a:pPr>
                <a:spcBef>
                  <a:spcPct val="0"/>
                </a:spcBef>
                <a:spcAft>
                  <a:spcPct val="0"/>
                </a:spcAft>
                <a:buFontTx/>
                <a:buNone/>
              </a:pPr>
              <a:t>45</a:t>
            </a:fld>
            <a:endParaRPr lang="en-GB" altLang="en-US" sz="2400">
              <a:latin typeface="Times New Roman" charset="0"/>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30188"/>
            <a:ext cx="8382000" cy="7667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GB" b="1">
                <a:latin typeface="Times" panose="02020603050405020304" pitchFamily="18" charset="0"/>
                <a:ea typeface="+mn-ea"/>
                <a:cs typeface="Times" panose="02020603050405020304" pitchFamily="18" charset="0"/>
              </a:rPr>
              <a:t>Summary</a:t>
            </a:r>
          </a:p>
        </p:txBody>
      </p:sp>
      <p:sp>
        <p:nvSpPr>
          <p:cNvPr id="74755" name="Rectangle 3"/>
          <p:cNvSpPr>
            <a:spLocks noGrp="1" noChangeArrowheads="1"/>
          </p:cNvSpPr>
          <p:nvPr>
            <p:ph idx="1"/>
          </p:nvPr>
        </p:nvSpPr>
        <p:spPr>
          <a:xfrm>
            <a:off x="381000" y="1412875"/>
            <a:ext cx="8382000" cy="27574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eaLnBrk="1" hangingPunct="1">
              <a:spcBef>
                <a:spcPct val="0"/>
              </a:spcBef>
              <a:buClr>
                <a:schemeClr val="tx2"/>
              </a:buClr>
              <a:buFont typeface="Arial" charset="0"/>
              <a:buChar char="•"/>
              <a:defRPr/>
            </a:pPr>
            <a:r>
              <a:rPr lang="en-US" altLang="en-US" dirty="0">
                <a:latin typeface="Times" charset="0"/>
                <a:ea typeface="MS PGothic" charset="-128"/>
                <a:cs typeface="Times" charset="0"/>
              </a:rPr>
              <a:t>Relational database.</a:t>
            </a:r>
          </a:p>
          <a:p>
            <a:pPr marL="342900" indent="-342900" eaLnBrk="1" hangingPunct="1">
              <a:spcBef>
                <a:spcPct val="0"/>
              </a:spcBef>
              <a:buClr>
                <a:schemeClr val="tx2"/>
              </a:buClr>
              <a:buFont typeface="Arial" charset="0"/>
              <a:buChar char="•"/>
              <a:defRPr/>
            </a:pPr>
            <a:r>
              <a:rPr lang="en-US" altLang="en-US" dirty="0">
                <a:latin typeface="Times" charset="0"/>
                <a:ea typeface="MS PGothic" charset="-128"/>
                <a:cs typeface="Times" charset="0"/>
              </a:rPr>
              <a:t>Relation, attribute, tuple, degree, cardinality.</a:t>
            </a:r>
            <a:endParaRPr lang="en-GB" altLang="en-US" dirty="0">
              <a:latin typeface="Times" charset="0"/>
              <a:ea typeface="MS PGothic" charset="-128"/>
              <a:cs typeface="Times" charset="0"/>
            </a:endParaRPr>
          </a:p>
          <a:p>
            <a:pPr marL="342900" indent="-342900" eaLnBrk="1" hangingPunct="1">
              <a:spcBef>
                <a:spcPct val="0"/>
              </a:spcBef>
              <a:buClr>
                <a:schemeClr val="tx2"/>
              </a:buClr>
              <a:buFont typeface="Arial" charset="0"/>
              <a:buChar char="•"/>
              <a:defRPr/>
            </a:pPr>
            <a:r>
              <a:rPr lang="en-GB" altLang="en-US" dirty="0">
                <a:latin typeface="Times" charset="0"/>
                <a:ea typeface="MS PGothic" charset="-128"/>
                <a:cs typeface="Times" charset="0"/>
              </a:rPr>
              <a:t>Primary key, Foreign key.</a:t>
            </a:r>
          </a:p>
          <a:p>
            <a:pPr marL="342900" indent="-342900" eaLnBrk="1" hangingPunct="1">
              <a:spcBef>
                <a:spcPct val="0"/>
              </a:spcBef>
              <a:buClr>
                <a:schemeClr val="tx2"/>
              </a:buClr>
              <a:buFont typeface="Arial" charset="0"/>
              <a:buChar char="•"/>
              <a:defRPr/>
            </a:pPr>
            <a:r>
              <a:rPr lang="en-GB" altLang="en-US" dirty="0">
                <a:latin typeface="Times" charset="0"/>
                <a:ea typeface="MS PGothic" charset="-128"/>
                <a:cs typeface="Times" charset="0"/>
              </a:rPr>
              <a:t>Relational schema, Relational database schema.</a:t>
            </a:r>
          </a:p>
          <a:p>
            <a:pPr marL="342900" indent="-342900" eaLnBrk="1" hangingPunct="1">
              <a:spcBef>
                <a:spcPct val="0"/>
              </a:spcBef>
              <a:buClr>
                <a:schemeClr val="tx2"/>
              </a:buClr>
              <a:buFont typeface="Arial" charset="0"/>
              <a:buChar char="•"/>
              <a:defRPr/>
            </a:pPr>
            <a:r>
              <a:rPr lang="en-GB" altLang="en-US" dirty="0">
                <a:latin typeface="Times" charset="0"/>
                <a:ea typeface="MS PGothic" charset="-128"/>
                <a:cs typeface="Times" charset="0"/>
              </a:rPr>
              <a:t>Views.</a:t>
            </a:r>
          </a:p>
          <a:p>
            <a:pPr eaLnBrk="1" hangingPunct="1">
              <a:spcBef>
                <a:spcPct val="0"/>
              </a:spcBef>
              <a:buFontTx/>
              <a:buNone/>
              <a:defRPr/>
            </a:pPr>
            <a:endParaRPr lang="en-GB" altLang="en-US" dirty="0">
              <a:latin typeface="Times" charset="0"/>
              <a:ea typeface="MS PGothic" charset="-128"/>
              <a:cs typeface="Times" charset="0"/>
            </a:endParaRPr>
          </a:p>
        </p:txBody>
      </p:sp>
      <p:sp>
        <p:nvSpPr>
          <p:cNvPr id="86019" name="Slide Number Placeholder 3"/>
          <p:cNvSpPr>
            <a:spLocks noGrp="1"/>
          </p:cNvSpPr>
          <p:nvPr>
            <p:ph type="sldNum" sz="quarter" idx="12"/>
          </p:nvPr>
        </p:nvSpPr>
        <p:spPr bwMode="auto">
          <a:xfrm>
            <a:off x="6858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0785D9B-928D-8F44-A980-8C4251734658}" type="slidenum">
              <a:rPr lang="en-GB" altLang="en-US" sz="2400">
                <a:latin typeface="Times" charset="0"/>
                <a:cs typeface="Times" charset="0"/>
              </a:rPr>
              <a:pPr>
                <a:spcBef>
                  <a:spcPct val="0"/>
                </a:spcBef>
                <a:spcAft>
                  <a:spcPct val="0"/>
                </a:spcAft>
                <a:buFontTx/>
                <a:buNone/>
              </a:pPr>
              <a:t>46</a:t>
            </a:fld>
            <a:endParaRPr lang="en-GB" altLang="en-US" sz="2400">
              <a:latin typeface="Times" charset="0"/>
              <a:cs typeface="Times"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81000" y="230188"/>
            <a:ext cx="8382000" cy="75406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b="1">
                <a:latin typeface="Times" pitchFamily="18" charset="0"/>
                <a:ea typeface="+mn-ea"/>
                <a:cs typeface="Times" pitchFamily="18" charset="0"/>
              </a:rPr>
              <a:t>Relational Model Terminology</a:t>
            </a:r>
          </a:p>
        </p:txBody>
      </p:sp>
      <p:sp>
        <p:nvSpPr>
          <p:cNvPr id="188419" name="Rectangle 3"/>
          <p:cNvSpPr>
            <a:spLocks noGrp="1" noChangeArrowheads="1"/>
          </p:cNvSpPr>
          <p:nvPr>
            <p:ph idx="1"/>
          </p:nvPr>
        </p:nvSpPr>
        <p:spPr>
          <a:xfrm>
            <a:off x="533400" y="1196975"/>
            <a:ext cx="8077200" cy="52689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eaLnBrk="1" hangingPunct="1"/>
            <a:r>
              <a:rPr lang="en-GB" altLang="en-US">
                <a:latin typeface="Times" charset="0"/>
                <a:ea typeface="Times" charset="0"/>
                <a:cs typeface="Times" charset="0"/>
              </a:rPr>
              <a:t>Tuple </a:t>
            </a:r>
            <a:r>
              <a:rPr lang="en-GB" altLang="en-US" b="0">
                <a:latin typeface="Times" charset="0"/>
                <a:ea typeface="Times" charset="0"/>
                <a:cs typeface="Times" charset="0"/>
              </a:rPr>
              <a:t>is a row of a relation.</a:t>
            </a:r>
          </a:p>
          <a:p>
            <a:pPr algn="just" eaLnBrk="1" hangingPunct="1">
              <a:lnSpc>
                <a:spcPct val="70000"/>
              </a:lnSpc>
            </a:pPr>
            <a:endParaRPr lang="en-GB" altLang="en-US">
              <a:latin typeface="Times" charset="0"/>
              <a:ea typeface="Times" charset="0"/>
              <a:cs typeface="Times" charset="0"/>
            </a:endParaRPr>
          </a:p>
          <a:p>
            <a:pPr algn="just" eaLnBrk="1" hangingPunct="1"/>
            <a:r>
              <a:rPr lang="en-GB" altLang="en-US">
                <a:latin typeface="Times" charset="0"/>
                <a:ea typeface="Times" charset="0"/>
                <a:cs typeface="Times" charset="0"/>
              </a:rPr>
              <a:t>Degree </a:t>
            </a:r>
            <a:r>
              <a:rPr lang="en-GB" altLang="en-US" b="0">
                <a:latin typeface="Times" charset="0"/>
                <a:ea typeface="Times" charset="0"/>
                <a:cs typeface="Times" charset="0"/>
              </a:rPr>
              <a:t>is the number of attributes in a relation.</a:t>
            </a:r>
          </a:p>
          <a:p>
            <a:pPr algn="just" eaLnBrk="1" hangingPunct="1">
              <a:lnSpc>
                <a:spcPct val="70000"/>
              </a:lnSpc>
            </a:pPr>
            <a:endParaRPr lang="en-GB" altLang="en-US" b="0">
              <a:latin typeface="Times" charset="0"/>
              <a:ea typeface="Times" charset="0"/>
              <a:cs typeface="Times" charset="0"/>
            </a:endParaRPr>
          </a:p>
          <a:p>
            <a:pPr algn="just" eaLnBrk="1" hangingPunct="1"/>
            <a:r>
              <a:rPr lang="en-GB" altLang="en-US">
                <a:latin typeface="Times" charset="0"/>
                <a:ea typeface="Times" charset="0"/>
                <a:cs typeface="Times" charset="0"/>
              </a:rPr>
              <a:t>Cardinality </a:t>
            </a:r>
            <a:r>
              <a:rPr lang="en-GB" altLang="en-US" b="0">
                <a:latin typeface="Times" charset="0"/>
                <a:ea typeface="Times" charset="0"/>
                <a:cs typeface="Times" charset="0"/>
              </a:rPr>
              <a:t>is the number of tuples in a relation.</a:t>
            </a:r>
          </a:p>
          <a:p>
            <a:pPr algn="just" eaLnBrk="1" hangingPunct="1">
              <a:lnSpc>
                <a:spcPct val="7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Relational Database </a:t>
            </a:r>
            <a:r>
              <a:rPr lang="en-GB" altLang="en-US" b="0">
                <a:latin typeface="Times" charset="0"/>
                <a:ea typeface="Times" charset="0"/>
                <a:cs typeface="Times" charset="0"/>
              </a:rPr>
              <a:t>is a collection of normalized relations with distinct relation names.</a:t>
            </a:r>
          </a:p>
        </p:txBody>
      </p:sp>
      <p:sp>
        <p:nvSpPr>
          <p:cNvPr id="30724"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38916"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9A676539-DC2A-834E-B940-E335011D7950}" type="slidenum">
              <a:rPr lang="en-GB" altLang="en-US" sz="1800" b="0">
                <a:latin typeface="Times New Roman" charset="0"/>
              </a:rPr>
              <a:pPr algn="ctr">
                <a:spcBef>
                  <a:spcPct val="0"/>
                </a:spcBef>
                <a:spcAft>
                  <a:spcPct val="0"/>
                </a:spcAft>
                <a:buFontTx/>
                <a:buNone/>
              </a:pPr>
              <a:t>5</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up)">
                                      <p:cBhvr>
                                        <p:cTn id="7" dur="500"/>
                                        <p:tgtEl>
                                          <p:spTgt spid="188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8419">
                                            <p:txEl>
                                              <p:pRg st="2" end="2"/>
                                            </p:txEl>
                                          </p:spTgt>
                                        </p:tgtEl>
                                        <p:attrNameLst>
                                          <p:attrName>style.visibility</p:attrName>
                                        </p:attrNameLst>
                                      </p:cBhvr>
                                      <p:to>
                                        <p:strVal val="visible"/>
                                      </p:to>
                                    </p:set>
                                    <p:animEffect transition="in" filter="wipe(up)">
                                      <p:cBhvr>
                                        <p:cTn id="12" dur="500"/>
                                        <p:tgtEl>
                                          <p:spTgt spid="188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8419">
                                            <p:txEl>
                                              <p:pRg st="4" end="4"/>
                                            </p:txEl>
                                          </p:spTgt>
                                        </p:tgtEl>
                                        <p:attrNameLst>
                                          <p:attrName>style.visibility</p:attrName>
                                        </p:attrNameLst>
                                      </p:cBhvr>
                                      <p:to>
                                        <p:strVal val="visible"/>
                                      </p:to>
                                    </p:set>
                                    <p:animEffect transition="in" filter="wipe(up)">
                                      <p:cBhvr>
                                        <p:cTn id="17" dur="500"/>
                                        <p:tgtEl>
                                          <p:spTgt spid="1884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8419">
                                            <p:txEl>
                                              <p:pRg st="6" end="6"/>
                                            </p:txEl>
                                          </p:spTgt>
                                        </p:tgtEl>
                                        <p:attrNameLst>
                                          <p:attrName>style.visibility</p:attrName>
                                        </p:attrNameLst>
                                      </p:cBhvr>
                                      <p:to>
                                        <p:strVal val="visible"/>
                                      </p:to>
                                    </p:set>
                                    <p:animEffect transition="in" filter="wipe(up)">
                                      <p:cBhvr>
                                        <p:cTn id="22" dur="500"/>
                                        <p:tgtEl>
                                          <p:spTgt spid="188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81000" y="230188"/>
            <a:ext cx="8655050" cy="1190625"/>
          </a:xfrm>
        </p:spPr>
        <p:txBody>
          <a:bodyPr wrap="square" numCol="1" anchorCtr="0" compatLnSpc="1">
            <a:prstTxWarp prst="textNoShape">
              <a:avLst/>
            </a:prstTxWarp>
          </a:bodyPr>
          <a:lstStyle/>
          <a:p>
            <a:pPr eaLnBrk="1" hangingPunct="1"/>
            <a:r>
              <a:rPr lang="en-GB" altLang="en-US" sz="3900" b="1" cap="none">
                <a:latin typeface="Times" charset="0"/>
                <a:ea typeface="Times" charset="0"/>
                <a:cs typeface="Times" charset="0"/>
              </a:rPr>
              <a:t>Instances of  Branch and Staff Relations</a:t>
            </a:r>
            <a:endParaRPr lang="en-GB" altLang="en-US" sz="3900" cap="none">
              <a:latin typeface="Times" charset="0"/>
              <a:ea typeface="Times" charset="0"/>
              <a:cs typeface="Times" charset="0"/>
            </a:endParaRPr>
          </a:p>
        </p:txBody>
      </p:sp>
      <p:pic>
        <p:nvPicPr>
          <p:cNvPr id="40962" name="Picture 4" descr="C03NF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482725"/>
            <a:ext cx="5761038" cy="5037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6"/>
          <p:cNvSpPr txBox="1">
            <a:spLocks noChangeArrowheads="1"/>
          </p:cNvSpPr>
          <p:nvPr/>
        </p:nvSpPr>
        <p:spPr bwMode="auto">
          <a:xfrm>
            <a:off x="3124200" y="638175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40964"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97435F34-D379-8648-9235-A383D4228CA7}" type="slidenum">
              <a:rPr lang="en-GB" altLang="en-US" sz="1800" b="0">
                <a:latin typeface="Times New Roman" charset="0"/>
              </a:rPr>
              <a:pPr algn="ctr">
                <a:spcBef>
                  <a:spcPct val="0"/>
                </a:spcBef>
                <a:spcAft>
                  <a:spcPct val="0"/>
                </a:spcAft>
                <a:buFontTx/>
                <a:buNone/>
              </a:pPr>
              <a:t>6</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GB" altLang="en-US" b="1" cap="none">
                <a:latin typeface="Times" charset="0"/>
                <a:ea typeface="Times" charset="0"/>
                <a:cs typeface="Times" charset="0"/>
              </a:rPr>
              <a:t>Examples of Attribute Domains</a:t>
            </a:r>
            <a:endParaRPr lang="en-GB" altLang="en-US" cap="none">
              <a:latin typeface="Times" charset="0"/>
              <a:ea typeface="Times" charset="0"/>
              <a:cs typeface="Times" charset="0"/>
            </a:endParaRPr>
          </a:p>
        </p:txBody>
      </p:sp>
      <p:pic>
        <p:nvPicPr>
          <p:cNvPr id="41986" name="Picture 5" descr="C03NF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700213"/>
            <a:ext cx="7727950" cy="3168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7"/>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41988"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87BED9B7-DACF-0D47-8B6D-61FC1B9D98DD}" type="slidenum">
              <a:rPr lang="en-GB" altLang="en-US" sz="1800" b="0">
                <a:latin typeface="Times New Roman" charset="0"/>
              </a:rPr>
              <a:pPr algn="ctr">
                <a:spcBef>
                  <a:spcPct val="0"/>
                </a:spcBef>
                <a:spcAft>
                  <a:spcPct val="0"/>
                </a:spcAft>
                <a:buFontTx/>
                <a:buNone/>
              </a:pPr>
              <a:t>7</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266700"/>
            <a:ext cx="8713787" cy="12811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r>
              <a:rPr lang="en-GB" sz="4300" b="1">
                <a:latin typeface="Times" pitchFamily="18" charset="0"/>
                <a:ea typeface="+mn-ea"/>
                <a:cs typeface="Times" pitchFamily="18" charset="0"/>
              </a:rPr>
              <a:t>Alternative Terminology for Relational Model</a:t>
            </a:r>
          </a:p>
        </p:txBody>
      </p:sp>
      <p:pic>
        <p:nvPicPr>
          <p:cNvPr id="43010" name="Picture 8" descr="C03NT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916113"/>
            <a:ext cx="7727950" cy="2641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Rectangle 4"/>
          <p:cNvSpPr>
            <a:spLocks noChangeArrowheads="1"/>
          </p:cNvSpPr>
          <p:nvPr/>
        </p:nvSpPr>
        <p:spPr bwMode="auto">
          <a:xfrm>
            <a:off x="0" y="1676400"/>
            <a:ext cx="7727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lvl1pPr marL="342900" indent="-342900">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spcBef>
                <a:spcPct val="20000"/>
              </a:spcBef>
              <a:buClr>
                <a:schemeClr val="accent2"/>
              </a:buClr>
              <a:buSzPct val="75000"/>
              <a:buFont typeface="Monotype Sorts" charset="2"/>
              <a:buChar char="u"/>
              <a:defRPr/>
            </a:pPr>
            <a:endParaRPr lang="en-US" altLang="en-US"/>
          </a:p>
        </p:txBody>
      </p:sp>
      <p:sp>
        <p:nvSpPr>
          <p:cNvPr id="34821" name="Text Box 10"/>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43013"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C0340994-2097-6D48-9BFC-E0189D9FEEAE}" type="slidenum">
              <a:rPr lang="en-GB" altLang="en-US" sz="1800" b="0">
                <a:latin typeface="Times New Roman" charset="0"/>
              </a:rPr>
              <a:pPr algn="ctr">
                <a:spcBef>
                  <a:spcPct val="0"/>
                </a:spcBef>
                <a:spcAft>
                  <a:spcPct val="0"/>
                </a:spcAft>
                <a:buFontTx/>
                <a:buNone/>
              </a:pPr>
              <a:t>8</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319088"/>
            <a:ext cx="6994525" cy="1371601"/>
          </a:xfrm>
        </p:spPr>
        <p:txBody>
          <a:bodyPr/>
          <a:lstStyle/>
          <a:p>
            <a:pPr eaLnBrk="1" fontAlgn="auto" hangingPunct="1">
              <a:spcAft>
                <a:spcPts val="0"/>
              </a:spcAft>
              <a:defRPr/>
            </a:pPr>
            <a:r>
              <a:rPr lang="en-GB" b="1">
                <a:latin typeface="Times" pitchFamily="18" charset="0"/>
                <a:ea typeface="+mn-ea"/>
                <a:cs typeface="Times" pitchFamily="18" charset="0"/>
              </a:rPr>
              <a:t>Properties of Relations</a:t>
            </a:r>
          </a:p>
        </p:txBody>
      </p:sp>
      <p:sp>
        <p:nvSpPr>
          <p:cNvPr id="185347" name="Rectangle 3"/>
          <p:cNvSpPr>
            <a:spLocks noGrp="1" noChangeArrowheads="1"/>
          </p:cNvSpPr>
          <p:nvPr>
            <p:ph idx="1"/>
          </p:nvPr>
        </p:nvSpPr>
        <p:spPr>
          <a:xfrm>
            <a:off x="539750" y="1557338"/>
            <a:ext cx="7848600" cy="4114800"/>
          </a:xfrm>
        </p:spPr>
        <p:txBody>
          <a:bodyPr/>
          <a:lstStyle/>
          <a:p>
            <a:pPr eaLnBrk="1" hangingPunct="1"/>
            <a:r>
              <a:rPr lang="en-GB" altLang="en-US">
                <a:latin typeface="Times" charset="0"/>
                <a:ea typeface="Times" charset="0"/>
                <a:cs typeface="Times" charset="0"/>
              </a:rPr>
              <a:t>Relation name is distinct from all other relation names in relational schema.</a:t>
            </a:r>
          </a:p>
          <a:p>
            <a:pPr eaLnBrk="1" hangingPunct="1">
              <a:lnSpc>
                <a:spcPct val="6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Each cell of relation contains exactly one atomic (single) value.</a:t>
            </a:r>
          </a:p>
          <a:p>
            <a:pPr eaLnBrk="1" hangingPunct="1">
              <a:lnSpc>
                <a:spcPct val="6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Each attribute has a distinct name.</a:t>
            </a:r>
          </a:p>
          <a:p>
            <a:pPr eaLnBrk="1" hangingPunct="1">
              <a:lnSpc>
                <a:spcPct val="60000"/>
              </a:lnSpc>
            </a:pPr>
            <a:endParaRPr lang="en-GB" altLang="en-US">
              <a:latin typeface="Times" charset="0"/>
              <a:ea typeface="Times" charset="0"/>
              <a:cs typeface="Times" charset="0"/>
            </a:endParaRPr>
          </a:p>
          <a:p>
            <a:pPr eaLnBrk="1" hangingPunct="1"/>
            <a:r>
              <a:rPr lang="en-GB" altLang="en-US">
                <a:latin typeface="Times" charset="0"/>
                <a:ea typeface="Times" charset="0"/>
                <a:cs typeface="Times" charset="0"/>
              </a:rPr>
              <a:t>Values of an attribute are all from the same domain.</a:t>
            </a:r>
          </a:p>
        </p:txBody>
      </p:sp>
      <p:sp>
        <p:nvSpPr>
          <p:cNvPr id="41988" name="Text Box 4"/>
          <p:cNvSpPr txBox="1">
            <a:spLocks noChangeArrowheads="1"/>
          </p:cNvSpPr>
          <p:nvPr/>
        </p:nvSpPr>
        <p:spPr bwMode="auto">
          <a:xfrm>
            <a:off x="3124200" y="64008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GB" altLang="en-US" sz="1200"/>
              <a:t> Pearson Education © 2014</a:t>
            </a:r>
          </a:p>
        </p:txBody>
      </p:sp>
      <p:sp>
        <p:nvSpPr>
          <p:cNvPr id="45060" name="Slide Number Placeholder 3"/>
          <p:cNvSpPr txBox="1">
            <a:spLocks/>
          </p:cNvSpPr>
          <p:nvPr/>
        </p:nvSpPr>
        <p:spPr bwMode="auto">
          <a:xfrm>
            <a:off x="8453438" y="6397625"/>
            <a:ext cx="690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fld id="{741E3949-BA01-514A-B000-6DF2F03B26A2}" type="slidenum">
              <a:rPr lang="en-GB" altLang="en-US" sz="1800" b="0">
                <a:latin typeface="Times New Roman" charset="0"/>
              </a:rPr>
              <a:pPr algn="ctr">
                <a:spcBef>
                  <a:spcPct val="0"/>
                </a:spcBef>
                <a:spcAft>
                  <a:spcPct val="0"/>
                </a:spcAft>
                <a:buFontTx/>
                <a:buNone/>
              </a:pPr>
              <a:t>9</a:t>
            </a:fld>
            <a:endParaRPr lang="en-GB" altLang="en-US" sz="1800" b="0">
              <a:latin typeface="Times New Roman"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up)">
                                      <p:cBhvr>
                                        <p:cTn id="7" dur="500"/>
                                        <p:tgtEl>
                                          <p:spTgt spid="185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5347">
                                            <p:txEl>
                                              <p:pRg st="2" end="2"/>
                                            </p:txEl>
                                          </p:spTgt>
                                        </p:tgtEl>
                                        <p:attrNameLst>
                                          <p:attrName>style.visibility</p:attrName>
                                        </p:attrNameLst>
                                      </p:cBhvr>
                                      <p:to>
                                        <p:strVal val="visible"/>
                                      </p:to>
                                    </p:set>
                                    <p:animEffect transition="in" filter="wipe(up)">
                                      <p:cBhvr>
                                        <p:cTn id="12" dur="500"/>
                                        <p:tgtEl>
                                          <p:spTgt spid="185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5347">
                                            <p:txEl>
                                              <p:pRg st="4" end="4"/>
                                            </p:txEl>
                                          </p:spTgt>
                                        </p:tgtEl>
                                        <p:attrNameLst>
                                          <p:attrName>style.visibility</p:attrName>
                                        </p:attrNameLst>
                                      </p:cBhvr>
                                      <p:to>
                                        <p:strVal val="visible"/>
                                      </p:to>
                                    </p:set>
                                    <p:animEffect transition="in" filter="wipe(up)">
                                      <p:cBhvr>
                                        <p:cTn id="17" dur="500"/>
                                        <p:tgtEl>
                                          <p:spTgt spid="1853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5347">
                                            <p:txEl>
                                              <p:pRg st="6" end="6"/>
                                            </p:txEl>
                                          </p:spTgt>
                                        </p:tgtEl>
                                        <p:attrNameLst>
                                          <p:attrName>style.visibility</p:attrName>
                                        </p:attrNameLst>
                                      </p:cBhvr>
                                      <p:to>
                                        <p:strVal val="visible"/>
                                      </p:to>
                                    </p:set>
                                    <p:animEffect transition="in" filter="wipe(up)">
                                      <p:cBhvr>
                                        <p:cTn id="22" dur="500"/>
                                        <p:tgtEl>
                                          <p:spTgt spid="185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Theme1">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4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1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2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C:\Book2ndEdition\Final\Instructors Guide\PP Slides\TempTRB.pot</Template>
  <TotalTime>8667</TotalTime>
  <Pages>61</Pages>
  <Words>2406</Words>
  <Application>Microsoft Office PowerPoint</Application>
  <PresentationFormat>عرض على الشاشة (4:3)</PresentationFormat>
  <Paragraphs>445</Paragraphs>
  <Slides>46</Slides>
  <Notes>14</Notes>
  <HiddenSlides>0</HiddenSlides>
  <MMClips>0</MMClips>
  <ScaleCrop>false</ScaleCrop>
  <HeadingPairs>
    <vt:vector size="6" baseType="variant">
      <vt:variant>
        <vt:lpstr>الخطوط المستخدمة</vt:lpstr>
      </vt:variant>
      <vt:variant>
        <vt:i4>12</vt:i4>
      </vt:variant>
      <vt:variant>
        <vt:lpstr>نسق</vt:lpstr>
      </vt:variant>
      <vt:variant>
        <vt:i4>11</vt:i4>
      </vt:variant>
      <vt:variant>
        <vt:lpstr>عناوين الشرائح</vt:lpstr>
      </vt:variant>
      <vt:variant>
        <vt:i4>46</vt:i4>
      </vt:variant>
    </vt:vector>
  </HeadingPairs>
  <TitlesOfParts>
    <vt:vector size="69" baseType="lpstr">
      <vt:lpstr>ＭＳ Ｐゴシック</vt:lpstr>
      <vt:lpstr>ＭＳ Ｐゴシック</vt:lpstr>
      <vt:lpstr>Arial</vt:lpstr>
      <vt:lpstr>Arial Black</vt:lpstr>
      <vt:lpstr>Calibri</vt:lpstr>
      <vt:lpstr>Courier New</vt:lpstr>
      <vt:lpstr>Monotype Sorts</vt:lpstr>
      <vt:lpstr>Symbol</vt:lpstr>
      <vt:lpstr>Tahoma</vt:lpstr>
      <vt:lpstr>Times</vt:lpstr>
      <vt:lpstr>Times New Roman</vt:lpstr>
      <vt:lpstr>Wingdings</vt:lpstr>
      <vt:lpstr>Theme1</vt:lpstr>
      <vt:lpstr>White with Courier font for code slides</vt:lpstr>
      <vt:lpstr>Gray Segoe 4-3 template-template_April-17-2007</vt:lpstr>
      <vt:lpstr>1_White with Courier font for code slides</vt:lpstr>
      <vt:lpstr>Green Segoe 4-3 template-template_April-17-2007</vt:lpstr>
      <vt:lpstr>2_White with Courier font for code slides</vt:lpstr>
      <vt:lpstr>1_Gray Segoe 4-3 template-template_April-17-2007</vt:lpstr>
      <vt:lpstr>3_White with Courier font for code slides</vt:lpstr>
      <vt:lpstr>2_Green with White Fence Segoe_TP10286746</vt:lpstr>
      <vt:lpstr>4_White with Courier font for code slides</vt:lpstr>
      <vt:lpstr>Essential</vt:lpstr>
      <vt:lpstr>Chapter 4+17</vt:lpstr>
      <vt:lpstr>Objectives</vt:lpstr>
      <vt:lpstr>Database design</vt:lpstr>
      <vt:lpstr>Relational Model Terminology</vt:lpstr>
      <vt:lpstr>Relational Model Terminology</vt:lpstr>
      <vt:lpstr>Instances of  Branch and Staff Relations</vt:lpstr>
      <vt:lpstr>Examples of Attribute Domains</vt:lpstr>
      <vt:lpstr>Alternative Terminology for Relational Model</vt:lpstr>
      <vt:lpstr>Properties of Relations</vt:lpstr>
      <vt:lpstr>Properties of Relations</vt:lpstr>
      <vt:lpstr>Relational Keys</vt:lpstr>
      <vt:lpstr>Integrity Constraints</vt:lpstr>
      <vt:lpstr>RELATIONAL INTEGRITY =integrity rules =integrity constraint</vt:lpstr>
      <vt:lpstr>RELATIONAL INTEGRITY</vt:lpstr>
      <vt:lpstr>RELATIONAL INTEGRITY</vt:lpstr>
      <vt:lpstr>Database Relations</vt:lpstr>
      <vt:lpstr>Database Relations</vt:lpstr>
      <vt:lpstr>Database Relations</vt:lpstr>
      <vt:lpstr>Database Relations</vt:lpstr>
      <vt:lpstr>Views</vt:lpstr>
      <vt:lpstr>Views</vt:lpstr>
      <vt:lpstr>Purpose of Views</vt:lpstr>
      <vt:lpstr>Updating Views</vt:lpstr>
      <vt:lpstr>Build and Validate Logical Data Model</vt:lpstr>
      <vt:lpstr>Derive relations for logical data model</vt:lpstr>
      <vt:lpstr>Derive relations for logical data model</vt:lpstr>
      <vt:lpstr>Derive relations for logical data model</vt:lpstr>
      <vt:lpstr>Derive relations for logical data model</vt:lpstr>
      <vt:lpstr>Derive relations for logical data model</vt:lpstr>
      <vt:lpstr>Derive relations for logical data model</vt:lpstr>
      <vt:lpstr>Derive relations for logical data model</vt:lpstr>
      <vt:lpstr>Derive relations for logical data model</vt:lpstr>
      <vt:lpstr>Derive relations for logical data model</vt:lpstr>
      <vt:lpstr>One-to-one (1:1) recursive relationships</vt:lpstr>
      <vt:lpstr>Derive relations for logical data model</vt:lpstr>
      <vt:lpstr>Mapping EER</vt:lpstr>
      <vt:lpstr>Mapping EER</vt:lpstr>
      <vt:lpstr>Mapping EER</vt:lpstr>
      <vt:lpstr>Mapping EER</vt:lpstr>
      <vt:lpstr>Mapping EER</vt:lpstr>
      <vt:lpstr>Mapping EER</vt:lpstr>
      <vt:lpstr>Mapping EER</vt:lpstr>
      <vt:lpstr>Mapping EER</vt:lpstr>
      <vt:lpstr>Guidelines for representation of  superclass / subclass relationship</vt:lpstr>
      <vt:lpstr>Summary of how to map entities and relationships to relations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4+17</dc:title>
  <dc:subject>Database Systems</dc:subject>
  <dc:creator>Ghadah Abdullah Alrabeeah</dc:creator>
  <dc:description>Transparencies for Chapter 3 of textbook_x000d_
Database Systems: A Practical Approach to Design, Implementation and Management</dc:description>
  <cp:lastModifiedBy>Layla hajr</cp:lastModifiedBy>
  <cp:revision>12</cp:revision>
  <cp:lastPrinted>1998-07-28T13:47:34Z</cp:lastPrinted>
  <dcterms:created xsi:type="dcterms:W3CDTF">2016-05-26T12:41:07Z</dcterms:created>
  <dcterms:modified xsi:type="dcterms:W3CDTF">2018-10-09T19:39:17Z</dcterms:modified>
</cp:coreProperties>
</file>