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2" r:id="rId5"/>
    <p:sldId id="263" r:id="rId6"/>
    <p:sldId id="264" r:id="rId7"/>
    <p:sldId id="269" r:id="rId8"/>
    <p:sldId id="270" r:id="rId9"/>
    <p:sldId id="271" r:id="rId10"/>
    <p:sldId id="272" r:id="rId11"/>
    <p:sldId id="276" r:id="rId12"/>
    <p:sldId id="273" r:id="rId13"/>
    <p:sldId id="274" r:id="rId14"/>
    <p:sldId id="279" r:id="rId15"/>
    <p:sldId id="285" r:id="rId16"/>
    <p:sldId id="286" r:id="rId17"/>
    <p:sldId id="284" r:id="rId18"/>
    <p:sldId id="287" r:id="rId19"/>
    <p:sldId id="288" r:id="rId20"/>
    <p:sldId id="291" r:id="rId21"/>
    <p:sldId id="292" r:id="rId22"/>
    <p:sldId id="293" r:id="rId23"/>
    <p:sldId id="295" r:id="rId24"/>
    <p:sldId id="29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FB24-B5E3-44EF-912D-1D679A752AE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9564-D30A-4833-8006-3EA004FA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2A81-FEFF-4D53-91B3-86B2E60AC67F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79F9-F035-40AC-BB65-CA1C6D7DC9E0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3744-EB30-45EF-A5DD-037D847DF75D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8DE4-2A8C-41D3-AA66-60A17925DC5D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E69-7901-47CD-B29F-96F60264726F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906-CCB4-472D-9E12-1E549EFD2D29}" type="datetime1">
              <a:rPr lang="ar-SA" smtClean="0"/>
              <a:t>08/07/43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FA5C-D4EA-451D-A7E1-C3D79ED1C65F}" type="datetime1">
              <a:rPr lang="ar-SA" smtClean="0"/>
              <a:t>08/07/43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5396-F4B4-46EA-82F3-7BB633091472}" type="datetime1">
              <a:rPr lang="ar-SA" smtClean="0"/>
              <a:t>08/07/43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D2D8-E443-4931-A2E1-625F0CC06AD4}" type="datetime1">
              <a:rPr lang="ar-SA" smtClean="0"/>
              <a:t>08/07/43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3BF4-6A46-4738-824D-0A7D1F7815D2}" type="datetime1">
              <a:rPr lang="ar-SA" smtClean="0"/>
              <a:t>08/07/43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0D80-1246-493C-9E4B-A2B4708583B8}" type="datetime1">
              <a:rPr lang="ar-SA" smtClean="0"/>
              <a:t>08/07/43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EF2-93DD-4021-915A-B0A2A585AD87}" type="datetime1">
              <a:rPr lang="ar-SA" smtClean="0"/>
              <a:t>08/07/43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047999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Discrete Mathematics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Applications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Kenneth H. Rosen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SEVENTH EDITION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77932"/>
            <a:ext cx="5553501" cy="48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 </a:t>
            </a:r>
            <a:r>
              <a:rPr lang="en-US" sz="2800" dirty="0"/>
              <a:t>Find the </a:t>
            </a:r>
            <a:r>
              <a:rPr lang="en-US" sz="2800" b="1" u="sng" dirty="0"/>
              <a:t>conjunction</a:t>
            </a:r>
            <a:r>
              <a:rPr lang="en-US" sz="2800" b="1" dirty="0"/>
              <a:t> </a:t>
            </a:r>
            <a:r>
              <a:rPr lang="en-US" sz="2800" dirty="0"/>
              <a:t>of the propositions p and q where </a:t>
            </a:r>
            <a:r>
              <a:rPr lang="en-US" sz="2800" b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"Today is Friday"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q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72" y="8382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3: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Let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be propositions. The disjunction of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, denoted by </a:t>
            </a:r>
            <a:r>
              <a:rPr lang="en-US" b="1" dirty="0">
                <a:solidFill>
                  <a:srgbClr val="FF0000"/>
                </a:solidFill>
              </a:rPr>
              <a:t>p V q</a:t>
            </a:r>
            <a:r>
              <a:rPr lang="en-US" b="1" dirty="0"/>
              <a:t>, is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"p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b="1" dirty="0"/>
              <a:t> q ." The disjunction </a:t>
            </a:r>
            <a:r>
              <a:rPr lang="en-US" b="1" dirty="0">
                <a:solidFill>
                  <a:srgbClr val="FF0000"/>
                </a:solidFill>
              </a:rPr>
              <a:t>p V q </a:t>
            </a:r>
            <a:r>
              <a:rPr lang="en-US" b="1" dirty="0"/>
              <a:t>is false when both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are false and is true otherwise.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5255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What is the disjunction of the propositions p and q where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"Today is Friday“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Conditional Statements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b="1" u="sng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5: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Let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be propositions. The conditional statement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/>
                  <a:t>is the proposition "if p, then q ."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false when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is false, and true otherwise.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In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, p is called the hypothesis (or antecedent or premise) and q is called the conclusion (or consequence)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blipFill>
                <a:blip r:embed="rId2"/>
                <a:stretch>
                  <a:fillRect l="-140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925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The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called a conditional statement because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asserts that q is true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on the condition that p holds. A conditional statement is also called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implication</a:t>
                </a:r>
                <a:r>
                  <a:rPr lang="en-US" b="1" dirty="0"/>
                  <a:t>.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true when both p and q are true and when p is false (no matter what truth value q has).</a:t>
                </a:r>
                <a:endParaRPr lang="ar-SA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1029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CONVERSE, CONTRAPOSITIVE, AND INVERSE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/>
              <a:t>We can form some new conditional statements starting with a conditional statement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 In particular, there are three related conditional statements that occur so often that they have special names. 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18</a:t>
            </a:fld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9C1691D1-BF41-42A6-AE4F-49FBCDA7AB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0157840"/>
                  </p:ext>
                </p:extLst>
              </p:nvPr>
            </p:nvGraphicFramePr>
            <p:xfrm>
              <a:off x="445168" y="3891799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/>
                            <a:t>The proposition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oMath>
                          </a14:m>
                          <a:r>
                            <a:rPr lang="en-US" sz="2800" b="1" dirty="0"/>
                            <a:t> </a:t>
                          </a:r>
                          <a:endParaRPr lang="ar-SA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 →¬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𝒒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→¬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𝒑</m:t>
                                </m:r>
                                <m:r>
                                  <a:rPr lang="en-US" sz="2800" b="0" i="1" kern="1200" dirty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→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9C1691D1-BF41-42A6-AE4F-49FBCDA7AB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0157840"/>
                  </p:ext>
                </p:extLst>
              </p:nvPr>
            </p:nvGraphicFramePr>
            <p:xfrm>
              <a:off x="445168" y="3891799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48" t="-10588" r="-296" b="-2035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11765" r="-20111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00222" t="-211765" r="-100665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200667" t="-211765" r="-889" b="-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When two compound propositions always have the same truth value we call them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en-US" dirty="0"/>
              <a:t>,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so that a conditional statement and its contrapositive are equivalent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converse and the inverse of a conditional statement are also equivalent, but neither is equivalent to the original conditional statement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800"/>
            <a:ext cx="8001000" cy="88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400" dirty="0"/>
              <a:t>A proposition is a declarative sentence (that is, a sentence that declares a fact) that is either true or false, but not both.</a:t>
            </a:r>
            <a:endParaRPr lang="ar-SA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1.1 Propositional Logic</a:t>
            </a:r>
            <a:endParaRPr lang="ar-SA" sz="32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00B050"/>
                </a:solidFill>
              </a:rPr>
              <a:t>Propositions</a:t>
            </a:r>
            <a:endParaRPr lang="ar-SA" sz="3200" b="1" u="sng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6A8E2BA-F417-49BB-9572-64416A601698}" type="slidenum">
              <a:rPr lang="ar-SA" smtClean="0"/>
              <a:pPr algn="l"/>
              <a:t>2</a:t>
            </a:fld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14F1D8B-EE08-4AD8-9B33-B55DBBDDB15B}"/>
              </a:ext>
            </a:extLst>
          </p:cNvPr>
          <p:cNvSpPr txBox="1"/>
          <p:nvPr/>
        </p:nvSpPr>
        <p:spPr>
          <a:xfrm>
            <a:off x="457200" y="3905706"/>
            <a:ext cx="8001000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 rtl="0"/>
            <a:r>
              <a:rPr lang="en-US" sz="2000" b="1" u="sng" dirty="0">
                <a:solidFill>
                  <a:srgbClr val="7030A0"/>
                </a:solidFill>
              </a:rPr>
              <a:t>EXAMPLE l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dirty="0"/>
              <a:t>All the following declarative sentences are propositions.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1 </a:t>
            </a:r>
            <a:r>
              <a:rPr lang="en-US" sz="2000" dirty="0"/>
              <a:t>. Washington, D.C., is the capital of the United States of America.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2 </a:t>
            </a:r>
            <a:r>
              <a:rPr lang="en-US" sz="2000" dirty="0"/>
              <a:t>. Toronto is the capital of Canada.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.  1 + 1 =2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/>
              <a:t>. 2 + 2 =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BICONDITIONALS</a:t>
            </a:r>
            <a:endParaRPr lang="ar-SA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ln w="3810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p and q be propositions.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is the proposition </a:t>
                </a:r>
                <a:r>
                  <a:rPr lang="en-US" b="1" dirty="0">
                    <a:solidFill>
                      <a:srgbClr val="002060"/>
                    </a:solidFill>
                  </a:rPr>
                  <a:t>"p if and only if q ."</a:t>
                </a:r>
                <a:r>
                  <a:rPr lang="en-US" dirty="0"/>
                  <a:t>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true when p and q have the same truth values, and is false otherwise. Biconditional statements are also called bi-implications.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blipFill>
                <a:blip r:embed="rId2"/>
                <a:stretch>
                  <a:fillRect l="-1475" r="-59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8825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There are some other common ways to express </a:t>
            </a:r>
            <a:r>
              <a:rPr lang="en-US" dirty="0">
                <a:solidFill>
                  <a:srgbClr val="FF0000"/>
                </a:solidFill>
              </a:rPr>
              <a:t>p ↔ q</a:t>
            </a:r>
            <a:r>
              <a:rPr lang="en-US" dirty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is necessary and sufficient for q 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"if p then q , and conversely"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</a:t>
            </a:r>
            <a:r>
              <a:rPr lang="en-US" dirty="0" err="1"/>
              <a:t>iff</a:t>
            </a:r>
            <a:r>
              <a:rPr lang="en-US" dirty="0"/>
              <a:t> q ."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Tables o f Compound Propositions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00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Page 12, 13,14,15</a:t>
            </a:r>
          </a:p>
          <a:p>
            <a:pPr algn="l" rtl="0"/>
            <a:r>
              <a:rPr lang="en-US" dirty="0"/>
              <a:t>1 (</a:t>
            </a:r>
            <a:r>
              <a:rPr lang="en-US" dirty="0" err="1"/>
              <a:t>a,c,e,f</a:t>
            </a:r>
            <a:r>
              <a:rPr lang="en-US" dirty="0"/>
              <a:t>)</a:t>
            </a:r>
            <a:endParaRPr lang="ar-SA" dirty="0"/>
          </a:p>
          <a:p>
            <a:pPr algn="l" rtl="0"/>
            <a:r>
              <a:rPr lang="en-US" dirty="0"/>
              <a:t>3 (</a:t>
            </a:r>
            <a:r>
              <a:rPr lang="en-US" dirty="0" err="1"/>
              <a:t>a,c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8 (</a:t>
            </a:r>
            <a:r>
              <a:rPr lang="en-US" dirty="0" err="1"/>
              <a:t>a,b,c,f,g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16(</a:t>
            </a:r>
            <a:r>
              <a:rPr lang="en-US" dirty="0" err="1"/>
              <a:t>a,d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17(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31 (</a:t>
            </a:r>
            <a:r>
              <a:rPr lang="en-US" dirty="0" err="1"/>
              <a:t>d,e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36 (b)</a:t>
            </a:r>
          </a:p>
          <a:p>
            <a:pPr algn="l" rtl="0"/>
            <a:r>
              <a:rPr lang="en-US" dirty="0"/>
              <a:t>37 (a)</a:t>
            </a:r>
          </a:p>
          <a:p>
            <a:pPr algn="l" rtl="0"/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Some sentences that are not propositions are given in Example 2 .</a:t>
            </a:r>
            <a:endParaRPr lang="ar-SA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following sentences.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 . What time is it?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2 . Read this carefully.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3 . x + 1 = 2 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4 . x + y = Z.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7D87AAF-5AE7-455F-848D-66D4B3F01B07}"/>
              </a:ext>
            </a:extLst>
          </p:cNvPr>
          <p:cNvSpPr txBox="1"/>
          <p:nvPr/>
        </p:nvSpPr>
        <p:spPr>
          <a:xfrm>
            <a:off x="469900" y="5117921"/>
            <a:ext cx="82296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The truth value of a proposition is true, denoted by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/>
              <a:t>, if it is a true proposition and false, denoted by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/>
              <a:t>, if it is a false proposition.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We use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</a:t>
            </a:r>
            <a:r>
              <a:rPr lang="en-US" dirty="0"/>
              <a:t> to denote propositional variables (or statement variables), that is, variables that represent propositions, just as letters are used to denote numerical variables.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area of logic that deals with propositions is called the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calculus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propositions</a:t>
            </a:r>
            <a:r>
              <a:rPr lang="en-US" dirty="0"/>
              <a:t>, are formed from existing propositions using logical operators.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768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1 :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Let p be a proposition. The negation of p, denoted by ¬p (also denoted by p), is the statement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"It is not the case that p."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proposition ¬ p is read "not p." The truth value of the negation of p, - p, is the opposite of the truth value of p.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17526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78" y="381000"/>
            <a:ext cx="8229600" cy="5883275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 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"Today is Friday.“ </a:t>
            </a:r>
            <a:r>
              <a:rPr lang="en-US" dirty="0"/>
              <a:t>and express this in simple English.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2+2=5</a:t>
            </a:r>
            <a:r>
              <a:rPr lang="en-US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Table 1 displays the truth table for the negation of a proposition p.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1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Truth Table for the Negation of a Proposition.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p                        </a:t>
            </a:r>
            <a:r>
              <a:rPr lang="en-US" sz="2400" dirty="0"/>
              <a:t>¬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3200" b="1" dirty="0"/>
              <a:t>   T                   F</a:t>
            </a:r>
          </a:p>
          <a:p>
            <a:pPr algn="l"/>
            <a:r>
              <a:rPr lang="en-US" sz="3200" b="1" dirty="0"/>
              <a:t>   F                   T</a:t>
            </a:r>
            <a:endParaRPr lang="ar-S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96B09A7-F129-487B-B50A-DD8D14CF123D}"/>
              </a:ext>
            </a:extLst>
          </p:cNvPr>
          <p:cNvSpPr txBox="1"/>
          <p:nvPr/>
        </p:nvSpPr>
        <p:spPr>
          <a:xfrm>
            <a:off x="4495800" y="1676400"/>
            <a:ext cx="44196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/>
              <a:t>This table has a row for each of the two possible truth values of a proposition 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. Each row shows the truth value of </a:t>
            </a:r>
            <a:r>
              <a:rPr lang="en-US" sz="2800" dirty="0">
                <a:solidFill>
                  <a:srgbClr val="FF0000"/>
                </a:solidFill>
              </a:rPr>
              <a:t>¬P </a:t>
            </a:r>
            <a:r>
              <a:rPr lang="en-US" sz="2800" dirty="0"/>
              <a:t>corresponding to the truth value of p for this row.</a:t>
            </a:r>
            <a:endParaRPr lang="ar-S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  <a:buNone/>
            </a:pPr>
            <a:r>
              <a:rPr lang="en-US" sz="2800" dirty="0"/>
              <a:t>The negation operator constructs a new proposition from a single existing proposition. We will now introduce the logical operators  that are used to form new propositions from two or more existing propositions. These logical operators are also called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connectives.</a:t>
            </a:r>
          </a:p>
          <a:p>
            <a:pPr algn="l" rtl="0">
              <a:lnSpc>
                <a:spcPct val="160000"/>
              </a:lnSpc>
              <a:buNone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be propositions. The conjunction of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, denoted by </a:t>
            </a:r>
            <a:r>
              <a:rPr lang="en-US" dirty="0">
                <a:solidFill>
                  <a:srgbClr val="FF0000"/>
                </a:solidFill>
              </a:rPr>
              <a:t>p /\ q</a:t>
            </a:r>
            <a:r>
              <a:rPr lang="en-US" dirty="0"/>
              <a:t>, is the proposition "p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q ." The conjunction </a:t>
            </a:r>
            <a:r>
              <a:rPr lang="en-US" dirty="0">
                <a:solidFill>
                  <a:srgbClr val="FF0000"/>
                </a:solidFill>
              </a:rPr>
              <a:t>p /\ q </a:t>
            </a:r>
            <a:r>
              <a:rPr lang="en-US" dirty="0"/>
              <a:t>is true when both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are true and is false otherwise.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1064</Words>
  <Application>Microsoft Office PowerPoint</Application>
  <PresentationFormat>عرض على الشاشة (4:3)</PresentationFormat>
  <Paragraphs>114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 Math</vt:lpstr>
      <vt:lpstr>Office Theme</vt:lpstr>
      <vt:lpstr>Discrete Mathematics and Its Applications  Kenneth H. Rosen  SEVENTH EDITION  </vt:lpstr>
      <vt:lpstr>Introduction to Logic</vt:lpstr>
      <vt:lpstr>Some sentences that are not propositions are given in Example 2 .</vt:lpstr>
      <vt:lpstr>عرض تقديمي في PowerPoint</vt:lpstr>
      <vt:lpstr>عرض تقديمي في PowerPoint</vt:lpstr>
      <vt:lpstr>عرض تقديمي في PowerPoint</vt:lpstr>
      <vt:lpstr>Table 1 displays the truth table for the negation of a proposition 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Conditional Statements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BICONDITIONALS</vt:lpstr>
      <vt:lpstr>عرض تقديمي في PowerPoint</vt:lpstr>
      <vt:lpstr>عرض تقديمي في PowerPoint</vt:lpstr>
      <vt:lpstr>Truth Tables o f Compound Propositions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 and Its Applications</dc:title>
  <dc:creator>Windows User</dc:creator>
  <cp:lastModifiedBy>Laila Alzaid</cp:lastModifiedBy>
  <cp:revision>100</cp:revision>
  <dcterms:created xsi:type="dcterms:W3CDTF">2013-02-02T15:24:53Z</dcterms:created>
  <dcterms:modified xsi:type="dcterms:W3CDTF">2022-02-09T13:14:27Z</dcterms:modified>
</cp:coreProperties>
</file>