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13" r:id="rId2"/>
    <p:sldId id="290" r:id="rId3"/>
    <p:sldId id="312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293" r:id="rId14"/>
    <p:sldId id="272" r:id="rId15"/>
    <p:sldId id="295" r:id="rId16"/>
    <p:sldId id="296" r:id="rId17"/>
    <p:sldId id="297" r:id="rId18"/>
    <p:sldId id="274" r:id="rId19"/>
    <p:sldId id="264" r:id="rId20"/>
    <p:sldId id="310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66FF33"/>
    <a:srgbClr val="FF0000"/>
    <a:srgbClr val="FFFF00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>
        <p:scale>
          <a:sx n="90" d="100"/>
          <a:sy n="90" d="100"/>
        </p:scale>
        <p:origin x="152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31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DB12C3-5122-414B-B220-F91CC967F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A19456-8EC8-42FF-99D4-7D47C0E7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2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2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2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2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5.xml"/><Relationship Id="rId7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21.xml"/><Relationship Id="rId10" Type="http://schemas.openxmlformats.org/officeDocument/2006/relationships/image" Target="../media/image17.jpeg"/><Relationship Id="rId4" Type="http://schemas.openxmlformats.org/officeDocument/2006/relationships/tags" Target="../tags/tag20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5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9.xml"/><Relationship Id="rId7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4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7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98557" y="1681577"/>
            <a:ext cx="4698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 </a:t>
            </a:r>
            <a:r>
              <a:rPr lang="ar-SA" altLang="en-US" sz="2400" b="1" dirty="0" smtClean="0"/>
              <a:t>ال</a:t>
            </a:r>
            <a:r>
              <a:rPr lang="ar-EG" altLang="en-US" sz="2400" b="1" dirty="0" smtClean="0"/>
              <a:t>تطفل </a:t>
            </a:r>
            <a:r>
              <a:rPr lang="ar-SA" altLang="en-US" sz="2400" b="1" dirty="0" smtClean="0"/>
              <a:t>ال</a:t>
            </a:r>
            <a:r>
              <a:rPr lang="ar-EG" altLang="en-US" sz="2400" b="1" dirty="0" smtClean="0"/>
              <a:t>إجبار</a:t>
            </a:r>
            <a:r>
              <a:rPr lang="ar-SA" altLang="en-US" sz="2400" b="1" dirty="0"/>
              <a:t>ي</a:t>
            </a:r>
            <a:endParaRPr lang="en-GB" altLang="en-US" sz="24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25648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54038"/>
            <a:ext cx="5181600" cy="504138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Once inside, the viral genome commandeers its host, reprogramming the cell to copy viral nucleic acid and manufacture proteins.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nucleic acid molecules and 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capsomeres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600200"/>
            <a:ext cx="3716338" cy="5105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15912"/>
            <a:ext cx="8610600" cy="5576911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RNA virus that is                                                   duplicated in a host cell using the                                                           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to                                                              produce DNA from its RNA genome.                                                              The DNA is then incorporated into                                                                     the host's genome by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enzyme.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viral particle includes:</a:t>
            </a:r>
          </a:p>
          <a:p>
            <a:pPr marL="344488" indent="-32702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capsid containing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identical RNA strands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endParaRPr lang="en-US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029200" cy="54848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Viruses that infect bacteria, are called </a:t>
            </a:r>
            <a:r>
              <a:rPr lang="en-US" altLang="en-US" sz="2400" b="1" smtClean="0">
                <a:solidFill>
                  <a:srgbClr val="FF0000"/>
                </a:solidFill>
              </a:rPr>
              <a:t>bacteriophages</a:t>
            </a:r>
            <a:r>
              <a:rPr lang="en-US" altLang="en-US" sz="2400" b="1" smtClean="0">
                <a:solidFill>
                  <a:srgbClr val="000000"/>
                </a:solidFill>
              </a:rPr>
              <a:t> or </a:t>
            </a:r>
            <a:r>
              <a:rPr lang="en-US" altLang="en-US" sz="2400" b="1" smtClean="0">
                <a:solidFill>
                  <a:srgbClr val="FF0000"/>
                </a:solidFill>
              </a:rPr>
              <a:t>phages</a:t>
            </a:r>
            <a:r>
              <a:rPr lang="en-US" altLang="en-US" sz="2400" b="1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It has a 20-sided </a:t>
            </a:r>
            <a:r>
              <a:rPr lang="en-US" altLang="en-US" sz="2400" b="1" smtClean="0">
                <a:solidFill>
                  <a:srgbClr val="FF0000"/>
                </a:solidFill>
              </a:rPr>
              <a:t>capsid-head</a:t>
            </a:r>
            <a:r>
              <a:rPr lang="en-US" altLang="en-US" sz="2400" b="1" smtClean="0">
                <a:solidFill>
                  <a:srgbClr val="000000"/>
                </a:solidFill>
              </a:rPr>
              <a:t> that encloses their DNA and </a:t>
            </a:r>
            <a:r>
              <a:rPr lang="en-US" altLang="en-US" sz="2400" b="1" smtClean="0">
                <a:solidFill>
                  <a:srgbClr val="FF0000"/>
                </a:solidFill>
              </a:rPr>
              <a:t>protein tail</a:t>
            </a:r>
            <a:r>
              <a:rPr lang="en-US" altLang="en-US" sz="2400" b="1" smtClean="0">
                <a:solidFill>
                  <a:srgbClr val="000000"/>
                </a:solidFill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smtClean="0"/>
              <a:t>Phages reproduce by </a:t>
            </a:r>
            <a:r>
              <a:rPr lang="en-GB" altLang="en-US" sz="2400" b="1" smtClean="0">
                <a:solidFill>
                  <a:srgbClr val="FF0000"/>
                </a:solidFill>
              </a:rPr>
              <a:t>Lytic</a:t>
            </a:r>
            <a:r>
              <a:rPr lang="en-GB" altLang="en-US" sz="2400" b="1" smtClean="0"/>
              <a:t> Cycle </a:t>
            </a:r>
            <a:r>
              <a:rPr lang="en-GB" altLang="en-US" sz="1800" b="1" smtClean="0"/>
              <a:t>(</a:t>
            </a:r>
            <a:r>
              <a:rPr lang="ar-EG" altLang="en-US" sz="1800" smtClean="0"/>
              <a:t>مميتــــة</a:t>
            </a:r>
            <a:r>
              <a:rPr lang="en-GB" altLang="en-US" sz="1800" smtClean="0"/>
              <a:t> </a:t>
            </a:r>
            <a:r>
              <a:rPr lang="ar-EG" altLang="en-US" sz="1800" smtClean="0"/>
              <a:t>دورة</a:t>
            </a:r>
            <a:r>
              <a:rPr lang="en-GB" altLang="en-US" sz="1800" b="1" smtClean="0"/>
              <a:t>)</a:t>
            </a:r>
            <a:r>
              <a:rPr lang="en-GB" altLang="en-US" sz="2400" b="1" smtClean="0"/>
              <a:t> and/or </a:t>
            </a:r>
            <a:r>
              <a:rPr lang="en-GB" altLang="en-US" sz="2400" b="1" smtClean="0">
                <a:solidFill>
                  <a:srgbClr val="FF0000"/>
                </a:solidFill>
              </a:rPr>
              <a:t>Lysogenic </a:t>
            </a:r>
            <a:r>
              <a:rPr lang="en-GB" altLang="en-US" sz="2400" b="1" smtClean="0"/>
              <a:t>cycle </a:t>
            </a:r>
            <a:r>
              <a:rPr lang="en-GB" altLang="en-US" sz="1800" b="1" smtClean="0"/>
              <a:t>(</a:t>
            </a:r>
            <a:r>
              <a:rPr lang="ar-SA" altLang="en-US" sz="1800" b="1" smtClean="0"/>
              <a:t>  </a:t>
            </a:r>
            <a:r>
              <a:rPr lang="ar-SA" altLang="en-US" sz="1800" smtClean="0"/>
              <a:t>دورة مميتة أحيانا</a:t>
            </a:r>
            <a:r>
              <a:rPr lang="en-GB" altLang="en-US" sz="1800" b="1" smtClean="0"/>
              <a:t>)</a:t>
            </a:r>
            <a:r>
              <a:rPr lang="en-GB" altLang="en-US" sz="2400" b="1" smtClean="0"/>
              <a:t> .</a:t>
            </a:r>
            <a:endParaRPr lang="en-US" altLang="en-US" sz="2400" b="1" smtClean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5715000" y="76200"/>
            <a:ext cx="3241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4800600" cy="52863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Viruses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1800" b="1" dirty="0">
                <a:solidFill>
                  <a:srgbClr val="3333FF"/>
                </a:solidFill>
              </a:rPr>
              <a:t> reproductive cycles within bacteria: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7526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18542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2860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26270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The phage genome replicates without                  destroying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Temperate phages, like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phage lambda (</a:t>
            </a:r>
            <a:r>
              <a:rPr lang="he-IL" altLang="en-US" dirty="0" smtClean="0"/>
              <a:t>ג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                   may use both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 </a:t>
            </a:r>
            <a:r>
              <a:rPr lang="en-US" altLang="en-US" sz="2400" b="1" dirty="0" smtClean="0"/>
              <a:t>and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 smtClean="0"/>
              <a:t>cycles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Within the host, the virus’ circular                              DNA engages in either the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or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 smtClean="0"/>
              <a:t>ome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host cell into a virus-producing factory,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7526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</a:t>
            </a:r>
            <a:r>
              <a:rPr lang="en-GB" altLang="en-US" sz="2400" b="1" dirty="0" smtClean="0"/>
              <a:t>fibres</a:t>
            </a:r>
            <a:endParaRPr lang="en-GB" altLang="en-US" sz="2400" b="1" dirty="0"/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6324600" y="580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&amp;</a:t>
            </a:r>
            <a:endParaRPr lang="en-GB" altLang="en-US" sz="280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4800600"/>
            <a:ext cx="64500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624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165850"/>
            <a:ext cx="1603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 smtClean="0">
                <a:solidFill>
                  <a:srgbClr val="0000FF"/>
                </a:solidFill>
              </a:rPr>
              <a:t>a protein on the surface of the virus has a shape that matches a molecule in the plasma membrane of its host, allowing the virus recognize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2AE32-8422-448C-B4FC-8B35A454E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14812"/>
            <a:ext cx="2054013" cy="2344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40B2C-907B-4B7B-BD6B-DE775DD0D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96">
            <a:off x="5010349" y="4209647"/>
            <a:ext cx="2054013" cy="234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AF359-EAA7-449A-BAB1-71F7086BA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00" y="4251987"/>
            <a:ext cx="2054013" cy="234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5186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0321" y="45720"/>
            <a:ext cx="4030414" cy="6740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1044" y="6083046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F569D93-95D1-4A62-B0E5-582A4A0C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56DF227-3E26-45E0-967A-38506C0E2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solidFill>
            <a:schemeClr val="accent5"/>
          </a:solidFill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viruses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considered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living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organisms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the basic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viruses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virus consists of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nucleic acid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surrounded by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 coat.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Viral Genomes.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Capsids and Envelopes.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Viruses replicate only in host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Replicative Cycles of Phages.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Lytic Cycle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Lysogenic Cycle.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between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lysogenic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cycles of virus replication.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4B477F00-E92C-449A-B75E-DF6264D9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84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77611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 smtClean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These creatures are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 smtClean="0"/>
              <a:t> responsible for causing many diseases in living things (HIV in humans, as an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consist of a core of nucleic acid, either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DNA</a:t>
            </a:r>
            <a:r>
              <a:rPr lang="en-US" altLang="en-US" sz="1800" b="1" dirty="0" smtClean="0"/>
              <a:t> or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RNA</a:t>
            </a:r>
            <a:r>
              <a:rPr lang="en-US" altLang="en-US" sz="1800" b="1" dirty="0" smtClean="0"/>
              <a:t>, and a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protective coat of protein</a:t>
            </a:r>
            <a:r>
              <a:rPr lang="en-US" altLang="en-US" sz="1800" b="1" dirty="0" smtClean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</a:t>
            </a:r>
            <a:r>
              <a:rPr lang="en-US" altLang="en-US" sz="1800" b="1" dirty="0"/>
              <a:t>do not show </a:t>
            </a:r>
            <a:r>
              <a:rPr lang="en-US" altLang="en-US" sz="1800" b="1" dirty="0" smtClean="0"/>
              <a:t>any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do not respond to stimuli,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do</a:t>
            </a:r>
            <a:r>
              <a:rPr lang="en-US" altLang="en-US" sz="1800" b="1" dirty="0" smtClean="0"/>
              <a:t>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not grow</a:t>
            </a:r>
            <a:r>
              <a:rPr lang="en-US" altLang="en-US" sz="1800" b="1" dirty="0" smtClean="0"/>
              <a:t>, do not do 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are not considered "living" organisms. However, they do show one of the most important signs of life: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the ability to reproduce in a host cell</a:t>
            </a:r>
            <a:r>
              <a:rPr lang="en-US" altLang="en-US" sz="1800" b="1" dirty="0" smtClean="0"/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0" y="2349500"/>
            <a:ext cx="4800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2400" y="1171575"/>
            <a:ext cx="7227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1- Viruses are much smaller than bacteria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876800" y="3886200"/>
            <a:ext cx="396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4- A virus is a genome</a:t>
            </a:r>
            <a:r>
              <a:rPr lang="en-US" altLang="en-US" sz="2800" b="1">
                <a:solidFill>
                  <a:srgbClr val="FF00FF"/>
                </a:solidFill>
              </a:rPr>
              <a:t/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</a:t>
            </a:r>
            <a:r>
              <a:rPr lang="ar-EG" altLang="en-US" sz="1600" b="1"/>
              <a:t>حامض نوو</a:t>
            </a:r>
            <a:r>
              <a:rPr lang="ar-SA" altLang="en-US" sz="1600" b="1"/>
              <a:t>ي</a:t>
            </a:r>
            <a:r>
              <a:rPr lang="en-US" altLang="en-US" sz="2800" b="1"/>
              <a:t> enclosed in a </a:t>
            </a:r>
            <a:r>
              <a:rPr lang="en-US" altLang="en-US" sz="2800" b="1">
                <a:solidFill>
                  <a:srgbClr val="FF00FF"/>
                </a:solidFill>
              </a:rPr>
              <a:t/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protective coat </a:t>
            </a:r>
            <a:r>
              <a:rPr lang="ar-EG" altLang="en-US" sz="1600" b="1"/>
              <a:t>غطاء واق</a:t>
            </a:r>
            <a:r>
              <a:rPr lang="ar-SA" altLang="en-US" sz="1600" b="1"/>
              <a:t>ي</a:t>
            </a:r>
            <a:endParaRPr lang="en-GB" altLang="en-US" sz="2800" b="1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953000" y="2590800"/>
            <a:ext cx="406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3- Viruses are not cells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28600" y="1919287"/>
            <a:ext cx="597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2- Virus is about 20</a:t>
            </a:r>
            <a:r>
              <a:rPr lang="en-US" altLang="en-US" sz="2800" b="1">
                <a:solidFill>
                  <a:srgbClr val="0000FF"/>
                </a:solidFill>
              </a:rPr>
              <a:t>nm</a:t>
            </a:r>
            <a:r>
              <a:rPr lang="en-US" altLang="en-US" sz="2800" b="1">
                <a:solidFill>
                  <a:srgbClr val="000000"/>
                </a:solidFill>
              </a:rPr>
              <a:t> in diameter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DCBB1-D19C-4031-833F-62FC22CE2FF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34400" cy="1295400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</a:rPr>
              <a:t>It is </a:t>
            </a:r>
            <a:r>
              <a:rPr lang="en-GB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rode-shaped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, </a:t>
            </a:r>
            <a:r>
              <a:rPr lang="en-GB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, </a:t>
            </a:r>
            <a:r>
              <a:rPr lang="en-GB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polyhedral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 or </a:t>
            </a:r>
            <a:r>
              <a:rPr lang="en-GB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complex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GB" altLang="en-US" sz="24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Capsomeres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</a:t>
            </a:r>
            <a:r>
              <a:rPr lang="en-GB" altLang="en-US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304800" y="5745163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 smtClean="0">
                <a:solidFill>
                  <a:srgbClr val="FF0000"/>
                </a:solidFill>
              </a:rPr>
              <a:t>wrapped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24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2400" b="1" dirty="0">
                <a:solidFill>
                  <a:srgbClr val="0000FF"/>
                </a:solidFill>
              </a:rPr>
              <a:t> </a:t>
            </a:r>
            <a:r>
              <a:rPr lang="ar-SA" altLang="en-US" sz="1800" b="1" dirty="0"/>
              <a:t>الغطاء </a:t>
            </a:r>
            <a:r>
              <a:rPr lang="ar-EG" altLang="en-US" sz="1800" b="1" dirty="0"/>
              <a:t>الفيروس</a:t>
            </a:r>
            <a:r>
              <a:rPr lang="ar-SA" altLang="en-US" sz="1800" b="1" dirty="0"/>
              <a:t>ي</a:t>
            </a:r>
            <a:r>
              <a:rPr lang="ar-EG" altLang="en-US" sz="18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smtClean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smtClean="0">
                <a:solidFill>
                  <a:srgbClr val="FF0000"/>
                </a:solidFill>
              </a:rPr>
              <a:t>viral envelopes</a:t>
            </a:r>
            <a:r>
              <a:rPr lang="en-US" altLang="en-US" sz="2500" b="1" smtClean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smtClean="0">
                <a:solidFill>
                  <a:srgbClr val="000000"/>
                </a:solidFill>
              </a:rPr>
              <a:t>These envelopes are derived from the membrane of the host cell.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</a:t>
            </a: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a single linear or circular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3027cb8-cc96-4b1e-bc40-dde87366654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837748-d:\ashraf\d\faculty file\e-larning\1433-1434\المحتوى الرقمي\109-lectures\lms-2\lecture-3 viruses\lecture 3 virus.pptx"/>
  <p:tag name="ARTICULATE_PRESENTER_VERSION" val="7"/>
  <p:tag name="ARTICULATE_USED_PAGE_ORIENTATION" val="1"/>
  <p:tag name="ARTICULATE_USED_PAGE_SIZE" val="1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0b127fd663406f9a0274ddcfc7567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74b23b15434e50bc2df799a0f2b4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950b54a06c496cb12067eefab0c5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13ff4628343ad849c1794b0c079f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f7c7037ad245eb9253b57a1ae646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f593af31344c1abebfdbc21e45d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48d4f476db4e209e1f22499c8ce8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3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7e301d19b4357aef9aa1fdea0cc6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5c19f02f34383abc94c233b46eed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864b3384e4378a54d8d4185d6a9d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1312040a64025b4488c402b4827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c1e8778054ca3acee3a0f34e3f6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ad7da7fe454681bab7441c18f913d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efed88f1684e1c88b8586d6116556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d6f2c869340bc88bead3b997f86a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db31f60d7c4b05818b913a873a10a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ff84351914a3792f4341709dee2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0d4dcd2044a92acd4e717fdddc7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73292cfb014fda9ed2f543691c501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854944d0c94a5b8930be9efe7cf0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60856e22894ac8849035bbf2ed9ec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fd10fc4e844d7bba36f5f98162c9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b11dbe9f2a45508dd90c28125b4fd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05ddf99d694076a0c1b4338b8418b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0a3426917493a8bd49b67e0dea6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21fcd2f72f4553a6a6285493111c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784b0956e042d7b4c633a6b31b1e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158.8"/>
  <p:tag name="ANNOTATION_TYPE_1" val="0"/>
  <p:tag name="ANNOTATION_START_1" val="3.6"/>
  <p:tag name="ANNOTATION_END_1" val="10.8"/>
  <p:tag name="ANNOTATION_TOP_1" val="56"/>
  <p:tag name="ANNOTATION_LEFT_1" val="33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8"/>
  <p:tag name="ANNOTATION_END_2" val="12.6"/>
  <p:tag name="ANNOTATION_TOP_2" val="156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6"/>
  <p:tag name="ANNOTATION_END_3" val="15.7"/>
  <p:tag name="ANNOTATION_TOP_3" val="153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7"/>
  <p:tag name="ANNOTATION_END_4" val="16.8"/>
  <p:tag name="ANNOTATION_TOP_4" val="170"/>
  <p:tag name="ANNOTATION_LEFT_4" val="47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8"/>
  <p:tag name="ANNOTATION_END_5" val="17.6"/>
  <p:tag name="ANNOTATION_TOP_5" val="166"/>
  <p:tag name="ANNOTATION_LEFT_5" val="58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6"/>
  <p:tag name="ANNOTATION_END_6" val="18.8"/>
  <p:tag name="ANNOTATION_TOP_6" val="168"/>
  <p:tag name="ANNOTATION_LEFT_6" val="71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8"/>
  <p:tag name="ANNOTATION_END_7" val="25.2"/>
  <p:tag name="ANNOTATION_TOP_7" val="179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2"/>
  <p:tag name="ANNOTATION_END_8" val="27.7"/>
  <p:tag name="ANNOTATION_TOP_8" val="239"/>
  <p:tag name="ANNOTATION_LEFT_8" val="8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.7"/>
  <p:tag name="ANNOTATION_END_9" val="28.9"/>
  <p:tag name="ANNOTATION_TOP_9" val="248"/>
  <p:tag name="ANNOTATION_LEFT_9" val="39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8.9"/>
  <p:tag name="ANNOTATION_END_10" val="39.4"/>
  <p:tag name="ANNOTATION_TOP_10" val="260"/>
  <p:tag name="ANNOTATION_LEFT_10" val="62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4"/>
  <p:tag name="ANNOTATION_END_11" val="42.8"/>
  <p:tag name="ANNOTATION_TOP_11" val="288"/>
  <p:tag name="ANNOTATION_LEFT_11" val="1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8"/>
  <p:tag name="ANNOTATION_END_12" val="48.4"/>
  <p:tag name="ANNOTATION_TOP_12" val="282"/>
  <p:tag name="ANNOTATION_LEFT_12" val="43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4"/>
  <p:tag name="ANNOTATION_END_13" val="62.6"/>
  <p:tag name="ANNOTATION_TOP_13" val="322"/>
  <p:tag name="ANNOTATION_LEFT_13" val="11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6"/>
  <p:tag name="ANNOTATION_END_14" val="70.2"/>
  <p:tag name="ANNOTATION_TOP_14" val="362"/>
  <p:tag name="ANNOTATION_LEFT_14" val="13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2"/>
  <p:tag name="ANNOTATION_END_15" val="76.1"/>
  <p:tag name="ANNOTATION_TOP_15" val="410"/>
  <p:tag name="ANNOTATION_LEFT_15" val="1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1"/>
  <p:tag name="ANNOTATION_END_16" val="80.2"/>
  <p:tag name="ANNOTATION_TOP_16" val="410"/>
  <p:tag name="ANNOTATION_LEFT_16" val="36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2"/>
  <p:tag name="ANNOTATION_END_17" val="97.3"/>
  <p:tag name="ANNOTATION_TOP_17" val="450"/>
  <p:tag name="ANNOTATION_LEFT_17" val="7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97.3"/>
  <p:tag name="ANNOTATION_END_18" val="97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97.3"/>
  <p:tag name="ANNOTATION_END_19" val="101.8"/>
  <p:tag name="ANNOTATION_TOP_19" val="429"/>
  <p:tag name="ANNOTATION_LEFT_19" val="452"/>
  <p:tag name="ANNOTATION_WIDTH_19" val="161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01.8"/>
  <p:tag name="ANNOTATION_END_20" val="118.1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18.1"/>
  <p:tag name="ANNOTATION_END_21" val="123.5"/>
  <p:tag name="ANNOTATION_TOP_21" val="531"/>
  <p:tag name="ANNOTATION_LEFT_21" val="11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3.5"/>
  <p:tag name="ANNOTATION_END_22" val="135.0"/>
  <p:tag name="ANNOTATION_TOP_22" val="577"/>
  <p:tag name="ANNOTATION_LEFT_22" val="11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5.0"/>
  <p:tag name="ANNOTATION_END_23" val="138.4"/>
  <p:tag name="ANNOTATION_TOP_23" val="621"/>
  <p:tag name="ANNOTATION_LEFT_23" val="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8.4"/>
  <p:tag name="ANNOTATION_END_24" val="139.8"/>
  <p:tag name="ANNOTATION_TOP_24" val="616"/>
  <p:tag name="ANNOTATION_LEFT_24" val="29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8"/>
  <p:tag name="ANNOTATION_TOP_25" val="617"/>
  <p:tag name="ANNOTATION_LEFT_25" val="423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97401c2914fc98606f92acfa47c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1148</Words>
  <Application>Microsoft Office PowerPoint</Application>
  <PresentationFormat>On-screen Show (4:3)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AF_Taif Normal</vt:lpstr>
      <vt:lpstr>Arial</vt:lpstr>
      <vt:lpstr>Arial Black</vt:lpstr>
      <vt:lpstr>Impact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691</cp:revision>
  <dcterms:created xsi:type="dcterms:W3CDTF">2005-10-01T18:57:57Z</dcterms:created>
  <dcterms:modified xsi:type="dcterms:W3CDTF">2020-08-01T07:34:21Z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D:\Ashraf\D\Faculty file\e-Larning\1433-1434\المحتوى الرقمي\109-Lectures\LMS-2\Lecture-3 Viruses\Lecture 3 Virus.ppta</vt:lpwstr>
  </property>
</Properties>
</file>