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3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4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22C77-2DA0-4C0A-AA33-D46DC4C28A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413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71CFE-5FE1-40BC-8A43-6554ABC9EA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82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9D592-D534-44BA-8A7B-0AAF0D4B4D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16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0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5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4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3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4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7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82F7C-59C7-433C-88EB-F9B4C4E6F42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B440-7964-46E0-A2CB-247AD762F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Gauss Jordan Method</a:t>
            </a:r>
          </a:p>
          <a:p>
            <a:r>
              <a:rPr lang="en-US" dirty="0" smtClean="0"/>
              <a:t>Homogeneous Linear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51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7</a:t>
            </a:r>
            <a:br>
              <a:rPr lang="en-US" altLang="zh-TW" smtClean="0"/>
            </a:br>
            <a:r>
              <a:rPr lang="en-US" altLang="zh-TW" smtClean="0"/>
              <a:t>Gauss-Jordan Elimination(1/3)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>
            <p:ph sz="half" idx="1"/>
          </p:nvPr>
        </p:nvGraphicFramePr>
        <p:xfrm>
          <a:off x="5076825" y="1844675"/>
          <a:ext cx="302418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方程式" r:id="rId3" imgW="1828800" imgH="914400" progId="Equation.3">
                  <p:embed/>
                </p:oleObj>
              </mc:Choice>
              <mc:Fallback>
                <p:oleObj name="方程式" r:id="rId3" imgW="1828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844675"/>
                        <a:ext cx="3024188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1"/>
          <p:cNvGraphicFramePr>
            <a:graphicFrameLocks noChangeAspect="1"/>
          </p:cNvGraphicFramePr>
          <p:nvPr>
            <p:ph sz="quarter" idx="2"/>
          </p:nvPr>
        </p:nvGraphicFramePr>
        <p:xfrm>
          <a:off x="5508625" y="3763963"/>
          <a:ext cx="223202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方程式" r:id="rId5" imgW="1803240" imgH="914400" progId="Equation.3">
                  <p:embed/>
                </p:oleObj>
              </mc:Choice>
              <mc:Fallback>
                <p:oleObj name="方程式" r:id="rId5" imgW="18032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763963"/>
                        <a:ext cx="2232025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5508625" y="5273675"/>
          <a:ext cx="2232025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方程式" r:id="rId7" imgW="1333440" imgH="914400" progId="Equation.3">
                  <p:embed/>
                </p:oleObj>
              </mc:Choice>
              <mc:Fallback>
                <p:oleObj name="方程式" r:id="rId7" imgW="13334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273675"/>
                        <a:ext cx="2232025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42988" y="1987550"/>
            <a:ext cx="3960812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TW" sz="2000"/>
              <a:t>Solve the following homogeneous system of linear equations by using Gauss-Jordan elimination.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zh-TW" sz="200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zh-TW" sz="2000">
                <a:solidFill>
                  <a:schemeClr val="folHlink"/>
                </a:solidFill>
              </a:rPr>
              <a:t>Solution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TW" sz="1800"/>
              <a:t>The augmented matrix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TW" sz="1800"/>
              <a:t>Reducing this matrix to reduced row-echelon form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zh-TW" sz="2000"/>
          </a:p>
        </p:txBody>
      </p:sp>
      <p:sp>
        <p:nvSpPr>
          <p:cNvPr id="378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D312E35-969D-4B8E-89BE-5F50829DA745}" type="slidenum">
              <a:rPr kumimoji="0" lang="en-US" altLang="zh-TW" sz="1400"/>
              <a:pPr eaLnBrk="1" hangingPunct="1"/>
              <a:t>10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432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7</a:t>
            </a:r>
            <a:br>
              <a:rPr lang="en-US" altLang="zh-TW" smtClean="0"/>
            </a:br>
            <a:r>
              <a:rPr lang="en-US" altLang="zh-TW" smtClean="0"/>
              <a:t>Gauss-Jordan Elimination(2/3)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>
            <p:ph sz="half" idx="1"/>
          </p:nvPr>
        </p:nvGraphicFramePr>
        <p:xfrm>
          <a:off x="5867400" y="2430463"/>
          <a:ext cx="266541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方程式" r:id="rId3" imgW="1587240" imgH="685800" progId="Equation.3">
                  <p:embed/>
                </p:oleObj>
              </mc:Choice>
              <mc:Fallback>
                <p:oleObj name="方程式" r:id="rId3" imgW="15872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0463"/>
                        <a:ext cx="2665413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1"/>
          <p:cNvGraphicFramePr>
            <a:graphicFrameLocks noChangeAspect="1"/>
          </p:cNvGraphicFramePr>
          <p:nvPr>
            <p:ph sz="quarter" idx="2"/>
          </p:nvPr>
        </p:nvGraphicFramePr>
        <p:xfrm>
          <a:off x="5508625" y="3716338"/>
          <a:ext cx="165576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方程式" r:id="rId5" imgW="901440" imgH="685800" progId="Equation.3">
                  <p:embed/>
                </p:oleObj>
              </mc:Choice>
              <mc:Fallback>
                <p:oleObj name="方程式" r:id="rId5" imgW="9014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716338"/>
                        <a:ext cx="1655763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827088" y="1989138"/>
            <a:ext cx="67691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folHlink"/>
                </a:solidFill>
              </a:rPr>
              <a:t>Solution (cont)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TW" sz="1800"/>
              <a:t>The corresponding system of equation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TW" sz="1800"/>
              <a:t>Solving for the leading variables is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TW" sz="1800"/>
              <a:t>Thus the general solution is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zh-TW" sz="180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zh-TW" sz="1800"/>
              <a:t>Note: the trivial solution is obtained when s=t=0.</a:t>
            </a: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>
            <p:ph sz="quarter" idx="3"/>
          </p:nvPr>
        </p:nvGraphicFramePr>
        <p:xfrm>
          <a:off x="3348038" y="5346700"/>
          <a:ext cx="51847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方程式" r:id="rId7" imgW="2577960" imgH="228600" progId="Equation.3">
                  <p:embed/>
                </p:oleObj>
              </mc:Choice>
              <mc:Fallback>
                <p:oleObj name="方程式" r:id="rId7" imgW="257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346700"/>
                        <a:ext cx="51847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A4FB17-2A5C-480A-92FA-9FEB61F40696}" type="slidenum">
              <a:rPr kumimoji="0" lang="en-US" altLang="zh-TW" sz="1400"/>
              <a:pPr eaLnBrk="1" hangingPunct="1"/>
              <a:t>11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14049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Theorem 1.2.1      </a:t>
            </a:r>
            <a:endParaRPr lang="en-US" altLang="zh-TW" sz="320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66950"/>
            <a:ext cx="6053137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    A homogeneous system of linear equations with more unknowns than equations has infinitely </a:t>
            </a:r>
            <a:r>
              <a:rPr lang="en-US" altLang="zh-TW" sz="2400" b="1" smtClean="0"/>
              <a:t>many solutions</a:t>
            </a:r>
            <a:r>
              <a:rPr lang="en-US" altLang="zh-TW" sz="2400" smtClean="0"/>
              <a:t>.</a:t>
            </a:r>
          </a:p>
          <a:p>
            <a:pPr lvl="1" eaLnBrk="1" hangingPunct="1"/>
            <a:endParaRPr lang="en-US" altLang="zh-TW" sz="2400" smtClean="0"/>
          </a:p>
          <a:p>
            <a:pPr lvl="1" eaLnBrk="1" hangingPunct="1"/>
            <a:endParaRPr lang="en-US" altLang="zh-TW" sz="2400" smtClean="0"/>
          </a:p>
          <a:p>
            <a:pPr lvl="1" eaLnBrk="1" hangingPunct="1"/>
            <a:r>
              <a:rPr lang="en-US" altLang="zh-TW" sz="2200" smtClean="0"/>
              <a:t>Note: theorem 1.2.1 applies only to homogeneous system</a:t>
            </a:r>
          </a:p>
          <a:p>
            <a:pPr lvl="1" eaLnBrk="1" hangingPunct="1"/>
            <a:r>
              <a:rPr lang="en-US" altLang="zh-TW" sz="2200" smtClean="0"/>
              <a:t>Example 7 (3/3)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331913" y="2205038"/>
            <a:ext cx="6119812" cy="13684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5ECA7E4-4D28-484B-93EF-377CEB522BF6}" type="slidenum">
              <a:rPr kumimoji="0" lang="en-US" altLang="zh-TW" sz="1400"/>
              <a:pPr eaLnBrk="1" hangingPunct="1"/>
              <a:t>12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643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en-US" sz="1400" smtClean="0"/>
              <a:t>Linear Algebra - Chapter 1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92C7EAB-5554-47F0-99F5-5E444B278181}" type="slidenum">
              <a:rPr kumimoji="0" lang="en-US" altLang="en-US" sz="1400"/>
              <a:pPr eaLnBrk="1" hangingPunct="1"/>
              <a:t>13</a:t>
            </a:fld>
            <a:endParaRPr kumimoji="0" lang="en-US" altLang="en-US" sz="140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Homogeneous Linear Systems</a:t>
            </a:r>
            <a:endParaRPr lang="en-US" altLang="en-US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89138"/>
            <a:ext cx="77882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altLang="en-US" sz="2400" smtClean="0"/>
              <a:t>A system of linear equations is said to be </a:t>
            </a:r>
            <a:r>
              <a:rPr lang="id-ID" altLang="en-US" sz="2400" i="1" smtClean="0"/>
              <a:t>homogeneous</a:t>
            </a:r>
            <a:r>
              <a:rPr lang="id-ID" altLang="en-US" sz="2400" smtClean="0"/>
              <a:t> if the constant terms are all zero.</a:t>
            </a:r>
          </a:p>
          <a:p>
            <a:pPr eaLnBrk="1" hangingPunct="1">
              <a:lnSpc>
                <a:spcPct val="90000"/>
              </a:lnSpc>
            </a:pP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400" smtClean="0"/>
              <a:t>Every homogeneous sytem of linear equations is consistent, since all such systems have x</a:t>
            </a:r>
            <a:r>
              <a:rPr lang="id-ID" altLang="en-US" sz="2400" baseline="-25000" smtClean="0"/>
              <a:t>1</a:t>
            </a:r>
            <a:r>
              <a:rPr lang="id-ID" altLang="en-US" sz="2400" smtClean="0"/>
              <a:t>=0,x</a:t>
            </a:r>
            <a:r>
              <a:rPr lang="id-ID" altLang="en-US" sz="2400" baseline="-25000" smtClean="0"/>
              <a:t>2</a:t>
            </a:r>
            <a:r>
              <a:rPr lang="id-ID" altLang="en-US" sz="2400" smtClean="0"/>
              <a:t>=0,...,x</a:t>
            </a:r>
            <a:r>
              <a:rPr lang="id-ID" altLang="en-US" sz="2400" baseline="-25000" smtClean="0"/>
              <a:t>n</a:t>
            </a:r>
            <a:r>
              <a:rPr lang="id-ID" altLang="en-US" sz="2400" smtClean="0"/>
              <a:t>=0 as a solution [</a:t>
            </a:r>
            <a:r>
              <a:rPr lang="id-ID" altLang="en-US" sz="2400" i="1" smtClean="0"/>
              <a:t>trivial solution</a:t>
            </a:r>
            <a:r>
              <a:rPr lang="id-ID" altLang="en-US" sz="2400" smtClean="0"/>
              <a:t>]. Other solutions are called </a:t>
            </a:r>
            <a:r>
              <a:rPr lang="id-ID" altLang="en-US" sz="2400" i="1" smtClean="0"/>
              <a:t>nontrivial solutions</a:t>
            </a:r>
            <a:r>
              <a:rPr lang="id-ID" altLang="en-US" sz="2400" smtClean="0"/>
              <a:t>.</a:t>
            </a:r>
            <a:endParaRPr lang="en-US" altLang="en-US" sz="2400" i="1" smtClean="0"/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11413" y="2781300"/>
          <a:ext cx="38100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1879560" imgH="914400" progId="Equation.3">
                  <p:embed/>
                </p:oleObj>
              </mc:Choice>
              <mc:Fallback>
                <p:oleObj name="Equation" r:id="rId3" imgW="18795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81300"/>
                        <a:ext cx="38100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en-US" sz="1400" smtClean="0"/>
              <a:t>Linear Algebra - Chapter 1</a:t>
            </a:r>
          </a:p>
        </p:txBody>
      </p:sp>
      <p:sp>
        <p:nvSpPr>
          <p:cNvPr id="409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D9551A0-EE36-4159-AA7A-2CC7C7870026}" type="slidenum">
              <a:rPr kumimoji="0" lang="en-US" altLang="en-US" sz="1400"/>
              <a:pPr eaLnBrk="1" hangingPunct="1"/>
              <a:t>14</a:t>
            </a:fld>
            <a:endParaRPr kumimoji="0" lang="en-US" altLang="en-US" sz="1400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Homogeneous Linear Systems</a:t>
            </a:r>
            <a:endParaRPr lang="en-US" altLang="en-US" smtClean="0"/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916113"/>
            <a:ext cx="7818438" cy="4530725"/>
          </a:xfrm>
        </p:spPr>
        <p:txBody>
          <a:bodyPr/>
          <a:lstStyle/>
          <a:p>
            <a:pPr eaLnBrk="1" hangingPunct="1"/>
            <a:r>
              <a:rPr lang="id-ID" altLang="en-US" sz="2400" smtClean="0"/>
              <a:t>Example: [Gauss-Jordan Elimination]</a:t>
            </a:r>
            <a:endParaRPr lang="en-US" altLang="en-US" sz="2400" smtClean="0"/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87450" y="2565400"/>
          <a:ext cx="3022600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3" imgW="1726920" imgH="914400" progId="Equation.3">
                  <p:embed/>
                </p:oleObj>
              </mc:Choice>
              <mc:Fallback>
                <p:oleObj name="Equation" r:id="rId3" imgW="17269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565400"/>
                        <a:ext cx="3022600" cy="172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331913" y="4581525"/>
          <a:ext cx="42894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5" imgW="3301920" imgH="914400" progId="Equation.3">
                  <p:embed/>
                </p:oleObj>
              </mc:Choice>
              <mc:Fallback>
                <p:oleObj name="Equation" r:id="rId5" imgW="33019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81525"/>
                        <a:ext cx="428942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5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en-US" sz="1400" smtClean="0"/>
              <a:t>Linear Algebra - Chapter 1</a:t>
            </a:r>
          </a:p>
        </p:txBody>
      </p:sp>
      <p:sp>
        <p:nvSpPr>
          <p:cNvPr id="4199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E6451FF-69A0-46A2-B267-B581014EAE34}" type="slidenum">
              <a:rPr kumimoji="0" lang="en-US" altLang="en-US" sz="1400"/>
              <a:pPr eaLnBrk="1" hangingPunct="1"/>
              <a:t>15</a:t>
            </a:fld>
            <a:endParaRPr kumimoji="0" lang="en-US" altLang="en-US" sz="1400"/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Homogeneous Linear Systems</a:t>
            </a:r>
            <a:endParaRPr lang="en-US" altLang="en-US" smtClean="0"/>
          </a:p>
        </p:txBody>
      </p:sp>
      <p:sp>
        <p:nvSpPr>
          <p:cNvPr id="4199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133600"/>
            <a:ext cx="7772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z="2400" smtClean="0"/>
              <a:t>The corresponding system of equations is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z="2400" smtClean="0"/>
              <a:t>Solving for the leading variables yields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z="2400" smtClean="0"/>
              <a:t>The general solution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t</a:t>
            </a:r>
            <a:r>
              <a:rPr lang="id-ID" altLang="en-US" sz="2400" smtClean="0"/>
              <a:t>he trivial solution is obtained when s=t=0</a:t>
            </a:r>
            <a:endParaRPr lang="en-US" altLang="en-US" sz="2400" smtClean="0"/>
          </a:p>
        </p:txBody>
      </p:sp>
      <p:graphicFrame>
        <p:nvGraphicFramePr>
          <p:cNvPr id="41986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6372225" y="2781300"/>
          <a:ext cx="207803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812520" imgH="685800" progId="Equation.3">
                  <p:embed/>
                </p:oleObj>
              </mc:Choice>
              <mc:Fallback>
                <p:oleObj name="Equation" r:id="rId3" imgW="812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781300"/>
                        <a:ext cx="207803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187450" y="2636838"/>
          <a:ext cx="2428875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5" imgW="939600" imgH="685800" progId="Equation.3">
                  <p:embed/>
                </p:oleObj>
              </mc:Choice>
              <mc:Fallback>
                <p:oleObj name="Equation" r:id="rId5" imgW="939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636838"/>
                        <a:ext cx="2428875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4508500"/>
          <a:ext cx="52609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7" imgW="2349360" imgH="228600" progId="Equation.3">
                  <p:embed/>
                </p:oleObj>
              </mc:Choice>
              <mc:Fallback>
                <p:oleObj name="Equation" r:id="rId7" imgW="234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508500"/>
                        <a:ext cx="52609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457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en-US" altLang="en-US" sz="1400" smtClean="0"/>
              <a:t>Linear Algebra - Chapter 1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FBB5B42-25A2-4B9E-8DB9-FE7A5A65B0B7}" type="slidenum">
              <a:rPr kumimoji="0" lang="en-US" altLang="en-US" sz="1400"/>
              <a:pPr eaLnBrk="1" hangingPunct="1"/>
              <a:t>16</a:t>
            </a:fld>
            <a:endParaRPr kumimoji="0" lang="en-US" altLang="en-US" sz="1400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Homogeneous Linear Systems</a:t>
            </a:r>
            <a:endParaRPr lang="en-US" altLang="en-US" smtClean="0"/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Theorem: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mtClean="0"/>
              <a:t>	A homogeneous system of linear equations with more unknowns than equations has infinitely many solutions.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201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1.2 Gauss Jordran Method</a:t>
            </a:r>
          </a:p>
        </p:txBody>
      </p:sp>
      <p:sp>
        <p:nvSpPr>
          <p:cNvPr id="952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4E03BC0-EF0F-415B-9ABE-1334B2EB6774}" type="slidenum">
              <a:rPr kumimoji="0" lang="en-US" altLang="zh-TW" sz="2800">
                <a:solidFill>
                  <a:schemeClr val="bg2"/>
                </a:solidFill>
              </a:rPr>
              <a:pPr eaLnBrk="1" hangingPunct="1"/>
              <a:t>2</a:t>
            </a:fld>
            <a:endParaRPr kumimoji="0" lang="en-US" altLang="zh-TW" sz="2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Gauss-Jordan Elimination(1/4)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5476875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Solve by Gauss-Jordan Elimination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>
                <a:solidFill>
                  <a:schemeClr val="folHlink"/>
                </a:solidFill>
              </a:rPr>
              <a:t>Solution: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smtClean="0"/>
              <a:t>    The augmented matrix for the system is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76375" y="2420938"/>
          <a:ext cx="3744913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方程式" r:id="rId3" imgW="2400120" imgH="914400" progId="Equation.3">
                  <p:embed/>
                </p:oleObj>
              </mc:Choice>
              <mc:Fallback>
                <p:oleObj name="方程式" r:id="rId3" imgW="24001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420938"/>
                        <a:ext cx="3744913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619250" y="4724400"/>
          <a:ext cx="37449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方程式" r:id="rId5" imgW="1892160" imgH="914400" progId="Equation.3">
                  <p:embed/>
                </p:oleObj>
              </mc:Choice>
              <mc:Fallback>
                <p:oleObj name="方程式" r:id="rId5" imgW="1892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24400"/>
                        <a:ext cx="374491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9741108-FC87-4301-B741-D10C23E69B81}" type="slidenum">
              <a:rPr kumimoji="0" lang="en-US" altLang="zh-TW" sz="1400"/>
              <a:pPr eaLnBrk="1" hangingPunct="1"/>
              <a:t>3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28545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Gauss-Jordan Elimination(2/4)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277100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Adding -2 times the 1st row to the 2nd and 4th rows gives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Multiplying the 2nd row by -1 and then adding -5 times the new 2nd row to the 3rd row and -4 times the new 2nd row to the 4th row gives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4852988"/>
          <a:ext cx="367188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方程式" r:id="rId3" imgW="1777680" imgH="914400" progId="Equation.3">
                  <p:embed/>
                </p:oleObj>
              </mc:Choice>
              <mc:Fallback>
                <p:oleObj name="方程式" r:id="rId3" imgW="17776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852988"/>
                        <a:ext cx="367188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2398713"/>
          <a:ext cx="3743325" cy="146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方程式" r:id="rId5" imgW="1892160" imgH="914400" progId="Equation.3">
                  <p:embed/>
                </p:oleObj>
              </mc:Choice>
              <mc:Fallback>
                <p:oleObj name="方程式" r:id="rId5" imgW="1892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398713"/>
                        <a:ext cx="3743325" cy="146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2A2C3B9-E3D5-4B43-BA54-9758AEBFF5A1}" type="slidenum">
              <a:rPr kumimoji="0" lang="en-US" altLang="zh-TW" sz="1400"/>
              <a:pPr eaLnBrk="1" hangingPunct="1"/>
              <a:t>4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32075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Gauss-Jordan Elimination(3/4)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844675"/>
            <a:ext cx="8027988" cy="4114800"/>
          </a:xfrm>
        </p:spPr>
        <p:txBody>
          <a:bodyPr/>
          <a:lstStyle/>
          <a:p>
            <a:pPr eaLnBrk="1" hangingPunct="1"/>
            <a:r>
              <a:rPr lang="en-US" altLang="zh-TW" sz="2000" smtClean="0"/>
              <a:t>Interchanging the 3rd and 4th rows and then multiplying the 3rd row of the resulting matrix by 1/6 gives the row-echelon form.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Adding -3 times the 3rd row to the 2nd row and then adding 2 times the 2nd row of the resulting matrix to the 1st row yields the reduced row-echelon form.</a:t>
            </a: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692275" y="4924425"/>
          <a:ext cx="352742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方程式" r:id="rId3" imgW="1638000" imgH="914400" progId="Equation.3">
                  <p:embed/>
                </p:oleObj>
              </mc:Choice>
              <mc:Fallback>
                <p:oleObj name="方程式" r:id="rId3" imgW="1638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24425"/>
                        <a:ext cx="352742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619250" y="2565400"/>
          <a:ext cx="3743325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方程式" r:id="rId5" imgW="1892160" imgH="914400" progId="Equation.3">
                  <p:embed/>
                </p:oleObj>
              </mc:Choice>
              <mc:Fallback>
                <p:oleObj name="方程式" r:id="rId5" imgW="1892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565400"/>
                        <a:ext cx="3743325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677DB0E-A9F3-4794-9DA8-DC05B43CF1A1}" type="slidenum">
              <a:rPr kumimoji="0" lang="en-US" altLang="zh-TW" sz="1400"/>
              <a:pPr eaLnBrk="1" hangingPunct="1"/>
              <a:t>5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904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smtClean="0"/>
              <a:t>Example 4</a:t>
            </a:r>
            <a:br>
              <a:rPr lang="en-US" altLang="zh-TW" smtClean="0"/>
            </a:br>
            <a:r>
              <a:rPr lang="en-US" altLang="zh-TW" smtClean="0"/>
              <a:t>Gauss-Jordan Elimination(4/4)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44675"/>
            <a:ext cx="6989762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TW" sz="2000" smtClean="0"/>
              <a:t>The corresponding system of equations is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en-US" altLang="zh-TW" sz="2000" smtClean="0"/>
              <a:t>Solution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000" smtClean="0"/>
              <a:t>    The augmented matrix for the system is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000" smtClean="0"/>
          </a:p>
          <a:p>
            <a:pPr eaLnBrk="1" hangingPunct="1"/>
            <a:r>
              <a:rPr lang="en-US" altLang="zh-TW" sz="2000" smtClean="0"/>
              <a:t>We assign the free variables, and the general solution is given by the formulas: 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47813" y="2224088"/>
          <a:ext cx="3417887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方程式" r:id="rId3" imgW="1981080" imgH="698400" progId="Equation.3">
                  <p:embed/>
                </p:oleObj>
              </mc:Choice>
              <mc:Fallback>
                <p:oleObj name="方程式" r:id="rId3" imgW="19810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24088"/>
                        <a:ext cx="3417887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4005263"/>
          <a:ext cx="33845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方程式" r:id="rId5" imgW="1307880" imgH="698400" progId="Equation.3">
                  <p:embed/>
                </p:oleObj>
              </mc:Choice>
              <mc:Fallback>
                <p:oleObj name="方程式" r:id="rId5" imgW="1307880" imgH="698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005263"/>
                        <a:ext cx="33845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1547813" y="5876925"/>
          <a:ext cx="7200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方程式" r:id="rId7" imgW="3543120" imgH="228600" progId="Equation.3">
                  <p:embed/>
                </p:oleObj>
              </mc:Choice>
              <mc:Fallback>
                <p:oleObj name="方程式" r:id="rId7" imgW="354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876925"/>
                        <a:ext cx="7200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FFB0945-CD41-412D-8175-468C1BE9F1AF}" type="slidenum">
              <a:rPr kumimoji="0" lang="en-US" altLang="zh-TW" sz="1400"/>
              <a:pPr eaLnBrk="1" hangingPunct="1"/>
              <a:t>6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5894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05038"/>
            <a:ext cx="8208962" cy="1143000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1.2 Homogeneous Linear System</a:t>
            </a:r>
          </a:p>
        </p:txBody>
      </p:sp>
      <p:sp>
        <p:nvSpPr>
          <p:cNvPr id="972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DF19E40-07C8-4DD8-9626-0D291246A6D9}" type="slidenum">
              <a:rPr kumimoji="0" lang="en-US" altLang="zh-TW" sz="2800">
                <a:solidFill>
                  <a:schemeClr val="bg2"/>
                </a:solidFill>
              </a:rPr>
              <a:pPr eaLnBrk="1" hangingPunct="1"/>
              <a:t>7</a:t>
            </a:fld>
            <a:endParaRPr kumimoji="0" lang="en-US" altLang="zh-TW" sz="2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214313"/>
            <a:ext cx="7972425" cy="1462087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Homogeneous Linear Systems(1/2)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16113"/>
            <a:ext cx="6845300" cy="44656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A system of linear equations is said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   to be </a:t>
            </a:r>
            <a:r>
              <a:rPr lang="en-US" altLang="zh-TW" sz="2000" smtClean="0">
                <a:solidFill>
                  <a:schemeClr val="hlink"/>
                </a:solidFill>
              </a:rPr>
              <a:t>homogeneous</a:t>
            </a:r>
            <a:r>
              <a:rPr lang="en-US" altLang="zh-TW" sz="2000" smtClean="0"/>
              <a:t> if the constant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   terms are all zero; that is , the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   system has the form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Every homogeneous system of linear equation is </a:t>
            </a:r>
            <a:r>
              <a:rPr lang="en-US" altLang="zh-TW" sz="2000" b="1" smtClean="0"/>
              <a:t>consistent</a:t>
            </a:r>
            <a:r>
              <a:rPr lang="en-US" altLang="zh-TW" sz="2000" smtClean="0"/>
              <a:t>, since all such system have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000" smtClean="0"/>
              <a:t>    as a solution. This solution is called the </a:t>
            </a:r>
            <a:r>
              <a:rPr lang="en-US" altLang="zh-TW" sz="2000" smtClean="0">
                <a:solidFill>
                  <a:schemeClr val="hlink"/>
                </a:solidFill>
              </a:rPr>
              <a:t>trivial solution</a:t>
            </a:r>
            <a:r>
              <a:rPr lang="en-US" altLang="zh-TW" sz="2000" smtClean="0"/>
              <a:t>; if there are another solutions, they are called </a:t>
            </a:r>
            <a:r>
              <a:rPr lang="en-US" altLang="zh-TW" sz="2000" smtClean="0">
                <a:solidFill>
                  <a:schemeClr val="hlink"/>
                </a:solidFill>
              </a:rPr>
              <a:t>nontrivial solutions</a:t>
            </a:r>
            <a:r>
              <a:rPr lang="en-US" altLang="zh-TW" sz="20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There are only two possibilities for its solutions: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The system has </a:t>
            </a:r>
            <a:r>
              <a:rPr lang="en-US" altLang="zh-TW" sz="1800" b="1" smtClean="0"/>
              <a:t>only</a:t>
            </a:r>
            <a:r>
              <a:rPr lang="en-US" altLang="zh-TW" sz="1800" smtClean="0"/>
              <a:t> the trivial solution.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The system has </a:t>
            </a:r>
            <a:r>
              <a:rPr lang="en-US" altLang="zh-TW" sz="1800" b="1" smtClean="0"/>
              <a:t>infinitely</a:t>
            </a:r>
            <a:r>
              <a:rPr lang="en-US" altLang="zh-TW" sz="1800" smtClean="0"/>
              <a:t> many solutions in addition to the trivial solution.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/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5651500" y="1844675"/>
          <a:ext cx="31686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方程式" r:id="rId3" imgW="1777680" imgH="914400" progId="Equation.3">
                  <p:embed/>
                </p:oleObj>
              </mc:Choice>
              <mc:Fallback>
                <p:oleObj name="方程式" r:id="rId3" imgW="17776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844675"/>
                        <a:ext cx="3168650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1"/>
          <p:cNvGraphicFramePr>
            <a:graphicFrameLocks noChangeAspect="1"/>
          </p:cNvGraphicFramePr>
          <p:nvPr>
            <p:ph sz="quarter" idx="3"/>
          </p:nvPr>
        </p:nvGraphicFramePr>
        <p:xfrm>
          <a:off x="6084888" y="3860800"/>
          <a:ext cx="24368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方程式" r:id="rId5" imgW="1384200" imgH="228600" progId="Equation.3">
                  <p:embed/>
                </p:oleObj>
              </mc:Choice>
              <mc:Fallback>
                <p:oleObj name="方程式" r:id="rId5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860800"/>
                        <a:ext cx="2436812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140200" y="30686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091DA06-4AA4-4101-8695-A0EAAF52CD03}" type="slidenum">
              <a:rPr kumimoji="0" lang="en-US" altLang="zh-TW" sz="1400"/>
              <a:pPr eaLnBrk="1" hangingPunct="1"/>
              <a:t>8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408840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214313"/>
            <a:ext cx="8043862" cy="1462087"/>
          </a:xfrm>
        </p:spPr>
        <p:txBody>
          <a:bodyPr/>
          <a:lstStyle/>
          <a:p>
            <a:pPr eaLnBrk="1" hangingPunct="1"/>
            <a:r>
              <a:rPr lang="en-US" altLang="zh-TW" sz="4000" smtClean="0"/>
              <a:t>Homogeneous Linear Systems(2/2)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2203450"/>
            <a:ext cx="3529012" cy="3097213"/>
          </a:xfrm>
        </p:spPr>
        <p:txBody>
          <a:bodyPr/>
          <a:lstStyle/>
          <a:p>
            <a:pPr eaLnBrk="1" hangingPunct="1"/>
            <a:r>
              <a:rPr lang="en-US" altLang="zh-TW" sz="2200" smtClean="0"/>
              <a:t>In a special case of a homogeneous linear system of two linear equations in two unknowns: (fig1.2.1)</a:t>
            </a:r>
          </a:p>
          <a:p>
            <a:pPr eaLnBrk="1" hangingPunct="1"/>
            <a:endParaRPr lang="en-US" altLang="zh-TW" sz="2200" smtClean="0"/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4292600"/>
          <a:ext cx="3770312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方程式" r:id="rId3" imgW="2108160" imgH="457200" progId="Equation.3">
                  <p:embed/>
                </p:oleObj>
              </mc:Choice>
              <mc:Fallback>
                <p:oleObj name="方程式" r:id="rId3" imgW="2108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292600"/>
                        <a:ext cx="3770312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9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44688"/>
            <a:ext cx="2211387" cy="4652962"/>
          </a:xfrm>
          <a:noFill/>
        </p:spPr>
      </p:pic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72FE7A2-464D-42F0-9053-97B5B9DBCACF}" type="slidenum">
              <a:rPr kumimoji="0" lang="en-US" altLang="zh-TW" sz="1400"/>
              <a:pPr eaLnBrk="1" hangingPunct="1"/>
              <a:t>9</a:t>
            </a:fld>
            <a:endParaRPr kumimoji="0"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6441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519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Tahoma</vt:lpstr>
      <vt:lpstr>Wingdings</vt:lpstr>
      <vt:lpstr>Office Theme</vt:lpstr>
      <vt:lpstr>Microsoft 方程式編輯器 3.0</vt:lpstr>
      <vt:lpstr>Microsoft Equation 3.0</vt:lpstr>
      <vt:lpstr>Lecture 3</vt:lpstr>
      <vt:lpstr>1.2 Gauss Jordran Method</vt:lpstr>
      <vt:lpstr>Example 4 Gauss-Jordan Elimination(1/4)</vt:lpstr>
      <vt:lpstr>Example 4 Gauss-Jordan Elimination(2/4)</vt:lpstr>
      <vt:lpstr>Example 4 Gauss-Jordan Elimination(3/4)</vt:lpstr>
      <vt:lpstr>Example 4 Gauss-Jordan Elimination(4/4)</vt:lpstr>
      <vt:lpstr>1.2 Homogeneous Linear System</vt:lpstr>
      <vt:lpstr>Homogeneous Linear Systems(1/2)</vt:lpstr>
      <vt:lpstr>Homogeneous Linear Systems(2/2)</vt:lpstr>
      <vt:lpstr>Example 7 Gauss-Jordan Elimination(1/3)</vt:lpstr>
      <vt:lpstr>Example 7 Gauss-Jordan Elimination(2/3)</vt:lpstr>
      <vt:lpstr>Theorem 1.2.1      </vt:lpstr>
      <vt:lpstr>Homogeneous Linear Systems</vt:lpstr>
      <vt:lpstr>Homogeneous Linear Systems</vt:lpstr>
      <vt:lpstr>Homogeneous Linear Systems</vt:lpstr>
      <vt:lpstr>Homogeneous Linear Systems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Khawaja Elahi</dc:creator>
  <cp:lastModifiedBy>Khawaja Elahi</cp:lastModifiedBy>
  <cp:revision>2</cp:revision>
  <dcterms:created xsi:type="dcterms:W3CDTF">2018-01-23T11:04:16Z</dcterms:created>
  <dcterms:modified xsi:type="dcterms:W3CDTF">2018-01-23T11:06:10Z</dcterms:modified>
</cp:coreProperties>
</file>