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51"/>
  </p:notesMasterIdLst>
  <p:sldIdLst>
    <p:sldId id="256" r:id="rId12"/>
    <p:sldId id="259" r:id="rId13"/>
    <p:sldId id="257" r:id="rId14"/>
    <p:sldId id="258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81" r:id="rId24"/>
    <p:sldId id="268" r:id="rId25"/>
    <p:sldId id="271" r:id="rId26"/>
    <p:sldId id="269" r:id="rId27"/>
    <p:sldId id="270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83" r:id="rId36"/>
    <p:sldId id="279" r:id="rId37"/>
    <p:sldId id="280" r:id="rId38"/>
    <p:sldId id="282" r:id="rId39"/>
    <p:sldId id="284" r:id="rId40"/>
    <p:sldId id="285" r:id="rId41"/>
    <p:sldId id="286" r:id="rId42"/>
    <p:sldId id="287" r:id="rId43"/>
    <p:sldId id="289" r:id="rId44"/>
    <p:sldId id="290" r:id="rId45"/>
    <p:sldId id="288" r:id="rId46"/>
    <p:sldId id="291" r:id="rId47"/>
    <p:sldId id="292" r:id="rId48"/>
    <p:sldId id="293" r:id="rId49"/>
    <p:sldId id="29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50B4F-E3F5-4EC4-9A02-8DA9A12D857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D9E27-3862-4B5E-9AF1-B07C2376B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7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D9E27-3862-4B5E-9AF1-B07C2376BF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70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842812-BBDD-4A2C-81FA-6948A3E3ED8A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3904" y="4343401"/>
            <a:ext cx="5030194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92" tIns="45246" rIns="90492" bIns="4524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795FE-B7F6-4C86-B95D-529A8CC5F7D5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1A42-4F04-454E-8A8F-43310ABC749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B938-D0BD-48CD-AA40-80EB45BC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8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1A42-4F04-454E-8A8F-43310ABC749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B938-D0BD-48CD-AA40-80EB45BC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78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3C3FF-8B70-4811-9DD7-814229E514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068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8E77A-EB62-4327-ACFE-3EF7DE7B23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743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B843A-10CB-4AEC-8EDE-2075D1D02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650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145C2-25CC-4B5E-BA61-D209DAEE8E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251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8D127-40DE-4727-9C71-1D4A985E5A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010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4AF88-8CEF-4EB9-AC72-A768A03E8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618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7624C-8E93-47C9-823D-E3BE22F056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21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1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878C6-0D24-42BA-899B-BD02603CB2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142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52060-C06D-4733-980B-186AD04E0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268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134CF-B5E9-45C1-B122-9BD3A81A15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7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1A42-4F04-454E-8A8F-43310ABC749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B938-D0BD-48CD-AA40-80EB45BC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40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373D5-FA19-4032-9CED-F9EA1FDCD6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624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3361FC-1A1B-433B-B8A4-42A7A50D31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36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5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B86442-9854-4874-A49E-21C218CDC5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494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FF35E1-2B7A-44AC-83B5-4CEDB9EF4F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165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93F565-CC2E-438A-8CBC-0725B1C1AA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107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F4EA24-7C25-4EC0-A46C-E742BD3589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905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8B4933-8C20-4648-BDF5-ACFD36457C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472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30DCA4-06B7-4840-9CA1-1D2118EE07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305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A3DC6D-4A30-4D72-A8B6-CF284F2E62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176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C7321F-D9C7-4D1A-B0D3-6B16BAE094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1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3C3FF-8B70-4811-9DD7-814229E514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752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5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462299-2047-4C88-B6B1-028119D83B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11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6D15F2-1822-430A-A648-9515648D3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6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8E77A-EB62-4327-ACFE-3EF7DE7B23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64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B843A-10CB-4AEC-8EDE-2075D1D02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5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145C2-25CC-4B5E-BA61-D209DAEE8E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55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8D127-40DE-4727-9C71-1D4A985E5A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51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4AF88-8CEF-4EB9-AC72-A768A03E8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09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7624C-8E93-47C9-823D-E3BE22F056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96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1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878C6-0D24-42BA-899B-BD02603CB2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7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1A42-4F04-454E-8A8F-43310ABC749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B938-D0BD-48CD-AA40-80EB45BC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76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52060-C06D-4733-980B-186AD04E0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134CF-B5E9-45C1-B122-9BD3A81A15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66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373D5-FA19-4032-9CED-F9EA1FDCD6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6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3C3FF-8B70-4811-9DD7-814229E514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02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8E77A-EB62-4327-ACFE-3EF7DE7B23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80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B843A-10CB-4AEC-8EDE-2075D1D02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79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145C2-25CC-4B5E-BA61-D209DAEE8E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85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8D127-40DE-4727-9C71-1D4A985E5A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43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4AF88-8CEF-4EB9-AC72-A768A03E8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61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7624C-8E93-47C9-823D-E3BE22F056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1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1A42-4F04-454E-8A8F-43310ABC749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B938-D0BD-48CD-AA40-80EB45BC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16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1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878C6-0D24-42BA-899B-BD02603CB2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87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52060-C06D-4733-980B-186AD04E0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03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134CF-B5E9-45C1-B122-9BD3A81A15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1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373D5-FA19-4032-9CED-F9EA1FDCD6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19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3C3FF-8B70-4811-9DD7-814229E514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21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8E77A-EB62-4327-ACFE-3EF7DE7B23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7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B843A-10CB-4AEC-8EDE-2075D1D02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23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145C2-25CC-4B5E-BA61-D209DAEE8E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010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8D127-40DE-4727-9C71-1D4A985E5A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6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4AF88-8CEF-4EB9-AC72-A768A03E8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2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1A42-4F04-454E-8A8F-43310ABC749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B938-D0BD-48CD-AA40-80EB45BC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5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7624C-8E93-47C9-823D-E3BE22F056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02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1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878C6-0D24-42BA-899B-BD02603CB2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95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52060-C06D-4733-980B-186AD04E0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35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134CF-B5E9-45C1-B122-9BD3A81A15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27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373D5-FA19-4032-9CED-F9EA1FDCD6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87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3C3FF-8B70-4811-9DD7-814229E514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93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8E77A-EB62-4327-ACFE-3EF7DE7B23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576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B843A-10CB-4AEC-8EDE-2075D1D02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7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145C2-25CC-4B5E-BA61-D209DAEE8E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00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8D127-40DE-4727-9C71-1D4A985E5A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0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1A42-4F04-454E-8A8F-43310ABC749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B938-D0BD-48CD-AA40-80EB45BC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378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4AF88-8CEF-4EB9-AC72-A768A03E8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93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7624C-8E93-47C9-823D-E3BE22F056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42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1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878C6-0D24-42BA-899B-BD02603CB2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8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52060-C06D-4733-980B-186AD04E0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77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134CF-B5E9-45C1-B122-9BD3A81A15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8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373D5-FA19-4032-9CED-F9EA1FDCD6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103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3C3FF-8B70-4811-9DD7-814229E514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41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8E77A-EB62-4327-ACFE-3EF7DE7B23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595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B843A-10CB-4AEC-8EDE-2075D1D02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848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145C2-25CC-4B5E-BA61-D209DAEE8E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1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1A42-4F04-454E-8A8F-43310ABC749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B938-D0BD-48CD-AA40-80EB45BC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41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8D127-40DE-4727-9C71-1D4A985E5A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541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4AF88-8CEF-4EB9-AC72-A768A03E8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925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7624C-8E93-47C9-823D-E3BE22F056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821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1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878C6-0D24-42BA-899B-BD02603CB2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23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52060-C06D-4733-980B-186AD04E0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81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134CF-B5E9-45C1-B122-9BD3A81A15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172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373D5-FA19-4032-9CED-F9EA1FDCD6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774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3C3FF-8B70-4811-9DD7-814229E514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172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8E77A-EB62-4327-ACFE-3EF7DE7B23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796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B843A-10CB-4AEC-8EDE-2075D1D02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1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1A42-4F04-454E-8A8F-43310ABC749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B938-D0BD-48CD-AA40-80EB45BC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9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145C2-25CC-4B5E-BA61-D209DAEE8E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359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8D127-40DE-4727-9C71-1D4A985E5A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69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4AF88-8CEF-4EB9-AC72-A768A03E8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137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7624C-8E93-47C9-823D-E3BE22F056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695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1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878C6-0D24-42BA-899B-BD02603CB2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01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52060-C06D-4733-980B-186AD04E0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348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134CF-B5E9-45C1-B122-9BD3A81A15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675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373D5-FA19-4032-9CED-F9EA1FDCD6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767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3C3FF-8B70-4811-9DD7-814229E514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040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8E77A-EB62-4327-ACFE-3EF7DE7B23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0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1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1A42-4F04-454E-8A8F-43310ABC749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B938-D0BD-48CD-AA40-80EB45BC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79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B843A-10CB-4AEC-8EDE-2075D1D02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973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145C2-25CC-4B5E-BA61-D209DAEE8E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624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8D127-40DE-4727-9C71-1D4A985E5A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091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4AF88-8CEF-4EB9-AC72-A768A03E8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629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7624C-8E93-47C9-823D-E3BE22F056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013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1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878C6-0D24-42BA-899B-BD02603CB2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116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52060-C06D-4733-980B-186AD04E0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663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134CF-B5E9-45C1-B122-9BD3A81A15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219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373D5-FA19-4032-9CED-F9EA1FDCD6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591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3C3FF-8B70-4811-9DD7-814229E514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2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E1A42-4F04-454E-8A8F-43310ABC749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3B938-D0BD-48CD-AA40-80EB45BC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163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8E77A-EB62-4327-ACFE-3EF7DE7B23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838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B843A-10CB-4AEC-8EDE-2075D1D02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051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145C2-25CC-4B5E-BA61-D209DAEE8E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02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8D127-40DE-4727-9C71-1D4A985E5A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22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4AF88-8CEF-4EB9-AC72-A768A03E87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89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7624C-8E93-47C9-823D-E3BE22F056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624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1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878C6-0D24-42BA-899B-BD02603CB2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889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52060-C06D-4733-980B-186AD04E09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096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134CF-B5E9-45C1-B122-9BD3A81A15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192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373D5-FA19-4032-9CED-F9EA1FDCD6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4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E1A42-4F04-454E-8A8F-43310ABC749C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3B938-D0BD-48CD-AA40-80EB45BC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1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chemeClr val="bg1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F53CFA-1561-419A-B615-42FB52AD4E8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4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3780367" y="295632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Introduction To Materials Science, Chapter 4, Imperfections in solids</a:t>
            </a: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0" y="6587729"/>
            <a:ext cx="914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</a:rPr>
              <a:t>University of Virginia, Dept. of Materials Science and Engineering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1400" y="6629400"/>
            <a:ext cx="482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044095-CD82-447D-9610-EA50CAE4106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9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chemeClr val="bg1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F53CFA-1561-419A-B615-42FB52AD4E8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5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chemeClr val="bg1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F53CFA-1561-419A-B615-42FB52AD4E8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4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chemeClr val="bg1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F53CFA-1561-419A-B615-42FB52AD4E8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5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chemeClr val="bg1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F53CFA-1561-419A-B615-42FB52AD4E8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8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chemeClr val="bg1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F53CFA-1561-419A-B615-42FB52AD4E8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chemeClr val="bg1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F53CFA-1561-419A-B615-42FB52AD4E8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7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chemeClr val="bg1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F53CFA-1561-419A-B615-42FB52AD4E8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7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chemeClr val="bg1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F53CFA-1561-419A-B615-42FB52AD4E8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3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9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lgerian" pitchFamily="82" charset="0"/>
              </a:rPr>
              <a:t>Crystal Imperfection</a:t>
            </a:r>
            <a:endParaRPr lang="en-US" dirty="0">
              <a:solidFill>
                <a:srgbClr val="0000FF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828800"/>
            <a:ext cx="7772400" cy="4953000"/>
          </a:xfrm>
        </p:spPr>
        <p:txBody>
          <a:bodyPr>
            <a:normAutofit fontScale="92500"/>
          </a:bodyPr>
          <a:lstStyle/>
          <a:p>
            <a:pPr marL="1714500" indent="-1714500" algn="just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Crystals: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Basis with infinite space lattice. Infinite periodicity.</a:t>
            </a:r>
          </a:p>
          <a:p>
            <a:pPr marL="1714500" indent="-1714500" algn="just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 crystals: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finite in extent. Therefore, they have surface at boundary where some atomic bonds are broken. Surface itself is an imperfection.</a:t>
            </a:r>
          </a:p>
          <a:p>
            <a:pPr marL="1714500" indent="-1714500" algn="just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addition, there are other occasional disruption in periodicity within a crystal. Volume wise disruption may be 0.01%.</a:t>
            </a:r>
          </a:p>
          <a:p>
            <a:pPr marL="1714500" indent="-1714500" algn="just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7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96866" y="2860675"/>
            <a:ext cx="2168671" cy="523220"/>
          </a:xfrm>
          <a:prstGeom prst="rect">
            <a:avLst/>
          </a:prstGeom>
          <a:solidFill>
            <a:srgbClr val="EFFFFF"/>
          </a:solidFill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/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G = H  T S</a:t>
            </a:r>
            <a:endParaRPr lang="en-US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90500" y="3616325"/>
            <a:ext cx="5291320" cy="523220"/>
          </a:xfrm>
          <a:prstGeom prst="rect">
            <a:avLst/>
          </a:prstGeom>
          <a:solidFill>
            <a:srgbClr val="EFFFFF"/>
          </a:solidFill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/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G (putting n vacancies) = nH</a:t>
            </a:r>
            <a:r>
              <a:rPr lang="en-US" sz="2200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 T S</a:t>
            </a:r>
            <a:r>
              <a:rPr lang="en-US" sz="2200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config</a:t>
            </a:r>
            <a:endParaRPr lang="en-US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47651" y="236539"/>
            <a:ext cx="8459788" cy="2283702"/>
          </a:xfrm>
          <a:prstGeom prst="rect">
            <a:avLst/>
          </a:prstGeom>
          <a:solidFill>
            <a:srgbClr val="EFFFFF"/>
          </a:solidFill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Let </a:t>
            </a:r>
            <a:r>
              <a:rPr lang="en-US" sz="2200">
                <a:solidFill>
                  <a:srgbClr val="CC0000"/>
                </a:solidFill>
                <a:latin typeface="Times New Roman" pitchFamily="18" charset="0"/>
              </a:rPr>
              <a:t>n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be the number of vacancies, </a:t>
            </a:r>
            <a:r>
              <a:rPr lang="en-US" sz="2200">
                <a:solidFill>
                  <a:srgbClr val="CC0000"/>
                </a:solidFill>
                <a:latin typeface="Times New Roman" pitchFamily="18" charset="0"/>
              </a:rPr>
              <a:t>N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the number of sites in the lattice</a:t>
            </a:r>
          </a:p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Assume that concentration of vacancies is small i.e. </a:t>
            </a:r>
            <a:r>
              <a:rPr lang="en-US" sz="2200">
                <a:solidFill>
                  <a:srgbClr val="0000FF"/>
                </a:solidFill>
                <a:latin typeface="Times New Roman" pitchFamily="18" charset="0"/>
              </a:rPr>
              <a:t>n/N &lt;&lt; 1</a:t>
            </a:r>
          </a:p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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interaction between vacancies can be ignored</a:t>
            </a:r>
          </a:p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</a:t>
            </a:r>
            <a:r>
              <a:rPr lang="en-US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H</a:t>
            </a:r>
            <a:r>
              <a:rPr lang="en-US" sz="22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formation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(n vacancies) = n . H</a:t>
            </a:r>
            <a:r>
              <a:rPr lang="en-US" sz="22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formation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(1 vacancy)</a:t>
            </a:r>
          </a:p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Let H</a:t>
            </a:r>
            <a:r>
              <a:rPr lang="en-US" sz="22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be the enthalpy of formation of 1 mole of vacancies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635376" y="2806700"/>
            <a:ext cx="3575018" cy="523220"/>
          </a:xfrm>
          <a:prstGeom prst="rect">
            <a:avLst/>
          </a:prstGeom>
          <a:solidFill>
            <a:srgbClr val="EFFFFF"/>
          </a:solidFill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/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S = S</a:t>
            </a:r>
            <a:r>
              <a:rPr lang="en-US" sz="2200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thermal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+ S</a:t>
            </a:r>
            <a:r>
              <a:rPr lang="en-US" sz="2200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configurational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5507040" y="4384684"/>
          <a:ext cx="33623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4" imgW="1447560" imgH="444240" progId="Equation.3">
                  <p:embed/>
                </p:oleObj>
              </mc:Choice>
              <mc:Fallback>
                <p:oleObj name="Equation" r:id="rId4" imgW="1447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40" y="4384684"/>
                        <a:ext cx="3362325" cy="1031875"/>
                      </a:xfrm>
                      <a:prstGeom prst="rect">
                        <a:avLst/>
                      </a:prstGeom>
                      <a:solidFill>
                        <a:srgbClr val="EFFFFF"/>
                      </a:solidFill>
                      <a:ln w="28575" algn="ctr">
                        <a:solidFill>
                          <a:srgbClr val="CC00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8" name="Group 12"/>
          <p:cNvGrpSpPr>
            <a:grpSpLocks/>
          </p:cNvGrpSpPr>
          <p:nvPr/>
        </p:nvGrpSpPr>
        <p:grpSpPr bwMode="auto">
          <a:xfrm>
            <a:off x="127011" y="4148138"/>
            <a:ext cx="5102225" cy="1209675"/>
            <a:chOff x="80" y="2613"/>
            <a:chExt cx="3214" cy="762"/>
          </a:xfrm>
        </p:grpSpPr>
        <p:graphicFrame>
          <p:nvGraphicFramePr>
            <p:cNvPr id="29704" name="Object 8"/>
            <p:cNvGraphicFramePr>
              <a:graphicFrameLocks noChangeAspect="1"/>
            </p:cNvGraphicFramePr>
            <p:nvPr/>
          </p:nvGraphicFramePr>
          <p:xfrm>
            <a:off x="80" y="2762"/>
            <a:ext cx="3214" cy="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Equation" r:id="rId6" imgW="2197080" imgH="419040" progId="Equation.3">
                    <p:embed/>
                  </p:oleObj>
                </mc:Choice>
                <mc:Fallback>
                  <p:oleObj name="Equation" r:id="rId6" imgW="21970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" y="2762"/>
                          <a:ext cx="3214" cy="613"/>
                        </a:xfrm>
                        <a:prstGeom prst="rect">
                          <a:avLst/>
                        </a:prstGeom>
                        <a:solidFill>
                          <a:srgbClr val="EFFFFF"/>
                        </a:solidFill>
                        <a:ln w="28575" algn="ctr">
                          <a:solidFill>
                            <a:srgbClr val="CC0099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 flipV="1">
              <a:off x="1552" y="2763"/>
              <a:ext cx="567" cy="55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2059" y="2613"/>
              <a:ext cx="39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zero</a:t>
              </a:r>
            </a:p>
          </p:txBody>
        </p:sp>
      </p:grpSp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2503488" y="5572125"/>
          <a:ext cx="13573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8" imgW="583920" imgH="393480" progId="Equation.3">
                  <p:embed/>
                </p:oleObj>
              </mc:Choice>
              <mc:Fallback>
                <p:oleObj name="Equation" r:id="rId8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5572125"/>
                        <a:ext cx="1357312" cy="914400"/>
                      </a:xfrm>
                      <a:prstGeom prst="rect">
                        <a:avLst/>
                      </a:prstGeom>
                      <a:solidFill>
                        <a:srgbClr val="EFFFFF"/>
                      </a:solidFill>
                      <a:ln w="28575" algn="ctr">
                        <a:solidFill>
                          <a:srgbClr val="CC00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49237" y="5854700"/>
            <a:ext cx="15311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For minimum</a:t>
            </a:r>
          </a:p>
        </p:txBody>
      </p:sp>
      <p:cxnSp>
        <p:nvCxnSpPr>
          <p:cNvPr id="29711" name="AutoShape 15"/>
          <p:cNvCxnSpPr>
            <a:cxnSpLocks noChangeShapeType="1"/>
            <a:stCxn id="29710" idx="3"/>
          </p:cNvCxnSpPr>
          <p:nvPr/>
        </p:nvCxnSpPr>
        <p:spPr bwMode="auto">
          <a:xfrm flipV="1">
            <a:off x="1780425" y="6029338"/>
            <a:ext cx="708775" cy="100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5486401" y="2819402"/>
            <a:ext cx="1768475" cy="588963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6334137" y="3605222"/>
            <a:ext cx="238372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Larger contribution</a:t>
            </a:r>
          </a:p>
        </p:txBody>
      </p:sp>
      <p:cxnSp>
        <p:nvCxnSpPr>
          <p:cNvPr id="29714" name="AutoShape 18"/>
          <p:cNvCxnSpPr>
            <a:cxnSpLocks noChangeShapeType="1"/>
            <a:stCxn id="29713" idx="0"/>
            <a:endCxn id="29712" idx="4"/>
          </p:cNvCxnSpPr>
          <p:nvPr/>
        </p:nvCxnSpPr>
        <p:spPr bwMode="auto">
          <a:xfrm flipH="1" flipV="1">
            <a:off x="6370639" y="3408365"/>
            <a:ext cx="1155363" cy="1968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02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5626111" y="1249372"/>
          <a:ext cx="3282951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1143000" imgH="482400" progId="Equation.3">
                  <p:embed/>
                </p:oleObj>
              </mc:Choice>
              <mc:Fallback>
                <p:oleObj name="Equation" r:id="rId3" imgW="1143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11" y="1249372"/>
                        <a:ext cx="3282951" cy="1385887"/>
                      </a:xfrm>
                      <a:prstGeom prst="rect">
                        <a:avLst/>
                      </a:prstGeom>
                      <a:solidFill>
                        <a:srgbClr val="80D284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19075" y="1739910"/>
            <a:ext cx="4863832" cy="430887"/>
          </a:xfrm>
          <a:prstGeom prst="rect">
            <a:avLst/>
          </a:prstGeom>
          <a:solidFill>
            <a:srgbClr val="CCFFCC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Considering only configurational entropy</a:t>
            </a:r>
          </a:p>
        </p:txBody>
      </p:sp>
      <p:cxnSp>
        <p:nvCxnSpPr>
          <p:cNvPr id="30726" name="AutoShape 6"/>
          <p:cNvCxnSpPr>
            <a:cxnSpLocks noChangeShapeType="1"/>
            <a:stCxn id="30725" idx="3"/>
          </p:cNvCxnSpPr>
          <p:nvPr/>
        </p:nvCxnSpPr>
        <p:spPr bwMode="auto">
          <a:xfrm flipV="1">
            <a:off x="5082907" y="1943111"/>
            <a:ext cx="543209" cy="122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1662115" y="293697"/>
          <a:ext cx="26543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5" imgW="1143000" imgH="444240" progId="Equation.3">
                  <p:embed/>
                </p:oleObj>
              </mc:Choice>
              <mc:Fallback>
                <p:oleObj name="Equation" r:id="rId5" imgW="1143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5" y="293697"/>
                        <a:ext cx="2654300" cy="1031875"/>
                      </a:xfrm>
                      <a:prstGeom prst="rect">
                        <a:avLst/>
                      </a:prstGeom>
                      <a:solidFill>
                        <a:srgbClr val="EFFFFF"/>
                      </a:solidFill>
                      <a:ln w="28575" algn="ctr">
                        <a:solidFill>
                          <a:srgbClr val="CC00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27025" y="581026"/>
            <a:ext cx="4122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</a:t>
            </a:r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7826375" y="1974859"/>
            <a:ext cx="357188" cy="6826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019568" y="2889258"/>
            <a:ext cx="44855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User </a:t>
            </a:r>
            <a:r>
              <a:rPr lang="en-US" sz="2200">
                <a:solidFill>
                  <a:srgbClr val="CC0000"/>
                </a:solidFill>
                <a:latin typeface="Times New Roman" pitchFamily="18" charset="0"/>
              </a:rPr>
              <a:t>R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instead of </a:t>
            </a:r>
            <a:r>
              <a:rPr lang="en-US" sz="2200">
                <a:solidFill>
                  <a:srgbClr val="CC0000"/>
                </a:solidFill>
                <a:latin typeface="Times New Roman" pitchFamily="18" charset="0"/>
              </a:rPr>
              <a:t>k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if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H</a:t>
            </a:r>
            <a:r>
              <a:rPr lang="en-US" sz="2200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f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is in J/mole</a:t>
            </a:r>
          </a:p>
        </p:txBody>
      </p:sp>
      <p:cxnSp>
        <p:nvCxnSpPr>
          <p:cNvPr id="30731" name="AutoShape 11"/>
          <p:cNvCxnSpPr>
            <a:cxnSpLocks noChangeShapeType="1"/>
            <a:stCxn id="30730" idx="0"/>
            <a:endCxn id="30729" idx="2"/>
          </p:cNvCxnSpPr>
          <p:nvPr/>
        </p:nvCxnSpPr>
        <p:spPr bwMode="auto">
          <a:xfrm flipV="1">
            <a:off x="6262330" y="2316172"/>
            <a:ext cx="1564045" cy="5730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308601" y="679458"/>
            <a:ext cx="22717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Assuming n  &lt;&lt; N</a:t>
            </a:r>
          </a:p>
        </p:txBody>
      </p:sp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946151" y="4341822"/>
          <a:ext cx="57785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7" imgW="2222280" imgH="482400" progId="Equation.3">
                  <p:embed/>
                </p:oleObj>
              </mc:Choice>
              <mc:Fallback>
                <p:oleObj name="Equation" r:id="rId7" imgW="2222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1" y="4341822"/>
                        <a:ext cx="5778500" cy="1254125"/>
                      </a:xfrm>
                      <a:prstGeom prst="rect">
                        <a:avLst/>
                      </a:prstGeom>
                      <a:solidFill>
                        <a:srgbClr val="80D284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08016" y="3652847"/>
            <a:ext cx="928459" cy="430887"/>
          </a:xfrm>
          <a:prstGeom prst="rect">
            <a:avLst/>
          </a:prstGeom>
          <a:solidFill>
            <a:srgbClr val="CCFFCC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Using 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487613" y="3594100"/>
            <a:ext cx="3575018" cy="523220"/>
          </a:xfrm>
          <a:prstGeom prst="rect">
            <a:avLst/>
          </a:prstGeom>
          <a:solidFill>
            <a:srgbClr val="EFFFFF"/>
          </a:solidFill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/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S = S</a:t>
            </a:r>
            <a:r>
              <a:rPr lang="en-US" sz="2200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thermal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+ S</a:t>
            </a:r>
            <a:r>
              <a:rPr lang="en-US" sz="2200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configurational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231775" y="3394075"/>
            <a:ext cx="8447088" cy="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40" name="Oval 20"/>
          <p:cNvSpPr>
            <a:spLocks noChangeArrowheads="1"/>
          </p:cNvSpPr>
          <p:nvPr/>
        </p:nvSpPr>
        <p:spPr bwMode="auto">
          <a:xfrm>
            <a:off x="1779591" y="4248159"/>
            <a:ext cx="2806700" cy="13938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1481139" y="6115059"/>
            <a:ext cx="479650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Independent of  temperature, value of ~3</a:t>
            </a:r>
          </a:p>
        </p:txBody>
      </p:sp>
      <p:cxnSp>
        <p:nvCxnSpPr>
          <p:cNvPr id="30742" name="AutoShape 22"/>
          <p:cNvCxnSpPr>
            <a:cxnSpLocks noChangeShapeType="1"/>
            <a:stCxn id="30741" idx="0"/>
            <a:endCxn id="30740" idx="4"/>
          </p:cNvCxnSpPr>
          <p:nvPr/>
        </p:nvCxnSpPr>
        <p:spPr bwMode="auto">
          <a:xfrm flipH="1" flipV="1">
            <a:off x="3182941" y="5641984"/>
            <a:ext cx="696451" cy="47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3343286" y="3505200"/>
            <a:ext cx="9715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CC33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86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83" name="Group 39"/>
          <p:cNvGraphicFramePr>
            <a:graphicFrameLocks noGrp="1"/>
          </p:cNvGraphicFramePr>
          <p:nvPr/>
        </p:nvGraphicFramePr>
        <p:xfrm>
          <a:off x="4727579" y="596900"/>
          <a:ext cx="3902076" cy="3955353"/>
        </p:xfrm>
        <a:graphic>
          <a:graphicData uri="http://schemas.openxmlformats.org/drawingml/2006/table">
            <a:tbl>
              <a:tblPr/>
              <a:tblGrid>
                <a:gridCol w="1952625"/>
                <a:gridCol w="1949451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 (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ºC)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n/N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x 10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x 10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x 10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x 10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361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H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f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	= 1 eV/vacancy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	= 0.16 x 10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18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 J/vacancy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1787" name="Group 43"/>
          <p:cNvGrpSpPr>
            <a:grpSpLocks/>
          </p:cNvGrpSpPr>
          <p:nvPr/>
        </p:nvGrpSpPr>
        <p:grpSpPr bwMode="auto">
          <a:xfrm>
            <a:off x="214313" y="407988"/>
            <a:ext cx="4006851" cy="4195762"/>
            <a:chOff x="135" y="257"/>
            <a:chExt cx="2524" cy="2643"/>
          </a:xfrm>
        </p:grpSpPr>
        <p:pic>
          <p:nvPicPr>
            <p:cNvPr id="3175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" y="257"/>
              <a:ext cx="2524" cy="2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784" name="Text Box 40"/>
            <p:cNvSpPr txBox="1">
              <a:spLocks noChangeArrowheads="1"/>
            </p:cNvSpPr>
            <p:nvPr/>
          </p:nvSpPr>
          <p:spPr bwMode="auto">
            <a:xfrm>
              <a:off x="934" y="330"/>
              <a:ext cx="1420" cy="271"/>
            </a:xfrm>
            <a:prstGeom prst="rect">
              <a:avLst/>
            </a:prstGeom>
            <a:noFill/>
            <a:ln w="317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>
                  <a:solidFill>
                    <a:srgbClr val="000000"/>
                  </a:solidFill>
                  <a:latin typeface="Times New Roman" pitchFamily="18" charset="0"/>
                </a:rPr>
                <a:t>G (perfect crystal)</a:t>
              </a:r>
            </a:p>
          </p:txBody>
        </p:sp>
        <p:cxnSp>
          <p:nvCxnSpPr>
            <p:cNvPr id="31785" name="AutoShape 41"/>
            <p:cNvCxnSpPr>
              <a:cxnSpLocks noChangeShapeType="1"/>
              <a:stCxn id="31786" idx="7"/>
              <a:endCxn id="31784" idx="1"/>
            </p:cNvCxnSpPr>
            <p:nvPr/>
          </p:nvCxnSpPr>
          <p:spPr bwMode="auto">
            <a:xfrm flipV="1">
              <a:off x="444" y="465"/>
              <a:ext cx="490" cy="2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786" name="Oval 42"/>
            <p:cNvSpPr>
              <a:spLocks noChangeArrowheads="1"/>
            </p:cNvSpPr>
            <p:nvPr/>
          </p:nvSpPr>
          <p:spPr bwMode="auto">
            <a:xfrm>
              <a:off x="391" y="669"/>
              <a:ext cx="62" cy="5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247651" y="5207000"/>
            <a:ext cx="8459788" cy="523220"/>
          </a:xfrm>
          <a:prstGeom prst="rect">
            <a:avLst/>
          </a:prstGeom>
          <a:solidFill>
            <a:srgbClr val="EFFFFF"/>
          </a:solidFill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Certain equilibrium number of vacancies are preferred at T &gt; 0K</a:t>
            </a:r>
            <a:endParaRPr lang="en-US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2659074" y="1233488"/>
            <a:ext cx="13410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CC0000"/>
                </a:solidFill>
                <a:latin typeface="Times New Roman" pitchFamily="18" charset="0"/>
              </a:rPr>
              <a:t>At a given T</a:t>
            </a:r>
          </a:p>
        </p:txBody>
      </p:sp>
    </p:spTree>
    <p:extLst>
      <p:ext uri="{BB962C8B-B14F-4D97-AF65-F5344CB8AC3E}">
        <p14:creationId xmlns:p14="http://schemas.microsoft.com/office/powerpoint/2010/main" val="2788393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9CE90-C74A-464D-8283-23EB977B1454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0" y="34290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CC"/>
                </a:solidFill>
              </a:rPr>
              <a:t>Estimate number of vacancies in Cu at room T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0" y="1371601"/>
            <a:ext cx="9144000" cy="357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33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2333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2333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2333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2333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233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233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233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233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sz="2200" b="1" dirty="0">
                <a:solidFill>
                  <a:srgbClr val="3333CC"/>
                </a:solidFill>
              </a:rPr>
              <a:t> </a:t>
            </a:r>
            <a:r>
              <a:rPr lang="en-US" sz="2200" b="1" dirty="0" err="1">
                <a:solidFill>
                  <a:srgbClr val="3333CC"/>
                </a:solidFill>
              </a:rPr>
              <a:t>k</a:t>
            </a:r>
            <a:r>
              <a:rPr lang="en-US" sz="2200" b="1" baseline="-25000" dirty="0" err="1">
                <a:solidFill>
                  <a:srgbClr val="3333CC"/>
                </a:solidFill>
              </a:rPr>
              <a:t>B</a:t>
            </a:r>
            <a:r>
              <a:rPr lang="en-US" sz="2200" b="1" dirty="0">
                <a:solidFill>
                  <a:srgbClr val="000000"/>
                </a:solidFill>
              </a:rPr>
              <a:t> = 1.38 </a:t>
            </a:r>
            <a:r>
              <a:rPr lang="en-US" sz="2200" b="1" dirty="0">
                <a:solidFill>
                  <a:srgbClr val="000000"/>
                </a:solidFill>
                <a:sym typeface="Symbol" pitchFamily="18" charset="2"/>
              </a:rPr>
              <a:t> </a:t>
            </a:r>
            <a:r>
              <a:rPr lang="en-US" sz="2200" b="1" dirty="0">
                <a:solidFill>
                  <a:srgbClr val="000000"/>
                </a:solidFill>
              </a:rPr>
              <a:t>10</a:t>
            </a:r>
            <a:r>
              <a:rPr lang="en-US" sz="2200" b="1" baseline="30000" dirty="0">
                <a:solidFill>
                  <a:srgbClr val="000000"/>
                </a:solidFill>
              </a:rPr>
              <a:t>-23 </a:t>
            </a:r>
            <a:r>
              <a:rPr lang="en-US" sz="2200" b="1" dirty="0">
                <a:solidFill>
                  <a:srgbClr val="000000"/>
                </a:solidFill>
              </a:rPr>
              <a:t>J/atom-K = 8.62 </a:t>
            </a:r>
            <a:r>
              <a:rPr lang="en-US" sz="2200" b="1" dirty="0">
                <a:solidFill>
                  <a:srgbClr val="000000"/>
                </a:solidFill>
                <a:sym typeface="Symbol" pitchFamily="18" charset="2"/>
              </a:rPr>
              <a:t></a:t>
            </a:r>
            <a:r>
              <a:rPr lang="en-US" sz="2200" b="1" dirty="0">
                <a:solidFill>
                  <a:srgbClr val="000000"/>
                </a:solidFill>
              </a:rPr>
              <a:t> 10</a:t>
            </a:r>
            <a:r>
              <a:rPr lang="en-US" sz="2200" b="1" baseline="30000" dirty="0">
                <a:solidFill>
                  <a:srgbClr val="000000"/>
                </a:solidFill>
              </a:rPr>
              <a:t>-5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eV</a:t>
            </a:r>
            <a:r>
              <a:rPr lang="en-US" sz="2200" b="1" dirty="0">
                <a:solidFill>
                  <a:srgbClr val="000000"/>
                </a:solidFill>
              </a:rPr>
              <a:t>/atom-K</a:t>
            </a:r>
          </a:p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</a:pPr>
            <a:endParaRPr lang="en-US" sz="1000" b="1" dirty="0">
              <a:solidFill>
                <a:srgbClr val="000000"/>
              </a:solidFill>
            </a:endParaRPr>
          </a:p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sz="2200" b="1" dirty="0">
                <a:solidFill>
                  <a:srgbClr val="3333CC"/>
                </a:solidFill>
              </a:rPr>
              <a:t> T</a:t>
            </a:r>
            <a:r>
              <a:rPr lang="en-US" sz="2200" b="1" dirty="0">
                <a:solidFill>
                  <a:srgbClr val="000000"/>
                </a:solidFill>
              </a:rPr>
              <a:t> = 27</a:t>
            </a:r>
            <a:r>
              <a:rPr lang="en-US" sz="2200" b="1" baseline="30000" dirty="0">
                <a:solidFill>
                  <a:srgbClr val="000000"/>
                </a:solidFill>
              </a:rPr>
              <a:t>o</a:t>
            </a:r>
            <a:r>
              <a:rPr lang="en-US" sz="2200" b="1" dirty="0">
                <a:solidFill>
                  <a:srgbClr val="000000"/>
                </a:solidFill>
              </a:rPr>
              <a:t> C + 273 = 300 K.   </a:t>
            </a:r>
          </a:p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sz="2200" b="1" dirty="0">
                <a:solidFill>
                  <a:srgbClr val="000000"/>
                </a:solidFill>
              </a:rPr>
              <a:t>						</a:t>
            </a:r>
            <a:r>
              <a:rPr lang="en-US" sz="2200" b="1" dirty="0" err="1">
                <a:solidFill>
                  <a:srgbClr val="000000"/>
                </a:solidFill>
              </a:rPr>
              <a:t>k</a:t>
            </a:r>
            <a:r>
              <a:rPr lang="en-US" sz="2200" b="1" baseline="-25000" dirty="0" err="1">
                <a:solidFill>
                  <a:srgbClr val="000000"/>
                </a:solidFill>
              </a:rPr>
              <a:t>B</a:t>
            </a:r>
            <a:r>
              <a:rPr lang="en-US" sz="2200" b="1" dirty="0" err="1">
                <a:solidFill>
                  <a:srgbClr val="000000"/>
                </a:solidFill>
              </a:rPr>
              <a:t>T</a:t>
            </a:r>
            <a:r>
              <a:rPr lang="en-US" sz="2200" b="1" dirty="0">
                <a:solidFill>
                  <a:srgbClr val="000000"/>
                </a:solidFill>
              </a:rPr>
              <a:t> = 300 K </a:t>
            </a:r>
            <a:r>
              <a:rPr lang="en-US" sz="2200" b="1" dirty="0">
                <a:solidFill>
                  <a:srgbClr val="000000"/>
                </a:solidFill>
                <a:sym typeface="Symbol" pitchFamily="18" charset="2"/>
              </a:rPr>
              <a:t></a:t>
            </a:r>
            <a:r>
              <a:rPr lang="en-US" sz="2200" b="1" dirty="0">
                <a:solidFill>
                  <a:srgbClr val="000000"/>
                </a:solidFill>
              </a:rPr>
              <a:t> 8.62 </a:t>
            </a:r>
            <a:r>
              <a:rPr lang="en-US" sz="2200" b="1" dirty="0">
                <a:solidFill>
                  <a:srgbClr val="000000"/>
                </a:solidFill>
                <a:sym typeface="Symbol" pitchFamily="18" charset="2"/>
              </a:rPr>
              <a:t></a:t>
            </a:r>
            <a:r>
              <a:rPr lang="en-US" sz="2200" b="1" dirty="0">
                <a:solidFill>
                  <a:srgbClr val="000000"/>
                </a:solidFill>
              </a:rPr>
              <a:t> 10</a:t>
            </a:r>
            <a:r>
              <a:rPr lang="en-US" sz="2200" b="1" baseline="30000" dirty="0">
                <a:solidFill>
                  <a:srgbClr val="000000"/>
                </a:solidFill>
              </a:rPr>
              <a:t>-5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en-US" sz="2200" b="1" dirty="0" err="1">
                <a:solidFill>
                  <a:srgbClr val="000000"/>
                </a:solidFill>
              </a:rPr>
              <a:t>eV</a:t>
            </a:r>
            <a:r>
              <a:rPr lang="en-US" sz="2200" b="1" dirty="0">
                <a:solidFill>
                  <a:srgbClr val="000000"/>
                </a:solidFill>
              </a:rPr>
              <a:t>/K = 0.026 </a:t>
            </a:r>
            <a:r>
              <a:rPr lang="en-US" sz="2200" b="1" dirty="0" err="1">
                <a:solidFill>
                  <a:srgbClr val="000000"/>
                </a:solidFill>
              </a:rPr>
              <a:t>eV</a:t>
            </a:r>
            <a:endParaRPr lang="en-US" sz="2200" b="1" dirty="0">
              <a:solidFill>
                <a:srgbClr val="000000"/>
              </a:solidFill>
            </a:endParaRPr>
          </a:p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sz="1000" b="1" dirty="0">
                <a:solidFill>
                  <a:srgbClr val="000000"/>
                </a:solidFill>
              </a:rPr>
              <a:t>	</a:t>
            </a:r>
          </a:p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sz="2200" b="1" dirty="0">
                <a:solidFill>
                  <a:srgbClr val="3333CC"/>
                </a:solidFill>
              </a:rPr>
              <a:t> Q</a:t>
            </a:r>
            <a:r>
              <a:rPr lang="en-US" sz="2200" b="1" baseline="-25000" dirty="0">
                <a:solidFill>
                  <a:srgbClr val="3333CC"/>
                </a:solidFill>
              </a:rPr>
              <a:t>v</a:t>
            </a:r>
            <a:r>
              <a:rPr lang="en-US" sz="2200" b="1" dirty="0">
                <a:solidFill>
                  <a:srgbClr val="000000"/>
                </a:solidFill>
              </a:rPr>
              <a:t> = 0.9 </a:t>
            </a:r>
            <a:r>
              <a:rPr lang="en-US" sz="2200" b="1" dirty="0" err="1">
                <a:solidFill>
                  <a:srgbClr val="000000"/>
                </a:solidFill>
              </a:rPr>
              <a:t>eV</a:t>
            </a:r>
            <a:r>
              <a:rPr lang="en-US" sz="2200" b="1" dirty="0">
                <a:solidFill>
                  <a:srgbClr val="000000"/>
                </a:solidFill>
              </a:rPr>
              <a:t>/atom</a:t>
            </a:r>
          </a:p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</a:pPr>
            <a:endParaRPr lang="en-US" sz="1000" b="1" dirty="0">
              <a:solidFill>
                <a:srgbClr val="000000"/>
              </a:solidFill>
            </a:endParaRPr>
          </a:p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sz="2200" b="1" dirty="0">
                <a:solidFill>
                  <a:srgbClr val="3333CC"/>
                </a:solidFill>
              </a:rPr>
              <a:t> N</a:t>
            </a:r>
            <a:r>
              <a:rPr lang="en-US" sz="2200" b="1" baseline="-25000" dirty="0">
                <a:solidFill>
                  <a:srgbClr val="3333CC"/>
                </a:solidFill>
              </a:rPr>
              <a:t>s</a:t>
            </a:r>
            <a:r>
              <a:rPr lang="en-US" sz="2200" b="1" dirty="0">
                <a:solidFill>
                  <a:srgbClr val="000000"/>
                </a:solidFill>
              </a:rPr>
              <a:t> = N</a:t>
            </a:r>
            <a:r>
              <a:rPr lang="en-US" sz="2200" b="1" baseline="-25000" dirty="0">
                <a:solidFill>
                  <a:srgbClr val="000000"/>
                </a:solidFill>
              </a:rPr>
              <a:t>A</a:t>
            </a:r>
            <a:r>
              <a:rPr lang="en-US" sz="2200" b="1" dirty="0">
                <a:solidFill>
                  <a:srgbClr val="000000"/>
                </a:solidFill>
                <a:sym typeface="Symbol" pitchFamily="18" charset="2"/>
              </a:rPr>
              <a:t>/</a:t>
            </a:r>
            <a:r>
              <a:rPr lang="en-US" sz="2200" b="1" dirty="0" err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sz="2200" b="1" baseline="-25000" dirty="0" err="1">
                <a:solidFill>
                  <a:srgbClr val="000000"/>
                </a:solidFill>
                <a:sym typeface="Symbol" pitchFamily="18" charset="2"/>
              </a:rPr>
              <a:t>cu</a:t>
            </a:r>
            <a:endParaRPr lang="en-US" sz="2200" b="1" dirty="0">
              <a:solidFill>
                <a:srgbClr val="000000"/>
              </a:solidFill>
              <a:sym typeface="Symbol" pitchFamily="18" charset="2"/>
            </a:endParaRPr>
          </a:p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sz="2200" b="1" dirty="0">
                <a:solidFill>
                  <a:srgbClr val="000000"/>
                </a:solidFill>
                <a:sym typeface="Symbol" pitchFamily="18" charset="2"/>
              </a:rPr>
              <a:t>						N</a:t>
            </a:r>
            <a:r>
              <a:rPr lang="en-US" sz="2200" b="1" baseline="-25000" dirty="0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sz="2200" b="1" dirty="0">
                <a:solidFill>
                  <a:srgbClr val="000000"/>
                </a:solidFill>
                <a:sym typeface="Symbol" pitchFamily="18" charset="2"/>
              </a:rPr>
              <a:t> = </a:t>
            </a:r>
            <a:r>
              <a:rPr lang="en-US" sz="2200" b="1" dirty="0">
                <a:solidFill>
                  <a:srgbClr val="000000"/>
                </a:solidFill>
              </a:rPr>
              <a:t>6.023 </a:t>
            </a:r>
            <a:r>
              <a:rPr lang="en-US" sz="2200" b="1" dirty="0">
                <a:solidFill>
                  <a:srgbClr val="000000"/>
                </a:solidFill>
                <a:sym typeface="Symbol" pitchFamily="18" charset="2"/>
              </a:rPr>
              <a:t></a:t>
            </a:r>
            <a:r>
              <a:rPr lang="en-US" sz="2200" b="1" dirty="0">
                <a:solidFill>
                  <a:srgbClr val="000000"/>
                </a:solidFill>
              </a:rPr>
              <a:t> 10</a:t>
            </a:r>
            <a:r>
              <a:rPr lang="en-US" sz="2200" b="1" baseline="30000" dirty="0">
                <a:solidFill>
                  <a:srgbClr val="000000"/>
                </a:solidFill>
              </a:rPr>
              <a:t>23</a:t>
            </a:r>
            <a:r>
              <a:rPr lang="en-US" sz="2200" b="1" dirty="0">
                <a:solidFill>
                  <a:srgbClr val="000000"/>
                </a:solidFill>
              </a:rPr>
              <a:t> atoms/</a:t>
            </a:r>
            <a:r>
              <a:rPr lang="en-US" sz="2200" b="1" dirty="0" err="1">
                <a:solidFill>
                  <a:srgbClr val="000000"/>
                </a:solidFill>
              </a:rPr>
              <a:t>mol</a:t>
            </a:r>
            <a:endParaRPr lang="en-US" sz="2200" b="1" dirty="0">
              <a:solidFill>
                <a:srgbClr val="000000"/>
              </a:solidFill>
            </a:endParaRPr>
          </a:p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sz="2200" b="1" dirty="0">
                <a:solidFill>
                  <a:srgbClr val="000000"/>
                </a:solidFill>
                <a:sym typeface="Symbol" pitchFamily="18" charset="2"/>
              </a:rPr>
              <a:t>						 = 8.4 g/cm</a:t>
            </a:r>
            <a:r>
              <a:rPr lang="en-US" sz="2200" b="1" baseline="30000" dirty="0">
                <a:solidFill>
                  <a:srgbClr val="000000"/>
                </a:solidFill>
                <a:sym typeface="Symbol" pitchFamily="18" charset="2"/>
              </a:rPr>
              <a:t>3</a:t>
            </a:r>
          </a:p>
          <a:p>
            <a:pPr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</a:pPr>
            <a:r>
              <a:rPr lang="en-US" sz="2200" b="1" dirty="0">
                <a:solidFill>
                  <a:srgbClr val="000000"/>
                </a:solidFill>
                <a:sym typeface="Symbol" pitchFamily="18" charset="2"/>
              </a:rPr>
              <a:t>						</a:t>
            </a:r>
            <a:r>
              <a:rPr lang="en-US" sz="2200" b="1" dirty="0" err="1">
                <a:solidFill>
                  <a:srgbClr val="000000"/>
                </a:solidFill>
                <a:sym typeface="Symbol" pitchFamily="18" charset="2"/>
              </a:rPr>
              <a:t>A</a:t>
            </a:r>
            <a:r>
              <a:rPr lang="en-US" sz="2200" b="1" baseline="-25000" dirty="0" err="1">
                <a:solidFill>
                  <a:srgbClr val="000000"/>
                </a:solidFill>
                <a:sym typeface="Symbol" pitchFamily="18" charset="2"/>
              </a:rPr>
              <a:t>cu</a:t>
            </a:r>
            <a:r>
              <a:rPr lang="en-US" sz="2200" b="1" dirty="0">
                <a:solidFill>
                  <a:srgbClr val="000000"/>
                </a:solidFill>
                <a:sym typeface="Symbol" pitchFamily="18" charset="2"/>
              </a:rPr>
              <a:t> = 63.5 g/</a:t>
            </a:r>
            <a:r>
              <a:rPr lang="en-US" sz="2200" b="1" dirty="0" err="1">
                <a:solidFill>
                  <a:srgbClr val="000000"/>
                </a:solidFill>
                <a:sym typeface="Symbol" pitchFamily="18" charset="2"/>
              </a:rPr>
              <a:t>mol</a:t>
            </a:r>
            <a:endParaRPr lang="en-US" sz="2200" b="1" dirty="0">
              <a:solidFill>
                <a:srgbClr val="000000"/>
              </a:solidFill>
            </a:endParaRPr>
          </a:p>
        </p:txBody>
      </p:sp>
      <p:graphicFrame>
        <p:nvGraphicFramePr>
          <p:cNvPr id="158726" name="Object 6"/>
          <p:cNvGraphicFramePr>
            <a:graphicFrameLocks noChangeAspect="1"/>
          </p:cNvGraphicFramePr>
          <p:nvPr/>
        </p:nvGraphicFramePr>
        <p:xfrm>
          <a:off x="2540000" y="742950"/>
          <a:ext cx="3759200" cy="56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4" imgW="1511280" imgH="406080" progId="Equation.3">
                  <p:embed/>
                </p:oleObj>
              </mc:Choice>
              <mc:Fallback>
                <p:oleObj name="Equation" r:id="rId4" imgW="15112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742950"/>
                        <a:ext cx="3759200" cy="563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7" name="Object 7"/>
          <p:cNvGraphicFramePr>
            <a:graphicFrameLocks noChangeAspect="1"/>
          </p:cNvGraphicFramePr>
          <p:nvPr/>
        </p:nvGraphicFramePr>
        <p:xfrm>
          <a:off x="2" y="4343400"/>
          <a:ext cx="8809567" cy="887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6" imgW="3860640" imgH="698400" progId="Equation.3">
                  <p:embed/>
                </p:oleObj>
              </mc:Choice>
              <mc:Fallback>
                <p:oleObj name="Equation" r:id="rId6" imgW="38606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4343400"/>
                        <a:ext cx="8809567" cy="887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8" name="Object 8"/>
          <p:cNvGraphicFramePr>
            <a:graphicFrameLocks noChangeAspect="1"/>
          </p:cNvGraphicFramePr>
          <p:nvPr/>
        </p:nvGraphicFramePr>
        <p:xfrm>
          <a:off x="0" y="5372101"/>
          <a:ext cx="8892117" cy="57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8" imgW="3504960" imgH="393480" progId="Equation.3">
                  <p:embed/>
                </p:oleObj>
              </mc:Choice>
              <mc:Fallback>
                <p:oleObj name="Equation" r:id="rId8" imgW="3504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72101"/>
                        <a:ext cx="8892117" cy="577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9" name="Object 9"/>
          <p:cNvGraphicFramePr>
            <a:graphicFrameLocks noChangeAspect="1"/>
          </p:cNvGraphicFramePr>
          <p:nvPr/>
        </p:nvGraphicFramePr>
        <p:xfrm>
          <a:off x="2" y="6115050"/>
          <a:ext cx="4059767" cy="3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10" imgW="1600200" imgH="228600" progId="Equation.3">
                  <p:embed/>
                </p:oleObj>
              </mc:Choice>
              <mc:Fallback>
                <p:oleObj name="Equation" r:id="rId10" imgW="160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6115050"/>
                        <a:ext cx="4059767" cy="3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84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55693" y="263534"/>
            <a:ext cx="1758815" cy="430887"/>
          </a:xfrm>
          <a:prstGeom prst="rect">
            <a:avLst/>
          </a:prstGeom>
          <a:solidFill>
            <a:srgbClr val="99FF99"/>
          </a:solidFill>
          <a:ln w="25400">
            <a:solidFill>
              <a:srgbClr val="CC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Ionic Crystals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47661" y="1014414"/>
            <a:ext cx="6523039" cy="523220"/>
          </a:xfrm>
          <a:prstGeom prst="rect">
            <a:avLst/>
          </a:prstGeom>
          <a:solidFill>
            <a:srgbClr val="EFFFFF"/>
          </a:solidFill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Overall electrical neutrality has to be maintained</a:t>
            </a:r>
            <a:endParaRPr lang="en-US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42748" y="2036772"/>
            <a:ext cx="1806905" cy="430887"/>
          </a:xfrm>
          <a:prstGeom prst="rect">
            <a:avLst/>
          </a:prstGeom>
          <a:solidFill>
            <a:srgbClr val="FFFF99"/>
          </a:solidFill>
          <a:ln w="25400">
            <a:solidFill>
              <a:srgbClr val="CC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Frenkel defect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76225" y="2693988"/>
            <a:ext cx="8553451" cy="982662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Cation (being smaller get displaced to interstitial voids</a:t>
            </a:r>
          </a:p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E.g. AgI, CaF</a:t>
            </a:r>
            <a:r>
              <a:rPr lang="en-US" sz="2200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2460625" y="4473575"/>
          <a:ext cx="2833688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orelDRAW" r:id="rId3" imgW="1744504" imgH="1042988" progId="CorelDRAW.Graphic.10">
                  <p:embed/>
                </p:oleObj>
              </mc:Choice>
              <mc:Fallback>
                <p:oleObj name="CorelDRAW" r:id="rId3" imgW="1744504" imgH="1042988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4473575"/>
                        <a:ext cx="2833688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9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438400" y="457208"/>
            <a:ext cx="39624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ELECTRONIC DEFECTS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371600" y="2133601"/>
            <a:ext cx="7010400" cy="3785652"/>
          </a:xfrm>
          <a:prstGeom prst="rect">
            <a:avLst/>
          </a:prstGeom>
          <a:solidFill>
            <a:srgbClr val="00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Errors in charge distribution in solids are called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  ‘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electronic defects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’.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These defects are produced when the composition of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   an ionic crystal does not correspond to the exact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   stoichiometric  formula.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These defects  are  free  to  move  in the crystal under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   the influence of an electric field.</a:t>
            </a:r>
          </a:p>
        </p:txBody>
      </p:sp>
    </p:spTree>
    <p:extLst>
      <p:ext uri="{BB962C8B-B14F-4D97-AF65-F5344CB8AC3E}">
        <p14:creationId xmlns:p14="http://schemas.microsoft.com/office/powerpoint/2010/main" val="3057146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12961" y="127008"/>
            <a:ext cx="4212755" cy="430887"/>
          </a:xfrm>
          <a:prstGeom prst="rect">
            <a:avLst/>
          </a:prstGeom>
          <a:solidFill>
            <a:srgbClr val="FFFF99"/>
          </a:solidFill>
          <a:ln w="25400">
            <a:solidFill>
              <a:srgbClr val="CC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Other defects due to charge balance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90513" y="655639"/>
            <a:ext cx="8553451" cy="523220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If Cd</a:t>
            </a:r>
            <a:r>
              <a:rPr lang="en-US" sz="2200" baseline="30000">
                <a:solidFill>
                  <a:srgbClr val="000000"/>
                </a:solidFill>
                <a:latin typeface="Times New Roman" pitchFamily="18" charset="0"/>
              </a:rPr>
              <a:t>2+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replaces Na</a:t>
            </a:r>
            <a:r>
              <a:rPr lang="en-US" sz="2200" baseline="3000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one cation vacancy is created</a:t>
            </a:r>
            <a:endParaRPr lang="en-US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60853" y="1295409"/>
            <a:ext cx="3831241" cy="430887"/>
          </a:xfrm>
          <a:prstGeom prst="rect">
            <a:avLst/>
          </a:prstGeom>
          <a:solidFill>
            <a:srgbClr val="FFFF99"/>
          </a:solidFill>
          <a:ln w="25400">
            <a:solidFill>
              <a:srgbClr val="CC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Defects due to off stiochiometry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00037" y="1903426"/>
            <a:ext cx="8553451" cy="1403461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ZnO heated in Zn vapour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Zn</a:t>
            </a:r>
            <a:r>
              <a:rPr lang="en-US" sz="22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  </a:t>
            </a:r>
            <a:r>
              <a:rPr lang="en-US" sz="2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(y &gt;1)</a:t>
            </a:r>
            <a:endParaRPr lang="en-US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The excess cations occupy interstitial voids</a:t>
            </a:r>
          </a:p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The electrons (2e</a:t>
            </a:r>
            <a:r>
              <a:rPr lang="en-US" sz="22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released stay associated to the interstitial cation</a:t>
            </a:r>
          </a:p>
        </p:txBody>
      </p:sp>
      <p:pic>
        <p:nvPicPr>
          <p:cNvPr id="3687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50" y="3444884"/>
            <a:ext cx="4738687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635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55601" y="600075"/>
            <a:ext cx="8553451" cy="2622256"/>
          </a:xfrm>
          <a:prstGeom prst="rect">
            <a:avLst/>
          </a:prstGeom>
          <a:noFill/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FeO heated in oxygen atmosphere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Fe</a:t>
            </a:r>
            <a:r>
              <a:rPr lang="en-US" sz="22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  </a:t>
            </a:r>
            <a:r>
              <a:rPr lang="en-US" sz="22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(x &lt;1)</a:t>
            </a:r>
            <a:endParaRPr lang="en-US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Vacant cation sites are present</a:t>
            </a:r>
          </a:p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Charge is compensated by conversion of ferrous to ferric ion:</a:t>
            </a:r>
          </a:p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Fe</a:t>
            </a:r>
            <a:r>
              <a:rPr lang="en-US" sz="22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→ Fe</a:t>
            </a:r>
            <a:r>
              <a:rPr lang="en-US" sz="22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e</a:t>
            </a:r>
            <a:r>
              <a:rPr lang="en-US" sz="22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endParaRPr lang="en-US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For every vacancy (of Fe cation) two ferrous ions are converted to </a:t>
            </a:r>
            <a:b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ferric ions → provides the 2 electrons required by excess oxygen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6" y="3649672"/>
            <a:ext cx="4164013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447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86000" y="1219208"/>
            <a:ext cx="45720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  </a:t>
            </a:r>
            <a:r>
              <a:rPr lang="en-US" sz="2400" b="1" dirty="0">
                <a:latin typeface="Times New Roman" pitchFamily="18" charset="0"/>
              </a:rPr>
              <a:t>LINE IMPERFECTIONS</a:t>
            </a:r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62000" y="2133603"/>
            <a:ext cx="7467600" cy="4085734"/>
          </a:xfrm>
          <a:prstGeom prst="rect">
            <a:avLst/>
          </a:prstGeom>
          <a:solidFill>
            <a:srgbClr val="00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The defects, which  take place due to dislocation  or distortion of atoms along a line, in some direction are called as ‘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line defects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’.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Line defects are also called dislocations.  In the  geometic sense, they may be called as ‘one dimensional defects’.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A dislocation may be defined as a disturbed region between two substantially perfect parts of a crystal.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It is  responsible for the phenomenon of slip by which most metals deform plastically.</a:t>
            </a:r>
          </a:p>
        </p:txBody>
      </p:sp>
    </p:spTree>
    <p:extLst>
      <p:ext uri="{BB962C8B-B14F-4D97-AF65-F5344CB8AC3E}">
        <p14:creationId xmlns:p14="http://schemas.microsoft.com/office/powerpoint/2010/main" val="3793638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438400" y="304800"/>
            <a:ext cx="45720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  </a:t>
            </a:r>
            <a:r>
              <a:rPr lang="en-US" sz="2400" b="1" dirty="0">
                <a:latin typeface="Times New Roman" pitchFamily="18" charset="0"/>
              </a:rPr>
              <a:t>EDGE DISLOCATION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09600" y="2286000"/>
            <a:ext cx="8153400" cy="3139321"/>
          </a:xfrm>
          <a:prstGeom prst="rect">
            <a:avLst/>
          </a:prstGeom>
          <a:solidFill>
            <a:srgbClr val="00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In perfect crystal, atoms are arranged in both vertical and horizontal planes parallel to the side  faces.</a:t>
            </a:r>
          </a:p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If one of these vertical planes does not extend to the full length, but ends in between within the crystal it is called 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‘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edge dislocation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’.</a:t>
            </a:r>
          </a:p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In the perfect crystal, just above the edge of the incomplete plane the atoms are squeezed and are in a state of compression.</a:t>
            </a:r>
          </a:p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Just below the edge of the incomplete  plane, the atoms are pulled apart and are in a state of tension.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766465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0000FF"/>
                </a:solidFill>
                <a:effectLst/>
                <a:latin typeface="arial"/>
              </a:rPr>
              <a:t>What is the edge dislocation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/>
              </a:rPr>
              <a:t>?</a:t>
            </a:r>
          </a:p>
          <a:p>
            <a:r>
              <a:rPr lang="en-US" b="1" i="0" dirty="0" smtClean="0">
                <a:solidFill>
                  <a:srgbClr val="222222"/>
                </a:solidFill>
                <a:effectLst/>
                <a:latin typeface="arial"/>
              </a:rPr>
              <a:t>Edge dislocations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/>
              </a:rPr>
              <a:t>. An </a:t>
            </a:r>
            <a:r>
              <a:rPr lang="en-US" b="1" i="0" dirty="0" smtClean="0">
                <a:solidFill>
                  <a:srgbClr val="222222"/>
                </a:solidFill>
                <a:effectLst/>
                <a:latin typeface="arial"/>
              </a:rPr>
              <a:t>edge dislocation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/>
              </a:rPr>
              <a:t> is a defect where an extra half-plane of atoms is introduced mid way through the crystal, distorting nearby planes of atoms.</a:t>
            </a:r>
            <a:endParaRPr lang="en-US" b="0" i="0" dirty="0">
              <a:solidFill>
                <a:srgbClr val="222222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00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9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Why we bother for imperfection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5291" y="2057401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study of imperfections  has  a two fold purpose, namely,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A better understanding of crystals and how they affect the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   properties of metals.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Exploration of possibilities of minimizing or eliminating these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  defects.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  The term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“defect”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or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“imperfection”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is generally used to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  describe any deviation from the perfect periodic array of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  atoms in the crystal. 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47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86000" y="1143008"/>
            <a:ext cx="45720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      </a:t>
            </a:r>
            <a:r>
              <a:rPr lang="en-US" sz="2400" b="1" dirty="0">
                <a:latin typeface="Times New Roman" pitchFamily="18" charset="0"/>
              </a:rPr>
              <a:t>EDGE DISLOCATION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90600" y="1981201"/>
            <a:ext cx="7620000" cy="4154984"/>
          </a:xfrm>
          <a:prstGeom prst="rect">
            <a:avLst/>
          </a:prstGeom>
          <a:solidFill>
            <a:srgbClr val="00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The distorted  configuration extends all along the edge into the crystal.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Thus as the region of maximum distortion is centered around the edge of the incomplete plane, this distortion represents a line imperfection and is called an edge dislocation.</a:t>
            </a: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Edge dislocations are represented by ‘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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’ or ‘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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‘ depending on whether the incomplete plane starts from the top or from the bottom of the crystal.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These two configurations are referred to as positive and negative edge dislocations respectively.</a:t>
            </a:r>
          </a:p>
        </p:txBody>
      </p:sp>
    </p:spTree>
    <p:extLst>
      <p:ext uri="{BB962C8B-B14F-4D97-AF65-F5344CB8AC3E}">
        <p14:creationId xmlns:p14="http://schemas.microsoft.com/office/powerpoint/2010/main" val="3926898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52600" y="1981200"/>
            <a:ext cx="5181600" cy="3429000"/>
            <a:chOff x="2002" y="3557"/>
            <a:chExt cx="7387" cy="4542"/>
          </a:xfrm>
        </p:grpSpPr>
        <p:pic>
          <p:nvPicPr>
            <p:cNvPr id="3" name="Picture 7" descr="pic36"/>
            <p:cNvPicPr>
              <a:picLocks noChangeAspect="1" noChangeArrowheads="1"/>
            </p:cNvPicPr>
            <p:nvPr/>
          </p:nvPicPr>
          <p:blipFill>
            <a:blip r:embed="rId2">
              <a:lum bright="-28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52" b="49033"/>
            <a:stretch>
              <a:fillRect/>
            </a:stretch>
          </p:blipFill>
          <p:spPr bwMode="auto">
            <a:xfrm>
              <a:off x="2002" y="3737"/>
              <a:ext cx="3457" cy="2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8" descr="pic36"/>
            <p:cNvPicPr>
              <a:picLocks noChangeAspect="1" noChangeArrowheads="1"/>
            </p:cNvPicPr>
            <p:nvPr/>
          </p:nvPicPr>
          <p:blipFill>
            <a:blip r:embed="rId2">
              <a:lum bright="-28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03"/>
            <a:stretch>
              <a:fillRect/>
            </a:stretch>
          </p:blipFill>
          <p:spPr bwMode="auto">
            <a:xfrm>
              <a:off x="2617" y="5862"/>
              <a:ext cx="6772" cy="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 descr="pic36"/>
            <p:cNvPicPr>
              <a:picLocks noChangeAspect="1" noChangeArrowheads="1"/>
            </p:cNvPicPr>
            <p:nvPr/>
          </p:nvPicPr>
          <p:blipFill>
            <a:blip r:embed="rId2">
              <a:lum bright="-28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95" b="49033"/>
            <a:stretch>
              <a:fillRect/>
            </a:stretch>
          </p:blipFill>
          <p:spPr bwMode="auto">
            <a:xfrm>
              <a:off x="6142" y="3557"/>
              <a:ext cx="3217" cy="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9"/>
            <a:ext cx="4572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114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352800" y="1219208"/>
            <a:ext cx="34290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BURGERS VECTOR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2209801"/>
            <a:ext cx="7848600" cy="3046988"/>
          </a:xfrm>
          <a:prstGeom prst="rect">
            <a:avLst/>
          </a:prstGeom>
          <a:solidFill>
            <a:srgbClr val="00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The magnitude and the direction of the displacement  are defined by a vector, called the </a:t>
            </a: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Burgers Vector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In figure (a), starting from the point P, we go up by 6 steps, then move towards right by 5 steps, move down by 6 steps and finally move towards left by 5 steps to reach the starting point P.Now the Burgers  circuit gets closed.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When the same operation is performed on the defect crystal (figure (b)) we end up at Q  instead of the starting point.</a:t>
            </a:r>
          </a:p>
        </p:txBody>
      </p:sp>
    </p:spTree>
    <p:extLst>
      <p:ext uri="{BB962C8B-B14F-4D97-AF65-F5344CB8AC3E}">
        <p14:creationId xmlns:p14="http://schemas.microsoft.com/office/powerpoint/2010/main" val="2737642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352800" y="1219208"/>
            <a:ext cx="34290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BURGERS VECTOR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24000" y="1981200"/>
            <a:ext cx="6553200" cy="3785652"/>
          </a:xfrm>
          <a:prstGeom prst="rect">
            <a:avLst/>
          </a:prstGeom>
          <a:solidFill>
            <a:srgbClr val="00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So, we have to move an extra step  to return to P, in order to close the Burgers circuit.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The magnitude  and  the direction of the step defines the Burgers Vector (BV).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BV	=       =  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The Burgers Vector is perpendicular to the edge dislocation  line.</a:t>
            </a:r>
          </a:p>
        </p:txBody>
      </p:sp>
    </p:spTree>
    <p:extLst>
      <p:ext uri="{BB962C8B-B14F-4D97-AF65-F5344CB8AC3E}">
        <p14:creationId xmlns:p14="http://schemas.microsoft.com/office/powerpoint/2010/main" val="1416650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31"/>
          <p:cNvPicPr>
            <a:picLocks noChangeAspect="1" noChangeArrowheads="1"/>
          </p:cNvPicPr>
          <p:nvPr/>
        </p:nvPicPr>
        <p:blipFill>
          <a:blip r:embed="rId2">
            <a:lum bright="-20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55626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49" y="736759"/>
            <a:ext cx="3524251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9" y="2337911"/>
            <a:ext cx="3029827" cy="27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208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6889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Video of Edge Dislocation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https://www.youtube.com/watch?v=-t6btGjGKYU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98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667000" y="838208"/>
            <a:ext cx="38100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SCREW DISLOCATION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62000" y="2286001"/>
            <a:ext cx="8077200" cy="2677656"/>
          </a:xfrm>
          <a:prstGeom prst="rect">
            <a:avLst/>
          </a:prstGeom>
          <a:solidFill>
            <a:srgbClr val="00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In this dislocation, the atoms are displaced in two separate planes perpendicular to each other.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It forms a spiral ramp around the dislocation.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The Burgers Vector is parallel to the screw dislocation line.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Speed of movement of a screw dislocation is lesser compared to edge dislocation. Normally, the real dislocations in the crystals are the mixtures of edge and screw dislocation.</a:t>
            </a:r>
          </a:p>
        </p:txBody>
      </p:sp>
    </p:spTree>
    <p:extLst>
      <p:ext uri="{BB962C8B-B14F-4D97-AF65-F5344CB8AC3E}">
        <p14:creationId xmlns:p14="http://schemas.microsoft.com/office/powerpoint/2010/main" val="3923899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352800" y="1219208"/>
            <a:ext cx="38100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SCREW DISLOCATION</a:t>
            </a:r>
          </a:p>
        </p:txBody>
      </p:sp>
      <p:pic>
        <p:nvPicPr>
          <p:cNvPr id="54278" name="Picture 6" descr="pic32"/>
          <p:cNvPicPr>
            <a:picLocks noChangeAspect="1" noChangeArrowheads="1"/>
          </p:cNvPicPr>
          <p:nvPr/>
        </p:nvPicPr>
        <p:blipFill>
          <a:blip r:embed="rId3">
            <a:lum bright="-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1"/>
            <a:ext cx="44196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141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address for screw dislocation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https://www.youtube.com/watch?v=TxJOP3hA6To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09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86000" y="815340"/>
            <a:ext cx="4419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SURFACE IMPERFECTIONS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914400" y="2286000"/>
            <a:ext cx="7543800" cy="3016250"/>
          </a:xfrm>
          <a:prstGeom prst="rect">
            <a:avLst/>
          </a:prstGeom>
          <a:solidFill>
            <a:srgbClr val="00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Surface imperfections arise from a change in the stacking of atomic planes on or across a boundary.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The change may be one of the orientations or of the stacking sequence of atomic planes.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In geometric concept, surface imperfections are two- dimensional.  They are  of two types  external and internal surface imperfections.</a:t>
            </a:r>
          </a:p>
        </p:txBody>
      </p:sp>
    </p:spTree>
    <p:extLst>
      <p:ext uri="{BB962C8B-B14F-4D97-AF65-F5344CB8AC3E}">
        <p14:creationId xmlns:p14="http://schemas.microsoft.com/office/powerpoint/2010/main" val="264397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9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Why we bother for imperfection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3429002" y="2133609"/>
            <a:ext cx="1976502" cy="43088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</a:rPr>
              <a:t>PROPERTIES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400" y="3276609"/>
            <a:ext cx="3124200" cy="430887"/>
          </a:xfrm>
          <a:prstGeom prst="rect">
            <a:avLst/>
          </a:prstGeom>
          <a:gradFill rotWithShape="0">
            <a:gsLst>
              <a:gs pos="0">
                <a:srgbClr val="A0D8FE"/>
              </a:gs>
              <a:gs pos="50000">
                <a:srgbClr val="FFFFFF"/>
              </a:gs>
              <a:gs pos="100000">
                <a:srgbClr val="A0D8FE"/>
              </a:gs>
            </a:gsLst>
            <a:lin ang="0" scaled="1"/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Structure sensitive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24413" y="3276602"/>
            <a:ext cx="3124200" cy="430887"/>
          </a:xfrm>
          <a:prstGeom prst="rect">
            <a:avLst/>
          </a:prstGeom>
          <a:gradFill rotWithShape="0">
            <a:gsLst>
              <a:gs pos="0">
                <a:srgbClr val="A0D8FE"/>
              </a:gs>
              <a:gs pos="50000">
                <a:srgbClr val="FFFFFF"/>
              </a:gs>
              <a:gs pos="100000">
                <a:srgbClr val="A0D8FE"/>
              </a:gs>
            </a:gsLst>
            <a:lin ang="0" scaled="1"/>
          </a:gra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Structure Insensitive</a:t>
            </a: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 flipH="1">
            <a:off x="2095500" y="2564496"/>
            <a:ext cx="2321753" cy="712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6" idx="0"/>
          </p:cNvCxnSpPr>
          <p:nvPr/>
        </p:nvCxnSpPr>
        <p:spPr>
          <a:xfrm>
            <a:off x="4417253" y="2564496"/>
            <a:ext cx="1969260" cy="712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8427" y="3962401"/>
            <a:ext cx="35974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E.g. Yield stress, Fracture toughness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830774" y="3962400"/>
            <a:ext cx="2852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E.g. Density, elastic modulus</a:t>
            </a:r>
          </a:p>
        </p:txBody>
      </p:sp>
    </p:spTree>
    <p:extLst>
      <p:ext uri="{BB962C8B-B14F-4D97-AF65-F5344CB8AC3E}">
        <p14:creationId xmlns:p14="http://schemas.microsoft.com/office/powerpoint/2010/main" val="2117248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693670"/>
            <a:ext cx="22098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14400" y="1219200"/>
            <a:ext cx="64008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EXTERNAL SURFACE IMPERFECTIONS</a:t>
            </a:r>
          </a:p>
        </p:txBody>
      </p:sp>
    </p:spTree>
    <p:extLst>
      <p:ext uri="{BB962C8B-B14F-4D97-AF65-F5344CB8AC3E}">
        <p14:creationId xmlns:p14="http://schemas.microsoft.com/office/powerpoint/2010/main" val="3563766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438400" y="1219200"/>
            <a:ext cx="35052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GRAIN BOUNDARIES</a:t>
            </a:r>
          </a:p>
        </p:txBody>
      </p:sp>
      <p:pic>
        <p:nvPicPr>
          <p:cNvPr id="3" name="Picture 7" descr="pic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400"/>
            <a:ext cx="2514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pic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2197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690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438400" y="1219200"/>
            <a:ext cx="35052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TILT BOUNDARIES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" y="1905000"/>
            <a:ext cx="7848600" cy="4111625"/>
          </a:xfrm>
          <a:prstGeom prst="rect">
            <a:avLst/>
          </a:prstGeom>
          <a:solidFill>
            <a:srgbClr val="00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This is called low-angle boundary as the orientation difference between two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neighbouring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crystals is less than 10°.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The disruption in the boundary is not so severe as in the high-angle boundary. In general low-angle boundaries can be described by suitable arrays of dislocation.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Actually a low-angle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tilt boundary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is composed of edge dislocation lying one above the other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	The angle or tilt will be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	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	where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b = Burgers vector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	D = the average vertical distance between dislocations.</a:t>
            </a:r>
          </a:p>
        </p:txBody>
      </p:sp>
    </p:spTree>
    <p:extLst>
      <p:ext uri="{BB962C8B-B14F-4D97-AF65-F5344CB8AC3E}">
        <p14:creationId xmlns:p14="http://schemas.microsoft.com/office/powerpoint/2010/main" val="3861465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438400" y="1219200"/>
            <a:ext cx="35052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TILT BOUNDARIES</a:t>
            </a:r>
          </a:p>
        </p:txBody>
      </p:sp>
      <p:pic>
        <p:nvPicPr>
          <p:cNvPr id="3" name="Picture 6" descr="pic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8035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504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819400" y="762000"/>
            <a:ext cx="35052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TWIN  BOUNDARIES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0" y="1524000"/>
            <a:ext cx="7086600" cy="4659313"/>
          </a:xfrm>
          <a:prstGeom prst="rect">
            <a:avLst/>
          </a:prstGeom>
          <a:solidFill>
            <a:srgbClr val="00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If the atomic arrangement on one side of a boundary is a mirror reflection of the arrangement on the other side, then it is called as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twin boundary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As they occur in pair, they are called twin boundaries. At one boundary, orientation of atomic arrangement changes.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At another boundary, it is restored back. The region between the pair of boundaries is called the twinned region.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These boundaries are easily identified under an optical microscope. </a:t>
            </a:r>
          </a:p>
        </p:txBody>
      </p:sp>
    </p:spTree>
    <p:extLst>
      <p:ext uri="{BB962C8B-B14F-4D97-AF65-F5344CB8AC3E}">
        <p14:creationId xmlns:p14="http://schemas.microsoft.com/office/powerpoint/2010/main" val="231078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4672013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60" y="533400"/>
            <a:ext cx="3505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061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819400" y="762000"/>
            <a:ext cx="35052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STACKING FAULTS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47800" y="1981200"/>
            <a:ext cx="7162800" cy="4111625"/>
          </a:xfrm>
          <a:prstGeom prst="rect">
            <a:avLst/>
          </a:prstGeom>
          <a:solidFill>
            <a:srgbClr val="00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Whenever the stacking of atomic planes is not in a proper sequence throughout the crystal, the fault caused is known as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stacking fault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For example, the stacking sequence in an ideal FCC crystal may be described as A-B-C-A-B-C- A-B-C-……. But the stacking fault may change the sequence to A-B-C-A-B-A-B-A-B-C. The region in which the stacking fault occurs (A-B-A-B) forms a thin region and it becomes HCP.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This thin region is a surface imperfection and is called a stacking fault.</a:t>
            </a:r>
          </a:p>
        </p:txBody>
      </p:sp>
    </p:spTree>
    <p:extLst>
      <p:ext uri="{BB962C8B-B14F-4D97-AF65-F5344CB8AC3E}">
        <p14:creationId xmlns:p14="http://schemas.microsoft.com/office/powerpoint/2010/main" val="3512352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76200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505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651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819400" y="762000"/>
            <a:ext cx="44958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VOLUME IMPERFECTIONS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62000" y="2133600"/>
            <a:ext cx="7543800" cy="3563938"/>
          </a:xfrm>
          <a:prstGeom prst="rect">
            <a:avLst/>
          </a:prstGeom>
          <a:solidFill>
            <a:srgbClr val="00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Volume defects such as cracks may arise in crystals when there is only small electrostatic dissimilarity between the stacking sequences of close packed planes in metals. Presence of a large vacancy or void space, when cluster of atoms are missed is also considered as a volume imperfection.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Foreign particle inclusions and non crystalline regions which have the dimensions of the order of 0.20 nm are also called as volume imperfections.</a:t>
            </a:r>
          </a:p>
        </p:txBody>
      </p:sp>
    </p:spTree>
    <p:extLst>
      <p:ext uri="{BB962C8B-B14F-4D97-AF65-F5344CB8AC3E}">
        <p14:creationId xmlns:p14="http://schemas.microsoft.com/office/powerpoint/2010/main" val="1705892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28600" y="1752600"/>
            <a:ext cx="87630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Physics is hopefully simple but Physicists are not</a:t>
            </a:r>
          </a:p>
        </p:txBody>
      </p:sp>
    </p:spTree>
    <p:extLst>
      <p:ext uri="{BB962C8B-B14F-4D97-AF65-F5344CB8AC3E}">
        <p14:creationId xmlns:p14="http://schemas.microsoft.com/office/powerpoint/2010/main" val="362102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533410"/>
            <a:ext cx="7010400" cy="68579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Classification of Imperfection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600200"/>
            <a:ext cx="6400800" cy="3429000"/>
          </a:xfrm>
        </p:spPr>
        <p:txBody>
          <a:bodyPr/>
          <a:lstStyle/>
          <a:p>
            <a:pPr lvl="0" algn="l" fontAlgn="base">
              <a:spcBef>
                <a:spcPct val="5000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4000" dirty="0" smtClean="0">
                <a:solidFill>
                  <a:srgbClr val="333399"/>
                </a:solidFill>
                <a:latin typeface="Times New Roman" pitchFamily="18" charset="0"/>
              </a:rPr>
              <a:t>On the basis of geometry</a:t>
            </a:r>
          </a:p>
          <a:p>
            <a:pPr lvl="0" algn="l" fontAlgn="base">
              <a:spcBef>
                <a:spcPct val="50000"/>
              </a:spcBef>
              <a:spcAft>
                <a:spcPct val="0"/>
              </a:spcAft>
              <a:buBlip>
                <a:blip r:embed="rId2"/>
              </a:buBlip>
            </a:pPr>
            <a:endParaRPr lang="en-US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lvl="0" algn="l" fontAlgn="base">
              <a:spcBef>
                <a:spcPct val="5000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2000" dirty="0" smtClean="0">
                <a:solidFill>
                  <a:srgbClr val="333399"/>
                </a:solidFill>
                <a:latin typeface="Times New Roman" pitchFamily="18" charset="0"/>
              </a:rPr>
              <a:t>POINT </a:t>
            </a:r>
            <a:r>
              <a:rPr lang="en-US" sz="2000" dirty="0">
                <a:solidFill>
                  <a:srgbClr val="333399"/>
                </a:solidFill>
                <a:latin typeface="Times New Roman" pitchFamily="18" charset="0"/>
              </a:rPr>
              <a:t>IMPERFECTIONS</a:t>
            </a:r>
          </a:p>
          <a:p>
            <a:pPr lvl="0" algn="l" fontAlgn="base">
              <a:spcBef>
                <a:spcPct val="5000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2000" dirty="0">
                <a:solidFill>
                  <a:srgbClr val="333399"/>
                </a:solidFill>
                <a:latin typeface="Times New Roman" pitchFamily="18" charset="0"/>
              </a:rPr>
              <a:t>LINE IMPERFECTIONS</a:t>
            </a:r>
          </a:p>
          <a:p>
            <a:pPr lvl="0" algn="l" fontAlgn="base">
              <a:spcBef>
                <a:spcPct val="5000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2000" dirty="0">
                <a:solidFill>
                  <a:srgbClr val="333399"/>
                </a:solidFill>
                <a:latin typeface="Times New Roman" pitchFamily="18" charset="0"/>
              </a:rPr>
              <a:t>SURFACE IMPERFECTIONS</a:t>
            </a:r>
          </a:p>
          <a:p>
            <a:pPr lvl="0" algn="l" fontAlgn="base">
              <a:spcBef>
                <a:spcPct val="5000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2000" dirty="0">
                <a:solidFill>
                  <a:srgbClr val="333399"/>
                </a:solidFill>
                <a:latin typeface="Times New Roman" pitchFamily="18" charset="0"/>
              </a:rPr>
              <a:t>VOLUME IMPERFECTIONS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7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819400" y="609608"/>
            <a:ext cx="39624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POINT IMPERFECTIONS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600200" y="1752600"/>
            <a:ext cx="7010400" cy="4228850"/>
          </a:xfrm>
          <a:prstGeom prst="rect">
            <a:avLst/>
          </a:prstGeom>
          <a:solidFill>
            <a:srgbClr val="00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They are imperfect point- like regions, one or two  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   atomic diameters in size and hence referred to as 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   ‘zero dimensional imperfections’.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There are different kinds of point imperfections. 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VACANCIES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If an atom is missing from its normal site in the  </a:t>
            </a: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  matrix, the defect is called a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vacancy defect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It may be a single vacancy,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divacancy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 or a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trivacancy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861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42469" y="762002"/>
            <a:ext cx="4929743" cy="3147015"/>
          </a:xfrm>
          <a:prstGeom prst="rect">
            <a:avLst/>
          </a:prstGeom>
          <a:solidFill>
            <a:srgbClr val="EFFFFF"/>
          </a:solidFill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/>
          <a:p>
            <a:pPr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>
                <a:latin typeface="Times New Roman" pitchFamily="18" charset="0"/>
              </a:rPr>
              <a:t>Missing atom from an atomic site</a:t>
            </a:r>
          </a:p>
          <a:p>
            <a:pPr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 dirty="0">
                <a:latin typeface="Times New Roman" pitchFamily="18" charset="0"/>
              </a:rPr>
              <a:t> Atoms around the vacancy displaced</a:t>
            </a:r>
          </a:p>
          <a:p>
            <a:pPr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 dirty="0">
                <a:latin typeface="Times New Roman" pitchFamily="18" charset="0"/>
              </a:rPr>
              <a:t> Tensile stress field produced in the </a:t>
            </a:r>
            <a:r>
              <a:rPr lang="en-US" sz="2200" dirty="0" smtClean="0">
                <a:latin typeface="Times New Roman" pitchFamily="18" charset="0"/>
              </a:rPr>
              <a:t>vicinity</a:t>
            </a:r>
          </a:p>
          <a:p>
            <a:pPr algn="just"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pair of one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one anion can be missed from an ionic  crystal. Such a pair of vacant ion sites is called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Schottky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imperfection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282186" y="201463"/>
            <a:ext cx="1139222" cy="430887"/>
          </a:xfrm>
          <a:prstGeom prst="rect">
            <a:avLst/>
          </a:prstGeom>
          <a:solidFill>
            <a:srgbClr val="FFFF99"/>
          </a:solidFill>
          <a:ln w="25400">
            <a:solidFill>
              <a:srgbClr val="CC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</a:rPr>
              <a:t>Vacancy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066800"/>
            <a:ext cx="2000251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995389" y="3864991"/>
            <a:ext cx="1758815" cy="769441"/>
          </a:xfrm>
          <a:prstGeom prst="rect">
            <a:avLst/>
          </a:prstGeom>
          <a:noFill/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Tensile Stress</a:t>
            </a:r>
            <a:b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</a:b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Fields ?</a:t>
            </a: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H="1" flipV="1">
            <a:off x="7467605" y="2677541"/>
            <a:ext cx="407192" cy="1187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lum bright="-2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b="3787"/>
          <a:stretch>
            <a:fillRect/>
          </a:stretch>
        </p:blipFill>
        <p:spPr bwMode="auto">
          <a:xfrm>
            <a:off x="3429003" y="3962400"/>
            <a:ext cx="2615804" cy="248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40519" y="6400800"/>
            <a:ext cx="3927872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SCHOTTKY  IMPERFECTIONS</a:t>
            </a:r>
          </a:p>
        </p:txBody>
      </p:sp>
    </p:spTree>
    <p:extLst>
      <p:ext uri="{BB962C8B-B14F-4D97-AF65-F5344CB8AC3E}">
        <p14:creationId xmlns:p14="http://schemas.microsoft.com/office/powerpoint/2010/main" val="48209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56921" y="1325572"/>
            <a:ext cx="1173719" cy="430887"/>
          </a:xfrm>
          <a:prstGeom prst="rect">
            <a:avLst/>
          </a:prstGeom>
          <a:solidFill>
            <a:srgbClr val="FFFF99"/>
          </a:solidFill>
          <a:ln w="25400">
            <a:solidFill>
              <a:srgbClr val="CC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Impurity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457930" y="612784"/>
            <a:ext cx="1345240" cy="430887"/>
          </a:xfrm>
          <a:prstGeom prst="rect">
            <a:avLst/>
          </a:prstGeom>
          <a:noFill/>
          <a:ln w="317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Interstitial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398813" y="2017722"/>
            <a:ext cx="1752403" cy="430887"/>
          </a:xfrm>
          <a:prstGeom prst="rect">
            <a:avLst/>
          </a:prstGeom>
          <a:noFill/>
          <a:ln w="317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Substitutional</a:t>
            </a:r>
          </a:p>
        </p:txBody>
      </p:sp>
      <p:cxnSp>
        <p:nvCxnSpPr>
          <p:cNvPr id="26631" name="AutoShape 7"/>
          <p:cNvCxnSpPr>
            <a:cxnSpLocks noChangeShapeType="1"/>
            <a:stCxn id="26628" idx="3"/>
            <a:endCxn id="26629" idx="1"/>
          </p:cNvCxnSpPr>
          <p:nvPr/>
        </p:nvCxnSpPr>
        <p:spPr bwMode="auto">
          <a:xfrm flipV="1">
            <a:off x="1530640" y="828228"/>
            <a:ext cx="927290" cy="712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2" name="AutoShape 8"/>
          <p:cNvCxnSpPr>
            <a:cxnSpLocks noChangeShapeType="1"/>
            <a:stCxn id="26628" idx="3"/>
            <a:endCxn id="26630" idx="1"/>
          </p:cNvCxnSpPr>
          <p:nvPr/>
        </p:nvCxnSpPr>
        <p:spPr bwMode="auto">
          <a:xfrm>
            <a:off x="1530640" y="1541016"/>
            <a:ext cx="868173" cy="692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57176" y="4427539"/>
            <a:ext cx="6724918" cy="2300630"/>
          </a:xfrm>
          <a:prstGeom prst="rect">
            <a:avLst/>
          </a:prstGeom>
          <a:solidFill>
            <a:srgbClr val="EFFFFF"/>
          </a:solidFill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/>
          <a:p>
            <a:pPr fontAlgn="base">
              <a:spcBef>
                <a:spcPct val="0"/>
              </a:spcBef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200">
                <a:solidFill>
                  <a:srgbClr val="0000FF"/>
                </a:solidFill>
                <a:latin typeface="Times New Roman" pitchFamily="18" charset="0"/>
              </a:rPr>
              <a:t>SUBSTITUTIONAL IMPURITY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2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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Foreign atom replacing the parent atom in the crystal</a:t>
            </a:r>
            <a:br>
              <a:rPr lang="en-US" sz="22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 E.g. </a:t>
            </a:r>
            <a:r>
              <a:rPr lang="en-US" sz="2200" b="1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Cu</a:t>
            </a:r>
            <a:r>
              <a:rPr lang="en-US" sz="2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sitting in the lattice site of FCC-</a:t>
            </a:r>
            <a:r>
              <a:rPr lang="en-US" sz="2200" b="1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Ni</a:t>
            </a:r>
            <a:r>
              <a:rPr lang="en-US" sz="2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25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>
                <a:solidFill>
                  <a:srgbClr val="0000FF"/>
                </a:solidFill>
                <a:latin typeface="Times New Roman" pitchFamily="18" charset="0"/>
              </a:rPr>
              <a:t> INTERSTITIAL IMPURITY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2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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Foreign atom sitting in the void of a crystal</a:t>
            </a:r>
            <a:br>
              <a:rPr lang="en-US" sz="22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 E.g. </a:t>
            </a:r>
            <a:r>
              <a:rPr lang="en-US" sz="2200" b="1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C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sitting in the octahedral void in HT FCC-</a:t>
            </a:r>
            <a:r>
              <a:rPr lang="en-US" sz="2200" b="1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Fe</a:t>
            </a:r>
            <a:r>
              <a:rPr lang="en-US" sz="2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4462464" y="2149475"/>
          <a:ext cx="2098675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orelDRAW" r:id="rId3" imgW="2098358" imgH="2113598" progId="CorelDRAW.Graphic.10">
                  <p:embed/>
                </p:oleObj>
              </mc:Choice>
              <mc:Fallback>
                <p:oleObj name="CorelDRAW" r:id="rId3" imgW="2098358" imgH="2113598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4" y="2149475"/>
                        <a:ext cx="2098675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6686561" y="2193925"/>
          <a:ext cx="2001839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orelDRAW" r:id="rId5" imgW="2001679" imgH="2019776" progId="CorelDRAW.Graphic.10">
                  <p:embed/>
                </p:oleObj>
              </mc:Choice>
              <mc:Fallback>
                <p:oleObj name="CorelDRAW" r:id="rId5" imgW="2001679" imgH="2019776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61" y="2193925"/>
                        <a:ext cx="2001839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AutoShape 12"/>
          <p:cNvSpPr>
            <a:spLocks/>
          </p:cNvSpPr>
          <p:nvPr/>
        </p:nvSpPr>
        <p:spPr bwMode="auto">
          <a:xfrm>
            <a:off x="1474799" y="3032125"/>
            <a:ext cx="2419351" cy="781050"/>
          </a:xfrm>
          <a:prstGeom prst="borderCallout1">
            <a:avLst>
              <a:gd name="adj1" fmla="val 14634"/>
              <a:gd name="adj2" fmla="val 103148"/>
              <a:gd name="adj3" fmla="val -25000"/>
              <a:gd name="adj4" fmla="val 13707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i="1">
                <a:solidFill>
                  <a:srgbClr val="000000"/>
                </a:solidFill>
                <a:latin typeface="Times New Roman" pitchFamily="18" charset="0"/>
              </a:rPr>
              <a:t>Compressive stress fields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100480" y="4532322"/>
            <a:ext cx="1739129" cy="769441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200" i="1">
                <a:solidFill>
                  <a:srgbClr val="000000"/>
                </a:solidFill>
                <a:latin typeface="Times New Roman" pitchFamily="18" charset="0"/>
              </a:rPr>
              <a:t>Tensile Stress</a:t>
            </a:r>
            <a:br>
              <a:rPr lang="en-US" sz="2200" i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200" i="1">
                <a:solidFill>
                  <a:srgbClr val="000000"/>
                </a:solidFill>
                <a:latin typeface="Times New Roman" pitchFamily="18" charset="0"/>
              </a:rPr>
              <a:t>Fields</a:t>
            </a:r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H="1" flipV="1">
            <a:off x="7686677" y="3448050"/>
            <a:ext cx="233363" cy="1068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6641" name="Object 17"/>
          <p:cNvGraphicFramePr>
            <a:graphicFrameLocks noChangeAspect="1"/>
          </p:cNvGraphicFramePr>
          <p:nvPr/>
        </p:nvGraphicFramePr>
        <p:xfrm>
          <a:off x="4997453" y="0"/>
          <a:ext cx="2022475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orelDRAW" r:id="rId7" imgW="2022872" imgH="2077164" progId="CorelDRAW.Graphic.10">
                  <p:embed/>
                </p:oleObj>
              </mc:Choice>
              <mc:Fallback>
                <p:oleObj name="CorelDRAW" r:id="rId7" imgW="2022872" imgH="2077164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3" y="0"/>
                        <a:ext cx="2022475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7295933" y="893764"/>
            <a:ext cx="1656223" cy="1107996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200" i="1">
                <a:solidFill>
                  <a:srgbClr val="000000"/>
                </a:solidFill>
                <a:latin typeface="Times New Roman" pitchFamily="18" charset="0"/>
              </a:rPr>
              <a:t>Compressive</a:t>
            </a:r>
            <a:br>
              <a:rPr lang="en-US" sz="2200" i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200" i="1">
                <a:solidFill>
                  <a:srgbClr val="000000"/>
                </a:solidFill>
                <a:latin typeface="Times New Roman" pitchFamily="18" charset="0"/>
              </a:rPr>
              <a:t> Stress</a:t>
            </a:r>
            <a:br>
              <a:rPr lang="en-US" sz="2200" i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200" i="1">
                <a:solidFill>
                  <a:srgbClr val="000000"/>
                </a:solidFill>
                <a:latin typeface="Times New Roman" pitchFamily="18" charset="0"/>
              </a:rPr>
              <a:t>Fields</a:t>
            </a: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 flipV="1">
            <a:off x="6459550" y="1116022"/>
            <a:ext cx="841375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5021263" y="0"/>
            <a:ext cx="673100" cy="706438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CC0000"/>
              </a:solidFill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7259238" y="0"/>
            <a:ext cx="1037463" cy="707886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i="1">
                <a:solidFill>
                  <a:srgbClr val="000000"/>
                </a:solidFill>
                <a:latin typeface="Times New Roman" pitchFamily="18" charset="0"/>
              </a:rPr>
              <a:t>Relative</a:t>
            </a:r>
            <a:br>
              <a:rPr lang="en-US" sz="2000" i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000" i="1">
                <a:solidFill>
                  <a:srgbClr val="000000"/>
                </a:solidFill>
                <a:latin typeface="Times New Roman" pitchFamily="18" charset="0"/>
              </a:rPr>
              <a:t>size</a:t>
            </a:r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5678501" y="320675"/>
            <a:ext cx="1589087" cy="6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77052" y="298459"/>
            <a:ext cx="6716646" cy="430887"/>
          </a:xfrm>
          <a:prstGeom prst="rect">
            <a:avLst/>
          </a:prstGeom>
          <a:solidFill>
            <a:srgbClr val="CCFFCC"/>
          </a:solidFill>
          <a:ln w="317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Interstitial </a:t>
            </a:r>
            <a:r>
              <a:rPr lang="en-US" sz="2200" b="1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C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sitting in the octahedral void in HT FCC-</a:t>
            </a:r>
            <a:r>
              <a:rPr lang="en-US" sz="2200" b="1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Fe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65113" y="871538"/>
            <a:ext cx="8459787" cy="2554545"/>
          </a:xfrm>
          <a:prstGeom prst="rect">
            <a:avLst/>
          </a:prstGeom>
          <a:solidFill>
            <a:srgbClr val="EFFFFF"/>
          </a:solidFill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pPr fontAlgn="base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sz="2200" baseline="-25000">
                <a:solidFill>
                  <a:srgbClr val="000000"/>
                </a:solidFill>
                <a:latin typeface="Times New Roman" pitchFamily="18" charset="0"/>
              </a:rPr>
              <a:t>Octahedral void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/ r</a:t>
            </a:r>
            <a:r>
              <a:rPr lang="en-US" sz="2200" baseline="-25000">
                <a:solidFill>
                  <a:srgbClr val="000000"/>
                </a:solidFill>
                <a:latin typeface="Times New Roman" pitchFamily="18" charset="0"/>
              </a:rPr>
              <a:t>FCC atom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= 0.414</a:t>
            </a:r>
          </a:p>
          <a:p>
            <a:pPr fontAlgn="base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r</a:t>
            </a:r>
            <a:r>
              <a:rPr lang="en-US" sz="2200" baseline="-25000">
                <a:solidFill>
                  <a:srgbClr val="000000"/>
                </a:solidFill>
                <a:latin typeface="Times New Roman" pitchFamily="18" charset="0"/>
              </a:rPr>
              <a:t>Fe-FCC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= 1.29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Å 	</a:t>
            </a:r>
            <a:r>
              <a:rPr lang="en-US" sz="22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	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sz="2200" baseline="-25000">
                <a:solidFill>
                  <a:srgbClr val="000000"/>
                </a:solidFill>
                <a:latin typeface="Times New Roman" pitchFamily="18" charset="0"/>
              </a:rPr>
              <a:t>Octahedral void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= 0.414 x 1.29 = 0.53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Å</a:t>
            </a:r>
            <a:endParaRPr lang="en-US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r</a:t>
            </a:r>
            <a:r>
              <a:rPr lang="en-US" sz="2200" baseline="-250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= 0.71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Å</a:t>
            </a:r>
          </a:p>
          <a:p>
            <a:pPr fontAlgn="base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Compressive strains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around the C atom</a:t>
            </a:r>
            <a:endParaRPr lang="en-US" sz="220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Solubility limited to </a:t>
            </a:r>
            <a:r>
              <a:rPr lang="en-US" sz="22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wt% (9.3 at%)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97942" y="3560771"/>
            <a:ext cx="6690742" cy="430887"/>
          </a:xfrm>
          <a:prstGeom prst="rect">
            <a:avLst/>
          </a:prstGeom>
          <a:solidFill>
            <a:srgbClr val="CCFFCC"/>
          </a:solidFill>
          <a:ln w="317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Interstitial </a:t>
            </a:r>
            <a:r>
              <a:rPr lang="en-US" sz="2200" b="1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C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sitting in the octahedral void in LT BCC-</a:t>
            </a:r>
            <a:r>
              <a:rPr lang="en-US" sz="2200" b="1">
                <a:solidFill>
                  <a:srgbClr val="CC0000"/>
                </a:solidFill>
                <a:latin typeface="Times New Roman" pitchFamily="18" charset="0"/>
                <a:sym typeface="Symbol" pitchFamily="18" charset="2"/>
              </a:rPr>
              <a:t>Fe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73051" y="4133851"/>
            <a:ext cx="8459788" cy="2554545"/>
          </a:xfrm>
          <a:prstGeom prst="rect">
            <a:avLst/>
          </a:prstGeom>
          <a:solidFill>
            <a:srgbClr val="EFFFFF"/>
          </a:solidFill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pPr fontAlgn="base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sz="2200" baseline="-25000" dirty="0" err="1">
                <a:solidFill>
                  <a:srgbClr val="000000"/>
                </a:solidFill>
                <a:latin typeface="Times New Roman" pitchFamily="18" charset="0"/>
              </a:rPr>
              <a:t>Tetrahedral</a:t>
            </a:r>
            <a:r>
              <a:rPr lang="en-US" sz="2200" baseline="-25000" dirty="0">
                <a:solidFill>
                  <a:srgbClr val="000000"/>
                </a:solidFill>
                <a:latin typeface="Times New Roman" pitchFamily="18" charset="0"/>
              </a:rPr>
              <a:t> void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/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sz="2200" baseline="-25000" dirty="0" err="1">
                <a:solidFill>
                  <a:srgbClr val="000000"/>
                </a:solidFill>
                <a:latin typeface="Times New Roman" pitchFamily="18" charset="0"/>
              </a:rPr>
              <a:t>BCC</a:t>
            </a:r>
            <a:r>
              <a:rPr lang="en-US" sz="2200" baseline="-25000" dirty="0">
                <a:solidFill>
                  <a:srgbClr val="000000"/>
                </a:solidFill>
                <a:latin typeface="Times New Roman" pitchFamily="18" charset="0"/>
              </a:rPr>
              <a:t> atom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= 0.29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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sz="2200" baseline="-25000" dirty="0" err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= 0.71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Å </a:t>
            </a:r>
            <a:endParaRPr lang="en-US" sz="2200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sz="2200" baseline="-25000" dirty="0" err="1">
                <a:solidFill>
                  <a:srgbClr val="000000"/>
                </a:solidFill>
                <a:latin typeface="Times New Roman" pitchFamily="18" charset="0"/>
              </a:rPr>
              <a:t>Fe</a:t>
            </a:r>
            <a:r>
              <a:rPr lang="en-US" sz="2200" baseline="-25000" dirty="0">
                <a:solidFill>
                  <a:srgbClr val="000000"/>
                </a:solidFill>
                <a:latin typeface="Times New Roman" pitchFamily="18" charset="0"/>
              </a:rPr>
              <a:t>-BCC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= 1.258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Å 	</a:t>
            </a:r>
            <a:r>
              <a:rPr lang="en-US" sz="2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	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sz="2200" baseline="-25000" dirty="0" err="1">
                <a:solidFill>
                  <a:srgbClr val="000000"/>
                </a:solidFill>
                <a:latin typeface="Times New Roman" pitchFamily="18" charset="0"/>
              </a:rPr>
              <a:t>Tetrahedral</a:t>
            </a:r>
            <a:r>
              <a:rPr lang="en-US" sz="2200" baseline="-25000" dirty="0">
                <a:solidFill>
                  <a:srgbClr val="000000"/>
                </a:solidFill>
                <a:latin typeface="Times New Roman" pitchFamily="18" charset="0"/>
              </a:rPr>
              <a:t> void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 = 0.29 x 1.258 = 0.364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Å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► But C sits  in smaller octahedral void- displaces fewer atoms</a:t>
            </a:r>
          </a:p>
          <a:p>
            <a:pPr fontAlgn="base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 </a:t>
            </a:r>
            <a:r>
              <a:rPr lang="en-US" sz="22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Severe</a:t>
            </a:r>
            <a:r>
              <a:rPr lang="en-US" sz="2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compressive strains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around the C atom</a:t>
            </a:r>
            <a:endParaRPr lang="en-US" sz="22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5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Solubility limited to </a:t>
            </a:r>
            <a:r>
              <a:rPr lang="en-US" sz="2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0.008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wt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% (0.037 at%)</a:t>
            </a:r>
          </a:p>
        </p:txBody>
      </p:sp>
    </p:spTree>
    <p:extLst>
      <p:ext uri="{BB962C8B-B14F-4D97-AF65-F5344CB8AC3E}">
        <p14:creationId xmlns:p14="http://schemas.microsoft.com/office/powerpoint/2010/main" val="14311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04813" y="249246"/>
            <a:ext cx="5886740" cy="430887"/>
          </a:xfrm>
          <a:prstGeom prst="rect">
            <a:avLst/>
          </a:prstGeom>
          <a:solidFill>
            <a:srgbClr val="CCFFCC"/>
          </a:solidFill>
          <a:ln w="317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ENTHALPY OF FORMATION OF VACANCIES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65113" y="871544"/>
            <a:ext cx="8459787" cy="3299365"/>
          </a:xfrm>
          <a:prstGeom prst="rect">
            <a:avLst/>
          </a:prstGeom>
          <a:solidFill>
            <a:srgbClr val="EFFFFF"/>
          </a:solidFill>
          <a:ln w="2857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Formation of a vacancy leads to missing bonds and distortion of the</a:t>
            </a:r>
            <a:br>
              <a:rPr lang="en-US" sz="22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	 lattice</a:t>
            </a:r>
          </a:p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The potential energy (Enthalpy) of the system increases</a:t>
            </a:r>
          </a:p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</a:rPr>
              <a:t> Work required for the formaion of a point defect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b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Enthalpy of formation (</a:t>
            </a:r>
            <a:r>
              <a:rPr lang="en-US" sz="22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H</a:t>
            </a:r>
            <a:r>
              <a:rPr lang="en-US" sz="2200" baseline="-25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2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[</a:t>
            </a:r>
            <a:r>
              <a:rPr lang="en-US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kJ/mol 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or </a:t>
            </a:r>
            <a:r>
              <a:rPr lang="en-US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eV / defect</a:t>
            </a: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Though it costs energy to form a vacancy its formation leads to</a:t>
            </a:r>
            <a:b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 increase in configurational entropy</a:t>
            </a:r>
          </a:p>
          <a:p>
            <a:pPr fontAlgn="base">
              <a:spcBef>
                <a:spcPct val="0"/>
              </a:spcBef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 above zero Kelvin there is an equilibrium number of vacancies</a:t>
            </a:r>
          </a:p>
        </p:txBody>
      </p:sp>
      <p:graphicFrame>
        <p:nvGraphicFramePr>
          <p:cNvPr id="28745" name="Group 73"/>
          <p:cNvGraphicFramePr>
            <a:graphicFrameLocks noGrp="1"/>
          </p:cNvGraphicFramePr>
          <p:nvPr/>
        </p:nvGraphicFramePr>
        <p:xfrm>
          <a:off x="79376" y="4565652"/>
          <a:ext cx="8899525" cy="1372870"/>
        </p:xfrm>
        <a:graphic>
          <a:graphicData uri="http://schemas.openxmlformats.org/drawingml/2006/table">
            <a:tbl>
              <a:tblPr/>
              <a:tblGrid>
                <a:gridCol w="1714500"/>
                <a:gridCol w="815975"/>
                <a:gridCol w="800100"/>
                <a:gridCol w="714375"/>
                <a:gridCol w="809625"/>
                <a:gridCol w="809625"/>
                <a:gridCol w="808039"/>
                <a:gridCol w="811212"/>
                <a:gridCol w="808039"/>
                <a:gridCol w="808037"/>
              </a:tblGrid>
              <a:tr h="754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Crystal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Kr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Zn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kJ / mol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 / vacancy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6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8719</TotalTime>
  <Words>1705</Words>
  <Application>Microsoft Office PowerPoint</Application>
  <PresentationFormat>On-screen Show (4:3)</PresentationFormat>
  <Paragraphs>241</Paragraphs>
  <Slides>39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CorelDRAW 10.0 Graphic</vt:lpstr>
      <vt:lpstr>Microsoft Equation 3.0</vt:lpstr>
      <vt:lpstr>Crystal Imperfection</vt:lpstr>
      <vt:lpstr>Why we bother for imperfection</vt:lpstr>
      <vt:lpstr>Why we bother for imperfection</vt:lpstr>
      <vt:lpstr>Classification of Imperfection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of Edge Dislocation</vt:lpstr>
      <vt:lpstr>PowerPoint Presentation</vt:lpstr>
      <vt:lpstr>PowerPoint Presentation</vt:lpstr>
      <vt:lpstr>Video address for screw dislocation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 Imperfection</dc:title>
  <dc:creator>User</dc:creator>
  <cp:lastModifiedBy>User</cp:lastModifiedBy>
  <cp:revision>15</cp:revision>
  <dcterms:created xsi:type="dcterms:W3CDTF">2016-12-05T10:22:12Z</dcterms:created>
  <dcterms:modified xsi:type="dcterms:W3CDTF">2016-12-11T11:41:20Z</dcterms:modified>
</cp:coreProperties>
</file>