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6" r:id="rId1"/>
  </p:sldMasterIdLst>
  <p:notesMasterIdLst>
    <p:notesMasterId r:id="rId20"/>
  </p:notesMasterIdLst>
  <p:sldIdLst>
    <p:sldId id="256" r:id="rId2"/>
    <p:sldId id="270" r:id="rId3"/>
    <p:sldId id="257" r:id="rId4"/>
    <p:sldId id="258" r:id="rId5"/>
    <p:sldId id="259" r:id="rId6"/>
    <p:sldId id="273" r:id="rId7"/>
    <p:sldId id="260" r:id="rId8"/>
    <p:sldId id="261" r:id="rId9"/>
    <p:sldId id="276" r:id="rId10"/>
    <p:sldId id="262" r:id="rId11"/>
    <p:sldId id="263" r:id="rId12"/>
    <p:sldId id="264" r:id="rId13"/>
    <p:sldId id="266" r:id="rId14"/>
    <p:sldId id="267" r:id="rId15"/>
    <p:sldId id="268" r:id="rId16"/>
    <p:sldId id="269" r:id="rId17"/>
    <p:sldId id="274"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5D4A76-694D-C74B-8C62-B681F56D8145}">
          <p14:sldIdLst>
            <p14:sldId id="256"/>
          </p14:sldIdLst>
        </p14:section>
        <p14:section name="مراحل إنشاء قواعد البيانات" id="{81AAF5C3-3A9A-6546-9A43-F85315E38B81}">
          <p14:sldIdLst>
            <p14:sldId id="270"/>
          </p14:sldIdLst>
        </p14:section>
        <p14:section name="المرحلة الثانية: تحويل نموذج الكيان والعلاقة الرابطة إلى جداول" id="{48B789DB-432D-C143-A99E-678C8BD50D0F}">
          <p14:sldIdLst>
            <p14:sldId id="257"/>
            <p14:sldId id="258"/>
            <p14:sldId id="259"/>
          </p14:sldIdLst>
        </p14:section>
        <p14:section name="تحويل النموذج إلى جداول (الحالة الأولى)" id="{95C86EE0-41AC-D24F-BA6D-17CBF550B4B7}">
          <p14:sldIdLst>
            <p14:sldId id="273"/>
            <p14:sldId id="260"/>
            <p14:sldId id="261"/>
            <p14:sldId id="276"/>
          </p14:sldIdLst>
        </p14:section>
        <p14:section name="تحويل النموذج إلى جداول (الحالة الثانية)" id="{20796982-2B0E-5C42-9422-9C7085BE0B33}">
          <p14:sldIdLst>
            <p14:sldId id="262"/>
            <p14:sldId id="263"/>
            <p14:sldId id="264"/>
          </p14:sldIdLst>
        </p14:section>
        <p14:section name="تحويل النموذج إلى جداول (الحالة الثالثة)" id="{7E6CEC4C-DF9E-6D4F-91F5-3E16917FDD82}">
          <p14:sldIdLst>
            <p14:sldId id="266"/>
            <p14:sldId id="267"/>
            <p14:sldId id="268"/>
          </p14:sldIdLst>
        </p14:section>
        <p14:section name="مثال تطبيقي لجميع الحالات" id="{C28B440A-2EC9-884E-8757-68D7D237EBB2}">
          <p14:sldIdLst>
            <p14:sldId id="269"/>
            <p14:sldId id="274"/>
          </p14:sldIdLst>
        </p14:section>
        <p14:section name="عمل إضافي" id="{B19F3573-D1CE-6A49-8EE7-39A3B3EC8B39}">
          <p14:sldIdLst>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18"/>
    <p:restoredTop sz="94641"/>
  </p:normalViewPr>
  <p:slideViewPr>
    <p:cSldViewPr>
      <p:cViewPr varScale="1">
        <p:scale>
          <a:sx n="215" d="100"/>
          <a:sy n="215" d="100"/>
        </p:scale>
        <p:origin x="32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3735FB-1A11-E248-A930-4405E879F936}" type="datetimeFigureOut">
              <a:rPr lang="en-US" smtClean="0"/>
              <a:t>9/7/19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726E8B-FA26-5641-8D07-B99BDD5312DE}" type="slidenum">
              <a:rPr lang="en-US" smtClean="0"/>
              <a:t>‹#›</a:t>
            </a:fld>
            <a:endParaRPr lang="en-US"/>
          </a:p>
        </p:txBody>
      </p:sp>
    </p:spTree>
    <p:extLst>
      <p:ext uri="{BB962C8B-B14F-4D97-AF65-F5344CB8AC3E}">
        <p14:creationId xmlns:p14="http://schemas.microsoft.com/office/powerpoint/2010/main" val="1620795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C8726E8B-FA26-5641-8D07-B99BDD5312DE}" type="slidenum">
              <a:rPr lang="en-US" smtClean="0"/>
              <a:t>16</a:t>
            </a:fld>
            <a:endParaRPr lang="en-US"/>
          </a:p>
        </p:txBody>
      </p:sp>
    </p:spTree>
    <p:extLst>
      <p:ext uri="{BB962C8B-B14F-4D97-AF65-F5344CB8AC3E}">
        <p14:creationId xmlns:p14="http://schemas.microsoft.com/office/powerpoint/2010/main" val="2887201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C8726E8B-FA26-5641-8D07-B99BDD5312DE}" type="slidenum">
              <a:rPr lang="en-US" smtClean="0"/>
              <a:t>17</a:t>
            </a:fld>
            <a:endParaRPr lang="en-US"/>
          </a:p>
        </p:txBody>
      </p:sp>
    </p:spTree>
    <p:extLst>
      <p:ext uri="{BB962C8B-B14F-4D97-AF65-F5344CB8AC3E}">
        <p14:creationId xmlns:p14="http://schemas.microsoft.com/office/powerpoint/2010/main" val="4030780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5"/>
          </p:nvPr>
        </p:nvSpPr>
        <p:spPr/>
        <p:txBody>
          <a:bodyPr/>
          <a:lstStyle/>
          <a:p>
            <a:fld id="{C8726E8B-FA26-5641-8D07-B99BDD5312DE}" type="slidenum">
              <a:rPr lang="en-US" smtClean="0"/>
              <a:t>18</a:t>
            </a:fld>
            <a:endParaRPr lang="en-US"/>
          </a:p>
        </p:txBody>
      </p:sp>
    </p:spTree>
    <p:extLst>
      <p:ext uri="{BB962C8B-B14F-4D97-AF65-F5344CB8AC3E}">
        <p14:creationId xmlns:p14="http://schemas.microsoft.com/office/powerpoint/2010/main" val="206926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D945FB-3DA6-48B0-BAA2-F4A99F50F9E1}" type="slidenum">
              <a:rPr lang="ar-SA" smtClean="0"/>
              <a:pPr/>
              <a:t>‹#›</a:t>
            </a:fld>
            <a:endParaRPr lang="ar-S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813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4151095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2696991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54663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6D945FB-3DA6-48B0-BAA2-F4A99F50F9E1}" type="slidenum">
              <a:rPr lang="ar-SA" smtClean="0"/>
              <a:pPr/>
              <a:t>‹#›</a:t>
            </a:fld>
            <a:endParaRPr lang="ar-S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7500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113925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6D945FB-3DA6-48B0-BAA2-F4A99F50F9E1}" type="slidenum">
              <a:rPr lang="ar-SA" smtClean="0"/>
              <a:pPr/>
              <a:t>‹#›</a:t>
            </a:fld>
            <a:endParaRPr lang="ar-S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802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1122402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84692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6D945FB-3DA6-48B0-BAA2-F4A99F50F9E1}" type="slidenum">
              <a:rPr lang="ar-SA" smtClean="0"/>
              <a:pPr/>
              <a:t>‹#›</a:t>
            </a:fld>
            <a:endParaRPr lang="ar-S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204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4B8C55-ED89-4FAF-B586-45FBD596C7B5}" type="datetimeFigureOut">
              <a:rPr lang="ar-SA" smtClean="0"/>
              <a:pPr/>
              <a:t>8 محرم، 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6D945FB-3DA6-48B0-BAA2-F4A99F50F9E1}" type="slidenum">
              <a:rPr lang="ar-SA" smtClean="0"/>
              <a:pPr/>
              <a:t>‹#›</a:t>
            </a:fld>
            <a:endParaRPr lang="ar-SA"/>
          </a:p>
        </p:txBody>
      </p:sp>
    </p:spTree>
    <p:extLst>
      <p:ext uri="{BB962C8B-B14F-4D97-AF65-F5344CB8AC3E}">
        <p14:creationId xmlns:p14="http://schemas.microsoft.com/office/powerpoint/2010/main" val="424220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34B8C55-ED89-4FAF-B586-45FBD596C7B5}" type="datetimeFigureOut">
              <a:rPr lang="ar-SA" smtClean="0"/>
              <a:pPr/>
              <a:t>8 محرم، 1441</a:t>
            </a:fld>
            <a:endParaRPr lang="ar-SA"/>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ar-SA"/>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6D945FB-3DA6-48B0-BAA2-F4A99F50F9E1}" type="slidenum">
              <a:rPr lang="ar-SA" smtClean="0"/>
              <a:pPr/>
              <a:t>‹#›</a:t>
            </a:fld>
            <a:endParaRPr lang="ar-SA"/>
          </a:p>
        </p:txBody>
      </p:sp>
    </p:spTree>
    <p:extLst>
      <p:ext uri="{BB962C8B-B14F-4D97-AF65-F5344CB8AC3E}">
        <p14:creationId xmlns:p14="http://schemas.microsoft.com/office/powerpoint/2010/main" val="66361017"/>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SA" dirty="0"/>
              <a:t>تحويل نموذج الكيان والعلاقة الرابطة إلى جداول</a:t>
            </a:r>
          </a:p>
        </p:txBody>
      </p:sp>
      <p:sp>
        <p:nvSpPr>
          <p:cNvPr id="3" name="Subtitle 2"/>
          <p:cNvSpPr>
            <a:spLocks noGrp="1"/>
          </p:cNvSpPr>
          <p:nvPr>
            <p:ph type="subTitle" idx="1"/>
          </p:nvPr>
        </p:nvSpPr>
        <p:spPr/>
        <p:txBody>
          <a:bodyPr/>
          <a:lstStyle/>
          <a:p>
            <a:pPr marL="0" indent="0" algn="r" defTabSz="914400" rtl="1" eaLnBrk="1" latinLnBrk="0" hangingPunct="1">
              <a:spcBef>
                <a:spcPct val="20000"/>
              </a:spcBef>
              <a:buClr>
                <a:schemeClr val="accent1"/>
              </a:buClr>
              <a:buSzPct val="85000"/>
              <a:buFont typeface="Arial" pitchFamily="34" charset="0"/>
              <a:buNone/>
            </a:pPr>
            <a:r>
              <a:rPr lang="ar-SA" dirty="0"/>
              <a:t>المحاضرة الثالثة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ar-SA" sz="3200" dirty="0"/>
              <a:t>تحويل نموذج الكيان والعلاقة الرابطة إلى جداول</a:t>
            </a:r>
            <a:br>
              <a:rPr lang="ar-SA" sz="3200" dirty="0"/>
            </a:br>
            <a:r>
              <a:rPr lang="ar-SA" sz="3200" dirty="0"/>
              <a:t>(الربط بين الجداول: الحالة الثانية)</a:t>
            </a:r>
          </a:p>
        </p:txBody>
      </p:sp>
      <p:sp>
        <p:nvSpPr>
          <p:cNvPr id="3" name="Content Placeholder 2"/>
          <p:cNvSpPr>
            <a:spLocks noGrp="1"/>
          </p:cNvSpPr>
          <p:nvPr>
            <p:ph idx="1"/>
          </p:nvPr>
        </p:nvSpPr>
        <p:spPr/>
        <p:txBody>
          <a:bodyPr>
            <a:normAutofit/>
          </a:bodyPr>
          <a:lstStyle/>
          <a:p>
            <a:pPr algn="r" rtl="1">
              <a:lnSpc>
                <a:spcPct val="150000"/>
              </a:lnSpc>
              <a:buNone/>
            </a:pPr>
            <a:r>
              <a:rPr lang="ar-SA" sz="2000" b="1" u="sng" dirty="0"/>
              <a:t>الحالة الثانية</a:t>
            </a:r>
            <a:r>
              <a:rPr lang="ar-SA" sz="2000" u="sng" dirty="0"/>
              <a:t>: </a:t>
            </a:r>
            <a:r>
              <a:rPr lang="ar-SA" sz="2000" dirty="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a:t>إجباري</a:t>
            </a:r>
          </a:p>
          <a:p>
            <a:pPr>
              <a:lnSpc>
                <a:spcPct val="150000"/>
              </a:lnSpc>
            </a:pPr>
            <a:endParaRPr lang="ar-SA"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u="sng" dirty="0"/>
              <a:t>مثال الحالة الثانية: حولي نموذج الكيان والعلاقة الرابطة التالي إلى جداول:</a:t>
            </a:r>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المدرب</a:t>
                </a: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يدرس</a:t>
                </a: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مقرر</a:t>
                </a: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المدرب</a:t>
                </a: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الاسم</a:t>
              </a: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اسم المقرر</a:t>
              </a: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المقرر</a:t>
              </a: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a:t>1</a:t>
              </a:r>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a:t>M</a:t>
              </a:r>
              <a:endParaRPr lang="ar-SA" dirty="0"/>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C783-DDD4-6644-8848-76287EDD2ABF}"/>
              </a:ext>
            </a:extLst>
          </p:cNvPr>
          <p:cNvSpPr>
            <a:spLocks noGrp="1"/>
          </p:cNvSpPr>
          <p:nvPr>
            <p:ph type="title"/>
          </p:nvPr>
        </p:nvSpPr>
        <p:spPr/>
        <p:txBody>
          <a:bodyPr>
            <a:normAutofit/>
          </a:bodyPr>
          <a:lstStyle/>
          <a:p>
            <a:pPr algn="r" rtl="1"/>
            <a:r>
              <a:rPr lang="ar-SA" sz="2400" u="sng" dirty="0"/>
              <a:t>تابع مثال الحالة الثانية: تحويل نموذج الكيان والعلاقة الرابطة إلى جداول (شرح مفصل):</a:t>
            </a:r>
            <a:endParaRPr lang="en-US" sz="2400" dirty="0"/>
          </a:p>
        </p:txBody>
      </p:sp>
      <p:sp>
        <p:nvSpPr>
          <p:cNvPr id="4" name="Content Placeholder 3"/>
          <p:cNvSpPr txBox="1">
            <a:spLocks noGrp="1"/>
          </p:cNvSpPr>
          <p:nvPr>
            <p:ph idx="1"/>
          </p:nvPr>
        </p:nvSpPr>
        <p:spPr>
          <a:xfrm>
            <a:off x="457200" y="1600200"/>
            <a:ext cx="8229600" cy="4524315"/>
          </a:xfrm>
          <a:prstGeom prst="rect">
            <a:avLst/>
          </a:prstGeom>
          <a:noFill/>
        </p:spPr>
        <p:txBody>
          <a:bodyPr wrap="square" rtlCol="1">
            <a:spAutoFit/>
          </a:bodyPr>
          <a:lstStyle/>
          <a:p>
            <a:pPr algn="r" rtl="1"/>
            <a:r>
              <a:rPr lang="ar-SA" sz="1800" dirty="0"/>
              <a:t>أولاً : كل كيان يتحول إلى جدول وخصائص الكيان تكون حقول الجدول كالتالي:</a:t>
            </a:r>
          </a:p>
          <a:p>
            <a:pPr algn="r" rtl="1">
              <a:buNone/>
            </a:pPr>
            <a:r>
              <a:rPr lang="ar-SA" sz="1800" dirty="0"/>
              <a:t>المدرب(</a:t>
            </a:r>
            <a:r>
              <a:rPr lang="ar-SA" sz="1800" u="sng" dirty="0"/>
              <a:t>رقم المدرب,</a:t>
            </a:r>
            <a:r>
              <a:rPr lang="ar-SA" sz="1800" dirty="0"/>
              <a:t>الاسم)</a:t>
            </a:r>
          </a:p>
          <a:p>
            <a:pPr algn="r" rtl="1">
              <a:buNone/>
            </a:pPr>
            <a:r>
              <a:rPr lang="ar-SA" sz="1800" dirty="0"/>
              <a:t>المقرر</a:t>
            </a:r>
            <a:r>
              <a:rPr lang="ar-SA" sz="1800" u="sng" dirty="0"/>
              <a:t>(رقم المقرر</a:t>
            </a:r>
            <a:r>
              <a:rPr lang="ar-SA" sz="1800" dirty="0"/>
              <a:t>, اسم المقرر)</a:t>
            </a:r>
          </a:p>
          <a:p>
            <a:pPr algn="r" rtl="1">
              <a:buNone/>
            </a:pPr>
            <a:r>
              <a:rPr lang="ar-SA" sz="1800" dirty="0"/>
              <a:t>ولاننسى وضع خط تحت المفتاح الأساسي</a:t>
            </a:r>
          </a:p>
          <a:p>
            <a:pPr algn="r" rtl="1">
              <a:buNone/>
            </a:pPr>
            <a:endParaRPr lang="ar-SA" sz="1800" dirty="0"/>
          </a:p>
          <a:p>
            <a:pPr algn="r" rtl="1"/>
            <a:r>
              <a:rPr lang="ar-SA" sz="1800" dirty="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a:t>اجباري</a:t>
            </a:r>
            <a:r>
              <a:rPr lang="ar-SA" sz="1800" dirty="0"/>
              <a:t> فتكون النتيجة  النهائية كالتالي:</a:t>
            </a:r>
          </a:p>
          <a:p>
            <a:pPr algn="r" rtl="1">
              <a:buNone/>
            </a:pPr>
            <a:r>
              <a:rPr lang="ar-SA" sz="1800" b="1" dirty="0"/>
              <a:t>المدرب(</a:t>
            </a:r>
            <a:r>
              <a:rPr lang="ar-SA" sz="1800" b="1" u="sng" dirty="0"/>
              <a:t>رقم المدرب,</a:t>
            </a:r>
            <a:r>
              <a:rPr lang="ar-SA" sz="1800" b="1" dirty="0"/>
              <a:t>الاسم)</a:t>
            </a:r>
          </a:p>
          <a:p>
            <a:pPr algn="r" rtl="1">
              <a:buNone/>
            </a:pPr>
            <a:r>
              <a:rPr lang="ar-SA" sz="1800" b="1" dirty="0"/>
              <a:t>المقرر</a:t>
            </a:r>
            <a:r>
              <a:rPr lang="ar-SA" sz="1800" b="1" u="sng" dirty="0"/>
              <a:t>(رقم المقرر</a:t>
            </a:r>
            <a:r>
              <a:rPr lang="ar-SA" sz="1800" b="1" dirty="0"/>
              <a:t>, اسم المقرر,</a:t>
            </a:r>
            <a:r>
              <a:rPr lang="ar-SA" sz="1800" b="1" u="dashLong" dirty="0"/>
              <a:t>رقم المدرب</a:t>
            </a:r>
            <a:r>
              <a:rPr lang="ar-SA" sz="1800" b="1" dirty="0"/>
              <a:t>)</a:t>
            </a:r>
          </a:p>
          <a:p>
            <a:pPr algn="r" rtl="1">
              <a:buNone/>
            </a:pPr>
            <a:r>
              <a:rPr lang="ar-SA" sz="1800" dirty="0"/>
              <a:t>(أخذنا المفتاح الأساسي لجدول المدرب ووضعناه كمفتاح أجنبي في جدول المقرر</a:t>
            </a:r>
          </a:p>
          <a:p>
            <a:pPr algn="r" rtl="1">
              <a:buNone/>
            </a:pPr>
            <a:r>
              <a:rPr lang="ar-SA" sz="1800" b="1" dirty="0">
                <a:solidFill>
                  <a:schemeClr val="tx2">
                    <a:lumMod val="60000"/>
                    <a:lumOff val="40000"/>
                  </a:schemeClr>
                </a:solidFill>
              </a:rPr>
              <a:t>النتيجة هي:</a:t>
            </a:r>
          </a:p>
          <a:p>
            <a:pPr algn="r" rtl="1"/>
            <a:r>
              <a:rPr lang="ar-SA" sz="1800" dirty="0"/>
              <a:t>رقم المقرر هو المفتاح الأساسي لجدول المقرر رقم المدرب هو المفتاح الأساسي لجدول المدرب ومفتاح أجنبي لجدول المقرر.</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fontScale="90000"/>
          </a:bodyPr>
          <a:lstStyle/>
          <a:p>
            <a:pPr algn="ctr"/>
            <a:r>
              <a:rPr lang="ar-SA" sz="3200" dirty="0"/>
              <a:t>تحويل نموذج الكيان والعلاقة الرابطة إلى جداول </a:t>
            </a:r>
            <a:br>
              <a:rPr lang="ar-SA" sz="3200" dirty="0"/>
            </a:br>
            <a:r>
              <a:rPr lang="ar-SA" sz="3200" dirty="0"/>
              <a:t>(الربط بين الجداول: الحالة الثالثة)</a:t>
            </a:r>
          </a:p>
        </p:txBody>
      </p:sp>
      <p:sp>
        <p:nvSpPr>
          <p:cNvPr id="3" name="Content Placeholder 2"/>
          <p:cNvSpPr>
            <a:spLocks noGrp="1"/>
          </p:cNvSpPr>
          <p:nvPr>
            <p:ph idx="1"/>
          </p:nvPr>
        </p:nvSpPr>
        <p:spPr/>
        <p:txBody>
          <a:bodyPr>
            <a:normAutofit/>
          </a:bodyPr>
          <a:lstStyle/>
          <a:p>
            <a:pPr algn="r" rtl="1">
              <a:lnSpc>
                <a:spcPct val="150000"/>
              </a:lnSpc>
              <a:buNone/>
            </a:pPr>
            <a:r>
              <a:rPr lang="ar-SA" sz="2000" b="1" u="sng" dirty="0"/>
              <a:t>الحالة الثالثة</a:t>
            </a:r>
            <a:r>
              <a:rPr lang="ar-SA" sz="2000" u="sng" dirty="0"/>
              <a:t>:</a:t>
            </a:r>
            <a:r>
              <a:rPr lang="ar-SA" sz="2000" dirty="0"/>
              <a:t> 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a:p>
          <a:p>
            <a:pPr>
              <a:lnSpc>
                <a:spcPct val="150000"/>
              </a:lnSpc>
            </a:pPr>
            <a:endParaRPr lang="ar-SA"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2400" u="sng" dirty="0"/>
              <a:t>مثال الحالة الثالثة: حولي نموذج الكيان والعلاقة الرابطة التالي إلى جداول:</a:t>
            </a:r>
          </a:p>
        </p:txBody>
      </p:sp>
      <p:grpSp>
        <p:nvGrpSpPr>
          <p:cNvPr id="5" name="Group 17"/>
          <p:cNvGrpSpPr/>
          <p:nvPr/>
        </p:nvGrpSpPr>
        <p:grpSpPr>
          <a:xfrm>
            <a:off x="722449" y="1857365"/>
            <a:ext cx="7707203" cy="2571769"/>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الطالب</a:t>
              </a: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يدرس</a:t>
              </a: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المقرر</a:t>
              </a: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الطالب</a:t>
              </a:r>
            </a:p>
          </p:txBody>
        </p:sp>
      </p:grpSp>
      <p:sp>
        <p:nvSpPr>
          <p:cNvPr id="21" name="Oval 20"/>
          <p:cNvSpPr/>
          <p:nvPr/>
        </p:nvSpPr>
        <p:spPr>
          <a:xfrm>
            <a:off x="5295954" y="1857365"/>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الاسم</a:t>
            </a:r>
          </a:p>
        </p:txBody>
      </p:sp>
      <p:cxnSp>
        <p:nvCxnSpPr>
          <p:cNvPr id="23" name="Straight Connector 22"/>
          <p:cNvCxnSpPr>
            <a:stCxn id="17" idx="4"/>
          </p:cNvCxnSpPr>
          <p:nvPr/>
        </p:nvCxnSpPr>
        <p:spPr>
          <a:xfrm rot="5400000">
            <a:off x="7326304" y="2844500"/>
            <a:ext cx="385765" cy="211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886495" y="2802151"/>
            <a:ext cx="385765" cy="296431"/>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14282" y="1571613"/>
            <a:ext cx="1524502"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اسم المقرر</a:t>
            </a:r>
          </a:p>
        </p:txBody>
      </p:sp>
      <p:sp>
        <p:nvSpPr>
          <p:cNvPr id="27" name="Oval 26"/>
          <p:cNvSpPr/>
          <p:nvPr/>
        </p:nvSpPr>
        <p:spPr>
          <a:xfrm>
            <a:off x="1823478" y="1357300"/>
            <a:ext cx="1524502" cy="1014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المقرر</a:t>
            </a:r>
          </a:p>
        </p:txBody>
      </p:sp>
      <p:cxnSp>
        <p:nvCxnSpPr>
          <p:cNvPr id="29" name="Straight Connector 28"/>
          <p:cNvCxnSpPr/>
          <p:nvPr/>
        </p:nvCxnSpPr>
        <p:spPr>
          <a:xfrm rot="5400000">
            <a:off x="2010174" y="2737084"/>
            <a:ext cx="642942" cy="169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866798" y="2779431"/>
            <a:ext cx="642942" cy="84695"/>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8584" y="3143248"/>
            <a:ext cx="332143" cy="369331"/>
          </a:xfrm>
          <a:prstGeom prst="rect">
            <a:avLst/>
          </a:prstGeom>
          <a:noFill/>
        </p:spPr>
        <p:txBody>
          <a:bodyPr wrap="none" rtlCol="1">
            <a:spAutoFit/>
          </a:bodyPr>
          <a:lstStyle/>
          <a:p>
            <a:r>
              <a:rPr lang="en-US" dirty="0"/>
              <a:t>N</a:t>
            </a:r>
            <a:endParaRPr lang="ar-SA" dirty="0"/>
          </a:p>
        </p:txBody>
      </p:sp>
      <p:sp>
        <p:nvSpPr>
          <p:cNvPr id="33" name="TextBox 32"/>
          <p:cNvSpPr txBox="1"/>
          <p:nvPr/>
        </p:nvSpPr>
        <p:spPr>
          <a:xfrm>
            <a:off x="2697025" y="3014659"/>
            <a:ext cx="348173" cy="369331"/>
          </a:xfrm>
          <a:prstGeom prst="rect">
            <a:avLst/>
          </a:prstGeom>
          <a:noFill/>
        </p:spPr>
        <p:txBody>
          <a:bodyPr wrap="none" rtlCol="1">
            <a:spAutoFit/>
          </a:bodyPr>
          <a:lstStyle/>
          <a:p>
            <a:r>
              <a:rPr lang="en-US" dirty="0"/>
              <a:t>M</a:t>
            </a:r>
            <a:endParaRPr lang="ar-SA" dirty="0"/>
          </a:p>
        </p:txBody>
      </p:sp>
      <p:sp>
        <p:nvSpPr>
          <p:cNvPr id="20" name="Oval 19"/>
          <p:cNvSpPr/>
          <p:nvPr/>
        </p:nvSpPr>
        <p:spPr>
          <a:xfrm>
            <a:off x="3686758" y="1757347"/>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الدرجة</a:t>
            </a:r>
          </a:p>
        </p:txBody>
      </p:sp>
      <p:cxnSp>
        <p:nvCxnSpPr>
          <p:cNvPr id="22" name="Straight Connector 21"/>
          <p:cNvCxnSpPr>
            <a:endCxn id="13" idx="0"/>
          </p:cNvCxnSpPr>
          <p:nvPr/>
        </p:nvCxnSpPr>
        <p:spPr>
          <a:xfrm>
            <a:off x="4215175" y="2628895"/>
            <a:ext cx="106792" cy="38576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969D6-3ACD-4E45-97CA-0182617F8E69}"/>
              </a:ext>
            </a:extLst>
          </p:cNvPr>
          <p:cNvSpPr>
            <a:spLocks noGrp="1"/>
          </p:cNvSpPr>
          <p:nvPr>
            <p:ph type="title"/>
          </p:nvPr>
        </p:nvSpPr>
        <p:spPr/>
        <p:txBody>
          <a:bodyPr>
            <a:normAutofit/>
          </a:bodyPr>
          <a:lstStyle/>
          <a:p>
            <a:pPr algn="r" rtl="1"/>
            <a:r>
              <a:rPr lang="ar-SA" sz="2400" u="sng" dirty="0">
                <a:solidFill>
                  <a:srgbClr val="17406D"/>
                </a:solidFill>
              </a:rPr>
              <a:t>تابع مثال الحالة الثالثة: تحويل نموذج الكيان والعلاقة الرابطة التالي إلى جداول (شرح مفصل):</a:t>
            </a:r>
            <a:endParaRPr lang="en-US" dirty="0"/>
          </a:p>
        </p:txBody>
      </p:sp>
      <p:sp>
        <p:nvSpPr>
          <p:cNvPr id="4" name="Content Placeholder 3"/>
          <p:cNvSpPr txBox="1">
            <a:spLocks noGrp="1"/>
          </p:cNvSpPr>
          <p:nvPr>
            <p:ph idx="1"/>
          </p:nvPr>
        </p:nvSpPr>
        <p:spPr>
          <a:xfrm>
            <a:off x="457200" y="1600200"/>
            <a:ext cx="8229600" cy="4635115"/>
          </a:xfrm>
          <a:prstGeom prst="rect">
            <a:avLst/>
          </a:prstGeom>
          <a:noFill/>
        </p:spPr>
        <p:txBody>
          <a:bodyPr wrap="square" rtlCol="1">
            <a:spAutoFit/>
          </a:bodyPr>
          <a:lstStyle/>
          <a:p>
            <a:pPr algn="r" rtl="1"/>
            <a:r>
              <a:rPr lang="ar-SA" sz="1800" dirty="0"/>
              <a:t>أولاً : كل كيان يتحول إلى جدول وخصائص الكيان تكون حقول الجدول كالتالي:</a:t>
            </a:r>
          </a:p>
          <a:p>
            <a:pPr algn="r" rtl="1">
              <a:buNone/>
            </a:pPr>
            <a:r>
              <a:rPr lang="ar-SA" sz="1800" dirty="0"/>
              <a:t>الطالب(</a:t>
            </a:r>
            <a:r>
              <a:rPr lang="ar-SA" sz="1800" u="sng" dirty="0"/>
              <a:t>رقم الطالب,</a:t>
            </a:r>
            <a:r>
              <a:rPr lang="ar-SA" sz="1800" dirty="0"/>
              <a:t>الاسم)</a:t>
            </a:r>
          </a:p>
          <a:p>
            <a:pPr algn="r" rtl="1">
              <a:buNone/>
            </a:pPr>
            <a:r>
              <a:rPr lang="ar-SA" sz="1800" dirty="0"/>
              <a:t>المقرر</a:t>
            </a:r>
            <a:r>
              <a:rPr lang="ar-SA" sz="1800" u="sng" dirty="0"/>
              <a:t>(رقم المقرر</a:t>
            </a:r>
            <a:r>
              <a:rPr lang="ar-SA" sz="1800" dirty="0"/>
              <a:t>, اسم المقرر)</a:t>
            </a:r>
          </a:p>
          <a:p>
            <a:pPr algn="r" rtl="1">
              <a:buNone/>
            </a:pPr>
            <a:r>
              <a:rPr lang="ar-SA" sz="1800" dirty="0"/>
              <a:t>ولاننسى وضع خط تحت المفتاح الأساسي</a:t>
            </a:r>
          </a:p>
          <a:p>
            <a:pPr algn="r" rtl="1">
              <a:buNone/>
            </a:pPr>
            <a:r>
              <a:rPr lang="ar-SA" sz="1800" dirty="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lgn="r" rtl="1">
              <a:buNone/>
            </a:pPr>
            <a:r>
              <a:rPr lang="ar-SA" sz="1800" dirty="0"/>
              <a:t>التسجيل(</a:t>
            </a:r>
            <a:r>
              <a:rPr lang="ar-SA" sz="1800" u="sng" dirty="0"/>
              <a:t>رقم الطالب</a:t>
            </a:r>
            <a:r>
              <a:rPr lang="ar-SA" sz="1800" dirty="0"/>
              <a:t>,</a:t>
            </a:r>
            <a:r>
              <a:rPr lang="ar-SA" sz="1800" u="sng" dirty="0"/>
              <a:t>رقم المقرر</a:t>
            </a:r>
            <a:r>
              <a:rPr lang="ar-SA" sz="1800" dirty="0"/>
              <a:t>,الدرجة)</a:t>
            </a:r>
          </a:p>
          <a:p>
            <a:pPr algn="r" rtl="1">
              <a:buNone/>
            </a:pPr>
            <a:endParaRPr lang="ar-SA" sz="1800" b="1" dirty="0"/>
          </a:p>
          <a:p>
            <a:pPr algn="r" rtl="1">
              <a:buNone/>
            </a:pPr>
            <a:r>
              <a:rPr lang="ar-SA" sz="1800" b="1" dirty="0">
                <a:solidFill>
                  <a:schemeClr val="tx2">
                    <a:lumMod val="60000"/>
                    <a:lumOff val="40000"/>
                  </a:schemeClr>
                </a:solidFill>
              </a:rPr>
              <a:t>النتيجة هي:</a:t>
            </a:r>
          </a:p>
          <a:p>
            <a:pPr algn="r" rtl="1">
              <a:buNone/>
            </a:pPr>
            <a:r>
              <a:rPr lang="ar-SA" sz="1800" b="1" dirty="0"/>
              <a:t>إذن ينتج لدي من هذه العلاقة ثلاثة جداول كالتالي:</a:t>
            </a:r>
          </a:p>
          <a:p>
            <a:pPr algn="r" rtl="1">
              <a:buNone/>
            </a:pPr>
            <a:r>
              <a:rPr lang="ar-SA" sz="1800" b="1" dirty="0"/>
              <a:t>الطالب(</a:t>
            </a:r>
            <a:r>
              <a:rPr lang="ar-SA" sz="1800" b="1" u="sng" dirty="0"/>
              <a:t>رقم الطالب,</a:t>
            </a:r>
            <a:r>
              <a:rPr lang="ar-SA" sz="1800" b="1" dirty="0"/>
              <a:t>الاسم)</a:t>
            </a:r>
          </a:p>
          <a:p>
            <a:pPr algn="r" rtl="1">
              <a:buNone/>
            </a:pPr>
            <a:r>
              <a:rPr lang="ar-SA" sz="1800" b="1" dirty="0"/>
              <a:t>المقرر</a:t>
            </a:r>
            <a:r>
              <a:rPr lang="ar-SA" sz="1800" b="1" u="sng" dirty="0"/>
              <a:t>(رقم المقرر</a:t>
            </a:r>
            <a:r>
              <a:rPr lang="ar-SA" sz="1800" b="1" dirty="0"/>
              <a:t>, اسم المقرر)</a:t>
            </a:r>
          </a:p>
          <a:p>
            <a:pPr algn="r" rtl="1">
              <a:buNone/>
            </a:pPr>
            <a:r>
              <a:rPr lang="ar-SA" sz="1800" b="1" dirty="0"/>
              <a:t>التسجيل(</a:t>
            </a:r>
            <a:r>
              <a:rPr lang="ar-SA" sz="1800" b="1" u="sng" dirty="0"/>
              <a:t>رقم الطالب</a:t>
            </a:r>
            <a:r>
              <a:rPr lang="ar-SA" sz="1800" b="1" dirty="0"/>
              <a:t>,</a:t>
            </a:r>
            <a:r>
              <a:rPr lang="ar-SA" sz="1800" b="1" u="sng" dirty="0"/>
              <a:t>رقم المقرر</a:t>
            </a:r>
            <a:r>
              <a:rPr lang="ar-SA" sz="1800" b="1" dirty="0"/>
              <a:t>,الدرجة)</a:t>
            </a:r>
          </a:p>
          <a:p>
            <a:pPr algn="r" rtl="1"/>
            <a:endParaRPr lang="ar-SA" sz="1800"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a:t>الغرفة</a:t>
            </a:r>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N</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a:t>يرقد</a:t>
            </a:r>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a:t>الرقم</a:t>
            </a:r>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a:t>عدد الأسرة</a:t>
            </a:r>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a:t>رقم التحويلة</a:t>
            </a:r>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548768" y="2862725"/>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يعمل في</a:t>
              </a: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a:ln>
                    <a:noFill/>
                  </a:ln>
                  <a:solidFill>
                    <a:schemeClr val="tx1"/>
                  </a:solidFill>
                  <a:effectLst/>
                  <a:latin typeface="Arial" pitchFamily="34" charset="0"/>
                  <a:cs typeface="Arial" pitchFamily="34" charset="0"/>
                </a:rPr>
                <a:t>M</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851" cy="2850"/>
                      <a:chOff x="3420" y="5430"/>
                      <a:chExt cx="3851"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011"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664" y="5014"/>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4266" y="6939"/>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a:solidFill>
                      <a:schemeClr val="tx1"/>
                    </a:solidFill>
                  </a:rPr>
                  <a:t>القسم</a:t>
                </a: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a:t>رقم القسم </a:t>
                </a:r>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a:t>اسم  القسم </a:t>
                </a:r>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a:t>رقم المدير </a:t>
                </a:r>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4572000" y="7953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a:t>اسم  المدير </a:t>
                </a:r>
              </a:p>
            </p:txBody>
          </p:sp>
          <p:cxnSp>
            <p:nvCxnSpPr>
              <p:cNvPr id="134" name="Straight Connector 133"/>
              <p:cNvCxnSpPr/>
              <p:nvPr/>
            </p:nvCxnSpPr>
            <p:spPr>
              <a:xfrm>
                <a:off x="5214942"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a:solidFill>
                      <a:schemeClr val="tx1"/>
                    </a:solidFill>
                  </a:rPr>
                  <a:t>المدير</a:t>
                </a: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يرأس</a:t>
                </a: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1</a:t>
                </a: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grpSp>
      </p:grpSp>
      <p:sp>
        <p:nvSpPr>
          <p:cNvPr id="122" name="Text Box 106"/>
          <p:cNvSpPr txBox="1">
            <a:spLocks noChangeArrowheads="1"/>
          </p:cNvSpPr>
          <p:nvPr/>
        </p:nvSpPr>
        <p:spPr bwMode="auto">
          <a:xfrm>
            <a:off x="5039152" y="3036916"/>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a:latin typeface="Arial" pitchFamily="34" charset="0"/>
                <a:cs typeface="Arial" pitchFamily="34" charset="0"/>
              </a:rPr>
              <a:t>M</a:t>
            </a:r>
            <a:endParaRPr lang="ar-SA" sz="1400" b="1" dirty="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a:ln>
                <a:noFill/>
              </a:ln>
              <a:solidFill>
                <a:schemeClr val="tx1"/>
              </a:solidFill>
              <a:effectLst/>
              <a:latin typeface="Arial" pitchFamily="34" charset="0"/>
              <a:cs typeface="Arial" pitchFamily="34" charset="0"/>
            </a:endParaRPr>
          </a:p>
        </p:txBody>
      </p:sp>
      <p:sp>
        <p:nvSpPr>
          <p:cNvPr id="136" name="Oval 70"/>
          <p:cNvSpPr>
            <a:spLocks noChangeArrowheads="1"/>
          </p:cNvSpPr>
          <p:nvPr/>
        </p:nvSpPr>
        <p:spPr bwMode="auto">
          <a:xfrm>
            <a:off x="7337377" y="3786100"/>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a:ln>
                  <a:noFill/>
                </a:ln>
                <a:solidFill>
                  <a:schemeClr val="tx1"/>
                </a:solidFill>
                <a:effectLst/>
                <a:latin typeface="Arial" pitchFamily="34" charset="0"/>
                <a:ea typeface="Arial" pitchFamily="34" charset="0"/>
                <a:cs typeface="Arial" pitchFamily="34" charset="0"/>
              </a:rPr>
              <a:t>الكمية</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39" name="Line 67"/>
          <p:cNvSpPr>
            <a:spLocks noChangeShapeType="1"/>
          </p:cNvSpPr>
          <p:nvPr/>
        </p:nvSpPr>
        <p:spPr bwMode="auto">
          <a:xfrm>
            <a:off x="6802293" y="3902123"/>
            <a:ext cx="57154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 name="Title 1">
            <a:extLst>
              <a:ext uri="{FF2B5EF4-FFF2-40B4-BE49-F238E27FC236}">
                <a16:creationId xmlns:a16="http://schemas.microsoft.com/office/drawing/2014/main" id="{3931C7D8-001E-0A41-82C8-97733F859832}"/>
              </a:ext>
            </a:extLst>
          </p:cNvPr>
          <p:cNvSpPr>
            <a:spLocks noGrp="1"/>
          </p:cNvSpPr>
          <p:nvPr>
            <p:ph type="title"/>
          </p:nvPr>
        </p:nvSpPr>
        <p:spPr>
          <a:xfrm>
            <a:off x="457200" y="44624"/>
            <a:ext cx="8229600" cy="990600"/>
          </a:xfrm>
        </p:spPr>
        <p:txBody>
          <a:bodyPr>
            <a:normAutofit/>
          </a:bodyPr>
          <a:lstStyle/>
          <a:p>
            <a:pPr algn="r" rtl="1"/>
            <a:r>
              <a:rPr lang="ar-SA" sz="2800" b="1" u="sng" cap="all" spc="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rPr>
              <a:t>مثال: حولي نموذج الكيان والعلاقة الرابطة التالي إلى جداول:</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F51BEE-3572-EC48-BBD0-ECE85765D1B8}"/>
              </a:ext>
            </a:extLst>
          </p:cNvPr>
          <p:cNvSpPr>
            <a:spLocks noGrp="1"/>
          </p:cNvSpPr>
          <p:nvPr>
            <p:ph type="title"/>
          </p:nvPr>
        </p:nvSpPr>
        <p:spPr/>
        <p:txBody>
          <a:bodyPr/>
          <a:lstStyle/>
          <a:p>
            <a:pPr algn="r" defTabSz="914400" rtl="1" eaLnBrk="1" latinLnBrk="0" hangingPunct="1">
              <a:spcBef>
                <a:spcPct val="0"/>
              </a:spcBef>
              <a:buNone/>
            </a:pPr>
            <a:r>
              <a:rPr lang="ar-SA" dirty="0"/>
              <a:t>حل المثال التطبيقي:</a:t>
            </a:r>
            <a:endParaRPr lang="en-US" dirty="0"/>
          </a:p>
        </p:txBody>
      </p:sp>
      <p:sp>
        <p:nvSpPr>
          <p:cNvPr id="4" name="Content Placeholder 3">
            <a:extLst>
              <a:ext uri="{FF2B5EF4-FFF2-40B4-BE49-F238E27FC236}">
                <a16:creationId xmlns:a16="http://schemas.microsoft.com/office/drawing/2014/main" id="{E3B4823F-732F-9A4F-9253-578945DF4FEC}"/>
              </a:ext>
            </a:extLst>
          </p:cNvPr>
          <p:cNvSpPr>
            <a:spLocks noGrp="1"/>
          </p:cNvSpPr>
          <p:nvPr>
            <p:ph idx="1"/>
          </p:nvPr>
        </p:nvSpPr>
        <p:spPr/>
        <p:txBody>
          <a:bodyPr>
            <a:normAutofit fontScale="92500" lnSpcReduction="10000"/>
          </a:bodyPr>
          <a:lstStyle/>
          <a:p>
            <a:pPr marL="0" indent="0" algn="r" rtl="1">
              <a:lnSpc>
                <a:spcPct val="200000"/>
              </a:lnSpc>
              <a:buNone/>
            </a:pPr>
            <a:r>
              <a:rPr lang="en-US" dirty="0"/>
              <a:t>1</a:t>
            </a:r>
            <a:r>
              <a:rPr lang="ar-SA" dirty="0"/>
              <a:t>- المريض(ر</a:t>
            </a:r>
            <a:r>
              <a:rPr lang="ar-SA" u="sng" dirty="0"/>
              <a:t>قم المريض </a:t>
            </a:r>
            <a:r>
              <a:rPr lang="ar-SA" dirty="0"/>
              <a:t>،الاسم الأول، اسم الأب، اسم العائلة، </a:t>
            </a:r>
            <a:r>
              <a:rPr lang="ar-SA" u="dash" dirty="0"/>
              <a:t>رقم الطبيب</a:t>
            </a:r>
            <a:r>
              <a:rPr lang="ar-SA" dirty="0"/>
              <a:t>، </a:t>
            </a:r>
            <a:r>
              <a:rPr lang="ar-SA" u="dash" dirty="0"/>
              <a:t>رقم الغرفة</a:t>
            </a:r>
            <a:r>
              <a:rPr lang="ar-SA" dirty="0"/>
              <a:t>)</a:t>
            </a:r>
          </a:p>
          <a:p>
            <a:pPr marL="0" indent="0" algn="r" rtl="1">
              <a:lnSpc>
                <a:spcPct val="200000"/>
              </a:lnSpc>
              <a:buNone/>
            </a:pPr>
            <a:r>
              <a:rPr lang="ar-SA" sz="2000" dirty="0"/>
              <a:t>2-الطبيب(</a:t>
            </a:r>
            <a:r>
              <a:rPr lang="ar-SA" sz="2000" u="sng" dirty="0"/>
              <a:t>رقم الطبيب،</a:t>
            </a:r>
            <a:r>
              <a:rPr lang="ar-SA" sz="2000" dirty="0"/>
              <a:t> الاسم الأول، اسم الأب، اسم العائلة، التخصص، رقم الهاتف، </a:t>
            </a:r>
            <a:r>
              <a:rPr lang="ar-SA" sz="2000" u="dash" dirty="0"/>
              <a:t>رقم القسم</a:t>
            </a:r>
            <a:r>
              <a:rPr lang="ar-SA" sz="2000" dirty="0"/>
              <a:t>)</a:t>
            </a:r>
            <a:endParaRPr lang="ar-SA" dirty="0"/>
          </a:p>
          <a:p>
            <a:pPr marL="0" indent="0" algn="r" rtl="1">
              <a:lnSpc>
                <a:spcPct val="200000"/>
              </a:lnSpc>
              <a:buNone/>
            </a:pPr>
            <a:r>
              <a:rPr lang="ar-SA" dirty="0"/>
              <a:t>3- القسم (</a:t>
            </a:r>
            <a:r>
              <a:rPr lang="ar-SA" u="sng" dirty="0"/>
              <a:t>رقم القسم،</a:t>
            </a:r>
            <a:r>
              <a:rPr lang="ar-SA" dirty="0"/>
              <a:t> اسم القسم، </a:t>
            </a:r>
            <a:r>
              <a:rPr lang="ar-SA" u="dash" dirty="0"/>
              <a:t>رقم المدير</a:t>
            </a:r>
            <a:r>
              <a:rPr lang="ar-SA" dirty="0"/>
              <a:t>)</a:t>
            </a:r>
          </a:p>
          <a:p>
            <a:pPr marL="0" indent="0" algn="r" rtl="1">
              <a:lnSpc>
                <a:spcPct val="200000"/>
              </a:lnSpc>
              <a:buNone/>
            </a:pPr>
            <a:r>
              <a:rPr lang="ar-SA" dirty="0"/>
              <a:t>4- المدير (رقم المدير، الاسم الأول، اسم الأب، اسم العائلة)</a:t>
            </a:r>
          </a:p>
          <a:p>
            <a:pPr marL="0" indent="0" algn="r" rtl="1">
              <a:lnSpc>
                <a:spcPct val="200000"/>
              </a:lnSpc>
              <a:buNone/>
            </a:pPr>
            <a:r>
              <a:rPr lang="ar-SA" dirty="0"/>
              <a:t>5- الدواء( </a:t>
            </a:r>
            <a:r>
              <a:rPr lang="ar-SA" u="dashHeavy" dirty="0"/>
              <a:t>رقم الدواء،</a:t>
            </a:r>
            <a:r>
              <a:rPr lang="ar-SA" dirty="0"/>
              <a:t> اسم الدواء)</a:t>
            </a:r>
          </a:p>
          <a:p>
            <a:pPr marL="0" indent="0" algn="r" rtl="1">
              <a:lnSpc>
                <a:spcPct val="200000"/>
              </a:lnSpc>
              <a:buNone/>
            </a:pPr>
            <a:r>
              <a:rPr lang="ar-SA" dirty="0"/>
              <a:t>6- الغرفة (</a:t>
            </a:r>
            <a:r>
              <a:rPr lang="ar-SA" u="sng" dirty="0"/>
              <a:t>رقم الغرفة،</a:t>
            </a:r>
            <a:r>
              <a:rPr lang="ar-SA" dirty="0"/>
              <a:t> عدد الأسرة، التحويلة)</a:t>
            </a:r>
          </a:p>
          <a:p>
            <a:pPr marL="0" indent="0" algn="r" rtl="1">
              <a:lnSpc>
                <a:spcPct val="200000"/>
              </a:lnSpc>
              <a:buNone/>
            </a:pPr>
            <a:r>
              <a:rPr lang="ar-SA" dirty="0"/>
              <a:t>7- جرعة الدواء (</a:t>
            </a:r>
            <a:r>
              <a:rPr lang="ar-SA" u="sng" dirty="0"/>
              <a:t>رقم المريض،</a:t>
            </a:r>
            <a:r>
              <a:rPr lang="ar-SA" dirty="0"/>
              <a:t> </a:t>
            </a:r>
            <a:r>
              <a:rPr lang="ar-SA" u="sng" dirty="0"/>
              <a:t>رقم الدواء،</a:t>
            </a:r>
            <a:r>
              <a:rPr lang="ar-SA" dirty="0"/>
              <a:t> الكمية)</a:t>
            </a:r>
          </a:p>
          <a:p>
            <a:pPr marL="0" indent="0" algn="r" defTabSz="914400" rtl="1" eaLnBrk="1" latinLnBrk="0" hangingPunct="1">
              <a:spcBef>
                <a:spcPct val="20000"/>
              </a:spcBef>
              <a:buClr>
                <a:schemeClr val="accent1"/>
              </a:buClr>
              <a:buSzPct val="8500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defTabSz="914400" rtl="1" eaLnBrk="1" latinLnBrk="0" hangingPunct="1">
              <a:spcBef>
                <a:spcPct val="0"/>
              </a:spcBef>
              <a:buNone/>
            </a:pPr>
            <a:r>
              <a:rPr lang="ar-SA" dirty="0"/>
              <a:t>عمل إضافي</a:t>
            </a:r>
          </a:p>
        </p:txBody>
      </p:sp>
      <p:sp>
        <p:nvSpPr>
          <p:cNvPr id="3" name="Content Placeholder 2"/>
          <p:cNvSpPr>
            <a:spLocks noGrp="1"/>
          </p:cNvSpPr>
          <p:nvPr>
            <p:ph idx="1"/>
          </p:nvPr>
        </p:nvSpPr>
        <p:spPr/>
        <p:txBody>
          <a:bodyPr>
            <a:normAutofit/>
          </a:bodyPr>
          <a:lstStyle/>
          <a:p>
            <a:pPr algn="r" rtl="1"/>
            <a:r>
              <a:rPr lang="ar-SA" sz="2800" b="1" u="sng" dirty="0"/>
              <a:t>تطبيق أوامر الشراء للعملاء </a:t>
            </a:r>
          </a:p>
          <a:p>
            <a:pPr algn="r" rtl="1"/>
            <a:r>
              <a:rPr lang="ar-SA" sz="2800" b="1" dirty="0"/>
              <a:t>ارسمي </a:t>
            </a:r>
            <a:r>
              <a:rPr lang="en-US" sz="2800" b="1" dirty="0"/>
              <a:t>ERD </a:t>
            </a:r>
            <a:r>
              <a:rPr lang="ar-SA" sz="2800" b="1" dirty="0"/>
              <a:t> اللازم لقاعدة بيانات الخاصة بمتجر الكتروني يحتفظ النظام بأمر الشراء الذي يرسله العميل ويهتم في هذه العملية برقم العميل واسمه وعنوانه وأرقام أوامر الشراء وتاريخ صدورها . كل أمر شراء يحوي على منتج واحد او عدة منتجات . يحفظ النظام رقم المنتج المطلوب واسمه وسعره والجهة المصنعة له؟</a:t>
            </a:r>
          </a:p>
          <a:p>
            <a:pPr algn="r" rtl="1"/>
            <a:r>
              <a:rPr lang="ar-SA" sz="2800" b="1" dirty="0"/>
              <a:t>قومي بتحويل النموذج إلى جداول.</a:t>
            </a:r>
          </a:p>
          <a:p>
            <a:pPr algn="r" rtl="1"/>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124744"/>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9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a:latin typeface="Arial" pitchFamily="34" charset="0"/>
                    <a:cs typeface="Arial" pitchFamily="34" charset="0"/>
                  </a:rPr>
                  <a:t>مثل طباعة تقرير عن أرباح الشركة لعام 2007</a:t>
                </a:r>
                <a:endParaRPr kumimoji="0" lang="ar-SA" sz="1600" b="0" i="0" u="none" strike="noStrike" cap="none" normalizeH="0" baseline="0" dirty="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a:ln w="9525">
                    <a:solidFill>
                      <a:srgbClr val="000000"/>
                    </a:solidFill>
                    <a:round/>
                    <a:headEnd/>
                    <a:tailEnd/>
                  </a:ln>
                  <a:solidFill>
                    <a:srgbClr val="000000"/>
                  </a:solidFill>
                  <a:effectLst/>
                  <a:latin typeface="Arabic Transparent"/>
                </a:rPr>
                <a:t>المرحلة الأولى</a:t>
              </a: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b="1" kern="10" spc="0" dirty="0">
                  <a:ln w="9525">
                    <a:solidFill>
                      <a:srgbClr val="000000"/>
                    </a:solidFill>
                    <a:round/>
                    <a:headEnd/>
                    <a:tailEnd/>
                  </a:ln>
                  <a:solidFill>
                    <a:srgbClr val="FF0000"/>
                  </a:solidFill>
                  <a:effectLst/>
                  <a:latin typeface="Arabic Transparent"/>
                </a:rPr>
                <a:t>المرحلة الثانية</a:t>
              </a:r>
            </a:p>
          </p:txBody>
        </p:sp>
      </p:grpSp>
      <p:sp>
        <p:nvSpPr>
          <p:cNvPr id="17" name="TextBox 16"/>
          <p:cNvSpPr txBox="1"/>
          <p:nvPr/>
        </p:nvSpPr>
        <p:spPr>
          <a:xfrm>
            <a:off x="1000100" y="714356"/>
            <a:ext cx="6971341" cy="369332"/>
          </a:xfrm>
          <a:prstGeom prst="rect">
            <a:avLst/>
          </a:prstGeom>
          <a:noFill/>
        </p:spPr>
        <p:txBody>
          <a:bodyPr wrap="square" rtlCol="1">
            <a:spAutoFit/>
          </a:bodyPr>
          <a:lstStyle/>
          <a:p>
            <a:pPr algn="ctr"/>
            <a:r>
              <a:rPr lang="ar-SA" b="1" u="sng" dirty="0"/>
              <a:t>لإنشاء قاعدة بيانات سوف ندرس المراحل التالية:</a:t>
            </a:r>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1" strike="noStrike" cap="none" normalizeH="0" baseline="0" dirty="0">
                <a:ln>
                  <a:noFill/>
                </a:ln>
                <a:effectLst/>
                <a:latin typeface="Arial" pitchFamily="34" charset="0"/>
                <a:ea typeface="Arial" pitchFamily="34" charset="0"/>
                <a:cs typeface="Arial" pitchFamily="34" charset="0"/>
              </a:rPr>
              <a:t>تحويل نموذج الكيان</a:t>
            </a:r>
            <a:r>
              <a:rPr kumimoji="0" lang="ar-SA" sz="1600" b="1" i="1" strike="noStrike" cap="none" normalizeH="0" dirty="0">
                <a:ln>
                  <a:noFill/>
                </a:ln>
                <a:effectLst/>
                <a:latin typeface="Arial" pitchFamily="34" charset="0"/>
                <a:ea typeface="Arial" pitchFamily="34" charset="0"/>
                <a:cs typeface="Arial" pitchFamily="34" charset="0"/>
              </a:rPr>
              <a:t> والعلاقة الرابطة إلى جداول</a:t>
            </a:r>
            <a:endParaRPr kumimoji="0" lang="ar-SA" sz="1600" b="0" i="1" strike="noStrike" cap="none" normalizeH="0" baseline="0" dirty="0">
              <a:ln>
                <a:noFill/>
              </a:ln>
              <a:effectLst/>
              <a:latin typeface="Arial" pitchFamily="34" charset="0"/>
              <a:cs typeface="Arial" pitchFamily="34" charset="0"/>
            </a:endParaRPr>
          </a:p>
        </p:txBody>
      </p:sp>
      <p:cxnSp>
        <p:nvCxnSpPr>
          <p:cNvPr id="31" name="Straight Arrow Connector 30"/>
          <p:cNvCxnSpPr>
            <a:cxnSpLocks/>
          </p:cNvCxnSpPr>
          <p:nvPr/>
        </p:nvCxnSpPr>
        <p:spPr>
          <a:xfrm rot="5400000">
            <a:off x="4004640" y="2498633"/>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a:ln w="9525">
                  <a:solidFill>
                    <a:srgbClr val="000000"/>
                  </a:solidFill>
                  <a:round/>
                  <a:headEnd/>
                  <a:tailEnd/>
                </a:ln>
                <a:solidFill>
                  <a:srgbClr val="000000"/>
                </a:solidFill>
                <a:effectLst/>
                <a:latin typeface="Arabic Transparent"/>
              </a:rPr>
              <a:t>المرحلة الثالثة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تحويل نموذج الكيان والعلاقة الرابطة إلى جداول</a:t>
            </a:r>
          </a:p>
        </p:txBody>
      </p:sp>
      <p:sp>
        <p:nvSpPr>
          <p:cNvPr id="3" name="Content Placeholder 2"/>
          <p:cNvSpPr>
            <a:spLocks noGrp="1"/>
          </p:cNvSpPr>
          <p:nvPr>
            <p:ph idx="1"/>
          </p:nvPr>
        </p:nvSpPr>
        <p:spPr/>
        <p:txBody>
          <a:bodyPr>
            <a:normAutofit/>
          </a:bodyPr>
          <a:lstStyle/>
          <a:p>
            <a:pPr marL="0" indent="0" algn="r">
              <a:lnSpc>
                <a:spcPct val="150000"/>
              </a:lnSpc>
              <a:buNone/>
            </a:pPr>
            <a:r>
              <a:rPr lang="ar-SA" sz="2800" dirty="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a:t>
            </a:r>
            <a:r>
              <a:rPr lang="en-US" sz="2800" dirty="0">
                <a:latin typeface="Arial" pitchFamily="34" charset="0"/>
                <a:cs typeface="Arial" pitchFamily="34" charset="0"/>
              </a:rPr>
              <a:t> </a:t>
            </a:r>
            <a:r>
              <a:rPr lang="ar-SA" sz="2800" dirty="0">
                <a:latin typeface="Arial" pitchFamily="34" charset="0"/>
                <a:cs typeface="Arial" pitchFamily="34" charset="0"/>
              </a:rPr>
              <a:t>على الحاسب الآلي باستخدام أحد برامج نظم إدارة قواعد البيانات مثل برنامج: </a:t>
            </a:r>
            <a:endParaRPr lang="en-US" sz="2800" dirty="0">
              <a:latin typeface="Arial" pitchFamily="34" charset="0"/>
              <a:cs typeface="Arial" pitchFamily="34" charset="0"/>
            </a:endParaRPr>
          </a:p>
          <a:p>
            <a:pPr marL="0" indent="0" algn="ctr">
              <a:lnSpc>
                <a:spcPct val="150000"/>
              </a:lnSpc>
              <a:buNone/>
            </a:pPr>
            <a:r>
              <a:rPr lang="ar-SA" sz="2800" dirty="0">
                <a:latin typeface="Arial" pitchFamily="34" charset="0"/>
                <a:cs typeface="Arial" pitchFamily="34" charset="0"/>
              </a:rPr>
              <a:t>مايكروسوفت أكسس</a:t>
            </a:r>
            <a:endParaRPr lang="en-US" sz="2800" dirty="0">
              <a:latin typeface="Arial" pitchFamily="34" charset="0"/>
              <a:cs typeface="Arial" pitchFamily="34" charset="0"/>
            </a:endParaRPr>
          </a:p>
          <a:p>
            <a:pPr marL="0" indent="0" algn="ctr">
              <a:lnSpc>
                <a:spcPct val="150000"/>
              </a:lnSpc>
              <a:buNone/>
            </a:pPr>
            <a:r>
              <a:rPr lang="en-US" sz="2800" dirty="0">
                <a:latin typeface="Arial" pitchFamily="34" charset="0"/>
                <a:cs typeface="Arial" pitchFamily="34" charset="0"/>
              </a:rPr>
              <a:t>MS Access </a:t>
            </a:r>
            <a:endParaRPr lang="ar-SA" sz="28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dirty="0"/>
              <a:t>مصطلحات أساسية عند التعامل مع الجداول في قواعد  البيانات (السجلات والحقول)</a:t>
            </a:r>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extLst>
                    <a:ext uri="{9D8B030D-6E8A-4147-A177-3AD203B41FA5}">
                      <a16:colId xmlns:a16="http://schemas.microsoft.com/office/drawing/2014/main" val="20000"/>
                    </a:ext>
                  </a:extLst>
                </a:gridCol>
                <a:gridCol w="1645516">
                  <a:extLst>
                    <a:ext uri="{9D8B030D-6E8A-4147-A177-3AD203B41FA5}">
                      <a16:colId xmlns:a16="http://schemas.microsoft.com/office/drawing/2014/main" val="20001"/>
                    </a:ext>
                  </a:extLst>
                </a:gridCol>
                <a:gridCol w="1250084">
                  <a:extLst>
                    <a:ext uri="{9D8B030D-6E8A-4147-A177-3AD203B41FA5}">
                      <a16:colId xmlns:a16="http://schemas.microsoft.com/office/drawing/2014/main" val="20002"/>
                    </a:ext>
                  </a:extLst>
                </a:gridCol>
                <a:gridCol w="2010342">
                  <a:extLst>
                    <a:ext uri="{9D8B030D-6E8A-4147-A177-3AD203B41FA5}">
                      <a16:colId xmlns:a16="http://schemas.microsoft.com/office/drawing/2014/main" val="20003"/>
                    </a:ext>
                  </a:extLst>
                </a:gridCol>
              </a:tblGrid>
              <a:tr h="370840">
                <a:tc>
                  <a:txBody>
                    <a:bodyPr/>
                    <a:lstStyle/>
                    <a:p>
                      <a:pPr rtl="1"/>
                      <a:r>
                        <a:rPr lang="ar-SA" dirty="0"/>
                        <a:t>رقم الطالبة</a:t>
                      </a:r>
                    </a:p>
                  </a:txBody>
                  <a:tcPr/>
                </a:tc>
                <a:tc>
                  <a:txBody>
                    <a:bodyPr/>
                    <a:lstStyle/>
                    <a:p>
                      <a:pPr rtl="1"/>
                      <a:r>
                        <a:rPr lang="ar-SA" dirty="0"/>
                        <a:t>اسم الطالبة</a:t>
                      </a:r>
                    </a:p>
                  </a:txBody>
                  <a:tcPr/>
                </a:tc>
                <a:tc>
                  <a:txBody>
                    <a:bodyPr/>
                    <a:lstStyle/>
                    <a:p>
                      <a:pPr rtl="1"/>
                      <a:r>
                        <a:rPr lang="ar-SA" dirty="0"/>
                        <a:t>العنوان</a:t>
                      </a:r>
                    </a:p>
                  </a:txBody>
                  <a:tcPr/>
                </a:tc>
                <a:tc>
                  <a:txBody>
                    <a:bodyPr/>
                    <a:lstStyle/>
                    <a:p>
                      <a:pPr rtl="1"/>
                      <a:r>
                        <a:rPr lang="ar-SA" dirty="0"/>
                        <a:t>تاريخ التسجيل</a:t>
                      </a:r>
                    </a:p>
                  </a:txBody>
                  <a:tcPr/>
                </a:tc>
                <a:extLst>
                  <a:ext uri="{0D108BD9-81ED-4DB2-BD59-A6C34878D82A}">
                    <a16:rowId xmlns:a16="http://schemas.microsoft.com/office/drawing/2014/main" val="10000"/>
                  </a:ext>
                </a:extLst>
              </a:tr>
              <a:tr h="370840">
                <a:tc>
                  <a:txBody>
                    <a:bodyPr/>
                    <a:lstStyle/>
                    <a:p>
                      <a:pPr rtl="1"/>
                      <a:r>
                        <a:rPr lang="ar-SA" dirty="0"/>
                        <a:t>123</a:t>
                      </a:r>
                    </a:p>
                  </a:txBody>
                  <a:tcPr/>
                </a:tc>
                <a:tc>
                  <a:txBody>
                    <a:bodyPr/>
                    <a:lstStyle/>
                    <a:p>
                      <a:pPr rtl="1"/>
                      <a:r>
                        <a:rPr lang="ar-SA" dirty="0"/>
                        <a:t>هند</a:t>
                      </a:r>
                    </a:p>
                  </a:txBody>
                  <a:tcPr/>
                </a:tc>
                <a:tc>
                  <a:txBody>
                    <a:bodyPr/>
                    <a:lstStyle/>
                    <a:p>
                      <a:pPr rtl="1"/>
                      <a:r>
                        <a:rPr lang="ar-SA" dirty="0"/>
                        <a:t>العليا</a:t>
                      </a:r>
                    </a:p>
                  </a:txBody>
                  <a:tcPr/>
                </a:tc>
                <a:tc>
                  <a:txBody>
                    <a:bodyPr/>
                    <a:lstStyle/>
                    <a:p>
                      <a:pPr rtl="1"/>
                      <a:r>
                        <a:rPr lang="ar-SA" dirty="0"/>
                        <a:t>2-1429</a:t>
                      </a:r>
                    </a:p>
                  </a:txBody>
                  <a:tcPr/>
                </a:tc>
                <a:extLst>
                  <a:ext uri="{0D108BD9-81ED-4DB2-BD59-A6C34878D82A}">
                    <a16:rowId xmlns:a16="http://schemas.microsoft.com/office/drawing/2014/main" val="10001"/>
                  </a:ext>
                </a:extLst>
              </a:tr>
              <a:tr h="370840">
                <a:tc>
                  <a:txBody>
                    <a:bodyPr/>
                    <a:lstStyle/>
                    <a:p>
                      <a:pPr rtl="1"/>
                      <a:r>
                        <a:rPr lang="ar-SA" dirty="0"/>
                        <a:t>231</a:t>
                      </a:r>
                    </a:p>
                  </a:txBody>
                  <a:tcPr/>
                </a:tc>
                <a:tc>
                  <a:txBody>
                    <a:bodyPr/>
                    <a:lstStyle/>
                    <a:p>
                      <a:pPr rtl="1"/>
                      <a:r>
                        <a:rPr lang="ar-SA" dirty="0"/>
                        <a:t>لمياء</a:t>
                      </a:r>
                    </a:p>
                  </a:txBody>
                  <a:tcPr/>
                </a:tc>
                <a:tc>
                  <a:txBody>
                    <a:bodyPr/>
                    <a:lstStyle/>
                    <a:p>
                      <a:pPr rtl="1"/>
                      <a:r>
                        <a:rPr lang="ar-SA" dirty="0"/>
                        <a:t>الريان</a:t>
                      </a:r>
                    </a:p>
                  </a:txBody>
                  <a:tcPr/>
                </a:tc>
                <a:tc>
                  <a:txBody>
                    <a:bodyPr/>
                    <a:lstStyle/>
                    <a:p>
                      <a:pPr rtl="1"/>
                      <a:r>
                        <a:rPr lang="ar-SA" dirty="0"/>
                        <a:t>3-1427</a:t>
                      </a:r>
                    </a:p>
                  </a:txBody>
                  <a:tcPr/>
                </a:tc>
                <a:extLst>
                  <a:ext uri="{0D108BD9-81ED-4DB2-BD59-A6C34878D82A}">
                    <a16:rowId xmlns:a16="http://schemas.microsoft.com/office/drawing/2014/main" val="10002"/>
                  </a:ext>
                </a:extLst>
              </a:tr>
              <a:tr h="370840">
                <a:tc>
                  <a:txBody>
                    <a:bodyPr/>
                    <a:lstStyle/>
                    <a:p>
                      <a:pPr rtl="1"/>
                      <a:r>
                        <a:rPr lang="ar-SA" dirty="0"/>
                        <a:t>453</a:t>
                      </a:r>
                    </a:p>
                  </a:txBody>
                  <a:tcPr/>
                </a:tc>
                <a:tc>
                  <a:txBody>
                    <a:bodyPr/>
                    <a:lstStyle/>
                    <a:p>
                      <a:pPr rtl="1"/>
                      <a:r>
                        <a:rPr lang="ar-SA" dirty="0"/>
                        <a:t>سها</a:t>
                      </a:r>
                    </a:p>
                  </a:txBody>
                  <a:tcPr/>
                </a:tc>
                <a:tc>
                  <a:txBody>
                    <a:bodyPr/>
                    <a:lstStyle/>
                    <a:p>
                      <a:pPr rtl="1"/>
                      <a:r>
                        <a:rPr lang="ar-SA" dirty="0"/>
                        <a:t>السلام</a:t>
                      </a:r>
                    </a:p>
                  </a:txBody>
                  <a:tcPr/>
                </a:tc>
                <a:tc>
                  <a:txBody>
                    <a:bodyPr/>
                    <a:lstStyle/>
                    <a:p>
                      <a:pPr rtl="1"/>
                      <a:r>
                        <a:rPr lang="ar-SA" dirty="0"/>
                        <a:t>2-1429</a:t>
                      </a:r>
                    </a:p>
                  </a:txBody>
                  <a:tcPr/>
                </a:tc>
                <a:extLst>
                  <a:ext uri="{0D108BD9-81ED-4DB2-BD59-A6C34878D82A}">
                    <a16:rowId xmlns:a16="http://schemas.microsoft.com/office/drawing/2014/main" val="10003"/>
                  </a:ext>
                </a:extLst>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tx1"/>
                </a:solidFill>
              </a:rPr>
              <a:t>حقل</a:t>
            </a: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a:solidFill>
                  <a:schemeClr val="tx1"/>
                </a:solidFill>
              </a:rPr>
              <a:t>سجل</a:t>
            </a: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a:t>العمود في الجدول يسمى حقل 	</a:t>
            </a:r>
          </a:p>
          <a:p>
            <a:r>
              <a:rPr lang="ar-SA" sz="2400" b="1" dirty="0"/>
              <a:t>الصف في الجدول يسمى سجل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ar-SA" sz="2400" dirty="0"/>
              <a:t>تحويل نموذج الكيان والعلاقة الرابطة إلى جداول</a:t>
            </a:r>
          </a:p>
        </p:txBody>
      </p:sp>
      <p:sp>
        <p:nvSpPr>
          <p:cNvPr id="3" name="Content Placeholder 2"/>
          <p:cNvSpPr>
            <a:spLocks noGrp="1"/>
          </p:cNvSpPr>
          <p:nvPr>
            <p:ph idx="1"/>
          </p:nvPr>
        </p:nvSpPr>
        <p:spPr/>
        <p:txBody>
          <a:bodyPr>
            <a:noAutofit/>
          </a:bodyPr>
          <a:lstStyle/>
          <a:p>
            <a:pPr algn="r" rtl="1">
              <a:lnSpc>
                <a:spcPct val="150000"/>
              </a:lnSpc>
              <a:buNone/>
            </a:pPr>
            <a:r>
              <a:rPr lang="ar-SA" sz="1800" dirty="0"/>
              <a:t>لتحويل نموذج الكيان والعلاقة الرابطة إلى جداول نتبع الخطوات التالية :</a:t>
            </a:r>
          </a:p>
          <a:p>
            <a:pPr marL="342900" indent="-342900" algn="r" rtl="1">
              <a:lnSpc>
                <a:spcPct val="150000"/>
              </a:lnSpc>
              <a:buFont typeface="+mj-lt"/>
              <a:buAutoNum type="arabicPeriod"/>
            </a:pPr>
            <a:r>
              <a:rPr lang="ar-SA" sz="1800" b="1" dirty="0"/>
              <a:t>كل كيان في النموذج يتحول إلى جدول ويكون اسم الجدول بنفس اسم الكيان.</a:t>
            </a:r>
          </a:p>
          <a:p>
            <a:pPr marL="342900" indent="-342900" algn="r" rtl="1">
              <a:lnSpc>
                <a:spcPct val="150000"/>
              </a:lnSpc>
              <a:buFont typeface="+mj-lt"/>
              <a:buAutoNum type="arabicPeriod"/>
            </a:pPr>
            <a:r>
              <a:rPr lang="ar-SA" sz="1800" b="1" dirty="0"/>
              <a:t>خصائص الكيان تصبح هي حقول الجدول أي عناوين أعمدته ولاننسى أن نضع خطاً تحت المفتاح الأساسي ويكون ذلك بأن نضع اسم الجدول ثم أسماءالحقول بين قوسين.</a:t>
            </a:r>
          </a:p>
          <a:p>
            <a:pPr marL="342900" indent="-342900" algn="r" rtl="1">
              <a:lnSpc>
                <a:spcPct val="150000"/>
              </a:lnSpc>
              <a:buFont typeface="+mj-lt"/>
              <a:buAutoNum type="arabicPeriod"/>
            </a:pPr>
            <a:r>
              <a:rPr lang="ar-SA" sz="1800" b="1" dirty="0"/>
              <a:t>الربط بين هذه الجداول وله عدة حالات.</a:t>
            </a:r>
          </a:p>
          <a:p>
            <a:pPr>
              <a:lnSpc>
                <a:spcPct val="150000"/>
              </a:lnSpc>
            </a:pPr>
            <a:endParaRPr lang="ar-SA"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215F9-F414-F84B-B5CC-CB20612A6CCC}"/>
              </a:ext>
            </a:extLst>
          </p:cNvPr>
          <p:cNvSpPr>
            <a:spLocks noGrp="1"/>
          </p:cNvSpPr>
          <p:nvPr>
            <p:ph type="title"/>
          </p:nvPr>
        </p:nvSpPr>
        <p:spPr/>
        <p:txBody>
          <a:bodyPr>
            <a:normAutofit fontScale="90000"/>
          </a:bodyPr>
          <a:lstStyle/>
          <a:p>
            <a:pPr algn="ctr" defTabSz="914400" rtl="1" eaLnBrk="1" latinLnBrk="0" hangingPunct="1">
              <a:spcBef>
                <a:spcPct val="0"/>
              </a:spcBef>
              <a:buNone/>
            </a:pPr>
            <a:r>
              <a:rPr lang="ar-SA" dirty="0"/>
              <a:t>تحويل نموذج الكيان والعلاقة الرابطة إلى جداول</a:t>
            </a:r>
            <a:br>
              <a:rPr lang="ar-SA" dirty="0"/>
            </a:br>
            <a:r>
              <a:rPr lang="ar-SA" dirty="0"/>
              <a:t> (الربط بين الجداول: الحالة الأولى)</a:t>
            </a:r>
            <a:endParaRPr lang="en-US" dirty="0"/>
          </a:p>
        </p:txBody>
      </p:sp>
      <p:sp>
        <p:nvSpPr>
          <p:cNvPr id="3" name="Content Placeholder 2">
            <a:extLst>
              <a:ext uri="{FF2B5EF4-FFF2-40B4-BE49-F238E27FC236}">
                <a16:creationId xmlns:a16="http://schemas.microsoft.com/office/drawing/2014/main" id="{760C0FF0-70EA-2D4F-AEAA-CED738E1E81C}"/>
              </a:ext>
            </a:extLst>
          </p:cNvPr>
          <p:cNvSpPr>
            <a:spLocks noGrp="1"/>
          </p:cNvSpPr>
          <p:nvPr>
            <p:ph idx="1"/>
          </p:nvPr>
        </p:nvSpPr>
        <p:spPr/>
        <p:txBody>
          <a:bodyPr/>
          <a:lstStyle/>
          <a:p>
            <a:pPr algn="r" rtl="1"/>
            <a:r>
              <a:rPr lang="ar-SA" b="1" u="sng" dirty="0"/>
              <a:t>الحالة الأولى </a:t>
            </a:r>
            <a:r>
              <a:rPr lang="ar-SA" u="sng" dirty="0"/>
              <a:t>:</a:t>
            </a:r>
            <a:r>
              <a:rPr lang="ar-SA" dirty="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a:p>
            <a:pPr marL="182880" indent="-182880" algn="r" defTabSz="914400" rtl="1" eaLnBrk="1" latinLnBrk="0" hangingPunct="1">
              <a:spcBef>
                <a:spcPct val="20000"/>
              </a:spcBef>
              <a:buClr>
                <a:schemeClr val="accent1"/>
              </a:buClr>
              <a:buSzPct val="85000"/>
              <a:buFont typeface="Arial" pitchFamily="34" charset="0"/>
              <a:buChar cha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u="sng" dirty="0"/>
              <a:t>مثال الحالة الأولى: حولي نموذج الكيان والعلاقة الرابطة التالي إلى جداول</a:t>
            </a:r>
          </a:p>
        </p:txBody>
      </p:sp>
      <p:grpSp>
        <p:nvGrpSpPr>
          <p:cNvPr id="34" name="Group 33"/>
          <p:cNvGrpSpPr/>
          <p:nvPr/>
        </p:nvGrpSpPr>
        <p:grpSpPr>
          <a:xfrm>
            <a:off x="461086" y="1725318"/>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المدير</a:t>
                </a: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يرأس</a:t>
                </a: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القسم</a:t>
                </a: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المدير</a:t>
                </a: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الاسم</a:t>
              </a: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اسم القسم</a:t>
              </a: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a:solidFill>
                    <a:schemeClr val="tx1"/>
                  </a:solidFill>
                </a:rPr>
                <a:t>رقم القسم</a:t>
              </a: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a:t>1</a:t>
              </a:r>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a:t>1</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57200" y="1484784"/>
            <a:ext cx="8229600" cy="5244513"/>
          </a:xfrm>
          <a:prstGeom prst="rect">
            <a:avLst/>
          </a:prstGeom>
          <a:noFill/>
        </p:spPr>
        <p:txBody>
          <a:bodyPr wrap="square" rtlCol="1">
            <a:spAutoFit/>
          </a:bodyPr>
          <a:lstStyle/>
          <a:p>
            <a:pPr algn="r" rtl="1"/>
            <a:r>
              <a:rPr lang="ar-SA" sz="1800" dirty="0"/>
              <a:t>أولاً : كل كيان يتحول إلى جدول وخصائص الكيان تكون حقول الجدول كالتالي:</a:t>
            </a:r>
          </a:p>
          <a:p>
            <a:pPr algn="r" rtl="1">
              <a:buNone/>
            </a:pPr>
            <a:r>
              <a:rPr lang="ar-SA" sz="1800" dirty="0"/>
              <a:t>المدير(</a:t>
            </a:r>
            <a:r>
              <a:rPr lang="ar-SA" sz="1800" u="sng" dirty="0"/>
              <a:t>رقم المدير,</a:t>
            </a:r>
            <a:r>
              <a:rPr lang="ar-SA" sz="1800" dirty="0"/>
              <a:t>الاسم)</a:t>
            </a:r>
          </a:p>
          <a:p>
            <a:pPr algn="r" rtl="1">
              <a:buNone/>
            </a:pPr>
            <a:r>
              <a:rPr lang="ar-SA" sz="1800" dirty="0"/>
              <a:t>القسم</a:t>
            </a:r>
            <a:r>
              <a:rPr lang="ar-SA" sz="1800" u="sng" dirty="0"/>
              <a:t>(رقم القسم</a:t>
            </a:r>
            <a:r>
              <a:rPr lang="ar-SA" sz="1800" dirty="0"/>
              <a:t>, اسم القسم)</a:t>
            </a:r>
          </a:p>
          <a:p>
            <a:pPr algn="r" rtl="1">
              <a:buNone/>
            </a:pPr>
            <a:r>
              <a:rPr lang="ar-SA" sz="1800" dirty="0"/>
              <a:t>ولاننسى وضع خط تحت المفتاح الأساسي</a:t>
            </a:r>
          </a:p>
          <a:p>
            <a:pPr algn="r" rtl="1">
              <a:buNone/>
            </a:pPr>
            <a:r>
              <a:rPr lang="ar-SA" sz="1800" dirty="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a:t>اختياري</a:t>
            </a:r>
            <a:r>
              <a:rPr lang="ar-SA" sz="1800" dirty="0"/>
              <a:t> فتكون النتيجة  النهائية كالتالي:</a:t>
            </a:r>
          </a:p>
          <a:p>
            <a:pPr algn="r" rtl="1">
              <a:buNone/>
            </a:pPr>
            <a:r>
              <a:rPr lang="ar-SA" sz="1800" b="1" dirty="0"/>
              <a:t>المدير(</a:t>
            </a:r>
            <a:r>
              <a:rPr lang="ar-SA" sz="1800" b="1" u="sng" dirty="0"/>
              <a:t>رقم المدير,</a:t>
            </a:r>
            <a:r>
              <a:rPr lang="ar-SA" sz="1800" b="1" dirty="0"/>
              <a:t>الاسم , </a:t>
            </a:r>
            <a:r>
              <a:rPr lang="ar-SA" sz="1800" b="1" u="dash" dirty="0"/>
              <a:t>رقم القسم</a:t>
            </a:r>
            <a:r>
              <a:rPr lang="ar-SA" sz="1800" b="1" dirty="0"/>
              <a:t>)</a:t>
            </a:r>
          </a:p>
          <a:p>
            <a:pPr algn="r" rtl="1">
              <a:buNone/>
            </a:pPr>
            <a:r>
              <a:rPr lang="ar-SA" sz="1800" b="1" dirty="0"/>
              <a:t>القسم(</a:t>
            </a:r>
            <a:r>
              <a:rPr lang="ar-SA" sz="1800" b="1" u="sng" dirty="0"/>
              <a:t>رقم القسم</a:t>
            </a:r>
            <a:r>
              <a:rPr lang="ar-SA" sz="1800" b="1" dirty="0"/>
              <a:t>, اسم القسم)</a:t>
            </a:r>
          </a:p>
          <a:p>
            <a:pPr algn="r" rtl="1">
              <a:buNone/>
            </a:pPr>
            <a:r>
              <a:rPr lang="ar-SA" sz="1800" dirty="0"/>
              <a:t>(أخذنا المفتاح الأساسي لجدول القسم ووضعناه كمفتاح أجنبي في جدول المدير)</a:t>
            </a:r>
          </a:p>
          <a:p>
            <a:pPr algn="r" rtl="1">
              <a:buNone/>
            </a:pPr>
            <a:r>
              <a:rPr lang="ar-SA" sz="1800" b="1" dirty="0">
                <a:solidFill>
                  <a:schemeClr val="accent1">
                    <a:lumMod val="75000"/>
                  </a:schemeClr>
                </a:solidFill>
              </a:rPr>
              <a:t>النتيجة هي:</a:t>
            </a:r>
          </a:p>
          <a:p>
            <a:pPr algn="r" rtl="1"/>
            <a:r>
              <a:rPr lang="ar-SA" sz="1800" dirty="0"/>
              <a:t>رقم المدير هو المفتاح الأساسي لجدول المدير ورقم القسم هو المفتاح الأساسي لجدول القسم ومفتاح أجنبي لجدول المدير.</a:t>
            </a:r>
          </a:p>
          <a:p>
            <a:pPr algn="r" rtl="1">
              <a:buNone/>
            </a:pPr>
            <a:r>
              <a:rPr lang="ar-SA" sz="1800" dirty="0"/>
              <a:t>أو نقوم بالتالي: </a:t>
            </a:r>
          </a:p>
          <a:p>
            <a:pPr algn="r" rtl="1">
              <a:buNone/>
            </a:pPr>
            <a:r>
              <a:rPr lang="ar-SA" sz="1800" b="1" dirty="0"/>
              <a:t>المدير(</a:t>
            </a:r>
            <a:r>
              <a:rPr lang="ar-SA" sz="1800" b="1" u="sng" dirty="0"/>
              <a:t>رقم المدير,</a:t>
            </a:r>
            <a:r>
              <a:rPr lang="ar-SA" sz="1800" b="1" dirty="0"/>
              <a:t>الاسم )</a:t>
            </a:r>
          </a:p>
          <a:p>
            <a:pPr algn="r" rtl="1">
              <a:buNone/>
            </a:pPr>
            <a:r>
              <a:rPr lang="ar-SA" sz="1800" b="1" dirty="0"/>
              <a:t>القسم(</a:t>
            </a:r>
            <a:r>
              <a:rPr lang="ar-SA" sz="1800" b="1" u="sng" dirty="0"/>
              <a:t>رقم القسم</a:t>
            </a:r>
            <a:r>
              <a:rPr lang="ar-SA" sz="1800" b="1" dirty="0"/>
              <a:t>, اسم القسم,</a:t>
            </a:r>
            <a:r>
              <a:rPr lang="ar-SA" sz="1800" b="1" u="dashHeavy" dirty="0"/>
              <a:t>رقم المدير</a:t>
            </a:r>
            <a:r>
              <a:rPr lang="ar-SA" sz="1800" b="1" dirty="0"/>
              <a:t>)</a:t>
            </a:r>
          </a:p>
          <a:p>
            <a:pPr algn="r" rtl="1">
              <a:buNone/>
            </a:pPr>
            <a:r>
              <a:rPr lang="ar-SA" sz="1800" dirty="0"/>
              <a:t>(أخذنا المفتاح الأساسي لجدول المدير ووضعناه كمفتاح أجنبي في جدول القسم)</a:t>
            </a:r>
          </a:p>
        </p:txBody>
      </p:sp>
      <p:sp>
        <p:nvSpPr>
          <p:cNvPr id="5" name="Title 1">
            <a:extLst>
              <a:ext uri="{FF2B5EF4-FFF2-40B4-BE49-F238E27FC236}">
                <a16:creationId xmlns:a16="http://schemas.microsoft.com/office/drawing/2014/main" id="{7E83A112-8555-3341-B86A-80AC7E5F61B0}"/>
              </a:ext>
            </a:extLst>
          </p:cNvPr>
          <p:cNvSpPr>
            <a:spLocks noGrp="1"/>
          </p:cNvSpPr>
          <p:nvPr>
            <p:ph type="title"/>
          </p:nvPr>
        </p:nvSpPr>
        <p:spPr/>
        <p:txBody>
          <a:bodyPr>
            <a:normAutofit/>
          </a:bodyPr>
          <a:lstStyle/>
          <a:p>
            <a:pPr algn="r" rtl="1"/>
            <a:r>
              <a:rPr lang="ar-SA" sz="2400" u="sng" dirty="0"/>
              <a:t>تابع مثال الحالة الأولى: تحويل نموذج الكيان والعلاقة الرابطة إلى جداول (شرح مفصل)</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rtl="1"/>
            <a:r>
              <a:rPr lang="ar-SA" sz="2400" u="sng" dirty="0"/>
              <a:t>تابع مثال الحالة الأولى: تحويل نموذج الكيان والعلاقة الرابطة إلى جداول</a:t>
            </a:r>
            <a:endParaRPr lang="ar-SA" sz="2400" dirty="0"/>
          </a:p>
        </p:txBody>
      </p:sp>
      <p:graphicFrame>
        <p:nvGraphicFramePr>
          <p:cNvPr id="4" name="عنصر نائب للمحتوى 3"/>
          <p:cNvGraphicFramePr>
            <a:graphicFrameLocks noGrp="1"/>
          </p:cNvGraphicFramePr>
          <p:nvPr>
            <p:ph idx="1"/>
          </p:nvPr>
        </p:nvGraphicFramePr>
        <p:xfrm>
          <a:off x="4932040" y="1772816"/>
          <a:ext cx="2692152" cy="1381760"/>
        </p:xfrm>
        <a:graphic>
          <a:graphicData uri="http://schemas.openxmlformats.org/drawingml/2006/table">
            <a:tbl>
              <a:tblPr rtl="1" firstRow="1" bandRow="1">
                <a:tableStyleId>{5C22544A-7EE6-4342-B048-85BDC9FD1C3A}</a:tableStyleId>
              </a:tblPr>
              <a:tblGrid>
                <a:gridCol w="1311404">
                  <a:extLst>
                    <a:ext uri="{9D8B030D-6E8A-4147-A177-3AD203B41FA5}">
                      <a16:colId xmlns:a16="http://schemas.microsoft.com/office/drawing/2014/main" val="20000"/>
                    </a:ext>
                  </a:extLst>
                </a:gridCol>
                <a:gridCol w="1380748">
                  <a:extLst>
                    <a:ext uri="{9D8B030D-6E8A-4147-A177-3AD203B41FA5}">
                      <a16:colId xmlns:a16="http://schemas.microsoft.com/office/drawing/2014/main" val="20001"/>
                    </a:ext>
                  </a:extLst>
                </a:gridCol>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محمد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rtl="1"/>
                      <a:r>
                        <a:rPr lang="ar-SA"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علي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عنصر نائب للمحتوى 3"/>
          <p:cNvGraphicFramePr>
            <a:graphicFrameLocks/>
          </p:cNvGraphicFramePr>
          <p:nvPr/>
        </p:nvGraphicFramePr>
        <p:xfrm>
          <a:off x="971600" y="1772816"/>
          <a:ext cx="2952328" cy="1381760"/>
        </p:xfrm>
        <a:graphic>
          <a:graphicData uri="http://schemas.openxmlformats.org/drawingml/2006/table">
            <a:tbl>
              <a:tblPr rtl="1" firstRow="1" bandRow="1">
                <a:tableStyleId>{5C22544A-7EE6-4342-B048-85BDC9FD1C3A}</a:tableStyleId>
              </a:tblPr>
              <a:tblGrid>
                <a:gridCol w="1438141">
                  <a:extLst>
                    <a:ext uri="{9D8B030D-6E8A-4147-A177-3AD203B41FA5}">
                      <a16:colId xmlns:a16="http://schemas.microsoft.com/office/drawing/2014/main" val="20000"/>
                    </a:ext>
                  </a:extLst>
                </a:gridCol>
                <a:gridCol w="1514187">
                  <a:extLst>
                    <a:ext uri="{9D8B030D-6E8A-4147-A177-3AD203B41FA5}">
                      <a16:colId xmlns:a16="http://schemas.microsoft.com/office/drawing/2014/main" val="20001"/>
                    </a:ext>
                  </a:extLst>
                </a:gridCol>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المبيعات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rtl="1"/>
                      <a:r>
                        <a:rPr lang="ar-SA"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الأرشيف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6" name="عنصر نائب للمحتوى 3"/>
          <p:cNvGraphicFramePr>
            <a:graphicFrameLocks/>
          </p:cNvGraphicFramePr>
          <p:nvPr/>
        </p:nvGraphicFramePr>
        <p:xfrm>
          <a:off x="4673310" y="4149080"/>
          <a:ext cx="3022890" cy="1656080"/>
        </p:xfrm>
        <a:graphic>
          <a:graphicData uri="http://schemas.openxmlformats.org/drawingml/2006/table">
            <a:tbl>
              <a:tblPr rtl="1" firstRow="1" bandRow="1">
                <a:tableStyleId>{5C22544A-7EE6-4342-B048-85BDC9FD1C3A}</a:tableStyleId>
              </a:tblPr>
              <a:tblGrid>
                <a:gridCol w="866827">
                  <a:extLst>
                    <a:ext uri="{9D8B030D-6E8A-4147-A177-3AD203B41FA5}">
                      <a16:colId xmlns:a16="http://schemas.microsoft.com/office/drawing/2014/main" val="20000"/>
                    </a:ext>
                  </a:extLst>
                </a:gridCol>
                <a:gridCol w="912663">
                  <a:extLst>
                    <a:ext uri="{9D8B030D-6E8A-4147-A177-3AD203B41FA5}">
                      <a16:colId xmlns:a16="http://schemas.microsoft.com/office/drawing/2014/main" val="20001"/>
                    </a:ext>
                  </a:extLst>
                </a:gridCol>
                <a:gridCol w="1243400">
                  <a:extLst>
                    <a:ext uri="{9D8B030D-6E8A-4147-A177-3AD203B41FA5}">
                      <a16:colId xmlns:a16="http://schemas.microsoft.com/office/drawing/2014/main" val="20002"/>
                    </a:ext>
                  </a:extLst>
                </a:gridCol>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u="dash" baseline="0" dirty="0">
                          <a:solidFill>
                            <a:schemeClr val="tx1"/>
                          </a:solidFill>
                        </a:rPr>
                        <a:t>رقم القسم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محمد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rtl="1"/>
                      <a:r>
                        <a:rPr lang="ar-SA"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علي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 name="عنصر نائب للمحتوى 3"/>
          <p:cNvGraphicFramePr>
            <a:graphicFrameLocks/>
          </p:cNvGraphicFramePr>
          <p:nvPr/>
        </p:nvGraphicFramePr>
        <p:xfrm>
          <a:off x="827584" y="4365104"/>
          <a:ext cx="2952328" cy="1381760"/>
        </p:xfrm>
        <a:graphic>
          <a:graphicData uri="http://schemas.openxmlformats.org/drawingml/2006/table">
            <a:tbl>
              <a:tblPr rtl="1" firstRow="1" bandRow="1">
                <a:tableStyleId>{5C22544A-7EE6-4342-B048-85BDC9FD1C3A}</a:tableStyleId>
              </a:tblPr>
              <a:tblGrid>
                <a:gridCol w="1438141">
                  <a:extLst>
                    <a:ext uri="{9D8B030D-6E8A-4147-A177-3AD203B41FA5}">
                      <a16:colId xmlns:a16="http://schemas.microsoft.com/office/drawing/2014/main" val="20000"/>
                    </a:ext>
                  </a:extLst>
                </a:gridCol>
                <a:gridCol w="1514187">
                  <a:extLst>
                    <a:ext uri="{9D8B030D-6E8A-4147-A177-3AD203B41FA5}">
                      <a16:colId xmlns:a16="http://schemas.microsoft.com/office/drawing/2014/main" val="20001"/>
                    </a:ext>
                  </a:extLst>
                </a:gridCol>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rtl="1"/>
                      <a:r>
                        <a:rPr lang="ar-SA" dirty="0"/>
                        <a:t>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المبيعات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pPr rtl="1"/>
                      <a:r>
                        <a:rPr lang="ar-SA" dirty="0"/>
                        <a:t>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a:t>الأرشيف</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9" name="مربع نص 8"/>
          <p:cNvSpPr txBox="1"/>
          <p:nvPr/>
        </p:nvSpPr>
        <p:spPr>
          <a:xfrm>
            <a:off x="3995936" y="2276872"/>
            <a:ext cx="864096" cy="369332"/>
          </a:xfrm>
          <a:prstGeom prst="rect">
            <a:avLst/>
          </a:prstGeom>
          <a:noFill/>
        </p:spPr>
        <p:txBody>
          <a:bodyPr wrap="square" rtlCol="1">
            <a:spAutoFit/>
          </a:bodyPr>
          <a:lstStyle/>
          <a:p>
            <a:pPr algn="ctr"/>
            <a:r>
              <a:rPr lang="ar-SA" b="1" dirty="0">
                <a:solidFill>
                  <a:srgbClr val="C00000"/>
                </a:solidFill>
              </a:rPr>
              <a:t>خطأ</a:t>
            </a:r>
          </a:p>
        </p:txBody>
      </p:sp>
      <p:sp>
        <p:nvSpPr>
          <p:cNvPr id="10" name="مربع نص 9"/>
          <p:cNvSpPr txBox="1"/>
          <p:nvPr/>
        </p:nvSpPr>
        <p:spPr>
          <a:xfrm>
            <a:off x="3779912" y="4797152"/>
            <a:ext cx="864096" cy="369332"/>
          </a:xfrm>
          <a:prstGeom prst="rect">
            <a:avLst/>
          </a:prstGeom>
          <a:noFill/>
        </p:spPr>
        <p:txBody>
          <a:bodyPr wrap="square" rtlCol="1">
            <a:spAutoFit/>
          </a:bodyPr>
          <a:lstStyle/>
          <a:p>
            <a:pPr algn="ctr"/>
            <a:r>
              <a:rPr lang="ar-SA" b="1" dirty="0">
                <a:solidFill>
                  <a:srgbClr val="00B050"/>
                </a:solidFill>
              </a:rPr>
              <a:t>صح</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UNT</Template>
  <TotalTime>1090</TotalTime>
  <Words>1193</Words>
  <Application>Microsoft Macintosh PowerPoint</Application>
  <PresentationFormat>On-screen Show (4:3)</PresentationFormat>
  <Paragraphs>213</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Arabic Transparent</vt:lpstr>
      <vt:lpstr>Arial</vt:lpstr>
      <vt:lpstr>Calibri</vt:lpstr>
      <vt:lpstr>UNT</vt:lpstr>
      <vt:lpstr>تحويل نموذج الكيان والعلاقة الرابطة إلى جداول</vt:lpstr>
      <vt:lpstr>PowerPoint Presentation</vt:lpstr>
      <vt:lpstr>تحويل نموذج الكيان والعلاقة الرابطة إلى جداول</vt:lpstr>
      <vt:lpstr>مصطلحات أساسية عند التعامل مع الجداول في قواعد  البيانات (السجلات والحقول)</vt:lpstr>
      <vt:lpstr>تحويل نموذج الكيان والعلاقة الرابطة إلى جداول</vt:lpstr>
      <vt:lpstr>تحويل نموذج الكيان والعلاقة الرابطة إلى جداول  (الربط بين الجداول: الحالة الأولى)</vt:lpstr>
      <vt:lpstr>مثال الحالة الأولى: حولي نموذج الكيان والعلاقة الرابطة التالي إلى جداول</vt:lpstr>
      <vt:lpstr>تابع مثال الحالة الأولى: تحويل نموذج الكيان والعلاقة الرابطة إلى جداول (شرح مفصل)</vt:lpstr>
      <vt:lpstr>تابع مثال الحالة الأولى: تحويل نموذج الكيان والعلاقة الرابطة إلى جداول</vt:lpstr>
      <vt:lpstr>تحويل نموذج الكيان والعلاقة الرابطة إلى جداول (الربط بين الجداول: الحالة الثانية)</vt:lpstr>
      <vt:lpstr>مثال الحالة الثانية: حولي نموذج الكيان والعلاقة الرابطة التالي إلى جداول:</vt:lpstr>
      <vt:lpstr>تابع مثال الحالة الثانية: تحويل نموذج الكيان والعلاقة الرابطة إلى جداول (شرح مفصل):</vt:lpstr>
      <vt:lpstr>تحويل نموذج الكيان والعلاقة الرابطة إلى جداول  (الربط بين الجداول: الحالة الثالثة)</vt:lpstr>
      <vt:lpstr>مثال الحالة الثالثة: حولي نموذج الكيان والعلاقة الرابطة التالي إلى جداول:</vt:lpstr>
      <vt:lpstr>تابع مثال الحالة الثالثة: تحويل نموذج الكيان والعلاقة الرابطة التالي إلى جداول (شرح مفصل):</vt:lpstr>
      <vt:lpstr>مثال: حولي نموذج الكيان والعلاقة الرابطة التالي إلى جداول:</vt:lpstr>
      <vt:lpstr>حل المثال التطبيقي:</vt:lpstr>
      <vt:lpstr>عمل إضافي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sabudawood@outlook.com</cp:lastModifiedBy>
  <cp:revision>55</cp:revision>
  <dcterms:created xsi:type="dcterms:W3CDTF">2009-03-23T08:03:57Z</dcterms:created>
  <dcterms:modified xsi:type="dcterms:W3CDTF">2019-09-07T11:20:39Z</dcterms:modified>
</cp:coreProperties>
</file>