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31"/>
  </p:notesMasterIdLst>
  <p:handoutMasterIdLst>
    <p:handoutMasterId r:id="rId32"/>
  </p:handoutMasterIdLst>
  <p:sldIdLst>
    <p:sldId id="265" r:id="rId3"/>
    <p:sldId id="273" r:id="rId4"/>
    <p:sldId id="311" r:id="rId5"/>
    <p:sldId id="312" r:id="rId6"/>
    <p:sldId id="275" r:id="rId7"/>
    <p:sldId id="274" r:id="rId8"/>
    <p:sldId id="276" r:id="rId9"/>
    <p:sldId id="277" r:id="rId10"/>
    <p:sldId id="278" r:id="rId11"/>
    <p:sldId id="284" r:id="rId12"/>
    <p:sldId id="282" r:id="rId13"/>
    <p:sldId id="313" r:id="rId14"/>
    <p:sldId id="314" r:id="rId15"/>
    <p:sldId id="315" r:id="rId16"/>
    <p:sldId id="283" r:id="rId17"/>
    <p:sldId id="316" r:id="rId18"/>
    <p:sldId id="317" r:id="rId19"/>
    <p:sldId id="318" r:id="rId20"/>
    <p:sldId id="319" r:id="rId21"/>
    <p:sldId id="320" r:id="rId22"/>
    <p:sldId id="286" r:id="rId23"/>
    <p:sldId id="321" r:id="rId24"/>
    <p:sldId id="288" r:id="rId25"/>
    <p:sldId id="322" r:id="rId26"/>
    <p:sldId id="323" r:id="rId27"/>
    <p:sldId id="310" r:id="rId28"/>
    <p:sldId id="324" r:id="rId29"/>
    <p:sldId id="29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4" d="100"/>
          <a:sy n="74" d="100"/>
        </p:scale>
        <p:origin x="-276" y="-90"/>
      </p:cViewPr>
      <p:guideLst>
        <p:guide orient="horz" pos="2160"/>
        <p:guide pos="3840"/>
      </p:guideLst>
    </p:cSldViewPr>
  </p:slideViewPr>
  <p:notesTextViewPr>
    <p:cViewPr>
      <p:scale>
        <a:sx n="1" d="1"/>
        <a:sy n="1" d="1"/>
      </p:scale>
      <p:origin x="0" y="0"/>
    </p:cViewPr>
  </p:notesTextViewPr>
  <p:notesViewPr>
    <p:cSldViewPr snapToGrid="0">
      <p:cViewPr varScale="1">
        <p:scale>
          <a:sx n="76" d="100"/>
          <a:sy n="76" d="100"/>
        </p:scale>
        <p:origin x="2412" y="96"/>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pPr/>
              <a:t>10/2/2016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pPr/>
              <a:t>‹#›</a:t>
            </a:fld>
            <a:endParaRPr lang="en-US"/>
          </a:p>
        </p:txBody>
      </p:sp>
    </p:spTree>
    <p:extLst>
      <p:ext uri="{BB962C8B-B14F-4D97-AF65-F5344CB8AC3E}">
        <p14:creationId xmlns:p14="http://schemas.microsoft.com/office/powerpoint/2010/main" xmlns=""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pPr/>
              <a:t>10/2/2016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pPr/>
              <a:t>‹#›</a:t>
            </a:fld>
            <a:endParaRPr lang="en-US"/>
          </a:p>
        </p:txBody>
      </p:sp>
    </p:spTree>
    <p:extLst>
      <p:ext uri="{BB962C8B-B14F-4D97-AF65-F5344CB8AC3E}">
        <p14:creationId xmlns:p14="http://schemas.microsoft.com/office/powerpoint/2010/main" xmlns=""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10E1E9A-E921-4174-A0FC-51868D7AC568}" type="slidenum">
              <a:rPr lang="en-US" smtClean="0"/>
              <a:pPr/>
              <a:t>1</a:t>
            </a:fld>
            <a:endParaRPr lang="en-US"/>
          </a:p>
        </p:txBody>
      </p:sp>
    </p:spTree>
    <p:extLst>
      <p:ext uri="{BB962C8B-B14F-4D97-AF65-F5344CB8AC3E}">
        <p14:creationId xmlns:p14="http://schemas.microsoft.com/office/powerpoint/2010/main" xmlns="" val="1340898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4FA9362-B643-4F0E-9560-B70E6FEE63F5}" type="datetime1">
              <a:rPr lang="en-US" smtClean="0"/>
              <a:pPr/>
              <a:t>10/2/2016</a:t>
            </a:fld>
            <a:endParaRPr lang="en-US"/>
          </a:p>
        </p:txBody>
      </p:sp>
      <p:sp>
        <p:nvSpPr>
          <p:cNvPr id="5" name="Footer Placeholder 4"/>
          <p:cNvSpPr>
            <a:spLocks noGrp="1"/>
          </p:cNvSpPr>
          <p:nvPr>
            <p:ph type="ftr" sz="quarter" idx="11"/>
          </p:nvPr>
        </p:nvSpPr>
        <p:spPr/>
        <p:txBody>
          <a:bodyPr/>
          <a:lstStyle/>
          <a:p>
            <a:r>
              <a:rPr lang="en-GB" smtClean="0"/>
              <a:t>Development of Internet Application 1501CT - Sara Almudauh</a:t>
            </a:r>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smtClean="0"/>
              <a:t>Click to edit Master title style</a:t>
            </a:r>
            <a:endParaRPr lang="en-US" dirty="0"/>
          </a:p>
        </p:txBody>
      </p:sp>
    </p:spTree>
    <p:extLst>
      <p:ext uri="{BB962C8B-B14F-4D97-AF65-F5344CB8AC3E}">
        <p14:creationId xmlns:p14="http://schemas.microsoft.com/office/powerpoint/2010/main" xmlns="" val="6467056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2DD8E2A-EEDF-4D14-A8D3-8A68C7D13DBD}" type="datetime1">
              <a:rPr lang="en-US" smtClean="0"/>
              <a:pPr/>
              <a:t>10/2/2016</a:t>
            </a:fld>
            <a:endParaRPr lang="en-US"/>
          </a:p>
        </p:txBody>
      </p:sp>
      <p:sp>
        <p:nvSpPr>
          <p:cNvPr id="5" name="Footer Placeholder 4"/>
          <p:cNvSpPr>
            <a:spLocks noGrp="1"/>
          </p:cNvSpPr>
          <p:nvPr>
            <p:ph type="ftr" sz="quarter" idx="11"/>
          </p:nvPr>
        </p:nvSpPr>
        <p:spPr/>
        <p:txBody>
          <a:bodyPr/>
          <a:lstStyle/>
          <a:p>
            <a:r>
              <a:rPr lang="en-GB" smtClean="0"/>
              <a:t>Development of Internet Application 1501CT - Sara Almudauh</a:t>
            </a:r>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28218852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B61C805-CF8A-45B2-92D5-0789DF0430AE}" type="datetime1">
              <a:rPr lang="en-US" smtClean="0"/>
              <a:pPr/>
              <a:t>10/2/2016</a:t>
            </a:fld>
            <a:endParaRPr lang="en-US"/>
          </a:p>
        </p:txBody>
      </p:sp>
      <p:sp>
        <p:nvSpPr>
          <p:cNvPr id="5" name="Footer Placeholder 4"/>
          <p:cNvSpPr>
            <a:spLocks noGrp="1"/>
          </p:cNvSpPr>
          <p:nvPr>
            <p:ph type="ftr" sz="quarter" idx="11"/>
          </p:nvPr>
        </p:nvSpPr>
        <p:spPr/>
        <p:txBody>
          <a:bodyPr/>
          <a:lstStyle/>
          <a:p>
            <a:r>
              <a:rPr lang="en-GB" smtClean="0"/>
              <a:t>Development of Internet Application 1501CT - Sara Almudauh</a:t>
            </a:r>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Tree>
    <p:extLst>
      <p:ext uri="{BB962C8B-B14F-4D97-AF65-F5344CB8AC3E}">
        <p14:creationId xmlns:p14="http://schemas.microsoft.com/office/powerpoint/2010/main" xmlns="" val="338883014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2387E71-DB08-4948-A3D1-AF631E12F150}" type="datetime1">
              <a:rPr lang="en-US" smtClean="0"/>
              <a:pPr/>
              <a:t>10/2/2016</a:t>
            </a:fld>
            <a:endParaRPr lang="en-US"/>
          </a:p>
        </p:txBody>
      </p:sp>
      <p:sp>
        <p:nvSpPr>
          <p:cNvPr id="6" name="Footer Placeholder 5"/>
          <p:cNvSpPr>
            <a:spLocks noGrp="1"/>
          </p:cNvSpPr>
          <p:nvPr>
            <p:ph type="ftr" sz="quarter" idx="11"/>
          </p:nvPr>
        </p:nvSpPr>
        <p:spPr/>
        <p:txBody>
          <a:bodyPr/>
          <a:lstStyle/>
          <a:p>
            <a:r>
              <a:rPr lang="en-GB" smtClean="0"/>
              <a:t>Development of Internet Application 1501CT - Sara Almudauh</a:t>
            </a:r>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
        <p:nvSpPr>
          <p:cNvPr id="3" name="Picture Placeholder 2"/>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xmlns="" val="34138888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B8E559D-F187-4B2F-A974-0BA395FFBA04}" type="datetime1">
              <a:rPr lang="en-US" smtClean="0"/>
              <a:pPr/>
              <a:t>10/2/2016</a:t>
            </a:fld>
            <a:endParaRPr lang="en-US"/>
          </a:p>
        </p:txBody>
      </p:sp>
      <p:sp>
        <p:nvSpPr>
          <p:cNvPr id="5" name="Footer Placeholder 4"/>
          <p:cNvSpPr>
            <a:spLocks noGrp="1"/>
          </p:cNvSpPr>
          <p:nvPr>
            <p:ph type="ftr" sz="quarter" idx="11"/>
          </p:nvPr>
        </p:nvSpPr>
        <p:spPr/>
        <p:txBody>
          <a:bodyPr/>
          <a:lstStyle/>
          <a:p>
            <a:r>
              <a:rPr lang="en-GB" smtClean="0"/>
              <a:t>Development of Internet Application 1501CT - Sara Almudauh</a:t>
            </a:r>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219879397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6957E50-A699-483F-9145-30F63CE94806}" type="datetime1">
              <a:rPr lang="en-US" smtClean="0"/>
              <a:pPr/>
              <a:t>10/2/2016</a:t>
            </a:fld>
            <a:endParaRPr lang="en-US"/>
          </a:p>
        </p:txBody>
      </p:sp>
      <p:sp>
        <p:nvSpPr>
          <p:cNvPr id="5" name="Footer Placeholder 4"/>
          <p:cNvSpPr>
            <a:spLocks noGrp="1"/>
          </p:cNvSpPr>
          <p:nvPr>
            <p:ph type="ftr" sz="quarter" idx="11"/>
          </p:nvPr>
        </p:nvSpPr>
        <p:spPr/>
        <p:txBody>
          <a:bodyPr/>
          <a:lstStyle/>
          <a:p>
            <a:r>
              <a:rPr lang="en-GB" smtClean="0"/>
              <a:t>Development of Internet Application 1501CT - Sara Almudauh</a:t>
            </a:r>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2" name="Title 1"/>
          <p:cNvSpPr>
            <a:spLocks noGrp="1"/>
          </p:cNvSpPr>
          <p:nvPr>
            <p:ph type="title"/>
          </p:nvPr>
        </p:nvSpPr>
        <p:spPr>
          <a:xfrm>
            <a:off x="1241658" y="1709738"/>
            <a:ext cx="10105791" cy="2862262"/>
          </a:xfrm>
        </p:spPr>
        <p:txBody>
          <a:bodyPr anchor="b"/>
          <a:lstStyle>
            <a:lvl1pPr>
              <a:defRPr sz="6000"/>
            </a:lvl1pPr>
          </a:lstStyle>
          <a:p>
            <a:r>
              <a:rPr lang="en-US" smtClean="0"/>
              <a:t>Click to edit Master title style</a:t>
            </a:r>
            <a:endParaRPr lang="en-US"/>
          </a:p>
        </p:txBody>
      </p:sp>
    </p:spTree>
    <p:extLst>
      <p:ext uri="{BB962C8B-B14F-4D97-AF65-F5344CB8AC3E}">
        <p14:creationId xmlns:p14="http://schemas.microsoft.com/office/powerpoint/2010/main" xmlns="" val="406768679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ED8DB69-9C93-44C6-9C10-E76A1A5F5EE0}" type="datetime1">
              <a:rPr lang="en-US" smtClean="0"/>
              <a:pPr/>
              <a:t>10/2/2016</a:t>
            </a:fld>
            <a:endParaRPr lang="en-US"/>
          </a:p>
        </p:txBody>
      </p:sp>
      <p:sp>
        <p:nvSpPr>
          <p:cNvPr id="6" name="Footer Placeholder 5"/>
          <p:cNvSpPr>
            <a:spLocks noGrp="1"/>
          </p:cNvSpPr>
          <p:nvPr>
            <p:ph type="ftr" sz="quarter" idx="11"/>
          </p:nvPr>
        </p:nvSpPr>
        <p:spPr/>
        <p:txBody>
          <a:bodyPr/>
          <a:lstStyle/>
          <a:p>
            <a:r>
              <a:rPr lang="en-GB" smtClean="0"/>
              <a:t>Development of Internet Application 1501CT - Sara Almudauh</a:t>
            </a:r>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106368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D146BAA6-245A-40CB-813B-C137F5608526}" type="datetime1">
              <a:rPr lang="en-US" smtClean="0"/>
              <a:pPr/>
              <a:t>10/2/2016</a:t>
            </a:fld>
            <a:endParaRPr lang="en-US"/>
          </a:p>
        </p:txBody>
      </p:sp>
      <p:sp>
        <p:nvSpPr>
          <p:cNvPr id="8" name="Footer Placeholder 7"/>
          <p:cNvSpPr>
            <a:spLocks noGrp="1"/>
          </p:cNvSpPr>
          <p:nvPr>
            <p:ph type="ftr" sz="quarter" idx="11"/>
          </p:nvPr>
        </p:nvSpPr>
        <p:spPr/>
        <p:txBody>
          <a:bodyPr/>
          <a:lstStyle/>
          <a:p>
            <a:r>
              <a:rPr lang="en-GB" smtClean="0"/>
              <a:t>Development of Internet Application 1501CT - Sara Almudauh</a:t>
            </a:r>
            <a:endParaRPr lang="en-US"/>
          </a:p>
        </p:txBody>
      </p:sp>
      <p:sp>
        <p:nvSpPr>
          <p:cNvPr id="9" name="Slide Number Placeholder 8"/>
          <p:cNvSpPr>
            <a:spLocks noGrp="1"/>
          </p:cNvSpPr>
          <p:nvPr>
            <p:ph type="sldNum" sz="quarter" idx="12"/>
          </p:nvPr>
        </p:nvSpPr>
        <p:spPr/>
        <p:txBody>
          <a:bodyPr/>
          <a:lstStyle/>
          <a:p>
            <a:fld id="{71B7BAC7-FE87-40F6-AA24-4F4685D1B022}" type="slidenum">
              <a:rPr lang="en-US" smtClean="0"/>
              <a:pPr/>
              <a:t>‹#›</a:t>
            </a:fld>
            <a:endParaRPr lang="en-US"/>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2324100" y="274638"/>
            <a:ext cx="902335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xmlns="" val="32316615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54A0762-5A60-4349-B8D5-BDCD55182780}" type="datetime1">
              <a:rPr lang="en-US" smtClean="0"/>
              <a:pPr/>
              <a:t>10/2/2016</a:t>
            </a:fld>
            <a:endParaRPr lang="en-US"/>
          </a:p>
        </p:txBody>
      </p:sp>
      <p:sp>
        <p:nvSpPr>
          <p:cNvPr id="4" name="Footer Placeholder 3"/>
          <p:cNvSpPr>
            <a:spLocks noGrp="1"/>
          </p:cNvSpPr>
          <p:nvPr>
            <p:ph type="ftr" sz="quarter" idx="11"/>
          </p:nvPr>
        </p:nvSpPr>
        <p:spPr/>
        <p:txBody>
          <a:bodyPr/>
          <a:lstStyle/>
          <a:p>
            <a:r>
              <a:rPr lang="en-GB" smtClean="0"/>
              <a:t>Development of Internet Application 1501CT - Sara Almudauh</a:t>
            </a:r>
            <a:endParaRPr lang="en-US"/>
          </a:p>
        </p:txBody>
      </p:sp>
      <p:sp>
        <p:nvSpPr>
          <p:cNvPr id="5" name="Slide Number Placeholder 4"/>
          <p:cNvSpPr>
            <a:spLocks noGrp="1"/>
          </p:cNvSpPr>
          <p:nvPr>
            <p:ph type="sldNum" sz="quarter" idx="12"/>
          </p:nvPr>
        </p:nvSpPr>
        <p:spPr/>
        <p:txBody>
          <a:bodyPr/>
          <a:lstStyle/>
          <a:p>
            <a:fld id="{71B7BAC7-FE87-40F6-AA24-4F4685D1B022}" type="slidenum">
              <a:rPr lang="en-US" smtClean="0"/>
              <a:pPr/>
              <a:t>‹#›</a:t>
            </a:fld>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5105862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DB681A-08AE-48FA-BF42-CBE968DC1A7A}" type="datetime1">
              <a:rPr lang="en-US" smtClean="0"/>
              <a:pPr/>
              <a:t>10/2/2016</a:t>
            </a:fld>
            <a:endParaRPr lang="en-US"/>
          </a:p>
        </p:txBody>
      </p:sp>
      <p:sp>
        <p:nvSpPr>
          <p:cNvPr id="3" name="Footer Placeholder 2"/>
          <p:cNvSpPr>
            <a:spLocks noGrp="1"/>
          </p:cNvSpPr>
          <p:nvPr>
            <p:ph type="ftr" sz="quarter" idx="11"/>
          </p:nvPr>
        </p:nvSpPr>
        <p:spPr/>
        <p:txBody>
          <a:bodyPr/>
          <a:lstStyle/>
          <a:p>
            <a:r>
              <a:rPr lang="en-GB" smtClean="0"/>
              <a:t>Development of Internet Application 1501CT - Sara Almudauh</a:t>
            </a:r>
            <a:endParaRPr lang="en-US"/>
          </a:p>
        </p:txBody>
      </p:sp>
      <p:sp>
        <p:nvSpPr>
          <p:cNvPr id="4" name="Slide Number Placeholder 3"/>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xmlns="" val="32151414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FCC7F10-D55B-4D01-A80D-B196B1EF2236}" type="datetime1">
              <a:rPr lang="en-US" smtClean="0"/>
              <a:pPr/>
              <a:t>10/2/2016</a:t>
            </a:fld>
            <a:endParaRPr lang="en-US"/>
          </a:p>
        </p:txBody>
      </p:sp>
      <p:sp>
        <p:nvSpPr>
          <p:cNvPr id="6" name="Footer Placeholder 5"/>
          <p:cNvSpPr>
            <a:spLocks noGrp="1"/>
          </p:cNvSpPr>
          <p:nvPr>
            <p:ph type="ftr" sz="quarter" idx="11"/>
          </p:nvPr>
        </p:nvSpPr>
        <p:spPr/>
        <p:txBody>
          <a:bodyPr/>
          <a:lstStyle/>
          <a:p>
            <a:r>
              <a:rPr lang="en-GB" smtClean="0"/>
              <a:t>Development of Internet Application 1501CT - Sara Almudauh</a:t>
            </a:r>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xmlns="" val="21987120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6F5BC2A-5DA1-466A-91E8-7D30F231EDB9}" type="datetime1">
              <a:rPr lang="en-US" smtClean="0"/>
              <a:pPr/>
              <a:t>10/2/2016</a:t>
            </a:fld>
            <a:endParaRPr lang="en-US"/>
          </a:p>
        </p:txBody>
      </p:sp>
      <p:sp>
        <p:nvSpPr>
          <p:cNvPr id="6" name="Footer Placeholder 5"/>
          <p:cNvSpPr>
            <a:spLocks noGrp="1"/>
          </p:cNvSpPr>
          <p:nvPr>
            <p:ph type="ftr" sz="quarter" idx="11"/>
          </p:nvPr>
        </p:nvSpPr>
        <p:spPr/>
        <p:txBody>
          <a:bodyPr/>
          <a:lstStyle/>
          <a:p>
            <a:r>
              <a:rPr lang="en-GB" smtClean="0"/>
              <a:t>Development of Internet Application 1501CT - Sara Almudauh</a:t>
            </a:r>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
        <p:nvSpPr>
          <p:cNvPr id="3" name="Picture Placeholder 2"/>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xmlns="" val="161935964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456316-86CF-4DF5-9BAB-05ADD3EA2A0F}" type="datetime1">
              <a:rPr lang="en-US" smtClean="0"/>
              <a:pPr/>
              <a:t>10/2/2016</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Development of Internet Application 1501CT - Sara Almudauh</a:t>
            </a:r>
            <a:endParaRPr lang="en-US"/>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B7BAC7-FE87-40F6-AA24-4F4685D1B022}" type="slidenum">
              <a:rPr lang="en-US" smtClean="0"/>
              <a:pPr/>
              <a:t>‹#›</a:t>
            </a:fld>
            <a:endParaRPr lang="en-US"/>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xmlns=""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sldNum="0" hdr="0" dt="0"/>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w3.org/TR/html5-dif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70000" lnSpcReduction="20000"/>
          </a:bodyPr>
          <a:lstStyle/>
          <a:p>
            <a:r>
              <a:rPr lang="en-US" dirty="0" smtClean="0"/>
              <a:t>Lecture </a:t>
            </a:r>
            <a:r>
              <a:rPr lang="ar-SA" dirty="0" smtClean="0"/>
              <a:t>3</a:t>
            </a:r>
            <a:endParaRPr lang="en-US" dirty="0" smtClean="0"/>
          </a:p>
          <a:p>
            <a:endParaRPr lang="en-US" dirty="0" smtClean="0"/>
          </a:p>
          <a:p>
            <a:r>
              <a:rPr lang="en-US" sz="4800" b="1" dirty="0" smtClean="0"/>
              <a:t>HTML</a:t>
            </a:r>
          </a:p>
          <a:p>
            <a:r>
              <a:rPr lang="en-US" sz="4800" b="1" dirty="0" smtClean="0"/>
              <a:t>Dr. </a:t>
            </a:r>
            <a:r>
              <a:rPr lang="en-US" sz="4800" b="1" dirty="0" err="1" smtClean="0"/>
              <a:t>Abeer</a:t>
            </a:r>
            <a:r>
              <a:rPr lang="en-US" sz="4800" b="1" dirty="0" smtClean="0"/>
              <a:t> </a:t>
            </a:r>
            <a:r>
              <a:rPr lang="en-US" sz="4800" b="1" dirty="0" err="1" smtClean="0"/>
              <a:t>Alnuaim</a:t>
            </a:r>
            <a:endParaRPr lang="en-US" sz="4800" b="1" dirty="0"/>
          </a:p>
        </p:txBody>
      </p:sp>
      <p:sp>
        <p:nvSpPr>
          <p:cNvPr id="2" name="Title 1"/>
          <p:cNvSpPr>
            <a:spLocks noGrp="1"/>
          </p:cNvSpPr>
          <p:nvPr>
            <p:ph type="ctrTitle"/>
          </p:nvPr>
        </p:nvSpPr>
        <p:spPr>
          <a:xfrm>
            <a:off x="1524000" y="1041400"/>
            <a:ext cx="9307132" cy="2387600"/>
          </a:xfrm>
        </p:spPr>
        <p:txBody>
          <a:bodyPr/>
          <a:lstStyle/>
          <a:p>
            <a:r>
              <a:rPr lang="en-US" altLang="zh-CN" dirty="0"/>
              <a:t>Introduction to the Internet</a:t>
            </a:r>
          </a:p>
        </p:txBody>
      </p:sp>
      <p:sp>
        <p:nvSpPr>
          <p:cNvPr id="4" name="Footer Placeholder 3"/>
          <p:cNvSpPr>
            <a:spLocks noGrp="1"/>
          </p:cNvSpPr>
          <p:nvPr>
            <p:ph type="ftr" sz="quarter" idx="11"/>
          </p:nvPr>
        </p:nvSpPr>
        <p:spPr/>
        <p:txBody>
          <a:bodyPr/>
          <a:lstStyle/>
          <a:p>
            <a:r>
              <a:rPr lang="en-GB" smtClean="0"/>
              <a:t>Development of Internet Application 1501CT - Sara Almudauh</a:t>
            </a:r>
            <a:endParaRPr lang="en-US" dirty="0"/>
          </a:p>
        </p:txBody>
      </p:sp>
    </p:spTree>
    <p:extLst>
      <p:ext uri="{BB962C8B-B14F-4D97-AF65-F5344CB8AC3E}">
        <p14:creationId xmlns:p14="http://schemas.microsoft.com/office/powerpoint/2010/main" xmlns="" val="9230780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4" name="Title 3"/>
          <p:cNvSpPr>
            <a:spLocks noGrp="1"/>
          </p:cNvSpPr>
          <p:nvPr>
            <p:ph type="title"/>
          </p:nvPr>
        </p:nvSpPr>
        <p:spPr>
          <a:xfrm>
            <a:off x="2191578" y="192847"/>
            <a:ext cx="9029700" cy="768216"/>
          </a:xfrm>
        </p:spPr>
        <p:txBody>
          <a:bodyPr/>
          <a:lstStyle/>
          <a:p>
            <a:pPr algn="ctr"/>
            <a:r>
              <a:rPr lang="en-GB" b="1" dirty="0">
                <a:solidFill>
                  <a:srgbClr val="0070C0"/>
                </a:solidFill>
              </a:rPr>
              <a:t> The Style Attribute</a:t>
            </a:r>
          </a:p>
        </p:txBody>
      </p:sp>
      <p:sp>
        <p:nvSpPr>
          <p:cNvPr id="3" name="Rectangle 2"/>
          <p:cNvSpPr/>
          <p:nvPr/>
        </p:nvSpPr>
        <p:spPr>
          <a:xfrm>
            <a:off x="1600200" y="1303540"/>
            <a:ext cx="9621078" cy="707886"/>
          </a:xfrm>
          <a:prstGeom prst="rect">
            <a:avLst/>
          </a:prstGeom>
        </p:spPr>
        <p:txBody>
          <a:bodyPr wrap="square">
            <a:spAutoFit/>
          </a:bodyPr>
          <a:lstStyle/>
          <a:p>
            <a:r>
              <a:rPr lang="en-GB" sz="2000" dirty="0">
                <a:solidFill>
                  <a:srgbClr val="000000"/>
                </a:solidFill>
                <a:latin typeface="Verdana" panose="020B0604030504040204" pitchFamily="34" charset="0"/>
              </a:rPr>
              <a:t>A </a:t>
            </a:r>
            <a:r>
              <a:rPr lang="en-GB" sz="2000" b="1" dirty="0">
                <a:solidFill>
                  <a:srgbClr val="000000"/>
                </a:solidFill>
                <a:latin typeface="Verdana" panose="020B0604030504040204" pitchFamily="34" charset="0"/>
              </a:rPr>
              <a:t>style</a:t>
            </a:r>
            <a:r>
              <a:rPr lang="en-GB" sz="2000" dirty="0">
                <a:solidFill>
                  <a:srgbClr val="000000"/>
                </a:solidFill>
                <a:latin typeface="Verdana" panose="020B0604030504040204" pitchFamily="34" charset="0"/>
              </a:rPr>
              <a:t> attribute can be added to an </a:t>
            </a:r>
            <a:r>
              <a:rPr lang="en-GB" sz="2000" b="1" u="sng" dirty="0">
                <a:solidFill>
                  <a:srgbClr val="FF0000"/>
                </a:solidFill>
                <a:latin typeface="Verdana" panose="020B0604030504040204" pitchFamily="34" charset="0"/>
              </a:rPr>
              <a:t>unordered list</a:t>
            </a:r>
            <a:r>
              <a:rPr lang="en-GB" sz="2000" dirty="0">
                <a:solidFill>
                  <a:srgbClr val="000000"/>
                </a:solidFill>
                <a:latin typeface="Verdana" panose="020B0604030504040204" pitchFamily="34" charset="0"/>
              </a:rPr>
              <a:t>, to define the style of the marker:</a:t>
            </a:r>
            <a:endParaRPr lang="en-GB" sz="2000" dirty="0"/>
          </a:p>
        </p:txBody>
      </p:sp>
      <p:graphicFrame>
        <p:nvGraphicFramePr>
          <p:cNvPr id="5" name="Table 4"/>
          <p:cNvGraphicFramePr>
            <a:graphicFrameLocks noGrp="1"/>
          </p:cNvGraphicFramePr>
          <p:nvPr>
            <p:extLst>
              <p:ext uri="{D42A27DB-BD31-4B8C-83A1-F6EECF244321}">
                <p14:modId xmlns:p14="http://schemas.microsoft.com/office/powerpoint/2010/main" xmlns="" val="3121051886"/>
              </p:ext>
            </p:extLst>
          </p:nvPr>
        </p:nvGraphicFramePr>
        <p:xfrm>
          <a:off x="1600200" y="2353903"/>
          <a:ext cx="8610600" cy="2407920"/>
        </p:xfrm>
        <a:graphic>
          <a:graphicData uri="http://schemas.openxmlformats.org/drawingml/2006/table">
            <a:tbl>
              <a:tblPr/>
              <a:tblGrid>
                <a:gridCol w="4305300"/>
                <a:gridCol w="4305300"/>
              </a:tblGrid>
              <a:tr h="0">
                <a:tc>
                  <a:txBody>
                    <a:bodyPr/>
                    <a:lstStyle/>
                    <a:p>
                      <a:pPr fontAlgn="t"/>
                      <a:r>
                        <a:rPr lang="en-GB">
                          <a:effectLst/>
                        </a:rPr>
                        <a:t>Style</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GB">
                          <a:effectLst/>
                        </a:rPr>
                        <a:t>Description</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0">
                <a:tc>
                  <a:txBody>
                    <a:bodyPr/>
                    <a:lstStyle/>
                    <a:p>
                      <a:pPr fontAlgn="t"/>
                      <a:r>
                        <a:rPr lang="en-GB">
                          <a:effectLst/>
                        </a:rPr>
                        <a:t>list-style-type:disc</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c>
                  <a:txBody>
                    <a:bodyPr/>
                    <a:lstStyle/>
                    <a:p>
                      <a:pPr fontAlgn="t"/>
                      <a:r>
                        <a:rPr lang="en-GB">
                          <a:effectLst/>
                        </a:rPr>
                        <a:t>The list items will be marked with bullets (default)</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r>
              <a:tr h="0">
                <a:tc>
                  <a:txBody>
                    <a:bodyPr/>
                    <a:lstStyle/>
                    <a:p>
                      <a:pPr fontAlgn="t"/>
                      <a:r>
                        <a:rPr lang="en-GB">
                          <a:effectLst/>
                        </a:rPr>
                        <a:t>list-style-type:circle</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GB">
                          <a:effectLst/>
                        </a:rPr>
                        <a:t>The list items will be marked with circles</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0">
                <a:tc>
                  <a:txBody>
                    <a:bodyPr/>
                    <a:lstStyle/>
                    <a:p>
                      <a:pPr fontAlgn="t"/>
                      <a:r>
                        <a:rPr lang="en-GB">
                          <a:effectLst/>
                        </a:rPr>
                        <a:t>list-style-type:square</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c>
                  <a:txBody>
                    <a:bodyPr/>
                    <a:lstStyle/>
                    <a:p>
                      <a:pPr fontAlgn="t"/>
                      <a:r>
                        <a:rPr lang="en-GB">
                          <a:effectLst/>
                        </a:rPr>
                        <a:t>The list items will be marked with squares</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r>
              <a:tr h="0">
                <a:tc>
                  <a:txBody>
                    <a:bodyPr/>
                    <a:lstStyle/>
                    <a:p>
                      <a:pPr fontAlgn="t"/>
                      <a:r>
                        <a:rPr lang="en-GB">
                          <a:effectLst/>
                        </a:rPr>
                        <a:t>list-style-type:none</a:t>
                      </a:r>
                    </a:p>
                  </a:txBody>
                  <a:tcPr marL="76200" marR="76200" marT="76200" marB="76200">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fontAlgn="t"/>
                      <a:r>
                        <a:rPr lang="en-GB" dirty="0">
                          <a:effectLst/>
                        </a:rPr>
                        <a:t>The list items will not be marked</a:t>
                      </a:r>
                    </a:p>
                  </a:txBody>
                  <a:tcPr marL="76200" marR="76200" marT="76200" marB="76200">
                    <a:lnL>
                      <a:noFill/>
                    </a:lnL>
                    <a:lnR>
                      <a:noFill/>
                    </a:lnR>
                    <a:lnT w="9525" cap="flat" cmpd="sng" algn="ctr">
                      <a:solidFill>
                        <a:srgbClr val="DDDDDD"/>
                      </a:solidFill>
                      <a:prstDash val="solid"/>
                      <a:round/>
                      <a:headEnd type="none" w="med" len="med"/>
                      <a:tailEnd type="none" w="med" len="med"/>
                    </a:lnT>
                    <a:lnB>
                      <a:noFill/>
                    </a:lnB>
                    <a:solidFill>
                      <a:srgbClr val="FFFFFF"/>
                    </a:solidFill>
                  </a:tcPr>
                </a:tc>
              </a:tr>
            </a:tbl>
          </a:graphicData>
        </a:graphic>
      </p:graphicFrame>
    </p:spTree>
    <p:extLst>
      <p:ext uri="{BB962C8B-B14F-4D97-AF65-F5344CB8AC3E}">
        <p14:creationId xmlns:p14="http://schemas.microsoft.com/office/powerpoint/2010/main" xmlns="" val="25779887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4" name="Title 3"/>
          <p:cNvSpPr>
            <a:spLocks noGrp="1"/>
          </p:cNvSpPr>
          <p:nvPr>
            <p:ph type="title"/>
          </p:nvPr>
        </p:nvSpPr>
        <p:spPr>
          <a:xfrm>
            <a:off x="1674744" y="365125"/>
            <a:ext cx="9029700" cy="1012913"/>
          </a:xfrm>
        </p:spPr>
        <p:txBody>
          <a:bodyPr>
            <a:normAutofit/>
          </a:bodyPr>
          <a:lstStyle/>
          <a:p>
            <a:r>
              <a:rPr lang="de-DE" b="1" dirty="0" smtClean="0"/>
              <a:t>Example (Disc)</a:t>
            </a:r>
            <a:endParaRPr lang="en-US" b="1" dirty="0"/>
          </a:p>
        </p:txBody>
      </p:sp>
      <p:graphicFrame>
        <p:nvGraphicFramePr>
          <p:cNvPr id="8" name="Table 7"/>
          <p:cNvGraphicFramePr>
            <a:graphicFrameLocks noGrp="1"/>
          </p:cNvGraphicFramePr>
          <p:nvPr>
            <p:extLst>
              <p:ext uri="{D42A27DB-BD31-4B8C-83A1-F6EECF244321}">
                <p14:modId xmlns:p14="http://schemas.microsoft.com/office/powerpoint/2010/main" xmlns="" val="270407692"/>
              </p:ext>
            </p:extLst>
          </p:nvPr>
        </p:nvGraphicFramePr>
        <p:xfrm>
          <a:off x="1489214" y="1631950"/>
          <a:ext cx="8128000" cy="4724400"/>
        </p:xfrm>
        <a:graphic>
          <a:graphicData uri="http://schemas.openxmlformats.org/drawingml/2006/table">
            <a:tbl>
              <a:tblPr firstRow="1" bandRow="1">
                <a:tableStyleId>{5C22544A-7EE6-4342-B048-85BDC9FD1C3A}</a:tableStyleId>
              </a:tblPr>
              <a:tblGrid>
                <a:gridCol w="4064000"/>
                <a:gridCol w="4064000"/>
              </a:tblGrid>
              <a:tr h="370840">
                <a:tc>
                  <a:txBody>
                    <a:bodyPr/>
                    <a:lstStyle/>
                    <a:p>
                      <a:r>
                        <a:rPr lang="en-US" sz="2800" dirty="0" smtClean="0"/>
                        <a:t>Code</a:t>
                      </a:r>
                      <a:endParaRPr lang="en-GB" sz="2800" dirty="0"/>
                    </a:p>
                  </a:txBody>
                  <a:tcPr/>
                </a:tc>
                <a:tc>
                  <a:txBody>
                    <a:bodyPr/>
                    <a:lstStyle/>
                    <a:p>
                      <a:r>
                        <a:rPr lang="en-US" sz="2800" dirty="0" smtClean="0"/>
                        <a:t>Result</a:t>
                      </a:r>
                      <a:endParaRPr lang="en-GB" sz="2800" dirty="0"/>
                    </a:p>
                  </a:txBody>
                  <a:tcPr/>
                </a:tc>
              </a:tr>
              <a:tr h="370840">
                <a:tc>
                  <a:txBody>
                    <a:bodyPr/>
                    <a:lstStyle/>
                    <a:p>
                      <a:r>
                        <a:rPr lang="en-GB" dirty="0" smtClean="0"/>
                        <a:t>&lt;!DOCTYPE html&gt;</a:t>
                      </a:r>
                    </a:p>
                    <a:p>
                      <a:r>
                        <a:rPr lang="en-GB" dirty="0" smtClean="0"/>
                        <a:t>&lt;html&gt;</a:t>
                      </a:r>
                    </a:p>
                    <a:p>
                      <a:r>
                        <a:rPr lang="en-GB" dirty="0" smtClean="0"/>
                        <a:t>&lt;body&gt;</a:t>
                      </a:r>
                    </a:p>
                    <a:p>
                      <a:endParaRPr lang="en-GB" dirty="0" smtClean="0"/>
                    </a:p>
                    <a:p>
                      <a:r>
                        <a:rPr lang="en-GB" dirty="0" smtClean="0"/>
                        <a:t>&lt;h2&gt;Unordered List with Disc Bullets&lt;/h2&gt;</a:t>
                      </a:r>
                    </a:p>
                    <a:p>
                      <a:endParaRPr lang="en-GB" dirty="0" smtClean="0"/>
                    </a:p>
                    <a:p>
                      <a:r>
                        <a:rPr lang="en-GB" dirty="0" smtClean="0"/>
                        <a:t>&lt;</a:t>
                      </a:r>
                      <a:r>
                        <a:rPr lang="en-GB" dirty="0" err="1" smtClean="0"/>
                        <a:t>ul</a:t>
                      </a:r>
                      <a:r>
                        <a:rPr lang="en-GB" dirty="0" smtClean="0"/>
                        <a:t> style="</a:t>
                      </a:r>
                      <a:r>
                        <a:rPr lang="en-GB" dirty="0" err="1" smtClean="0"/>
                        <a:t>list-style-type:disc</a:t>
                      </a:r>
                      <a:r>
                        <a:rPr lang="en-GB" dirty="0" smtClean="0"/>
                        <a:t>"&gt;</a:t>
                      </a:r>
                    </a:p>
                    <a:p>
                      <a:r>
                        <a:rPr lang="en-GB" dirty="0" smtClean="0"/>
                        <a:t>  &lt;li&gt;Coffee&lt;/li&gt;</a:t>
                      </a:r>
                    </a:p>
                    <a:p>
                      <a:r>
                        <a:rPr lang="en-GB" dirty="0" smtClean="0"/>
                        <a:t>  &lt;li&gt;Tea&lt;/li&gt;</a:t>
                      </a:r>
                    </a:p>
                    <a:p>
                      <a:r>
                        <a:rPr lang="en-GB" dirty="0" smtClean="0"/>
                        <a:t>  &lt;li&gt;Milk&lt;/li&gt;</a:t>
                      </a:r>
                    </a:p>
                    <a:p>
                      <a:r>
                        <a:rPr lang="en-GB" dirty="0" smtClean="0"/>
                        <a:t>&lt;/</a:t>
                      </a:r>
                      <a:r>
                        <a:rPr lang="en-GB" dirty="0" err="1" smtClean="0"/>
                        <a:t>ul</a:t>
                      </a:r>
                      <a:r>
                        <a:rPr lang="en-GB" dirty="0" smtClean="0"/>
                        <a:t>&gt;  </a:t>
                      </a:r>
                    </a:p>
                    <a:p>
                      <a:endParaRPr lang="en-GB" dirty="0" smtClean="0"/>
                    </a:p>
                    <a:p>
                      <a:r>
                        <a:rPr lang="en-GB" dirty="0" smtClean="0"/>
                        <a:t>&lt;/body&gt;</a:t>
                      </a:r>
                    </a:p>
                    <a:p>
                      <a:r>
                        <a:rPr lang="en-GB" dirty="0" smtClean="0"/>
                        <a:t>&lt;/html&gt;</a:t>
                      </a:r>
                      <a:endParaRPr lang="en-GB" dirty="0"/>
                    </a:p>
                  </a:txBody>
                  <a:tcPr/>
                </a:tc>
                <a:tc>
                  <a:txBody>
                    <a:bodyPr/>
                    <a:lstStyle/>
                    <a:p>
                      <a:r>
                        <a:rPr lang="en-GB" sz="2000" b="1" i="0" kern="1200" dirty="0" smtClean="0">
                          <a:solidFill>
                            <a:schemeClr val="dk1"/>
                          </a:solidFill>
                          <a:effectLst/>
                          <a:latin typeface="+mn-lt"/>
                          <a:ea typeface="+mn-ea"/>
                          <a:cs typeface="+mn-cs"/>
                        </a:rPr>
                        <a:t>Unordered List with Disc Bullets</a:t>
                      </a:r>
                    </a:p>
                    <a:p>
                      <a:pPr marL="285750" indent="-285750">
                        <a:buFont typeface="Arial" panose="020B0604020202020204" pitchFamily="34" charset="0"/>
                        <a:buChar char="•"/>
                      </a:pPr>
                      <a:r>
                        <a:rPr lang="en-GB" sz="2000" b="0" i="0" kern="1200" dirty="0" smtClean="0">
                          <a:solidFill>
                            <a:schemeClr val="dk1"/>
                          </a:solidFill>
                          <a:effectLst/>
                          <a:latin typeface="+mn-lt"/>
                          <a:ea typeface="+mn-ea"/>
                          <a:cs typeface="+mn-cs"/>
                        </a:rPr>
                        <a:t>Coffee</a:t>
                      </a:r>
                    </a:p>
                    <a:p>
                      <a:pPr marL="285750" indent="-285750">
                        <a:buFont typeface="Arial" panose="020B0604020202020204" pitchFamily="34" charset="0"/>
                        <a:buChar char="•"/>
                      </a:pPr>
                      <a:r>
                        <a:rPr lang="en-GB" sz="2000" b="0" i="0" kern="1200" dirty="0" smtClean="0">
                          <a:solidFill>
                            <a:schemeClr val="dk1"/>
                          </a:solidFill>
                          <a:effectLst/>
                          <a:latin typeface="+mn-lt"/>
                          <a:ea typeface="+mn-ea"/>
                          <a:cs typeface="+mn-cs"/>
                        </a:rPr>
                        <a:t>Tea</a:t>
                      </a:r>
                    </a:p>
                    <a:p>
                      <a:pPr marL="285750" indent="-285750">
                        <a:buFont typeface="Arial" panose="020B0604020202020204" pitchFamily="34" charset="0"/>
                        <a:buChar char="•"/>
                      </a:pPr>
                      <a:r>
                        <a:rPr lang="en-GB" sz="2000" b="0" i="0" kern="1200" dirty="0" smtClean="0">
                          <a:solidFill>
                            <a:schemeClr val="dk1"/>
                          </a:solidFill>
                          <a:effectLst/>
                          <a:latin typeface="+mn-lt"/>
                          <a:ea typeface="+mn-ea"/>
                          <a:cs typeface="+mn-cs"/>
                        </a:rPr>
                        <a:t>Milk</a:t>
                      </a:r>
                    </a:p>
                    <a:p>
                      <a:endParaRPr lang="en-GB" dirty="0"/>
                    </a:p>
                  </a:txBody>
                  <a:tcPr/>
                </a:tc>
              </a:tr>
            </a:tbl>
          </a:graphicData>
        </a:graphic>
      </p:graphicFrame>
      <p:sp>
        <p:nvSpPr>
          <p:cNvPr id="9" name="Oval 8"/>
          <p:cNvSpPr/>
          <p:nvPr/>
        </p:nvSpPr>
        <p:spPr>
          <a:xfrm>
            <a:off x="1893194" y="3992451"/>
            <a:ext cx="2755006" cy="489397"/>
          </a:xfrm>
          <a:prstGeom prst="ellipse">
            <a:avLst/>
          </a:prstGeom>
          <a:solidFill>
            <a:srgbClr val="FF0000">
              <a:alpha val="18000"/>
            </a:srgb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xmlns="" val="30406597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4" name="Title 3"/>
          <p:cNvSpPr>
            <a:spLocks noGrp="1"/>
          </p:cNvSpPr>
          <p:nvPr>
            <p:ph type="title"/>
          </p:nvPr>
        </p:nvSpPr>
        <p:spPr>
          <a:xfrm>
            <a:off x="1674744" y="365125"/>
            <a:ext cx="9029700" cy="1012913"/>
          </a:xfrm>
        </p:spPr>
        <p:txBody>
          <a:bodyPr>
            <a:normAutofit/>
          </a:bodyPr>
          <a:lstStyle/>
          <a:p>
            <a:r>
              <a:rPr lang="de-DE" b="1" dirty="0" smtClean="0"/>
              <a:t>Example (Circle)</a:t>
            </a:r>
            <a:endParaRPr lang="en-US" b="1" dirty="0"/>
          </a:p>
        </p:txBody>
      </p:sp>
      <p:graphicFrame>
        <p:nvGraphicFramePr>
          <p:cNvPr id="8" name="Table 7"/>
          <p:cNvGraphicFramePr>
            <a:graphicFrameLocks noGrp="1"/>
          </p:cNvGraphicFramePr>
          <p:nvPr>
            <p:extLst>
              <p:ext uri="{D42A27DB-BD31-4B8C-83A1-F6EECF244321}">
                <p14:modId xmlns:p14="http://schemas.microsoft.com/office/powerpoint/2010/main" xmlns="" val="1968744830"/>
              </p:ext>
            </p:extLst>
          </p:nvPr>
        </p:nvGraphicFramePr>
        <p:xfrm>
          <a:off x="1489214" y="1631950"/>
          <a:ext cx="8128000" cy="4724400"/>
        </p:xfrm>
        <a:graphic>
          <a:graphicData uri="http://schemas.openxmlformats.org/drawingml/2006/table">
            <a:tbl>
              <a:tblPr firstRow="1" bandRow="1">
                <a:tableStyleId>{5C22544A-7EE6-4342-B048-85BDC9FD1C3A}</a:tableStyleId>
              </a:tblPr>
              <a:tblGrid>
                <a:gridCol w="4064000"/>
                <a:gridCol w="4064000"/>
              </a:tblGrid>
              <a:tr h="370840">
                <a:tc>
                  <a:txBody>
                    <a:bodyPr/>
                    <a:lstStyle/>
                    <a:p>
                      <a:r>
                        <a:rPr lang="en-US" sz="2800" dirty="0" smtClean="0"/>
                        <a:t>Code</a:t>
                      </a:r>
                      <a:endParaRPr lang="en-GB" sz="2800" dirty="0"/>
                    </a:p>
                  </a:txBody>
                  <a:tcPr/>
                </a:tc>
                <a:tc>
                  <a:txBody>
                    <a:bodyPr/>
                    <a:lstStyle/>
                    <a:p>
                      <a:r>
                        <a:rPr lang="en-US" sz="2800" dirty="0" smtClean="0"/>
                        <a:t>Result</a:t>
                      </a:r>
                      <a:endParaRPr lang="en-GB" sz="2800" dirty="0"/>
                    </a:p>
                  </a:txBody>
                  <a:tcPr/>
                </a:tc>
              </a:tr>
              <a:tr h="370840">
                <a:tc>
                  <a:txBody>
                    <a:bodyPr/>
                    <a:lstStyle/>
                    <a:p>
                      <a:r>
                        <a:rPr lang="en-GB" dirty="0" smtClean="0"/>
                        <a:t>&lt;!DOCTYPE html&gt;</a:t>
                      </a:r>
                    </a:p>
                    <a:p>
                      <a:r>
                        <a:rPr lang="en-GB" dirty="0" smtClean="0"/>
                        <a:t>&lt;html&gt;</a:t>
                      </a:r>
                    </a:p>
                    <a:p>
                      <a:r>
                        <a:rPr lang="en-GB" dirty="0" smtClean="0"/>
                        <a:t>&lt;body&gt;</a:t>
                      </a:r>
                    </a:p>
                    <a:p>
                      <a:endParaRPr lang="en-GB" dirty="0" smtClean="0"/>
                    </a:p>
                    <a:p>
                      <a:r>
                        <a:rPr lang="en-GB" dirty="0" smtClean="0"/>
                        <a:t>&lt;h2&gt;Unordered List with Circle Bullets&lt;/h2&gt;</a:t>
                      </a:r>
                    </a:p>
                    <a:p>
                      <a:endParaRPr lang="en-GB" dirty="0" smtClean="0"/>
                    </a:p>
                    <a:p>
                      <a:r>
                        <a:rPr lang="en-GB" dirty="0" smtClean="0"/>
                        <a:t>&lt;</a:t>
                      </a:r>
                      <a:r>
                        <a:rPr lang="en-GB" dirty="0" err="1" smtClean="0"/>
                        <a:t>ul</a:t>
                      </a:r>
                      <a:r>
                        <a:rPr lang="en-GB" dirty="0" smtClean="0"/>
                        <a:t> style="</a:t>
                      </a:r>
                      <a:r>
                        <a:rPr lang="en-GB" dirty="0" err="1" smtClean="0"/>
                        <a:t>list-style-type:circle</a:t>
                      </a:r>
                      <a:r>
                        <a:rPr lang="en-GB" dirty="0" smtClean="0"/>
                        <a:t>"&gt;</a:t>
                      </a:r>
                    </a:p>
                    <a:p>
                      <a:r>
                        <a:rPr lang="en-GB" dirty="0" smtClean="0"/>
                        <a:t>  &lt;li&gt;Coffee&lt;/li&gt;</a:t>
                      </a:r>
                    </a:p>
                    <a:p>
                      <a:r>
                        <a:rPr lang="en-GB" dirty="0" smtClean="0"/>
                        <a:t>  &lt;li&gt;Tea&lt;/li&gt;</a:t>
                      </a:r>
                    </a:p>
                    <a:p>
                      <a:r>
                        <a:rPr lang="en-GB" dirty="0" smtClean="0"/>
                        <a:t>  &lt;li&gt;Milk&lt;/li&gt;</a:t>
                      </a:r>
                    </a:p>
                    <a:p>
                      <a:r>
                        <a:rPr lang="en-GB" dirty="0" smtClean="0"/>
                        <a:t>&lt;/</a:t>
                      </a:r>
                      <a:r>
                        <a:rPr lang="en-GB" dirty="0" err="1" smtClean="0"/>
                        <a:t>ul</a:t>
                      </a:r>
                      <a:r>
                        <a:rPr lang="en-GB" dirty="0" smtClean="0"/>
                        <a:t>&gt;  </a:t>
                      </a:r>
                    </a:p>
                    <a:p>
                      <a:endParaRPr lang="en-GB" dirty="0" smtClean="0"/>
                    </a:p>
                    <a:p>
                      <a:r>
                        <a:rPr lang="en-GB" dirty="0" smtClean="0"/>
                        <a:t>&lt;/body&gt;</a:t>
                      </a:r>
                    </a:p>
                    <a:p>
                      <a:r>
                        <a:rPr lang="en-GB" dirty="0" smtClean="0"/>
                        <a:t>&lt;/html&gt;</a:t>
                      </a:r>
                      <a:endParaRPr lang="en-GB" dirty="0"/>
                    </a:p>
                  </a:txBody>
                  <a:tcPr/>
                </a:tc>
                <a:tc>
                  <a:txBody>
                    <a:bodyPr/>
                    <a:lstStyle/>
                    <a:p>
                      <a:r>
                        <a:rPr lang="en-GB" sz="2000" b="1" i="0" kern="1200" dirty="0" smtClean="0">
                          <a:solidFill>
                            <a:schemeClr val="dk1"/>
                          </a:solidFill>
                          <a:effectLst/>
                          <a:latin typeface="+mn-lt"/>
                          <a:ea typeface="+mn-ea"/>
                          <a:cs typeface="+mn-cs"/>
                        </a:rPr>
                        <a:t>Unordered List with Disc Bullets</a:t>
                      </a:r>
                    </a:p>
                    <a:p>
                      <a:pPr marL="342900" indent="-342900">
                        <a:buFont typeface="Courier New" panose="02070309020205020404" pitchFamily="49" charset="0"/>
                        <a:buChar char="o"/>
                      </a:pPr>
                      <a:r>
                        <a:rPr lang="en-GB" sz="2000" b="0" i="0" kern="1200" dirty="0" smtClean="0">
                          <a:solidFill>
                            <a:schemeClr val="dk1"/>
                          </a:solidFill>
                          <a:effectLst/>
                          <a:latin typeface="+mn-lt"/>
                          <a:ea typeface="+mn-ea"/>
                          <a:cs typeface="+mn-cs"/>
                        </a:rPr>
                        <a:t>Coffee</a:t>
                      </a:r>
                    </a:p>
                    <a:p>
                      <a:pPr marL="342900" indent="-342900">
                        <a:buFont typeface="Courier New" panose="02070309020205020404" pitchFamily="49" charset="0"/>
                        <a:buChar char="o"/>
                      </a:pPr>
                      <a:r>
                        <a:rPr lang="en-GB" sz="2000" b="0" i="0" kern="1200" dirty="0" smtClean="0">
                          <a:solidFill>
                            <a:schemeClr val="dk1"/>
                          </a:solidFill>
                          <a:effectLst/>
                          <a:latin typeface="+mn-lt"/>
                          <a:ea typeface="+mn-ea"/>
                          <a:cs typeface="+mn-cs"/>
                        </a:rPr>
                        <a:t>Tea</a:t>
                      </a:r>
                    </a:p>
                    <a:p>
                      <a:pPr marL="342900" indent="-342900">
                        <a:buFont typeface="Courier New" panose="02070309020205020404" pitchFamily="49" charset="0"/>
                        <a:buChar char="o"/>
                      </a:pPr>
                      <a:r>
                        <a:rPr lang="en-GB" sz="2000" b="0" i="0" kern="1200" dirty="0" smtClean="0">
                          <a:solidFill>
                            <a:schemeClr val="dk1"/>
                          </a:solidFill>
                          <a:effectLst/>
                          <a:latin typeface="+mn-lt"/>
                          <a:ea typeface="+mn-ea"/>
                          <a:cs typeface="+mn-cs"/>
                        </a:rPr>
                        <a:t>Milk</a:t>
                      </a:r>
                    </a:p>
                    <a:p>
                      <a:endParaRPr lang="en-GB" dirty="0"/>
                    </a:p>
                  </a:txBody>
                  <a:tcPr/>
                </a:tc>
              </a:tr>
            </a:tbl>
          </a:graphicData>
        </a:graphic>
      </p:graphicFrame>
      <p:sp>
        <p:nvSpPr>
          <p:cNvPr id="3" name="Oval 2"/>
          <p:cNvSpPr/>
          <p:nvPr/>
        </p:nvSpPr>
        <p:spPr>
          <a:xfrm>
            <a:off x="1893194" y="3992451"/>
            <a:ext cx="2755006" cy="489397"/>
          </a:xfrm>
          <a:prstGeom prst="ellipse">
            <a:avLst/>
          </a:prstGeom>
          <a:solidFill>
            <a:srgbClr val="FF0000">
              <a:alpha val="18000"/>
            </a:srgb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xmlns="" val="28715361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4" name="Title 3"/>
          <p:cNvSpPr>
            <a:spLocks noGrp="1"/>
          </p:cNvSpPr>
          <p:nvPr>
            <p:ph type="title"/>
          </p:nvPr>
        </p:nvSpPr>
        <p:spPr>
          <a:xfrm>
            <a:off x="1674744" y="365125"/>
            <a:ext cx="9029700" cy="1012913"/>
          </a:xfrm>
        </p:spPr>
        <p:txBody>
          <a:bodyPr>
            <a:normAutofit/>
          </a:bodyPr>
          <a:lstStyle/>
          <a:p>
            <a:r>
              <a:rPr lang="de-DE" b="1" dirty="0" smtClean="0"/>
              <a:t>Example (Square)</a:t>
            </a:r>
            <a:endParaRPr lang="en-US" b="1" dirty="0"/>
          </a:p>
        </p:txBody>
      </p:sp>
      <p:graphicFrame>
        <p:nvGraphicFramePr>
          <p:cNvPr id="8" name="Table 7"/>
          <p:cNvGraphicFramePr>
            <a:graphicFrameLocks noGrp="1"/>
          </p:cNvGraphicFramePr>
          <p:nvPr>
            <p:extLst>
              <p:ext uri="{D42A27DB-BD31-4B8C-83A1-F6EECF244321}">
                <p14:modId xmlns:p14="http://schemas.microsoft.com/office/powerpoint/2010/main" xmlns="" val="117511947"/>
              </p:ext>
            </p:extLst>
          </p:nvPr>
        </p:nvGraphicFramePr>
        <p:xfrm>
          <a:off x="1489214" y="1631950"/>
          <a:ext cx="8128000" cy="4724400"/>
        </p:xfrm>
        <a:graphic>
          <a:graphicData uri="http://schemas.openxmlformats.org/drawingml/2006/table">
            <a:tbl>
              <a:tblPr firstRow="1" bandRow="1">
                <a:tableStyleId>{5C22544A-7EE6-4342-B048-85BDC9FD1C3A}</a:tableStyleId>
              </a:tblPr>
              <a:tblGrid>
                <a:gridCol w="4064000"/>
                <a:gridCol w="4064000"/>
              </a:tblGrid>
              <a:tr h="370840">
                <a:tc>
                  <a:txBody>
                    <a:bodyPr/>
                    <a:lstStyle/>
                    <a:p>
                      <a:r>
                        <a:rPr lang="en-US" sz="2800" dirty="0" smtClean="0"/>
                        <a:t>Code</a:t>
                      </a:r>
                      <a:endParaRPr lang="en-GB" sz="2800" dirty="0"/>
                    </a:p>
                  </a:txBody>
                  <a:tcPr/>
                </a:tc>
                <a:tc>
                  <a:txBody>
                    <a:bodyPr/>
                    <a:lstStyle/>
                    <a:p>
                      <a:r>
                        <a:rPr lang="en-US" sz="2800" dirty="0" smtClean="0"/>
                        <a:t>Result</a:t>
                      </a:r>
                      <a:endParaRPr lang="en-GB" sz="2800" dirty="0"/>
                    </a:p>
                  </a:txBody>
                  <a:tcPr/>
                </a:tc>
              </a:tr>
              <a:tr h="370840">
                <a:tc>
                  <a:txBody>
                    <a:bodyPr/>
                    <a:lstStyle/>
                    <a:p>
                      <a:r>
                        <a:rPr lang="en-GB" dirty="0" smtClean="0"/>
                        <a:t>&lt;!DOCTYPE html&gt;</a:t>
                      </a:r>
                    </a:p>
                    <a:p>
                      <a:r>
                        <a:rPr lang="en-GB" dirty="0" smtClean="0"/>
                        <a:t>&lt;html&gt;</a:t>
                      </a:r>
                    </a:p>
                    <a:p>
                      <a:r>
                        <a:rPr lang="en-GB" dirty="0" smtClean="0"/>
                        <a:t>&lt;body&gt;</a:t>
                      </a:r>
                    </a:p>
                    <a:p>
                      <a:endParaRPr lang="en-GB" dirty="0" smtClean="0"/>
                    </a:p>
                    <a:p>
                      <a:r>
                        <a:rPr lang="en-GB" dirty="0" smtClean="0"/>
                        <a:t>&lt;h2&gt;Unordered List with Square Bullets&lt;/h2&gt;</a:t>
                      </a:r>
                    </a:p>
                    <a:p>
                      <a:endParaRPr lang="en-GB" dirty="0" smtClean="0"/>
                    </a:p>
                    <a:p>
                      <a:r>
                        <a:rPr lang="en-GB" dirty="0" smtClean="0"/>
                        <a:t>&lt;</a:t>
                      </a:r>
                      <a:r>
                        <a:rPr lang="en-GB" dirty="0" err="1" smtClean="0"/>
                        <a:t>ul</a:t>
                      </a:r>
                      <a:r>
                        <a:rPr lang="en-GB" dirty="0" smtClean="0"/>
                        <a:t> style="</a:t>
                      </a:r>
                      <a:r>
                        <a:rPr lang="en-GB" dirty="0" err="1" smtClean="0"/>
                        <a:t>list-style-type:square</a:t>
                      </a:r>
                      <a:r>
                        <a:rPr lang="en-GB" dirty="0" smtClean="0"/>
                        <a:t>"&gt;</a:t>
                      </a:r>
                    </a:p>
                    <a:p>
                      <a:r>
                        <a:rPr lang="en-GB" dirty="0" smtClean="0"/>
                        <a:t>  &lt;li&gt;Coffee&lt;/li&gt;</a:t>
                      </a:r>
                    </a:p>
                    <a:p>
                      <a:r>
                        <a:rPr lang="en-GB" dirty="0" smtClean="0"/>
                        <a:t>  &lt;li&gt;Tea&lt;/li&gt;</a:t>
                      </a:r>
                    </a:p>
                    <a:p>
                      <a:r>
                        <a:rPr lang="en-GB" dirty="0" smtClean="0"/>
                        <a:t>  &lt;li&gt;Milk&lt;/li&gt;</a:t>
                      </a:r>
                    </a:p>
                    <a:p>
                      <a:r>
                        <a:rPr lang="en-GB" dirty="0" smtClean="0"/>
                        <a:t>&lt;/</a:t>
                      </a:r>
                      <a:r>
                        <a:rPr lang="en-GB" dirty="0" err="1" smtClean="0"/>
                        <a:t>ul</a:t>
                      </a:r>
                      <a:r>
                        <a:rPr lang="en-GB" dirty="0" smtClean="0"/>
                        <a:t>&gt;</a:t>
                      </a:r>
                    </a:p>
                    <a:p>
                      <a:endParaRPr lang="en-GB" dirty="0" smtClean="0"/>
                    </a:p>
                    <a:p>
                      <a:r>
                        <a:rPr lang="en-GB" dirty="0" smtClean="0"/>
                        <a:t>&lt;/body&gt;</a:t>
                      </a:r>
                    </a:p>
                    <a:p>
                      <a:r>
                        <a:rPr lang="en-GB" dirty="0" smtClean="0"/>
                        <a:t>&lt;/html&gt;</a:t>
                      </a:r>
                      <a:endParaRPr lang="en-GB" dirty="0"/>
                    </a:p>
                  </a:txBody>
                  <a:tcPr/>
                </a:tc>
                <a:tc>
                  <a:txBody>
                    <a:bodyPr/>
                    <a:lstStyle/>
                    <a:p>
                      <a:r>
                        <a:rPr lang="en-GB" sz="2000" b="1" i="0" kern="1200" dirty="0" smtClean="0">
                          <a:solidFill>
                            <a:schemeClr val="dk1"/>
                          </a:solidFill>
                          <a:effectLst/>
                          <a:latin typeface="+mn-lt"/>
                          <a:ea typeface="+mn-ea"/>
                          <a:cs typeface="+mn-cs"/>
                        </a:rPr>
                        <a:t>Unordered List with Disc Bullets</a:t>
                      </a:r>
                    </a:p>
                    <a:p>
                      <a:pPr marL="342900" indent="-342900">
                        <a:buFont typeface="Wingdings" panose="05000000000000000000" pitchFamily="2" charset="2"/>
                        <a:buChar char="§"/>
                      </a:pPr>
                      <a:r>
                        <a:rPr lang="en-GB" sz="2000" b="0" i="0" kern="1200" dirty="0" smtClean="0">
                          <a:solidFill>
                            <a:schemeClr val="dk1"/>
                          </a:solidFill>
                          <a:effectLst/>
                          <a:latin typeface="+mn-lt"/>
                          <a:ea typeface="+mn-ea"/>
                          <a:cs typeface="+mn-cs"/>
                        </a:rPr>
                        <a:t>Coffee</a:t>
                      </a:r>
                    </a:p>
                    <a:p>
                      <a:pPr marL="342900" indent="-342900">
                        <a:buFont typeface="Wingdings" panose="05000000000000000000" pitchFamily="2" charset="2"/>
                        <a:buChar char="§"/>
                      </a:pPr>
                      <a:r>
                        <a:rPr lang="en-GB" sz="2000" b="0" i="0" kern="1200" dirty="0" smtClean="0">
                          <a:solidFill>
                            <a:schemeClr val="dk1"/>
                          </a:solidFill>
                          <a:effectLst/>
                          <a:latin typeface="+mn-lt"/>
                          <a:ea typeface="+mn-ea"/>
                          <a:cs typeface="+mn-cs"/>
                        </a:rPr>
                        <a:t>Tea</a:t>
                      </a:r>
                    </a:p>
                    <a:p>
                      <a:pPr marL="342900" indent="-342900">
                        <a:buFont typeface="Wingdings" panose="05000000000000000000" pitchFamily="2" charset="2"/>
                        <a:buChar char="§"/>
                      </a:pPr>
                      <a:r>
                        <a:rPr lang="en-GB" sz="2000" b="0" i="0" kern="1200" dirty="0" smtClean="0">
                          <a:solidFill>
                            <a:schemeClr val="dk1"/>
                          </a:solidFill>
                          <a:effectLst/>
                          <a:latin typeface="+mn-lt"/>
                          <a:ea typeface="+mn-ea"/>
                          <a:cs typeface="+mn-cs"/>
                        </a:rPr>
                        <a:t>Milk</a:t>
                      </a:r>
                    </a:p>
                    <a:p>
                      <a:endParaRPr lang="en-GB" dirty="0"/>
                    </a:p>
                  </a:txBody>
                  <a:tcPr/>
                </a:tc>
              </a:tr>
            </a:tbl>
          </a:graphicData>
        </a:graphic>
      </p:graphicFrame>
      <p:sp>
        <p:nvSpPr>
          <p:cNvPr id="5" name="Oval 4"/>
          <p:cNvSpPr/>
          <p:nvPr/>
        </p:nvSpPr>
        <p:spPr>
          <a:xfrm>
            <a:off x="1893194" y="3992451"/>
            <a:ext cx="2755006" cy="489397"/>
          </a:xfrm>
          <a:prstGeom prst="ellipse">
            <a:avLst/>
          </a:prstGeom>
          <a:solidFill>
            <a:srgbClr val="FF0000">
              <a:alpha val="18000"/>
            </a:srgb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xmlns="" val="114080931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4" name="Title 3"/>
          <p:cNvSpPr>
            <a:spLocks noGrp="1"/>
          </p:cNvSpPr>
          <p:nvPr>
            <p:ph type="title"/>
          </p:nvPr>
        </p:nvSpPr>
        <p:spPr>
          <a:xfrm>
            <a:off x="1674744" y="365125"/>
            <a:ext cx="9029700" cy="1012913"/>
          </a:xfrm>
        </p:spPr>
        <p:txBody>
          <a:bodyPr>
            <a:normAutofit/>
          </a:bodyPr>
          <a:lstStyle/>
          <a:p>
            <a:r>
              <a:rPr lang="de-DE" b="1" dirty="0" smtClean="0"/>
              <a:t>Example (None)</a:t>
            </a:r>
            <a:endParaRPr lang="en-US" b="1" dirty="0"/>
          </a:p>
        </p:txBody>
      </p:sp>
      <p:graphicFrame>
        <p:nvGraphicFramePr>
          <p:cNvPr id="8" name="Table 7"/>
          <p:cNvGraphicFramePr>
            <a:graphicFrameLocks noGrp="1"/>
          </p:cNvGraphicFramePr>
          <p:nvPr>
            <p:extLst>
              <p:ext uri="{D42A27DB-BD31-4B8C-83A1-F6EECF244321}">
                <p14:modId xmlns:p14="http://schemas.microsoft.com/office/powerpoint/2010/main" xmlns="" val="1833354515"/>
              </p:ext>
            </p:extLst>
          </p:nvPr>
        </p:nvGraphicFramePr>
        <p:xfrm>
          <a:off x="1489214" y="1631950"/>
          <a:ext cx="8128000" cy="4820920"/>
        </p:xfrm>
        <a:graphic>
          <a:graphicData uri="http://schemas.openxmlformats.org/drawingml/2006/table">
            <a:tbl>
              <a:tblPr firstRow="1" bandRow="1">
                <a:tableStyleId>{5C22544A-7EE6-4342-B048-85BDC9FD1C3A}</a:tableStyleId>
              </a:tblPr>
              <a:tblGrid>
                <a:gridCol w="4064000"/>
                <a:gridCol w="4064000"/>
              </a:tblGrid>
              <a:tr h="370840">
                <a:tc>
                  <a:txBody>
                    <a:bodyPr/>
                    <a:lstStyle/>
                    <a:p>
                      <a:r>
                        <a:rPr lang="en-US" sz="2800" dirty="0" smtClean="0"/>
                        <a:t>Code</a:t>
                      </a:r>
                      <a:endParaRPr lang="en-GB" sz="2800" dirty="0"/>
                    </a:p>
                  </a:txBody>
                  <a:tcPr/>
                </a:tc>
                <a:tc>
                  <a:txBody>
                    <a:bodyPr/>
                    <a:lstStyle/>
                    <a:p>
                      <a:r>
                        <a:rPr lang="en-US" sz="2800" dirty="0" smtClean="0"/>
                        <a:t>Result</a:t>
                      </a:r>
                      <a:endParaRPr lang="en-GB" sz="2800" dirty="0"/>
                    </a:p>
                  </a:txBody>
                  <a:tcPr/>
                </a:tc>
              </a:tr>
              <a:tr h="370840">
                <a:tc>
                  <a:txBody>
                    <a:bodyPr/>
                    <a:lstStyle/>
                    <a:p>
                      <a:r>
                        <a:rPr lang="en-GB" dirty="0" smtClean="0"/>
                        <a:t>&lt;!DOCTYPE html&gt;</a:t>
                      </a:r>
                    </a:p>
                    <a:p>
                      <a:r>
                        <a:rPr lang="en-GB" dirty="0" smtClean="0"/>
                        <a:t>&lt;html&gt;</a:t>
                      </a:r>
                    </a:p>
                    <a:p>
                      <a:r>
                        <a:rPr lang="en-GB" dirty="0" smtClean="0"/>
                        <a:t>&lt;body&gt;</a:t>
                      </a:r>
                    </a:p>
                    <a:p>
                      <a:endParaRPr lang="en-GB" dirty="0" smtClean="0"/>
                    </a:p>
                    <a:p>
                      <a:r>
                        <a:rPr lang="en-GB" dirty="0" smtClean="0"/>
                        <a:t>&lt;h2&gt;Unordered List without Bullets&lt;/h2&gt;</a:t>
                      </a:r>
                    </a:p>
                    <a:p>
                      <a:endParaRPr lang="en-GB" dirty="0" smtClean="0"/>
                    </a:p>
                    <a:p>
                      <a:r>
                        <a:rPr lang="en-GB" dirty="0" smtClean="0"/>
                        <a:t>&lt;</a:t>
                      </a:r>
                      <a:r>
                        <a:rPr lang="en-GB" dirty="0" err="1" smtClean="0"/>
                        <a:t>ul</a:t>
                      </a:r>
                      <a:r>
                        <a:rPr lang="en-GB" dirty="0" smtClean="0"/>
                        <a:t> style="</a:t>
                      </a:r>
                      <a:r>
                        <a:rPr lang="en-GB" dirty="0" err="1" smtClean="0"/>
                        <a:t>list-style-type:none</a:t>
                      </a:r>
                      <a:r>
                        <a:rPr lang="en-GB" dirty="0" smtClean="0"/>
                        <a:t>"&gt;</a:t>
                      </a:r>
                    </a:p>
                    <a:p>
                      <a:r>
                        <a:rPr lang="en-GB" dirty="0" smtClean="0"/>
                        <a:t>  &lt;li&gt;Coffee&lt;/li&gt;</a:t>
                      </a:r>
                    </a:p>
                    <a:p>
                      <a:r>
                        <a:rPr lang="en-GB" dirty="0" smtClean="0"/>
                        <a:t>  &lt;li&gt;Tea&lt;/li&gt;</a:t>
                      </a:r>
                    </a:p>
                    <a:p>
                      <a:r>
                        <a:rPr lang="en-GB" dirty="0" smtClean="0"/>
                        <a:t>  &lt;li&gt;Milk&lt;/li&gt;</a:t>
                      </a:r>
                    </a:p>
                    <a:p>
                      <a:r>
                        <a:rPr lang="en-GB" dirty="0" smtClean="0"/>
                        <a:t>&lt;/</a:t>
                      </a:r>
                      <a:r>
                        <a:rPr lang="en-GB" dirty="0" err="1" smtClean="0"/>
                        <a:t>ul</a:t>
                      </a:r>
                      <a:r>
                        <a:rPr lang="en-GB" dirty="0" smtClean="0"/>
                        <a:t>&gt;  </a:t>
                      </a:r>
                    </a:p>
                    <a:p>
                      <a:endParaRPr lang="en-GB" dirty="0" smtClean="0"/>
                    </a:p>
                    <a:p>
                      <a:r>
                        <a:rPr lang="en-GB" dirty="0" smtClean="0"/>
                        <a:t>&lt;/body&gt;</a:t>
                      </a:r>
                    </a:p>
                    <a:p>
                      <a:r>
                        <a:rPr lang="en-GB" dirty="0" smtClean="0"/>
                        <a:t>&lt;/html&gt;</a:t>
                      </a:r>
                      <a:endParaRPr lang="en-GB" dirty="0"/>
                    </a:p>
                  </a:txBody>
                  <a:tcPr/>
                </a:tc>
                <a:tc>
                  <a:txBody>
                    <a:bodyPr/>
                    <a:lstStyle/>
                    <a:p>
                      <a:r>
                        <a:rPr lang="en-GB" sz="2000" b="1" i="0" kern="1200" dirty="0" smtClean="0">
                          <a:solidFill>
                            <a:schemeClr val="dk1"/>
                          </a:solidFill>
                          <a:effectLst/>
                          <a:latin typeface="+mn-lt"/>
                          <a:ea typeface="+mn-ea"/>
                          <a:cs typeface="+mn-cs"/>
                        </a:rPr>
                        <a:t>Unordered List with Disc Bullets</a:t>
                      </a:r>
                    </a:p>
                    <a:p>
                      <a:pPr marL="0" indent="0">
                        <a:buFont typeface="Wingdings" panose="05000000000000000000" pitchFamily="2" charset="2"/>
                        <a:buNone/>
                      </a:pPr>
                      <a:r>
                        <a:rPr lang="en-GB" sz="2000" b="0" i="0" kern="1200" dirty="0" smtClean="0">
                          <a:solidFill>
                            <a:schemeClr val="dk1"/>
                          </a:solidFill>
                          <a:effectLst/>
                          <a:latin typeface="+mn-lt"/>
                          <a:ea typeface="+mn-ea"/>
                          <a:cs typeface="+mn-cs"/>
                        </a:rPr>
                        <a:t>    Coffee</a:t>
                      </a:r>
                    </a:p>
                    <a:p>
                      <a:pPr marL="0" indent="0">
                        <a:buFont typeface="Wingdings" panose="05000000000000000000" pitchFamily="2" charset="2"/>
                        <a:buNone/>
                      </a:pPr>
                      <a:r>
                        <a:rPr lang="en-GB" sz="2000" b="0" i="0" kern="1200" dirty="0" smtClean="0">
                          <a:solidFill>
                            <a:schemeClr val="dk1"/>
                          </a:solidFill>
                          <a:effectLst/>
                          <a:latin typeface="+mn-lt"/>
                          <a:ea typeface="+mn-ea"/>
                          <a:cs typeface="+mn-cs"/>
                        </a:rPr>
                        <a:t>     Tea</a:t>
                      </a:r>
                    </a:p>
                    <a:p>
                      <a:pPr marL="0" indent="0">
                        <a:buFont typeface="Wingdings" panose="05000000000000000000" pitchFamily="2" charset="2"/>
                        <a:buNone/>
                      </a:pPr>
                      <a:r>
                        <a:rPr lang="en-GB" sz="2000" b="0" i="0" kern="1200" dirty="0" smtClean="0">
                          <a:solidFill>
                            <a:schemeClr val="dk1"/>
                          </a:solidFill>
                          <a:effectLst/>
                          <a:latin typeface="+mn-lt"/>
                          <a:ea typeface="+mn-ea"/>
                          <a:cs typeface="+mn-cs"/>
                        </a:rPr>
                        <a:t>     Milk</a:t>
                      </a:r>
                    </a:p>
                    <a:p>
                      <a:endParaRPr lang="en-GB" dirty="0"/>
                    </a:p>
                  </a:txBody>
                  <a:tcPr/>
                </a:tc>
              </a:tr>
              <a:tr h="370840">
                <a:tc>
                  <a:txBody>
                    <a:bodyPr/>
                    <a:lstStyle/>
                    <a:p>
                      <a:endParaRPr lang="en-GB" dirty="0"/>
                    </a:p>
                  </a:txBody>
                  <a:tcPr/>
                </a:tc>
                <a:tc>
                  <a:txBody>
                    <a:bodyPr/>
                    <a:lstStyle/>
                    <a:p>
                      <a:endParaRPr lang="en-GB" dirty="0"/>
                    </a:p>
                  </a:txBody>
                  <a:tcPr/>
                </a:tc>
              </a:tr>
            </a:tbl>
          </a:graphicData>
        </a:graphic>
      </p:graphicFrame>
      <p:sp>
        <p:nvSpPr>
          <p:cNvPr id="5" name="Oval 4"/>
          <p:cNvSpPr/>
          <p:nvPr/>
        </p:nvSpPr>
        <p:spPr>
          <a:xfrm>
            <a:off x="1893194" y="3734874"/>
            <a:ext cx="2755006" cy="489397"/>
          </a:xfrm>
          <a:prstGeom prst="ellipse">
            <a:avLst/>
          </a:prstGeom>
          <a:solidFill>
            <a:srgbClr val="FF0000">
              <a:alpha val="18000"/>
            </a:srgb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xmlns="" val="12570439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4" name="Title 3"/>
          <p:cNvSpPr>
            <a:spLocks noGrp="1"/>
          </p:cNvSpPr>
          <p:nvPr>
            <p:ph type="title"/>
          </p:nvPr>
        </p:nvSpPr>
        <p:spPr>
          <a:xfrm>
            <a:off x="1562100" y="236337"/>
            <a:ext cx="9029700" cy="637169"/>
          </a:xfrm>
        </p:spPr>
        <p:txBody>
          <a:bodyPr>
            <a:normAutofit fontScale="90000"/>
          </a:bodyPr>
          <a:lstStyle/>
          <a:p>
            <a:pPr algn="ctr"/>
            <a:r>
              <a:rPr lang="en-GB" b="1" dirty="0">
                <a:solidFill>
                  <a:srgbClr val="0070C0"/>
                </a:solidFill>
              </a:rPr>
              <a:t>The Type Attribute</a:t>
            </a:r>
          </a:p>
        </p:txBody>
      </p:sp>
      <p:graphicFrame>
        <p:nvGraphicFramePr>
          <p:cNvPr id="5" name="Table 4"/>
          <p:cNvGraphicFramePr>
            <a:graphicFrameLocks noGrp="1"/>
          </p:cNvGraphicFramePr>
          <p:nvPr>
            <p:extLst>
              <p:ext uri="{D42A27DB-BD31-4B8C-83A1-F6EECF244321}">
                <p14:modId xmlns:p14="http://schemas.microsoft.com/office/powerpoint/2010/main" xmlns="" val="3911127879"/>
              </p:ext>
            </p:extLst>
          </p:nvPr>
        </p:nvGraphicFramePr>
        <p:xfrm>
          <a:off x="1676132" y="1764878"/>
          <a:ext cx="8610600" cy="3931920"/>
        </p:xfrm>
        <a:graphic>
          <a:graphicData uri="http://schemas.openxmlformats.org/drawingml/2006/table">
            <a:tbl>
              <a:tblPr/>
              <a:tblGrid>
                <a:gridCol w="4305300"/>
                <a:gridCol w="4305300"/>
              </a:tblGrid>
              <a:tr h="0">
                <a:tc>
                  <a:txBody>
                    <a:bodyPr/>
                    <a:lstStyle/>
                    <a:p>
                      <a:pPr fontAlgn="t"/>
                      <a:r>
                        <a:rPr lang="en-GB" b="1" u="sng">
                          <a:effectLst/>
                        </a:rPr>
                        <a:t>Type</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GB" b="1" u="sng" dirty="0">
                          <a:effectLst/>
                        </a:rPr>
                        <a:t>Description</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0">
                <a:tc>
                  <a:txBody>
                    <a:bodyPr/>
                    <a:lstStyle/>
                    <a:p>
                      <a:pPr fontAlgn="t"/>
                      <a:r>
                        <a:rPr lang="en-GB">
                          <a:effectLst/>
                        </a:rPr>
                        <a:t>type="1"</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c>
                  <a:txBody>
                    <a:bodyPr/>
                    <a:lstStyle/>
                    <a:p>
                      <a:pPr fontAlgn="t"/>
                      <a:r>
                        <a:rPr lang="en-GB">
                          <a:effectLst/>
                        </a:rPr>
                        <a:t>The list items will be numbered with numbers (default)</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r>
              <a:tr h="0">
                <a:tc>
                  <a:txBody>
                    <a:bodyPr/>
                    <a:lstStyle/>
                    <a:p>
                      <a:pPr fontAlgn="t"/>
                      <a:r>
                        <a:rPr lang="en-GB">
                          <a:effectLst/>
                        </a:rPr>
                        <a:t>type="A"</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GB">
                          <a:effectLst/>
                        </a:rPr>
                        <a:t>The list items will be numbered with uppercase letters</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0">
                <a:tc>
                  <a:txBody>
                    <a:bodyPr/>
                    <a:lstStyle/>
                    <a:p>
                      <a:pPr fontAlgn="t"/>
                      <a:r>
                        <a:rPr lang="en-GB">
                          <a:effectLst/>
                        </a:rPr>
                        <a:t>type="a"</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c>
                  <a:txBody>
                    <a:bodyPr/>
                    <a:lstStyle/>
                    <a:p>
                      <a:pPr fontAlgn="t"/>
                      <a:r>
                        <a:rPr lang="en-GB">
                          <a:effectLst/>
                        </a:rPr>
                        <a:t>The list items will be numbered with lowercase letters</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r>
              <a:tr h="0">
                <a:tc>
                  <a:txBody>
                    <a:bodyPr/>
                    <a:lstStyle/>
                    <a:p>
                      <a:pPr fontAlgn="t"/>
                      <a:r>
                        <a:rPr lang="en-GB">
                          <a:effectLst/>
                        </a:rPr>
                        <a:t>type="I"</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GB">
                          <a:effectLst/>
                        </a:rPr>
                        <a:t>The list items will be numbered with uppercase roman numbers</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0">
                <a:tc>
                  <a:txBody>
                    <a:bodyPr/>
                    <a:lstStyle/>
                    <a:p>
                      <a:pPr fontAlgn="t"/>
                      <a:r>
                        <a:rPr lang="en-GB">
                          <a:effectLst/>
                        </a:rPr>
                        <a:t>type="i"</a:t>
                      </a:r>
                    </a:p>
                  </a:txBody>
                  <a:tcPr marL="76200" marR="76200" marT="76200" marB="76200">
                    <a:lnL>
                      <a:noFill/>
                    </a:lnL>
                    <a:lnR>
                      <a:noFill/>
                    </a:lnR>
                    <a:lnT w="9525" cap="flat" cmpd="sng" algn="ctr">
                      <a:solidFill>
                        <a:srgbClr val="DDDDDD"/>
                      </a:solidFill>
                      <a:prstDash val="solid"/>
                      <a:round/>
                      <a:headEnd type="none" w="med" len="med"/>
                      <a:tailEnd type="none" w="med" len="med"/>
                    </a:lnT>
                    <a:lnB>
                      <a:noFill/>
                    </a:lnB>
                    <a:solidFill>
                      <a:srgbClr val="F1F1F1"/>
                    </a:solidFill>
                  </a:tcPr>
                </a:tc>
                <a:tc>
                  <a:txBody>
                    <a:bodyPr/>
                    <a:lstStyle/>
                    <a:p>
                      <a:pPr fontAlgn="t"/>
                      <a:r>
                        <a:rPr lang="en-GB" dirty="0">
                          <a:effectLst/>
                        </a:rPr>
                        <a:t>The list items will be numbered with lowercase roman numbers</a:t>
                      </a:r>
                    </a:p>
                  </a:txBody>
                  <a:tcPr marL="76200" marR="76200" marT="76200" marB="76200">
                    <a:lnL>
                      <a:noFill/>
                    </a:lnL>
                    <a:lnR>
                      <a:noFill/>
                    </a:lnR>
                    <a:lnT w="9525" cap="flat" cmpd="sng" algn="ctr">
                      <a:solidFill>
                        <a:srgbClr val="DDDDDD"/>
                      </a:solidFill>
                      <a:prstDash val="solid"/>
                      <a:round/>
                      <a:headEnd type="none" w="med" len="med"/>
                      <a:tailEnd type="none" w="med" len="med"/>
                    </a:lnT>
                    <a:lnB>
                      <a:noFill/>
                    </a:lnB>
                    <a:solidFill>
                      <a:srgbClr val="F1F1F1"/>
                    </a:solidFill>
                  </a:tcPr>
                </a:tc>
              </a:tr>
            </a:tbl>
          </a:graphicData>
        </a:graphic>
      </p:graphicFrame>
    </p:spTree>
    <p:extLst>
      <p:ext uri="{BB962C8B-B14F-4D97-AF65-F5344CB8AC3E}">
        <p14:creationId xmlns:p14="http://schemas.microsoft.com/office/powerpoint/2010/main" xmlns="" val="14357494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4" name="Title 3"/>
          <p:cNvSpPr>
            <a:spLocks noGrp="1"/>
          </p:cNvSpPr>
          <p:nvPr>
            <p:ph type="title"/>
          </p:nvPr>
        </p:nvSpPr>
        <p:spPr>
          <a:xfrm>
            <a:off x="1562100" y="236337"/>
            <a:ext cx="9029700" cy="637169"/>
          </a:xfrm>
        </p:spPr>
        <p:txBody>
          <a:bodyPr>
            <a:normAutofit fontScale="90000"/>
          </a:bodyPr>
          <a:lstStyle/>
          <a:p>
            <a:pPr algn="ctr"/>
            <a:r>
              <a:rPr lang="en-GB" b="1" dirty="0">
                <a:solidFill>
                  <a:srgbClr val="0070C0"/>
                </a:solidFill>
              </a:rPr>
              <a:t>The Type </a:t>
            </a:r>
            <a:r>
              <a:rPr lang="en-GB" b="1" dirty="0" smtClean="0">
                <a:solidFill>
                  <a:srgbClr val="0070C0"/>
                </a:solidFill>
              </a:rPr>
              <a:t>Attribute (Number)</a:t>
            </a:r>
            <a:endParaRPr lang="en-GB" b="1" dirty="0">
              <a:solidFill>
                <a:srgbClr val="0070C0"/>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3575526832"/>
              </p:ext>
            </p:extLst>
          </p:nvPr>
        </p:nvGraphicFramePr>
        <p:xfrm>
          <a:off x="2147910" y="1865885"/>
          <a:ext cx="8128000" cy="4302760"/>
        </p:xfrm>
        <a:graphic>
          <a:graphicData uri="http://schemas.openxmlformats.org/drawingml/2006/table">
            <a:tbl>
              <a:tblPr firstRow="1" bandRow="1">
                <a:tableStyleId>{5C22544A-7EE6-4342-B048-85BDC9FD1C3A}</a:tableStyleId>
              </a:tblPr>
              <a:tblGrid>
                <a:gridCol w="4064000"/>
                <a:gridCol w="4064000"/>
              </a:tblGrid>
              <a:tr h="370840">
                <a:tc>
                  <a:txBody>
                    <a:bodyPr/>
                    <a:lstStyle/>
                    <a:p>
                      <a:r>
                        <a:rPr lang="en-US" dirty="0" smtClean="0"/>
                        <a:t>Code</a:t>
                      </a:r>
                      <a:endParaRPr lang="en-GB" dirty="0"/>
                    </a:p>
                  </a:txBody>
                  <a:tcPr/>
                </a:tc>
                <a:tc>
                  <a:txBody>
                    <a:bodyPr/>
                    <a:lstStyle/>
                    <a:p>
                      <a:r>
                        <a:rPr lang="en-US" dirty="0" smtClean="0"/>
                        <a:t>Result</a:t>
                      </a:r>
                      <a:endParaRPr lang="en-GB" dirty="0"/>
                    </a:p>
                  </a:txBody>
                  <a:tcPr/>
                </a:tc>
              </a:tr>
              <a:tr h="370840">
                <a:tc>
                  <a:txBody>
                    <a:bodyPr/>
                    <a:lstStyle/>
                    <a:p>
                      <a:r>
                        <a:rPr lang="en-GB" dirty="0" smtClean="0"/>
                        <a:t>&lt;!DOCTYPE html&gt;</a:t>
                      </a:r>
                    </a:p>
                    <a:p>
                      <a:r>
                        <a:rPr lang="en-GB" dirty="0" smtClean="0"/>
                        <a:t>&lt;html&gt;</a:t>
                      </a:r>
                    </a:p>
                    <a:p>
                      <a:r>
                        <a:rPr lang="en-GB" dirty="0" smtClean="0"/>
                        <a:t>&lt;body&gt;</a:t>
                      </a:r>
                    </a:p>
                    <a:p>
                      <a:endParaRPr lang="en-GB" dirty="0" smtClean="0"/>
                    </a:p>
                    <a:p>
                      <a:r>
                        <a:rPr lang="en-GB" dirty="0" smtClean="0"/>
                        <a:t>&lt;h2&gt;Ordered List with Numbers&lt;/h2&gt;</a:t>
                      </a:r>
                    </a:p>
                    <a:p>
                      <a:endParaRPr lang="en-GB" dirty="0" smtClean="0"/>
                    </a:p>
                    <a:p>
                      <a:r>
                        <a:rPr lang="en-GB" dirty="0" smtClean="0"/>
                        <a:t>&lt;</a:t>
                      </a:r>
                      <a:r>
                        <a:rPr lang="en-GB" dirty="0" err="1" smtClean="0"/>
                        <a:t>ol</a:t>
                      </a:r>
                      <a:r>
                        <a:rPr lang="en-GB" dirty="0" smtClean="0"/>
                        <a:t> type="1"&gt;</a:t>
                      </a:r>
                    </a:p>
                    <a:p>
                      <a:r>
                        <a:rPr lang="en-GB" dirty="0" smtClean="0"/>
                        <a:t>  &lt;li&gt;Coffee&lt;/li&gt;</a:t>
                      </a:r>
                    </a:p>
                    <a:p>
                      <a:r>
                        <a:rPr lang="en-GB" dirty="0" smtClean="0"/>
                        <a:t>  &lt;li&gt;Tea&lt;/li&gt;</a:t>
                      </a:r>
                    </a:p>
                    <a:p>
                      <a:r>
                        <a:rPr lang="en-GB" dirty="0" smtClean="0"/>
                        <a:t>  &lt;li&gt;Milk&lt;/li&gt;</a:t>
                      </a:r>
                    </a:p>
                    <a:p>
                      <a:r>
                        <a:rPr lang="en-GB" dirty="0" smtClean="0"/>
                        <a:t>&lt;/</a:t>
                      </a:r>
                      <a:r>
                        <a:rPr lang="en-GB" dirty="0" err="1" smtClean="0"/>
                        <a:t>ol</a:t>
                      </a:r>
                      <a:r>
                        <a:rPr lang="en-GB" dirty="0" smtClean="0"/>
                        <a:t>&gt;  </a:t>
                      </a:r>
                    </a:p>
                    <a:p>
                      <a:endParaRPr lang="en-GB" dirty="0" smtClean="0"/>
                    </a:p>
                    <a:p>
                      <a:r>
                        <a:rPr lang="en-GB" dirty="0" smtClean="0"/>
                        <a:t>&lt;/body&gt;</a:t>
                      </a:r>
                    </a:p>
                    <a:p>
                      <a:r>
                        <a:rPr lang="en-GB" dirty="0" smtClean="0"/>
                        <a:t>&lt;/html&gt;</a:t>
                      </a:r>
                      <a:endParaRPr lang="en-GB" dirty="0"/>
                    </a:p>
                  </a:txBody>
                  <a:tcPr/>
                </a:tc>
                <a:tc>
                  <a:txBody>
                    <a:bodyPr/>
                    <a:lstStyle/>
                    <a:p>
                      <a:r>
                        <a:rPr lang="en-GB" sz="1800" b="1" i="0" kern="1200" dirty="0" smtClean="0">
                          <a:solidFill>
                            <a:schemeClr val="dk1"/>
                          </a:solidFill>
                          <a:effectLst/>
                          <a:latin typeface="+mn-lt"/>
                          <a:ea typeface="+mn-ea"/>
                          <a:cs typeface="+mn-cs"/>
                        </a:rPr>
                        <a:t>Ordered List with Numbers</a:t>
                      </a:r>
                    </a:p>
                    <a:p>
                      <a:pPr marL="342900" indent="-342900">
                        <a:buFont typeface="+mj-lt"/>
                        <a:buAutoNum type="arabicPeriod"/>
                      </a:pPr>
                      <a:r>
                        <a:rPr lang="en-GB" sz="1800" b="0" i="0" kern="1200" dirty="0" smtClean="0">
                          <a:solidFill>
                            <a:schemeClr val="dk1"/>
                          </a:solidFill>
                          <a:effectLst/>
                          <a:latin typeface="+mn-lt"/>
                          <a:ea typeface="+mn-ea"/>
                          <a:cs typeface="+mn-cs"/>
                        </a:rPr>
                        <a:t>Coffee</a:t>
                      </a:r>
                    </a:p>
                    <a:p>
                      <a:pPr marL="342900" indent="-342900">
                        <a:buFont typeface="+mj-lt"/>
                        <a:buAutoNum type="arabicPeriod"/>
                      </a:pPr>
                      <a:r>
                        <a:rPr lang="en-GB" sz="1800" b="0" i="0" kern="1200" dirty="0" smtClean="0">
                          <a:solidFill>
                            <a:schemeClr val="dk1"/>
                          </a:solidFill>
                          <a:effectLst/>
                          <a:latin typeface="+mn-lt"/>
                          <a:ea typeface="+mn-ea"/>
                          <a:cs typeface="+mn-cs"/>
                        </a:rPr>
                        <a:t>Tea</a:t>
                      </a:r>
                    </a:p>
                    <a:p>
                      <a:pPr marL="342900" indent="-342900">
                        <a:buFont typeface="+mj-lt"/>
                        <a:buAutoNum type="arabicPeriod"/>
                      </a:pPr>
                      <a:r>
                        <a:rPr lang="en-GB" sz="1800" b="0" i="0" kern="1200" dirty="0" smtClean="0">
                          <a:solidFill>
                            <a:schemeClr val="dk1"/>
                          </a:solidFill>
                          <a:effectLst/>
                          <a:latin typeface="+mn-lt"/>
                          <a:ea typeface="+mn-ea"/>
                          <a:cs typeface="+mn-cs"/>
                        </a:rPr>
                        <a:t>Milk</a:t>
                      </a:r>
                    </a:p>
                    <a:p>
                      <a:endParaRPr lang="en-GB" dirty="0"/>
                    </a:p>
                  </a:txBody>
                  <a:tcPr/>
                </a:tc>
              </a:tr>
            </a:tbl>
          </a:graphicData>
        </a:graphic>
      </p:graphicFrame>
      <p:sp>
        <p:nvSpPr>
          <p:cNvPr id="6" name="Oval 5"/>
          <p:cNvSpPr/>
          <p:nvPr/>
        </p:nvSpPr>
        <p:spPr>
          <a:xfrm>
            <a:off x="2511381" y="3928057"/>
            <a:ext cx="1004552" cy="321972"/>
          </a:xfrm>
          <a:prstGeom prst="ellipse">
            <a:avLst/>
          </a:prstGeom>
          <a:solidFill>
            <a:srgbClr val="FF0000">
              <a:alpha val="25000"/>
            </a:srgb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xmlns="" val="6182341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4" name="Title 3"/>
          <p:cNvSpPr>
            <a:spLocks noGrp="1"/>
          </p:cNvSpPr>
          <p:nvPr>
            <p:ph type="title"/>
          </p:nvPr>
        </p:nvSpPr>
        <p:spPr>
          <a:xfrm>
            <a:off x="1562100" y="236337"/>
            <a:ext cx="9029700" cy="637169"/>
          </a:xfrm>
        </p:spPr>
        <p:txBody>
          <a:bodyPr>
            <a:noAutofit/>
          </a:bodyPr>
          <a:lstStyle/>
          <a:p>
            <a:pPr algn="ctr"/>
            <a:r>
              <a:rPr lang="en-GB" sz="3600" b="1" dirty="0">
                <a:solidFill>
                  <a:srgbClr val="0070C0"/>
                </a:solidFill>
              </a:rPr>
              <a:t>The Type </a:t>
            </a:r>
            <a:r>
              <a:rPr lang="en-GB" sz="3600" b="1" dirty="0" smtClean="0">
                <a:solidFill>
                  <a:srgbClr val="0070C0"/>
                </a:solidFill>
              </a:rPr>
              <a:t>Attribute (Uppercase letters)</a:t>
            </a:r>
            <a:endParaRPr lang="en-GB" sz="3600" b="1" dirty="0">
              <a:solidFill>
                <a:srgbClr val="0070C0"/>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2346753250"/>
              </p:ext>
            </p:extLst>
          </p:nvPr>
        </p:nvGraphicFramePr>
        <p:xfrm>
          <a:off x="2147910" y="1865885"/>
          <a:ext cx="8128000" cy="4302760"/>
        </p:xfrm>
        <a:graphic>
          <a:graphicData uri="http://schemas.openxmlformats.org/drawingml/2006/table">
            <a:tbl>
              <a:tblPr firstRow="1" bandRow="1">
                <a:tableStyleId>{5C22544A-7EE6-4342-B048-85BDC9FD1C3A}</a:tableStyleId>
              </a:tblPr>
              <a:tblGrid>
                <a:gridCol w="4064000"/>
                <a:gridCol w="4064000"/>
              </a:tblGrid>
              <a:tr h="370840">
                <a:tc>
                  <a:txBody>
                    <a:bodyPr/>
                    <a:lstStyle/>
                    <a:p>
                      <a:r>
                        <a:rPr lang="en-US" dirty="0" smtClean="0"/>
                        <a:t>Code</a:t>
                      </a:r>
                      <a:endParaRPr lang="en-GB" dirty="0"/>
                    </a:p>
                  </a:txBody>
                  <a:tcPr/>
                </a:tc>
                <a:tc>
                  <a:txBody>
                    <a:bodyPr/>
                    <a:lstStyle/>
                    <a:p>
                      <a:r>
                        <a:rPr lang="en-US" dirty="0" smtClean="0"/>
                        <a:t>Result</a:t>
                      </a:r>
                      <a:endParaRPr lang="en-GB" dirty="0"/>
                    </a:p>
                  </a:txBody>
                  <a:tcPr/>
                </a:tc>
              </a:tr>
              <a:tr h="370840">
                <a:tc>
                  <a:txBody>
                    <a:bodyPr/>
                    <a:lstStyle/>
                    <a:p>
                      <a:r>
                        <a:rPr lang="en-GB" dirty="0" smtClean="0"/>
                        <a:t>&lt;!DOCTYPE html&gt;</a:t>
                      </a:r>
                    </a:p>
                    <a:p>
                      <a:r>
                        <a:rPr lang="en-GB" dirty="0" smtClean="0"/>
                        <a:t>&lt;html&gt;</a:t>
                      </a:r>
                    </a:p>
                    <a:p>
                      <a:r>
                        <a:rPr lang="en-GB" dirty="0" smtClean="0"/>
                        <a:t>&lt;body&gt;</a:t>
                      </a:r>
                    </a:p>
                    <a:p>
                      <a:endParaRPr lang="en-GB" dirty="0" smtClean="0"/>
                    </a:p>
                    <a:p>
                      <a:r>
                        <a:rPr lang="en-GB" dirty="0" smtClean="0"/>
                        <a:t>&lt;h2&gt;Ordered List with Letters&lt;/h2&gt;</a:t>
                      </a:r>
                    </a:p>
                    <a:p>
                      <a:endParaRPr lang="en-GB" dirty="0" smtClean="0"/>
                    </a:p>
                    <a:p>
                      <a:r>
                        <a:rPr lang="en-GB" dirty="0" smtClean="0"/>
                        <a:t>&lt;</a:t>
                      </a:r>
                      <a:r>
                        <a:rPr lang="en-GB" dirty="0" err="1" smtClean="0"/>
                        <a:t>ol</a:t>
                      </a:r>
                      <a:r>
                        <a:rPr lang="en-GB" dirty="0" smtClean="0"/>
                        <a:t> type="A"&gt;</a:t>
                      </a:r>
                    </a:p>
                    <a:p>
                      <a:r>
                        <a:rPr lang="en-GB" dirty="0" smtClean="0"/>
                        <a:t>  &lt;li&gt;Coffee&lt;/li&gt;</a:t>
                      </a:r>
                    </a:p>
                    <a:p>
                      <a:r>
                        <a:rPr lang="en-GB" dirty="0" smtClean="0"/>
                        <a:t>  &lt;li&gt;Tea&lt;/li&gt;</a:t>
                      </a:r>
                    </a:p>
                    <a:p>
                      <a:r>
                        <a:rPr lang="en-GB" dirty="0" smtClean="0"/>
                        <a:t>  &lt;li&gt;Milk&lt;/li&gt;</a:t>
                      </a:r>
                    </a:p>
                    <a:p>
                      <a:r>
                        <a:rPr lang="en-GB" dirty="0" smtClean="0"/>
                        <a:t>&lt;/</a:t>
                      </a:r>
                      <a:r>
                        <a:rPr lang="en-GB" dirty="0" err="1" smtClean="0"/>
                        <a:t>ol</a:t>
                      </a:r>
                      <a:r>
                        <a:rPr lang="en-GB" dirty="0" smtClean="0"/>
                        <a:t>&gt;  </a:t>
                      </a:r>
                    </a:p>
                    <a:p>
                      <a:endParaRPr lang="en-GB" dirty="0" smtClean="0"/>
                    </a:p>
                    <a:p>
                      <a:r>
                        <a:rPr lang="en-GB" dirty="0" smtClean="0"/>
                        <a:t>&lt;/body&gt;</a:t>
                      </a:r>
                    </a:p>
                    <a:p>
                      <a:r>
                        <a:rPr lang="en-GB" dirty="0" smtClean="0"/>
                        <a:t>&lt;/html&gt;</a:t>
                      </a:r>
                      <a:endParaRPr lang="en-GB" dirty="0"/>
                    </a:p>
                  </a:txBody>
                  <a:tcPr/>
                </a:tc>
                <a:tc>
                  <a:txBody>
                    <a:bodyPr/>
                    <a:lstStyle/>
                    <a:p>
                      <a:r>
                        <a:rPr lang="en-GB" sz="1800" b="1" i="0" kern="1200" dirty="0" smtClean="0">
                          <a:solidFill>
                            <a:schemeClr val="dk1"/>
                          </a:solidFill>
                          <a:effectLst/>
                          <a:latin typeface="+mn-lt"/>
                          <a:ea typeface="+mn-ea"/>
                          <a:cs typeface="+mn-cs"/>
                        </a:rPr>
                        <a:t>Ordered List with Numbers</a:t>
                      </a:r>
                    </a:p>
                    <a:p>
                      <a:pPr marL="342900" indent="-342900">
                        <a:buFont typeface="+mj-lt"/>
                        <a:buAutoNum type="alphaUcPeriod"/>
                      </a:pPr>
                      <a:r>
                        <a:rPr lang="en-GB" sz="1800" b="0" i="0" kern="1200" dirty="0" smtClean="0">
                          <a:solidFill>
                            <a:schemeClr val="dk1"/>
                          </a:solidFill>
                          <a:effectLst/>
                          <a:latin typeface="+mn-lt"/>
                          <a:ea typeface="+mn-ea"/>
                          <a:cs typeface="+mn-cs"/>
                        </a:rPr>
                        <a:t>Coffee</a:t>
                      </a:r>
                    </a:p>
                    <a:p>
                      <a:pPr marL="342900" indent="-342900">
                        <a:buFont typeface="+mj-lt"/>
                        <a:buAutoNum type="alphaUcPeriod"/>
                      </a:pPr>
                      <a:r>
                        <a:rPr lang="en-GB" sz="1800" b="0" i="0" kern="1200" dirty="0" smtClean="0">
                          <a:solidFill>
                            <a:schemeClr val="dk1"/>
                          </a:solidFill>
                          <a:effectLst/>
                          <a:latin typeface="+mn-lt"/>
                          <a:ea typeface="+mn-ea"/>
                          <a:cs typeface="+mn-cs"/>
                        </a:rPr>
                        <a:t>Tea</a:t>
                      </a:r>
                    </a:p>
                    <a:p>
                      <a:pPr marL="342900" indent="-342900">
                        <a:buFont typeface="+mj-lt"/>
                        <a:buAutoNum type="alphaUcPeriod"/>
                      </a:pPr>
                      <a:r>
                        <a:rPr lang="en-GB" sz="1800" b="0" i="0" kern="1200" dirty="0" smtClean="0">
                          <a:solidFill>
                            <a:schemeClr val="dk1"/>
                          </a:solidFill>
                          <a:effectLst/>
                          <a:latin typeface="+mn-lt"/>
                          <a:ea typeface="+mn-ea"/>
                          <a:cs typeface="+mn-cs"/>
                        </a:rPr>
                        <a:t>Milk</a:t>
                      </a:r>
                    </a:p>
                    <a:p>
                      <a:endParaRPr lang="en-GB" dirty="0"/>
                    </a:p>
                  </a:txBody>
                  <a:tcPr/>
                </a:tc>
              </a:tr>
            </a:tbl>
          </a:graphicData>
        </a:graphic>
      </p:graphicFrame>
      <p:sp>
        <p:nvSpPr>
          <p:cNvPr id="6" name="Oval 5"/>
          <p:cNvSpPr/>
          <p:nvPr/>
        </p:nvSpPr>
        <p:spPr>
          <a:xfrm>
            <a:off x="2511381" y="3928057"/>
            <a:ext cx="1004552" cy="321972"/>
          </a:xfrm>
          <a:prstGeom prst="ellipse">
            <a:avLst/>
          </a:prstGeom>
          <a:solidFill>
            <a:srgbClr val="FF0000">
              <a:alpha val="25000"/>
            </a:srgb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xmlns="" val="8726868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4" name="Title 3"/>
          <p:cNvSpPr>
            <a:spLocks noGrp="1"/>
          </p:cNvSpPr>
          <p:nvPr>
            <p:ph type="title"/>
          </p:nvPr>
        </p:nvSpPr>
        <p:spPr>
          <a:xfrm>
            <a:off x="1562100" y="236337"/>
            <a:ext cx="9029700" cy="637169"/>
          </a:xfrm>
        </p:spPr>
        <p:txBody>
          <a:bodyPr>
            <a:noAutofit/>
          </a:bodyPr>
          <a:lstStyle/>
          <a:p>
            <a:pPr algn="ctr"/>
            <a:r>
              <a:rPr lang="en-GB" sz="3600" b="1" dirty="0">
                <a:solidFill>
                  <a:srgbClr val="0070C0"/>
                </a:solidFill>
              </a:rPr>
              <a:t>The Type </a:t>
            </a:r>
            <a:r>
              <a:rPr lang="en-GB" sz="3600" b="1" dirty="0" smtClean="0">
                <a:solidFill>
                  <a:srgbClr val="0070C0"/>
                </a:solidFill>
              </a:rPr>
              <a:t>Attribute (Lowercase letters)</a:t>
            </a:r>
            <a:endParaRPr lang="en-GB" sz="3600" b="1" dirty="0">
              <a:solidFill>
                <a:srgbClr val="0070C0"/>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1173887639"/>
              </p:ext>
            </p:extLst>
          </p:nvPr>
        </p:nvGraphicFramePr>
        <p:xfrm>
          <a:off x="2147910" y="1865885"/>
          <a:ext cx="8128000" cy="4302760"/>
        </p:xfrm>
        <a:graphic>
          <a:graphicData uri="http://schemas.openxmlformats.org/drawingml/2006/table">
            <a:tbl>
              <a:tblPr firstRow="1" bandRow="1">
                <a:tableStyleId>{5C22544A-7EE6-4342-B048-85BDC9FD1C3A}</a:tableStyleId>
              </a:tblPr>
              <a:tblGrid>
                <a:gridCol w="4064000"/>
                <a:gridCol w="4064000"/>
              </a:tblGrid>
              <a:tr h="370840">
                <a:tc>
                  <a:txBody>
                    <a:bodyPr/>
                    <a:lstStyle/>
                    <a:p>
                      <a:r>
                        <a:rPr lang="en-US" dirty="0" smtClean="0"/>
                        <a:t>Code</a:t>
                      </a:r>
                      <a:endParaRPr lang="en-GB" dirty="0"/>
                    </a:p>
                  </a:txBody>
                  <a:tcPr/>
                </a:tc>
                <a:tc>
                  <a:txBody>
                    <a:bodyPr/>
                    <a:lstStyle/>
                    <a:p>
                      <a:r>
                        <a:rPr lang="en-US" dirty="0" smtClean="0"/>
                        <a:t>Result</a:t>
                      </a:r>
                      <a:endParaRPr lang="en-GB" dirty="0"/>
                    </a:p>
                  </a:txBody>
                  <a:tcPr/>
                </a:tc>
              </a:tr>
              <a:tr h="370840">
                <a:tc>
                  <a:txBody>
                    <a:bodyPr/>
                    <a:lstStyle/>
                    <a:p>
                      <a:r>
                        <a:rPr lang="en-GB" dirty="0" smtClean="0"/>
                        <a:t>&lt;!DOCTYPE html&gt;</a:t>
                      </a:r>
                    </a:p>
                    <a:p>
                      <a:r>
                        <a:rPr lang="en-GB" dirty="0" smtClean="0"/>
                        <a:t>&lt;html&gt;</a:t>
                      </a:r>
                    </a:p>
                    <a:p>
                      <a:r>
                        <a:rPr lang="en-GB" dirty="0" smtClean="0"/>
                        <a:t>&lt;body&gt;</a:t>
                      </a:r>
                    </a:p>
                    <a:p>
                      <a:endParaRPr lang="en-GB" dirty="0" smtClean="0"/>
                    </a:p>
                    <a:p>
                      <a:r>
                        <a:rPr lang="en-GB" dirty="0" smtClean="0"/>
                        <a:t>&lt;h2&gt;Ordered List with Letters&lt;/h2&gt;</a:t>
                      </a:r>
                    </a:p>
                    <a:p>
                      <a:endParaRPr lang="en-GB" dirty="0" smtClean="0"/>
                    </a:p>
                    <a:p>
                      <a:r>
                        <a:rPr lang="en-GB" dirty="0" smtClean="0"/>
                        <a:t>&lt;</a:t>
                      </a:r>
                      <a:r>
                        <a:rPr lang="en-GB" dirty="0" err="1" smtClean="0"/>
                        <a:t>ol</a:t>
                      </a:r>
                      <a:r>
                        <a:rPr lang="en-GB" dirty="0" smtClean="0"/>
                        <a:t> type=“a"&gt;</a:t>
                      </a:r>
                    </a:p>
                    <a:p>
                      <a:r>
                        <a:rPr lang="en-GB" dirty="0" smtClean="0"/>
                        <a:t>  &lt;li&gt;Coffee&lt;/li&gt;</a:t>
                      </a:r>
                    </a:p>
                    <a:p>
                      <a:r>
                        <a:rPr lang="en-GB" dirty="0" smtClean="0"/>
                        <a:t>  &lt;li&gt;Tea&lt;/li&gt;</a:t>
                      </a:r>
                    </a:p>
                    <a:p>
                      <a:r>
                        <a:rPr lang="en-GB" dirty="0" smtClean="0"/>
                        <a:t>  &lt;li&gt;Milk&lt;/li&gt;</a:t>
                      </a:r>
                    </a:p>
                    <a:p>
                      <a:r>
                        <a:rPr lang="en-GB" dirty="0" smtClean="0"/>
                        <a:t>&lt;/</a:t>
                      </a:r>
                      <a:r>
                        <a:rPr lang="en-GB" dirty="0" err="1" smtClean="0"/>
                        <a:t>ol</a:t>
                      </a:r>
                      <a:r>
                        <a:rPr lang="en-GB" dirty="0" smtClean="0"/>
                        <a:t>&gt;  </a:t>
                      </a:r>
                    </a:p>
                    <a:p>
                      <a:endParaRPr lang="en-GB" dirty="0" smtClean="0"/>
                    </a:p>
                    <a:p>
                      <a:r>
                        <a:rPr lang="en-GB" dirty="0" smtClean="0"/>
                        <a:t>&lt;/body&gt;</a:t>
                      </a:r>
                    </a:p>
                    <a:p>
                      <a:r>
                        <a:rPr lang="en-GB" dirty="0" smtClean="0"/>
                        <a:t>&lt;/html&gt;</a:t>
                      </a:r>
                      <a:endParaRPr lang="en-GB" dirty="0"/>
                    </a:p>
                  </a:txBody>
                  <a:tcPr/>
                </a:tc>
                <a:tc>
                  <a:txBody>
                    <a:bodyPr/>
                    <a:lstStyle/>
                    <a:p>
                      <a:r>
                        <a:rPr lang="en-GB" sz="1800" b="1" i="0" kern="1200" dirty="0" smtClean="0">
                          <a:solidFill>
                            <a:schemeClr val="dk1"/>
                          </a:solidFill>
                          <a:effectLst/>
                          <a:latin typeface="+mn-lt"/>
                          <a:ea typeface="+mn-ea"/>
                          <a:cs typeface="+mn-cs"/>
                        </a:rPr>
                        <a:t>Ordered List with Numbers</a:t>
                      </a:r>
                    </a:p>
                    <a:p>
                      <a:pPr marL="342900" indent="-342900">
                        <a:buFont typeface="+mj-lt"/>
                        <a:buAutoNum type="alphaLcPeriod"/>
                      </a:pPr>
                      <a:r>
                        <a:rPr lang="en-GB" sz="1800" b="0" i="0" kern="1200" dirty="0" smtClean="0">
                          <a:solidFill>
                            <a:schemeClr val="dk1"/>
                          </a:solidFill>
                          <a:effectLst/>
                          <a:latin typeface="+mn-lt"/>
                          <a:ea typeface="+mn-ea"/>
                          <a:cs typeface="+mn-cs"/>
                        </a:rPr>
                        <a:t>Coffee</a:t>
                      </a:r>
                    </a:p>
                    <a:p>
                      <a:pPr marL="342900" indent="-342900">
                        <a:buFont typeface="+mj-lt"/>
                        <a:buAutoNum type="alphaLcPeriod"/>
                      </a:pPr>
                      <a:r>
                        <a:rPr lang="en-GB" sz="1800" b="0" i="0" kern="1200" dirty="0" smtClean="0">
                          <a:solidFill>
                            <a:schemeClr val="dk1"/>
                          </a:solidFill>
                          <a:effectLst/>
                          <a:latin typeface="+mn-lt"/>
                          <a:ea typeface="+mn-ea"/>
                          <a:cs typeface="+mn-cs"/>
                        </a:rPr>
                        <a:t>Tea</a:t>
                      </a:r>
                    </a:p>
                    <a:p>
                      <a:pPr marL="342900" indent="-342900">
                        <a:buFont typeface="+mj-lt"/>
                        <a:buAutoNum type="alphaLcPeriod"/>
                      </a:pPr>
                      <a:r>
                        <a:rPr lang="en-GB" sz="1800" b="0" i="0" kern="1200" dirty="0" smtClean="0">
                          <a:solidFill>
                            <a:schemeClr val="dk1"/>
                          </a:solidFill>
                          <a:effectLst/>
                          <a:latin typeface="+mn-lt"/>
                          <a:ea typeface="+mn-ea"/>
                          <a:cs typeface="+mn-cs"/>
                        </a:rPr>
                        <a:t>Milk</a:t>
                      </a:r>
                    </a:p>
                    <a:p>
                      <a:endParaRPr lang="en-GB" dirty="0"/>
                    </a:p>
                  </a:txBody>
                  <a:tcPr/>
                </a:tc>
              </a:tr>
            </a:tbl>
          </a:graphicData>
        </a:graphic>
      </p:graphicFrame>
      <p:sp>
        <p:nvSpPr>
          <p:cNvPr id="6" name="Oval 5"/>
          <p:cNvSpPr/>
          <p:nvPr/>
        </p:nvSpPr>
        <p:spPr>
          <a:xfrm>
            <a:off x="2537139" y="3856279"/>
            <a:ext cx="1004552" cy="321972"/>
          </a:xfrm>
          <a:prstGeom prst="ellipse">
            <a:avLst/>
          </a:prstGeom>
          <a:solidFill>
            <a:srgbClr val="FF0000">
              <a:alpha val="25000"/>
            </a:srgb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xmlns="" val="26742320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4" name="Title 3"/>
          <p:cNvSpPr>
            <a:spLocks noGrp="1"/>
          </p:cNvSpPr>
          <p:nvPr>
            <p:ph type="title"/>
          </p:nvPr>
        </p:nvSpPr>
        <p:spPr>
          <a:xfrm>
            <a:off x="569756" y="349429"/>
            <a:ext cx="11052488" cy="637169"/>
          </a:xfrm>
        </p:spPr>
        <p:txBody>
          <a:bodyPr>
            <a:noAutofit/>
          </a:bodyPr>
          <a:lstStyle/>
          <a:p>
            <a:pPr algn="ctr"/>
            <a:r>
              <a:rPr lang="en-GB" sz="3200" b="1" dirty="0">
                <a:solidFill>
                  <a:srgbClr val="0070C0"/>
                </a:solidFill>
              </a:rPr>
              <a:t>The Type </a:t>
            </a:r>
            <a:r>
              <a:rPr lang="en-GB" sz="3200" b="1" dirty="0" smtClean="0">
                <a:solidFill>
                  <a:srgbClr val="0070C0"/>
                </a:solidFill>
              </a:rPr>
              <a:t>Attribute (</a:t>
            </a:r>
            <a:r>
              <a:rPr lang="en-GB" sz="3200" dirty="0">
                <a:solidFill>
                  <a:srgbClr val="0070C0"/>
                </a:solidFill>
              </a:rPr>
              <a:t>Uppercase Roman </a:t>
            </a:r>
            <a:r>
              <a:rPr lang="en-GB" sz="3200" dirty="0" smtClean="0">
                <a:solidFill>
                  <a:srgbClr val="0070C0"/>
                </a:solidFill>
              </a:rPr>
              <a:t>Numbers</a:t>
            </a:r>
            <a:r>
              <a:rPr lang="en-GB" sz="3200" b="1" dirty="0" smtClean="0">
                <a:solidFill>
                  <a:srgbClr val="0070C0"/>
                </a:solidFill>
              </a:rPr>
              <a:t>)</a:t>
            </a:r>
            <a:endParaRPr lang="en-GB" sz="3200" b="1" dirty="0">
              <a:solidFill>
                <a:srgbClr val="0070C0"/>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869172375"/>
              </p:ext>
            </p:extLst>
          </p:nvPr>
        </p:nvGraphicFramePr>
        <p:xfrm>
          <a:off x="2147910" y="1865885"/>
          <a:ext cx="8128000" cy="4302760"/>
        </p:xfrm>
        <a:graphic>
          <a:graphicData uri="http://schemas.openxmlformats.org/drawingml/2006/table">
            <a:tbl>
              <a:tblPr firstRow="1" bandRow="1">
                <a:tableStyleId>{5C22544A-7EE6-4342-B048-85BDC9FD1C3A}</a:tableStyleId>
              </a:tblPr>
              <a:tblGrid>
                <a:gridCol w="4458952"/>
                <a:gridCol w="3669048"/>
              </a:tblGrid>
              <a:tr h="370840">
                <a:tc>
                  <a:txBody>
                    <a:bodyPr/>
                    <a:lstStyle/>
                    <a:p>
                      <a:r>
                        <a:rPr lang="en-US" dirty="0" smtClean="0"/>
                        <a:t>Code</a:t>
                      </a:r>
                      <a:endParaRPr lang="en-GB" dirty="0"/>
                    </a:p>
                  </a:txBody>
                  <a:tcPr/>
                </a:tc>
                <a:tc>
                  <a:txBody>
                    <a:bodyPr/>
                    <a:lstStyle/>
                    <a:p>
                      <a:r>
                        <a:rPr lang="en-US" dirty="0" smtClean="0"/>
                        <a:t>Result</a:t>
                      </a:r>
                      <a:endParaRPr lang="en-GB" dirty="0"/>
                    </a:p>
                  </a:txBody>
                  <a:tcPr/>
                </a:tc>
              </a:tr>
              <a:tr h="370840">
                <a:tc>
                  <a:txBody>
                    <a:bodyPr/>
                    <a:lstStyle/>
                    <a:p>
                      <a:r>
                        <a:rPr lang="en-GB" dirty="0" smtClean="0"/>
                        <a:t>&lt;!DOCTYPE html&gt;</a:t>
                      </a:r>
                    </a:p>
                    <a:p>
                      <a:r>
                        <a:rPr lang="en-GB" dirty="0" smtClean="0"/>
                        <a:t>&lt;html&gt;</a:t>
                      </a:r>
                    </a:p>
                    <a:p>
                      <a:r>
                        <a:rPr lang="en-GB" dirty="0" smtClean="0"/>
                        <a:t>&lt;body&gt;</a:t>
                      </a:r>
                    </a:p>
                    <a:p>
                      <a:endParaRPr lang="en-GB" dirty="0" smtClean="0"/>
                    </a:p>
                    <a:p>
                      <a:r>
                        <a:rPr lang="en-GB" dirty="0" smtClean="0"/>
                        <a:t>&lt;h2&gt;Ordered List with Roman</a:t>
                      </a:r>
                      <a:r>
                        <a:rPr lang="en-GB" baseline="0" dirty="0" smtClean="0"/>
                        <a:t> </a:t>
                      </a:r>
                      <a:r>
                        <a:rPr lang="en-GB" dirty="0" smtClean="0"/>
                        <a:t>Numbers&lt;/h2&gt;</a:t>
                      </a:r>
                    </a:p>
                    <a:p>
                      <a:endParaRPr lang="en-GB" dirty="0" smtClean="0"/>
                    </a:p>
                    <a:p>
                      <a:r>
                        <a:rPr lang="en-GB" dirty="0" smtClean="0"/>
                        <a:t>&lt;</a:t>
                      </a:r>
                      <a:r>
                        <a:rPr lang="en-GB" dirty="0" err="1" smtClean="0"/>
                        <a:t>ol</a:t>
                      </a:r>
                      <a:r>
                        <a:rPr lang="en-GB" dirty="0" smtClean="0"/>
                        <a:t> type=“I"&gt;</a:t>
                      </a:r>
                    </a:p>
                    <a:p>
                      <a:r>
                        <a:rPr lang="en-GB" dirty="0" smtClean="0"/>
                        <a:t>  &lt;li&gt;Coffee&lt;/li&gt;</a:t>
                      </a:r>
                    </a:p>
                    <a:p>
                      <a:r>
                        <a:rPr lang="en-GB" dirty="0" smtClean="0"/>
                        <a:t>  &lt;li&gt;Tea&lt;/li&gt;</a:t>
                      </a:r>
                    </a:p>
                    <a:p>
                      <a:r>
                        <a:rPr lang="en-GB" dirty="0" smtClean="0"/>
                        <a:t>  &lt;li&gt;Milk&lt;/li&gt;</a:t>
                      </a:r>
                    </a:p>
                    <a:p>
                      <a:r>
                        <a:rPr lang="en-GB" dirty="0" smtClean="0"/>
                        <a:t>&lt;/</a:t>
                      </a:r>
                      <a:r>
                        <a:rPr lang="en-GB" dirty="0" err="1" smtClean="0"/>
                        <a:t>ol</a:t>
                      </a:r>
                      <a:r>
                        <a:rPr lang="en-GB" dirty="0" smtClean="0"/>
                        <a:t>&gt;  </a:t>
                      </a:r>
                    </a:p>
                    <a:p>
                      <a:endParaRPr lang="en-GB" dirty="0" smtClean="0"/>
                    </a:p>
                    <a:p>
                      <a:r>
                        <a:rPr lang="en-GB" dirty="0" smtClean="0"/>
                        <a:t>&lt;/body&gt;</a:t>
                      </a:r>
                    </a:p>
                    <a:p>
                      <a:r>
                        <a:rPr lang="en-GB" dirty="0" smtClean="0"/>
                        <a:t>&lt;/html&gt;</a:t>
                      </a:r>
                      <a:endParaRPr lang="en-GB" dirty="0"/>
                    </a:p>
                  </a:txBody>
                  <a:tcPr/>
                </a:tc>
                <a:tc>
                  <a:txBody>
                    <a:bodyPr/>
                    <a:lstStyle/>
                    <a:p>
                      <a:r>
                        <a:rPr lang="en-GB" sz="1800" b="1" i="0" kern="1200" dirty="0" smtClean="0">
                          <a:solidFill>
                            <a:schemeClr val="dk1"/>
                          </a:solidFill>
                          <a:effectLst/>
                          <a:latin typeface="+mn-lt"/>
                          <a:ea typeface="+mn-ea"/>
                          <a:cs typeface="+mn-cs"/>
                        </a:rPr>
                        <a:t>Ordered List with Numbers</a:t>
                      </a:r>
                    </a:p>
                    <a:p>
                      <a:pPr marL="400050" indent="-400050">
                        <a:buFont typeface="+mj-lt"/>
                        <a:buAutoNum type="romanUcPeriod"/>
                      </a:pPr>
                      <a:r>
                        <a:rPr lang="en-GB" sz="1800" b="0" i="0" kern="1200" dirty="0" smtClean="0">
                          <a:solidFill>
                            <a:schemeClr val="dk1"/>
                          </a:solidFill>
                          <a:effectLst/>
                          <a:latin typeface="+mn-lt"/>
                          <a:ea typeface="+mn-ea"/>
                          <a:cs typeface="+mn-cs"/>
                        </a:rPr>
                        <a:t>Coffee</a:t>
                      </a:r>
                    </a:p>
                    <a:p>
                      <a:pPr marL="400050" indent="-400050">
                        <a:buFont typeface="+mj-lt"/>
                        <a:buAutoNum type="romanUcPeriod"/>
                      </a:pPr>
                      <a:r>
                        <a:rPr lang="en-GB" sz="1800" b="0" i="0" kern="1200" dirty="0" smtClean="0">
                          <a:solidFill>
                            <a:schemeClr val="dk1"/>
                          </a:solidFill>
                          <a:effectLst/>
                          <a:latin typeface="+mn-lt"/>
                          <a:ea typeface="+mn-ea"/>
                          <a:cs typeface="+mn-cs"/>
                        </a:rPr>
                        <a:t>Tea</a:t>
                      </a:r>
                    </a:p>
                    <a:p>
                      <a:pPr marL="400050" indent="-400050">
                        <a:buFont typeface="+mj-lt"/>
                        <a:buAutoNum type="romanUcPeriod"/>
                      </a:pPr>
                      <a:r>
                        <a:rPr lang="en-GB" sz="1800" b="0" i="0" kern="1200" dirty="0" smtClean="0">
                          <a:solidFill>
                            <a:schemeClr val="dk1"/>
                          </a:solidFill>
                          <a:effectLst/>
                          <a:latin typeface="+mn-lt"/>
                          <a:ea typeface="+mn-ea"/>
                          <a:cs typeface="+mn-cs"/>
                        </a:rPr>
                        <a:t>Milk</a:t>
                      </a:r>
                    </a:p>
                    <a:p>
                      <a:endParaRPr lang="en-GB" dirty="0"/>
                    </a:p>
                  </a:txBody>
                  <a:tcPr/>
                </a:tc>
              </a:tr>
            </a:tbl>
          </a:graphicData>
        </a:graphic>
      </p:graphicFrame>
      <p:sp>
        <p:nvSpPr>
          <p:cNvPr id="6" name="Oval 5"/>
          <p:cNvSpPr/>
          <p:nvPr/>
        </p:nvSpPr>
        <p:spPr>
          <a:xfrm>
            <a:off x="2600460" y="4017265"/>
            <a:ext cx="1004552" cy="321972"/>
          </a:xfrm>
          <a:prstGeom prst="ellipse">
            <a:avLst/>
          </a:prstGeom>
          <a:solidFill>
            <a:srgbClr val="FF0000">
              <a:alpha val="25000"/>
            </a:srgb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xmlns="" val="3302365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a:xfrm>
            <a:off x="1381796" y="1519708"/>
            <a:ext cx="9791700" cy="3258354"/>
          </a:xfrm>
        </p:spPr>
        <p:txBody>
          <a:bodyPr>
            <a:normAutofit/>
          </a:bodyPr>
          <a:lstStyle/>
          <a:p>
            <a:pPr marL="0" indent="0">
              <a:spcBef>
                <a:spcPct val="0"/>
              </a:spcBef>
              <a:buNone/>
            </a:pPr>
            <a:r>
              <a:rPr lang="en-US" dirty="0">
                <a:ea typeface="ＭＳ Ｐゴシック" charset="0"/>
                <a:cs typeface="ＭＳ Ｐゴシック" charset="0"/>
              </a:rPr>
              <a:t>Images can be included using </a:t>
            </a:r>
            <a:r>
              <a:rPr lang="en-US" dirty="0">
                <a:latin typeface="Courier New"/>
                <a:ea typeface="ＭＳ Ｐゴシック" charset="0"/>
                <a:cs typeface="Courier New"/>
              </a:rPr>
              <a:t>&lt;</a:t>
            </a:r>
            <a:r>
              <a:rPr lang="en-US" dirty="0" err="1">
                <a:latin typeface="Courier New"/>
                <a:ea typeface="ＭＳ Ｐゴシック" charset="0"/>
                <a:cs typeface="Courier New"/>
              </a:rPr>
              <a:t>img</a:t>
            </a:r>
            <a:r>
              <a:rPr lang="en-US" dirty="0">
                <a:latin typeface="Courier New"/>
                <a:ea typeface="ＭＳ Ｐゴシック" charset="0"/>
                <a:cs typeface="Courier New"/>
              </a:rPr>
              <a:t>  &gt;</a:t>
            </a:r>
          </a:p>
          <a:p>
            <a:pPr marL="0" indent="0">
              <a:spcBef>
                <a:spcPct val="0"/>
              </a:spcBef>
              <a:buNone/>
            </a:pPr>
            <a:endParaRPr lang="en-US" sz="2000" dirty="0">
              <a:solidFill>
                <a:schemeClr val="tx2"/>
              </a:solidFill>
              <a:latin typeface="Courier New"/>
              <a:ea typeface="ＭＳ Ｐゴシック" charset="0"/>
              <a:cs typeface="Courier New"/>
            </a:endParaRPr>
          </a:p>
          <a:p>
            <a:pPr>
              <a:spcBef>
                <a:spcPct val="0"/>
              </a:spcBef>
            </a:pPr>
            <a:r>
              <a:rPr lang="en-US" dirty="0">
                <a:ea typeface="ＭＳ Ｐゴシック" charset="0"/>
              </a:rPr>
              <a:t>by default, browsers can display </a:t>
            </a:r>
            <a:r>
              <a:rPr lang="en-US" dirty="0">
                <a:solidFill>
                  <a:srgbClr val="FF6600"/>
                </a:solidFill>
                <a:ea typeface="ＭＳ Ｐゴシック" charset="0"/>
              </a:rPr>
              <a:t>GIF</a:t>
            </a:r>
            <a:r>
              <a:rPr lang="en-US" dirty="0">
                <a:ea typeface="ＭＳ Ｐゴシック" charset="0"/>
              </a:rPr>
              <a:t> and </a:t>
            </a:r>
            <a:r>
              <a:rPr lang="en-US" dirty="0">
                <a:solidFill>
                  <a:srgbClr val="FF6600"/>
                </a:solidFill>
                <a:ea typeface="ＭＳ Ｐゴシック" charset="0"/>
              </a:rPr>
              <a:t>JPEG</a:t>
            </a:r>
            <a:r>
              <a:rPr lang="en-US" dirty="0">
                <a:ea typeface="ＭＳ Ｐゴシック" charset="0"/>
              </a:rPr>
              <a:t> files, more modern browsers can also typically support </a:t>
            </a:r>
            <a:r>
              <a:rPr lang="en-US" dirty="0">
                <a:solidFill>
                  <a:srgbClr val="FF6600"/>
                </a:solidFill>
                <a:ea typeface="ＭＳ Ｐゴシック" charset="0"/>
              </a:rPr>
              <a:t>PNG</a:t>
            </a:r>
            <a:r>
              <a:rPr lang="en-US" dirty="0">
                <a:solidFill>
                  <a:srgbClr val="FF0033"/>
                </a:solidFill>
                <a:ea typeface="ＭＳ Ｐゴシック" charset="0"/>
              </a:rPr>
              <a:t> </a:t>
            </a:r>
            <a:r>
              <a:rPr lang="en-US" dirty="0">
                <a:ea typeface="ＭＳ Ｐゴシック" charset="0"/>
              </a:rPr>
              <a:t>files and </a:t>
            </a:r>
            <a:r>
              <a:rPr lang="en-US" dirty="0">
                <a:solidFill>
                  <a:srgbClr val="FF6600"/>
                </a:solidFill>
                <a:ea typeface="ＭＳ Ｐゴシック" charset="0"/>
              </a:rPr>
              <a:t>SVG</a:t>
            </a:r>
            <a:r>
              <a:rPr lang="en-US" dirty="0">
                <a:ea typeface="ＭＳ Ｐゴシック" charset="0"/>
              </a:rPr>
              <a:t> graphics (of course, use at your own risk)  </a:t>
            </a:r>
          </a:p>
          <a:p>
            <a:pPr>
              <a:spcBef>
                <a:spcPct val="0"/>
              </a:spcBef>
            </a:pPr>
            <a:r>
              <a:rPr lang="en-US" dirty="0">
                <a:ea typeface="ＭＳ Ｐゴシック" charset="0"/>
              </a:rPr>
              <a:t>other image formats may require plug-in applications for display</a:t>
            </a:r>
          </a:p>
          <a:p>
            <a:pPr marL="517525" lvl="2" indent="0">
              <a:lnSpc>
                <a:spcPct val="70000"/>
              </a:lnSpc>
              <a:spcBef>
                <a:spcPct val="0"/>
              </a:spcBef>
              <a:buNone/>
            </a:pPr>
            <a:endParaRPr lang="en-US" dirty="0">
              <a:latin typeface="Arial Narrow" charset="0"/>
              <a:ea typeface="ＭＳ Ｐゴシック" charset="0"/>
            </a:endParaRPr>
          </a:p>
          <a:p>
            <a:pPr marL="0" indent="0">
              <a:buNone/>
            </a:pPr>
            <a:endParaRPr lang="en-GB" dirty="0"/>
          </a:p>
        </p:txBody>
      </p:sp>
      <p:sp>
        <p:nvSpPr>
          <p:cNvPr id="4" name="Title 3"/>
          <p:cNvSpPr>
            <a:spLocks noGrp="1"/>
          </p:cNvSpPr>
          <p:nvPr>
            <p:ph type="title"/>
          </p:nvPr>
        </p:nvSpPr>
        <p:spPr>
          <a:xfrm>
            <a:off x="2324100" y="365126"/>
            <a:ext cx="9029700" cy="678064"/>
          </a:xfrm>
        </p:spPr>
        <p:txBody>
          <a:bodyPr>
            <a:noAutofit/>
          </a:bodyPr>
          <a:lstStyle/>
          <a:p>
            <a:pPr algn="ctr"/>
            <a:r>
              <a:rPr lang="en-GB" b="1" dirty="0">
                <a:solidFill>
                  <a:srgbClr val="0070C0"/>
                </a:solidFill>
              </a:rPr>
              <a:t>Images</a:t>
            </a:r>
          </a:p>
        </p:txBody>
      </p:sp>
    </p:spTree>
    <p:extLst>
      <p:ext uri="{BB962C8B-B14F-4D97-AF65-F5344CB8AC3E}">
        <p14:creationId xmlns:p14="http://schemas.microsoft.com/office/powerpoint/2010/main" xmlns="" val="179152128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4" name="Title 3"/>
          <p:cNvSpPr>
            <a:spLocks noGrp="1"/>
          </p:cNvSpPr>
          <p:nvPr>
            <p:ph type="title"/>
          </p:nvPr>
        </p:nvSpPr>
        <p:spPr>
          <a:xfrm>
            <a:off x="569756" y="349429"/>
            <a:ext cx="11052488" cy="637169"/>
          </a:xfrm>
        </p:spPr>
        <p:txBody>
          <a:bodyPr>
            <a:noAutofit/>
          </a:bodyPr>
          <a:lstStyle/>
          <a:p>
            <a:pPr algn="ctr"/>
            <a:r>
              <a:rPr lang="en-GB" sz="3200" b="1" dirty="0">
                <a:solidFill>
                  <a:srgbClr val="0070C0"/>
                </a:solidFill>
              </a:rPr>
              <a:t>The Type </a:t>
            </a:r>
            <a:r>
              <a:rPr lang="en-GB" sz="3200" b="1" dirty="0" smtClean="0">
                <a:solidFill>
                  <a:srgbClr val="0070C0"/>
                </a:solidFill>
              </a:rPr>
              <a:t>Attribute (</a:t>
            </a:r>
            <a:r>
              <a:rPr lang="en-GB" sz="3200" dirty="0" smtClean="0">
                <a:solidFill>
                  <a:srgbClr val="0070C0"/>
                </a:solidFill>
              </a:rPr>
              <a:t>Lowercase </a:t>
            </a:r>
            <a:r>
              <a:rPr lang="en-GB" sz="3200" dirty="0">
                <a:solidFill>
                  <a:srgbClr val="0070C0"/>
                </a:solidFill>
              </a:rPr>
              <a:t>Roman </a:t>
            </a:r>
            <a:r>
              <a:rPr lang="en-GB" sz="3200" dirty="0" smtClean="0">
                <a:solidFill>
                  <a:srgbClr val="0070C0"/>
                </a:solidFill>
              </a:rPr>
              <a:t>Numbers</a:t>
            </a:r>
            <a:r>
              <a:rPr lang="en-GB" sz="3200" b="1" dirty="0" smtClean="0">
                <a:solidFill>
                  <a:srgbClr val="0070C0"/>
                </a:solidFill>
              </a:rPr>
              <a:t>)</a:t>
            </a:r>
            <a:endParaRPr lang="en-GB" sz="3200" b="1" dirty="0">
              <a:solidFill>
                <a:srgbClr val="0070C0"/>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1663776731"/>
              </p:ext>
            </p:extLst>
          </p:nvPr>
        </p:nvGraphicFramePr>
        <p:xfrm>
          <a:off x="2147910" y="1865885"/>
          <a:ext cx="8128000" cy="4577080"/>
        </p:xfrm>
        <a:graphic>
          <a:graphicData uri="http://schemas.openxmlformats.org/drawingml/2006/table">
            <a:tbl>
              <a:tblPr firstRow="1" bandRow="1">
                <a:tableStyleId>{5C22544A-7EE6-4342-B048-85BDC9FD1C3A}</a:tableStyleId>
              </a:tblPr>
              <a:tblGrid>
                <a:gridCol w="4458952"/>
                <a:gridCol w="3669048"/>
              </a:tblGrid>
              <a:tr h="370840">
                <a:tc>
                  <a:txBody>
                    <a:bodyPr/>
                    <a:lstStyle/>
                    <a:p>
                      <a:r>
                        <a:rPr lang="en-US" dirty="0" smtClean="0"/>
                        <a:t>Code</a:t>
                      </a:r>
                      <a:endParaRPr lang="en-GB" dirty="0"/>
                    </a:p>
                  </a:txBody>
                  <a:tcPr/>
                </a:tc>
                <a:tc>
                  <a:txBody>
                    <a:bodyPr/>
                    <a:lstStyle/>
                    <a:p>
                      <a:r>
                        <a:rPr lang="en-US" dirty="0" smtClean="0"/>
                        <a:t>Result</a:t>
                      </a:r>
                      <a:endParaRPr lang="en-GB" dirty="0"/>
                    </a:p>
                  </a:txBody>
                  <a:tcPr/>
                </a:tc>
              </a:tr>
              <a:tr h="370840">
                <a:tc>
                  <a:txBody>
                    <a:bodyPr/>
                    <a:lstStyle/>
                    <a:p>
                      <a:r>
                        <a:rPr lang="en-GB" dirty="0" smtClean="0"/>
                        <a:t>&lt;!DOCTYPE html&gt;</a:t>
                      </a:r>
                    </a:p>
                    <a:p>
                      <a:r>
                        <a:rPr lang="en-GB" dirty="0" smtClean="0"/>
                        <a:t>&lt;html&gt;</a:t>
                      </a:r>
                    </a:p>
                    <a:p>
                      <a:r>
                        <a:rPr lang="en-GB" dirty="0" smtClean="0"/>
                        <a:t>&lt;body&gt;</a:t>
                      </a:r>
                    </a:p>
                    <a:p>
                      <a:endParaRPr lang="en-GB" dirty="0" smtClean="0"/>
                    </a:p>
                    <a:p>
                      <a:r>
                        <a:rPr lang="en-GB" dirty="0" smtClean="0"/>
                        <a:t>&lt;h2&gt;Ordered List with Lowercase Roman Numbers&lt;/h2&gt;</a:t>
                      </a:r>
                    </a:p>
                    <a:p>
                      <a:endParaRPr lang="en-GB" dirty="0" smtClean="0"/>
                    </a:p>
                    <a:p>
                      <a:r>
                        <a:rPr lang="en-GB" dirty="0" smtClean="0"/>
                        <a:t>&lt;</a:t>
                      </a:r>
                      <a:r>
                        <a:rPr lang="en-GB" dirty="0" err="1" smtClean="0"/>
                        <a:t>ol</a:t>
                      </a:r>
                      <a:r>
                        <a:rPr lang="en-GB" dirty="0" smtClean="0"/>
                        <a:t> type="</a:t>
                      </a:r>
                      <a:r>
                        <a:rPr lang="en-GB" dirty="0" err="1" smtClean="0"/>
                        <a:t>i</a:t>
                      </a:r>
                      <a:r>
                        <a:rPr lang="en-GB" dirty="0" smtClean="0"/>
                        <a:t>"&gt;</a:t>
                      </a:r>
                    </a:p>
                    <a:p>
                      <a:r>
                        <a:rPr lang="en-GB" dirty="0" smtClean="0"/>
                        <a:t>  &lt;li&gt;Coffee&lt;/li&gt;</a:t>
                      </a:r>
                    </a:p>
                    <a:p>
                      <a:r>
                        <a:rPr lang="en-GB" dirty="0" smtClean="0"/>
                        <a:t>  &lt;li&gt;Tea&lt;/li&gt;</a:t>
                      </a:r>
                    </a:p>
                    <a:p>
                      <a:r>
                        <a:rPr lang="en-GB" dirty="0" smtClean="0"/>
                        <a:t>  &lt;li&gt;Milk&lt;/li&gt;</a:t>
                      </a:r>
                    </a:p>
                    <a:p>
                      <a:r>
                        <a:rPr lang="en-GB" dirty="0" smtClean="0"/>
                        <a:t>&lt;/</a:t>
                      </a:r>
                      <a:r>
                        <a:rPr lang="en-GB" dirty="0" err="1" smtClean="0"/>
                        <a:t>ol</a:t>
                      </a:r>
                      <a:r>
                        <a:rPr lang="en-GB" dirty="0" smtClean="0"/>
                        <a:t>&gt;  </a:t>
                      </a:r>
                    </a:p>
                    <a:p>
                      <a:endParaRPr lang="en-GB" dirty="0" smtClean="0"/>
                    </a:p>
                    <a:p>
                      <a:r>
                        <a:rPr lang="en-GB" dirty="0" smtClean="0"/>
                        <a:t>&lt;/body&gt;</a:t>
                      </a:r>
                    </a:p>
                    <a:p>
                      <a:r>
                        <a:rPr lang="en-GB" dirty="0" smtClean="0"/>
                        <a:t>&lt;/html&gt;</a:t>
                      </a:r>
                      <a:endParaRPr lang="en-GB" dirty="0"/>
                    </a:p>
                  </a:txBody>
                  <a:tcPr/>
                </a:tc>
                <a:tc>
                  <a:txBody>
                    <a:bodyPr/>
                    <a:lstStyle/>
                    <a:p>
                      <a:r>
                        <a:rPr lang="en-GB" sz="1800" b="1" i="0" kern="1200" dirty="0" smtClean="0">
                          <a:solidFill>
                            <a:schemeClr val="dk1"/>
                          </a:solidFill>
                          <a:effectLst/>
                          <a:latin typeface="+mn-lt"/>
                          <a:ea typeface="+mn-ea"/>
                          <a:cs typeface="+mn-cs"/>
                        </a:rPr>
                        <a:t>Ordered List with Numbers</a:t>
                      </a:r>
                    </a:p>
                    <a:p>
                      <a:pPr marL="400050" indent="-400050">
                        <a:buFont typeface="+mj-lt"/>
                        <a:buAutoNum type="romanLcPeriod"/>
                      </a:pPr>
                      <a:r>
                        <a:rPr lang="en-GB" sz="1800" b="0" i="0" kern="1200" dirty="0" smtClean="0">
                          <a:solidFill>
                            <a:schemeClr val="dk1"/>
                          </a:solidFill>
                          <a:effectLst/>
                          <a:latin typeface="+mn-lt"/>
                          <a:ea typeface="+mn-ea"/>
                          <a:cs typeface="+mn-cs"/>
                        </a:rPr>
                        <a:t>Coffee</a:t>
                      </a:r>
                    </a:p>
                    <a:p>
                      <a:pPr marL="400050" indent="-400050">
                        <a:buFont typeface="+mj-lt"/>
                        <a:buAutoNum type="romanLcPeriod"/>
                      </a:pPr>
                      <a:r>
                        <a:rPr lang="en-GB" sz="1800" b="0" i="0" kern="1200" dirty="0" smtClean="0">
                          <a:solidFill>
                            <a:schemeClr val="dk1"/>
                          </a:solidFill>
                          <a:effectLst/>
                          <a:latin typeface="+mn-lt"/>
                          <a:ea typeface="+mn-ea"/>
                          <a:cs typeface="+mn-cs"/>
                        </a:rPr>
                        <a:t>Tea</a:t>
                      </a:r>
                    </a:p>
                    <a:p>
                      <a:pPr marL="400050" indent="-400050">
                        <a:buFont typeface="+mj-lt"/>
                        <a:buAutoNum type="romanLcPeriod"/>
                      </a:pPr>
                      <a:r>
                        <a:rPr lang="en-GB" sz="1800" b="0" i="0" kern="1200" dirty="0" smtClean="0">
                          <a:solidFill>
                            <a:schemeClr val="dk1"/>
                          </a:solidFill>
                          <a:effectLst/>
                          <a:latin typeface="+mn-lt"/>
                          <a:ea typeface="+mn-ea"/>
                          <a:cs typeface="+mn-cs"/>
                        </a:rPr>
                        <a:t>Milk</a:t>
                      </a:r>
                    </a:p>
                    <a:p>
                      <a:endParaRPr lang="en-GB" dirty="0"/>
                    </a:p>
                  </a:txBody>
                  <a:tcPr/>
                </a:tc>
              </a:tr>
            </a:tbl>
          </a:graphicData>
        </a:graphic>
      </p:graphicFrame>
      <p:sp>
        <p:nvSpPr>
          <p:cNvPr id="6" name="Oval 5"/>
          <p:cNvSpPr/>
          <p:nvPr/>
        </p:nvSpPr>
        <p:spPr>
          <a:xfrm>
            <a:off x="2626218" y="4154425"/>
            <a:ext cx="1004552" cy="321972"/>
          </a:xfrm>
          <a:prstGeom prst="ellipse">
            <a:avLst/>
          </a:prstGeom>
          <a:solidFill>
            <a:srgbClr val="FF0000">
              <a:alpha val="25000"/>
            </a:srgb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xmlns="" val="5839354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4" name="Title 3"/>
          <p:cNvSpPr>
            <a:spLocks noGrp="1"/>
          </p:cNvSpPr>
          <p:nvPr>
            <p:ph type="title"/>
          </p:nvPr>
        </p:nvSpPr>
        <p:spPr>
          <a:xfrm>
            <a:off x="1963224" y="52282"/>
            <a:ext cx="9029700" cy="816748"/>
          </a:xfrm>
        </p:spPr>
        <p:txBody>
          <a:bodyPr>
            <a:normAutofit/>
          </a:bodyPr>
          <a:lstStyle/>
          <a:p>
            <a:pPr algn="ctr"/>
            <a:r>
              <a:rPr lang="en-GB" b="1" dirty="0">
                <a:solidFill>
                  <a:srgbClr val="0070C0"/>
                </a:solidFill>
              </a:rPr>
              <a:t>Nested HTML Lists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21786004"/>
              </p:ext>
            </p:extLst>
          </p:nvPr>
        </p:nvGraphicFramePr>
        <p:xfrm>
          <a:off x="1459069" y="869030"/>
          <a:ext cx="9791700" cy="5674360"/>
        </p:xfrm>
        <a:graphic>
          <a:graphicData uri="http://schemas.openxmlformats.org/drawingml/2006/table">
            <a:tbl>
              <a:tblPr firstRow="1" bandRow="1">
                <a:tableStyleId>{5C22544A-7EE6-4342-B048-85BDC9FD1C3A}</a:tableStyleId>
              </a:tblPr>
              <a:tblGrid>
                <a:gridCol w="4895850"/>
                <a:gridCol w="4895850"/>
              </a:tblGrid>
              <a:tr h="370840">
                <a:tc>
                  <a:txBody>
                    <a:bodyPr/>
                    <a:lstStyle/>
                    <a:p>
                      <a:r>
                        <a:rPr lang="en-US" dirty="0" smtClean="0"/>
                        <a:t>Code</a:t>
                      </a:r>
                      <a:endParaRPr lang="en-GB" dirty="0"/>
                    </a:p>
                  </a:txBody>
                  <a:tcPr/>
                </a:tc>
                <a:tc>
                  <a:txBody>
                    <a:bodyPr/>
                    <a:lstStyle/>
                    <a:p>
                      <a:r>
                        <a:rPr lang="en-US" dirty="0" smtClean="0"/>
                        <a:t>Result</a:t>
                      </a:r>
                      <a:endParaRPr lang="en-GB" dirty="0"/>
                    </a:p>
                  </a:txBody>
                  <a:tcPr/>
                </a:tc>
              </a:tr>
              <a:tr h="370840">
                <a:tc>
                  <a:txBody>
                    <a:bodyPr/>
                    <a:lstStyle/>
                    <a:p>
                      <a:r>
                        <a:rPr lang="it-IT" dirty="0" smtClean="0"/>
                        <a:t>&lt;!DOCTYPE html&gt;</a:t>
                      </a:r>
                    </a:p>
                    <a:p>
                      <a:r>
                        <a:rPr lang="it-IT" dirty="0" smtClean="0"/>
                        <a:t>&lt;html&gt;</a:t>
                      </a:r>
                    </a:p>
                    <a:p>
                      <a:r>
                        <a:rPr lang="it-IT" dirty="0" smtClean="0"/>
                        <a:t>&lt;body&gt;</a:t>
                      </a:r>
                    </a:p>
                    <a:p>
                      <a:endParaRPr lang="it-IT" dirty="0" smtClean="0"/>
                    </a:p>
                    <a:p>
                      <a:r>
                        <a:rPr lang="it-IT" dirty="0" smtClean="0"/>
                        <a:t>&lt;h2&gt;A Nested List&lt;/h2&gt;</a:t>
                      </a:r>
                    </a:p>
                    <a:p>
                      <a:endParaRPr lang="it-IT" dirty="0" smtClean="0"/>
                    </a:p>
                    <a:p>
                      <a:r>
                        <a:rPr lang="it-IT" dirty="0" smtClean="0"/>
                        <a:t>&lt;ul&gt;</a:t>
                      </a:r>
                    </a:p>
                    <a:p>
                      <a:r>
                        <a:rPr lang="it-IT" dirty="0" smtClean="0"/>
                        <a:t>  &lt;li&gt;Coffee&lt;/li&gt;</a:t>
                      </a:r>
                    </a:p>
                    <a:p>
                      <a:r>
                        <a:rPr lang="it-IT" dirty="0" smtClean="0"/>
                        <a:t>  &lt;li&gt;Tea</a:t>
                      </a:r>
                    </a:p>
                    <a:p>
                      <a:r>
                        <a:rPr lang="it-IT" dirty="0" smtClean="0"/>
                        <a:t>    &lt;ul&gt;</a:t>
                      </a:r>
                    </a:p>
                    <a:p>
                      <a:r>
                        <a:rPr lang="it-IT" dirty="0" smtClean="0"/>
                        <a:t>    &lt;li&gt;Black tea&lt;/li&gt;</a:t>
                      </a:r>
                    </a:p>
                    <a:p>
                      <a:r>
                        <a:rPr lang="it-IT" dirty="0" smtClean="0"/>
                        <a:t>    &lt;li&gt;Green tea&lt;/li&gt;</a:t>
                      </a:r>
                    </a:p>
                    <a:p>
                      <a:r>
                        <a:rPr lang="it-IT" dirty="0" smtClean="0"/>
                        <a:t>    &lt;/ul&gt;</a:t>
                      </a:r>
                    </a:p>
                    <a:p>
                      <a:r>
                        <a:rPr lang="it-IT" dirty="0" smtClean="0"/>
                        <a:t>  &lt;/li&gt;</a:t>
                      </a:r>
                    </a:p>
                    <a:p>
                      <a:r>
                        <a:rPr lang="it-IT" dirty="0" smtClean="0"/>
                        <a:t>  &lt;li&gt;Milk&lt;/li&gt;</a:t>
                      </a:r>
                    </a:p>
                    <a:p>
                      <a:r>
                        <a:rPr lang="it-IT" dirty="0" smtClean="0"/>
                        <a:t>&lt;/ul&gt;</a:t>
                      </a:r>
                    </a:p>
                    <a:p>
                      <a:endParaRPr lang="it-IT" dirty="0" smtClean="0"/>
                    </a:p>
                    <a:p>
                      <a:r>
                        <a:rPr lang="it-IT" dirty="0" smtClean="0"/>
                        <a:t>&lt;/body&gt;</a:t>
                      </a:r>
                    </a:p>
                    <a:p>
                      <a:r>
                        <a:rPr lang="it-IT" dirty="0" smtClean="0"/>
                        <a:t>&lt;/html&gt;</a:t>
                      </a:r>
                      <a:endParaRPr lang="en-GB" dirty="0"/>
                    </a:p>
                  </a:txBody>
                  <a:tcPr/>
                </a:tc>
                <a:tc>
                  <a:txBody>
                    <a:bodyPr/>
                    <a:lstStyle/>
                    <a:p>
                      <a:r>
                        <a:rPr lang="en-GB" sz="2400" b="1" i="0" kern="1200" dirty="0" smtClean="0">
                          <a:solidFill>
                            <a:schemeClr val="dk1"/>
                          </a:solidFill>
                          <a:effectLst/>
                          <a:latin typeface="+mn-lt"/>
                          <a:ea typeface="+mn-ea"/>
                          <a:cs typeface="+mn-cs"/>
                        </a:rPr>
                        <a:t>A Nested List</a:t>
                      </a:r>
                    </a:p>
                    <a:p>
                      <a:pPr marL="285750" indent="-285750">
                        <a:buFont typeface="Arial" panose="020B0604020202020204" pitchFamily="34" charset="0"/>
                        <a:buChar char="•"/>
                      </a:pPr>
                      <a:r>
                        <a:rPr lang="en-GB" sz="2400" b="0" i="0" kern="1200" dirty="0" smtClean="0">
                          <a:solidFill>
                            <a:schemeClr val="dk1"/>
                          </a:solidFill>
                          <a:effectLst/>
                          <a:latin typeface="+mn-lt"/>
                          <a:ea typeface="+mn-ea"/>
                          <a:cs typeface="+mn-cs"/>
                        </a:rPr>
                        <a:t>Coffee</a:t>
                      </a:r>
                    </a:p>
                    <a:p>
                      <a:pPr marL="285750" indent="-285750">
                        <a:buFont typeface="Arial" panose="020B0604020202020204" pitchFamily="34" charset="0"/>
                        <a:buChar char="•"/>
                      </a:pPr>
                      <a:r>
                        <a:rPr lang="en-GB" sz="2400" b="0" i="0" kern="1200" dirty="0" smtClean="0">
                          <a:solidFill>
                            <a:schemeClr val="dk1"/>
                          </a:solidFill>
                          <a:effectLst/>
                          <a:latin typeface="+mn-lt"/>
                          <a:ea typeface="+mn-ea"/>
                          <a:cs typeface="+mn-cs"/>
                        </a:rPr>
                        <a:t>Tea</a:t>
                      </a:r>
                    </a:p>
                    <a:p>
                      <a:pPr marL="742950" lvl="1" indent="-285750">
                        <a:buFont typeface="Courier New" panose="02070309020205020404" pitchFamily="49" charset="0"/>
                        <a:buChar char="o"/>
                      </a:pPr>
                      <a:r>
                        <a:rPr lang="en-GB" sz="2400" b="0" i="0" kern="1200" dirty="0" smtClean="0">
                          <a:solidFill>
                            <a:schemeClr val="dk1"/>
                          </a:solidFill>
                          <a:effectLst/>
                          <a:latin typeface="+mn-lt"/>
                          <a:ea typeface="+mn-ea"/>
                          <a:cs typeface="+mn-cs"/>
                        </a:rPr>
                        <a:t>Black tea</a:t>
                      </a:r>
                    </a:p>
                    <a:p>
                      <a:pPr marL="742950" lvl="1" indent="-285750">
                        <a:buFont typeface="Courier New" panose="02070309020205020404" pitchFamily="49" charset="0"/>
                        <a:buChar char="o"/>
                      </a:pPr>
                      <a:r>
                        <a:rPr lang="en-GB" sz="2400" b="0" i="0" kern="1200" dirty="0" smtClean="0">
                          <a:solidFill>
                            <a:schemeClr val="dk1"/>
                          </a:solidFill>
                          <a:effectLst/>
                          <a:latin typeface="+mn-lt"/>
                          <a:ea typeface="+mn-ea"/>
                          <a:cs typeface="+mn-cs"/>
                        </a:rPr>
                        <a:t>Green tea</a:t>
                      </a:r>
                    </a:p>
                    <a:p>
                      <a:pPr marL="285750" indent="-285750">
                        <a:buFont typeface="Arial" panose="020B0604020202020204" pitchFamily="34" charset="0"/>
                        <a:buChar char="•"/>
                      </a:pPr>
                      <a:r>
                        <a:rPr lang="en-GB" sz="2400" b="0" i="0" kern="1200" dirty="0" smtClean="0">
                          <a:solidFill>
                            <a:schemeClr val="dk1"/>
                          </a:solidFill>
                          <a:effectLst/>
                          <a:latin typeface="+mn-lt"/>
                          <a:ea typeface="+mn-ea"/>
                          <a:cs typeface="+mn-cs"/>
                        </a:rPr>
                        <a:t>Milk</a:t>
                      </a:r>
                    </a:p>
                    <a:p>
                      <a:endParaRPr lang="en-GB" dirty="0"/>
                    </a:p>
                  </a:txBody>
                  <a:tcPr/>
                </a:tc>
              </a:tr>
            </a:tbl>
          </a:graphicData>
        </a:graphic>
      </p:graphicFrame>
    </p:spTree>
    <p:extLst>
      <p:ext uri="{BB962C8B-B14F-4D97-AF65-F5344CB8AC3E}">
        <p14:creationId xmlns:p14="http://schemas.microsoft.com/office/powerpoint/2010/main" xmlns="" val="1738840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4" name="Title 3"/>
          <p:cNvSpPr>
            <a:spLocks noGrp="1"/>
          </p:cNvSpPr>
          <p:nvPr>
            <p:ph type="title"/>
          </p:nvPr>
        </p:nvSpPr>
        <p:spPr>
          <a:xfrm>
            <a:off x="1963224" y="52282"/>
            <a:ext cx="9029700" cy="816748"/>
          </a:xfrm>
        </p:spPr>
        <p:txBody>
          <a:bodyPr>
            <a:noAutofit/>
          </a:bodyPr>
          <a:lstStyle/>
          <a:p>
            <a:pPr algn="ctr"/>
            <a:r>
              <a:rPr lang="en-GB" sz="4000" b="1" dirty="0" smtClean="0">
                <a:solidFill>
                  <a:srgbClr val="0070C0"/>
                </a:solidFill>
              </a:rPr>
              <a:t>Horizontal Lists</a:t>
            </a:r>
            <a:endParaRPr lang="en-GB" sz="4000" b="1" dirty="0">
              <a:solidFill>
                <a:srgbClr val="0070C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563528314"/>
              </p:ext>
            </p:extLst>
          </p:nvPr>
        </p:nvGraphicFramePr>
        <p:xfrm>
          <a:off x="1459069" y="869030"/>
          <a:ext cx="9791700" cy="6045200"/>
        </p:xfrm>
        <a:graphic>
          <a:graphicData uri="http://schemas.openxmlformats.org/drawingml/2006/table">
            <a:tbl>
              <a:tblPr firstRow="1" bandRow="1">
                <a:tableStyleId>{5C22544A-7EE6-4342-B048-85BDC9FD1C3A}</a:tableStyleId>
              </a:tblPr>
              <a:tblGrid>
                <a:gridCol w="4895850"/>
                <a:gridCol w="4895850"/>
              </a:tblGrid>
              <a:tr h="370840">
                <a:tc>
                  <a:txBody>
                    <a:bodyPr/>
                    <a:lstStyle/>
                    <a:p>
                      <a:r>
                        <a:rPr lang="en-US" dirty="0" smtClean="0"/>
                        <a:t>Code</a:t>
                      </a:r>
                      <a:endParaRPr lang="en-GB" dirty="0"/>
                    </a:p>
                  </a:txBody>
                  <a:tcPr/>
                </a:tc>
                <a:tc>
                  <a:txBody>
                    <a:bodyPr/>
                    <a:lstStyle/>
                    <a:p>
                      <a:r>
                        <a:rPr lang="en-US" dirty="0" smtClean="0"/>
                        <a:t>Result</a:t>
                      </a:r>
                      <a:endParaRPr lang="en-GB" dirty="0"/>
                    </a:p>
                  </a:txBody>
                  <a:tcPr/>
                </a:tc>
              </a:tr>
              <a:tr h="370840">
                <a:tc>
                  <a:txBody>
                    <a:bodyPr/>
                    <a:lstStyle/>
                    <a:p>
                      <a:r>
                        <a:rPr lang="it-IT" dirty="0" smtClean="0"/>
                        <a:t>&lt;!DOCTYPE html&gt;</a:t>
                      </a:r>
                    </a:p>
                    <a:p>
                      <a:r>
                        <a:rPr lang="it-IT" dirty="0" smtClean="0"/>
                        <a:t>&lt;html&gt;</a:t>
                      </a:r>
                    </a:p>
                    <a:p>
                      <a:r>
                        <a:rPr lang="it-IT" dirty="0" smtClean="0"/>
                        <a:t>&lt;head&gt;</a:t>
                      </a:r>
                    </a:p>
                    <a:p>
                      <a:r>
                        <a:rPr lang="it-IT" dirty="0" smtClean="0"/>
                        <a:t>&lt;style&gt;</a:t>
                      </a:r>
                    </a:p>
                    <a:p>
                      <a:r>
                        <a:rPr lang="it-IT" dirty="0" smtClean="0"/>
                        <a:t>ul#menu li {</a:t>
                      </a:r>
                    </a:p>
                    <a:p>
                      <a:r>
                        <a:rPr lang="it-IT" dirty="0" smtClean="0"/>
                        <a:t>    display:inline;</a:t>
                      </a:r>
                    </a:p>
                    <a:p>
                      <a:r>
                        <a:rPr lang="it-IT" dirty="0" smtClean="0"/>
                        <a:t>}</a:t>
                      </a:r>
                    </a:p>
                    <a:p>
                      <a:r>
                        <a:rPr lang="it-IT" dirty="0" smtClean="0"/>
                        <a:t>&lt;/style&gt;</a:t>
                      </a:r>
                    </a:p>
                    <a:p>
                      <a:r>
                        <a:rPr lang="it-IT" dirty="0" smtClean="0"/>
                        <a:t>&lt;/head&gt;</a:t>
                      </a:r>
                    </a:p>
                    <a:p>
                      <a:r>
                        <a:rPr lang="it-IT" dirty="0" smtClean="0"/>
                        <a:t>&lt;body&gt;</a:t>
                      </a:r>
                    </a:p>
                    <a:p>
                      <a:endParaRPr lang="it-IT" dirty="0" smtClean="0"/>
                    </a:p>
                    <a:p>
                      <a:r>
                        <a:rPr lang="it-IT" dirty="0" smtClean="0"/>
                        <a:t>&lt;h2&gt;Horizontal List&lt;/h2&gt;</a:t>
                      </a:r>
                    </a:p>
                    <a:p>
                      <a:r>
                        <a:rPr lang="it-IT" dirty="0" smtClean="0"/>
                        <a:t>&lt;ul id="menu"&gt;</a:t>
                      </a:r>
                    </a:p>
                    <a:p>
                      <a:r>
                        <a:rPr lang="it-IT" dirty="0" smtClean="0"/>
                        <a:t>  &lt;li&gt;HTML&lt;/li&gt;</a:t>
                      </a:r>
                    </a:p>
                    <a:p>
                      <a:r>
                        <a:rPr lang="it-IT" dirty="0" smtClean="0"/>
                        <a:t>  &lt;li&gt;CSS&lt;/li&gt;</a:t>
                      </a:r>
                    </a:p>
                    <a:p>
                      <a:r>
                        <a:rPr lang="it-IT" dirty="0" smtClean="0"/>
                        <a:t>  &lt;li&gt;JavaScript&lt;/li&gt;</a:t>
                      </a:r>
                    </a:p>
                    <a:p>
                      <a:r>
                        <a:rPr lang="it-IT" dirty="0" smtClean="0"/>
                        <a:t>  &lt;li&gt;PHP&lt;/li&gt;</a:t>
                      </a:r>
                    </a:p>
                    <a:p>
                      <a:r>
                        <a:rPr lang="it-IT" dirty="0" smtClean="0"/>
                        <a:t>&lt;/ul&gt;  &lt;/body&gt;</a:t>
                      </a:r>
                    </a:p>
                    <a:p>
                      <a:r>
                        <a:rPr lang="it-IT" dirty="0" smtClean="0"/>
                        <a:t>&lt;/html&gt;</a:t>
                      </a:r>
                      <a:endParaRPr lang="en-GB" dirty="0"/>
                    </a:p>
                  </a:txBody>
                  <a:tcPr/>
                </a:tc>
                <a:tc>
                  <a:txBody>
                    <a:bodyPr/>
                    <a:lstStyle/>
                    <a:p>
                      <a:r>
                        <a:rPr lang="en-GB" sz="2400" b="1" i="0" kern="1200" dirty="0" smtClean="0">
                          <a:solidFill>
                            <a:schemeClr val="dk1"/>
                          </a:solidFill>
                          <a:effectLst/>
                          <a:latin typeface="+mn-lt"/>
                          <a:ea typeface="+mn-ea"/>
                          <a:cs typeface="+mn-cs"/>
                        </a:rPr>
                        <a:t>Horizontal List</a:t>
                      </a:r>
                    </a:p>
                    <a:p>
                      <a:r>
                        <a:rPr lang="en-GB" sz="2400" b="0" i="0" kern="1200" dirty="0" smtClean="0">
                          <a:solidFill>
                            <a:schemeClr val="dk1"/>
                          </a:solidFill>
                          <a:effectLst/>
                          <a:latin typeface="+mn-lt"/>
                          <a:ea typeface="+mn-ea"/>
                          <a:cs typeface="+mn-cs"/>
                        </a:rPr>
                        <a:t>HTML   CSS</a:t>
                      </a:r>
                      <a:r>
                        <a:rPr lang="en-GB" sz="2400" b="0" i="0" kern="1200" baseline="0" dirty="0" smtClean="0">
                          <a:solidFill>
                            <a:schemeClr val="dk1"/>
                          </a:solidFill>
                          <a:effectLst/>
                          <a:latin typeface="+mn-lt"/>
                          <a:ea typeface="+mn-ea"/>
                          <a:cs typeface="+mn-cs"/>
                        </a:rPr>
                        <a:t>   </a:t>
                      </a:r>
                      <a:r>
                        <a:rPr lang="en-GB" sz="2400" b="0" i="0" kern="1200" dirty="0" smtClean="0">
                          <a:solidFill>
                            <a:schemeClr val="dk1"/>
                          </a:solidFill>
                          <a:effectLst/>
                          <a:latin typeface="+mn-lt"/>
                          <a:ea typeface="+mn-ea"/>
                          <a:cs typeface="+mn-cs"/>
                        </a:rPr>
                        <a:t> JavaScript</a:t>
                      </a:r>
                      <a:r>
                        <a:rPr lang="en-GB" sz="2400" b="0" i="0" kern="1200" baseline="0" dirty="0" smtClean="0">
                          <a:solidFill>
                            <a:schemeClr val="dk1"/>
                          </a:solidFill>
                          <a:effectLst/>
                          <a:latin typeface="+mn-lt"/>
                          <a:ea typeface="+mn-ea"/>
                          <a:cs typeface="+mn-cs"/>
                        </a:rPr>
                        <a:t>   </a:t>
                      </a:r>
                      <a:r>
                        <a:rPr lang="en-GB" sz="2400" b="0" i="0" kern="1200" dirty="0" smtClean="0">
                          <a:solidFill>
                            <a:schemeClr val="dk1"/>
                          </a:solidFill>
                          <a:effectLst/>
                          <a:latin typeface="+mn-lt"/>
                          <a:ea typeface="+mn-ea"/>
                          <a:cs typeface="+mn-cs"/>
                        </a:rPr>
                        <a:t>PHP</a:t>
                      </a:r>
                    </a:p>
                    <a:p>
                      <a:endParaRPr lang="en-GB" dirty="0"/>
                    </a:p>
                  </a:txBody>
                  <a:tcPr/>
                </a:tc>
              </a:tr>
              <a:tr h="370840">
                <a:tc>
                  <a:txBody>
                    <a:bodyPr/>
                    <a:lstStyle/>
                    <a:p>
                      <a:endParaRPr lang="en-GB" dirty="0"/>
                    </a:p>
                  </a:txBody>
                  <a:tcPr/>
                </a:tc>
                <a:tc>
                  <a:txBody>
                    <a:bodyPr/>
                    <a:lstStyle/>
                    <a:p>
                      <a:endParaRPr lang="en-GB" dirty="0"/>
                    </a:p>
                  </a:txBody>
                  <a:tcPr/>
                </a:tc>
              </a:tr>
            </a:tbl>
          </a:graphicData>
        </a:graphic>
      </p:graphicFrame>
    </p:spTree>
    <p:extLst>
      <p:ext uri="{BB962C8B-B14F-4D97-AF65-F5344CB8AC3E}">
        <p14:creationId xmlns:p14="http://schemas.microsoft.com/office/powerpoint/2010/main" xmlns="" val="6537464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a:xfrm>
            <a:off x="1562100" y="846831"/>
            <a:ext cx="9791700" cy="1419851"/>
          </a:xfrm>
        </p:spPr>
        <p:txBody>
          <a:bodyPr>
            <a:normAutofit/>
          </a:bodyPr>
          <a:lstStyle/>
          <a:p>
            <a:r>
              <a:rPr lang="en-GB" dirty="0"/>
              <a:t>The HTML </a:t>
            </a:r>
            <a:r>
              <a:rPr lang="en-GB" b="1" dirty="0"/>
              <a:t>&lt;q&gt;</a:t>
            </a:r>
            <a:r>
              <a:rPr lang="en-GB" dirty="0"/>
              <a:t> element defines a short quotation.</a:t>
            </a:r>
          </a:p>
          <a:p>
            <a:r>
              <a:rPr lang="en-GB" dirty="0"/>
              <a:t>Browsers usually insert quotation marks around the &lt;q&gt; element.</a:t>
            </a:r>
          </a:p>
        </p:txBody>
      </p:sp>
      <p:sp>
        <p:nvSpPr>
          <p:cNvPr id="4" name="Title 3"/>
          <p:cNvSpPr>
            <a:spLocks noGrp="1"/>
          </p:cNvSpPr>
          <p:nvPr>
            <p:ph type="title"/>
          </p:nvPr>
        </p:nvSpPr>
        <p:spPr>
          <a:xfrm>
            <a:off x="2324100" y="2259"/>
            <a:ext cx="9029700" cy="690943"/>
          </a:xfrm>
        </p:spPr>
        <p:txBody>
          <a:bodyPr>
            <a:noAutofit/>
          </a:bodyPr>
          <a:lstStyle/>
          <a:p>
            <a:r>
              <a:rPr lang="en-GB" b="1" dirty="0">
                <a:solidFill>
                  <a:srgbClr val="0070C0"/>
                </a:solidFill>
              </a:rPr>
              <a:t>HTML &lt;q&gt; for Short Quotations</a:t>
            </a:r>
          </a:p>
        </p:txBody>
      </p:sp>
      <p:graphicFrame>
        <p:nvGraphicFramePr>
          <p:cNvPr id="5" name="Table 4"/>
          <p:cNvGraphicFramePr>
            <a:graphicFrameLocks noGrp="1"/>
          </p:cNvGraphicFramePr>
          <p:nvPr>
            <p:extLst>
              <p:ext uri="{D42A27DB-BD31-4B8C-83A1-F6EECF244321}">
                <p14:modId xmlns:p14="http://schemas.microsoft.com/office/powerpoint/2010/main" xmlns="" val="2723639059"/>
              </p:ext>
            </p:extLst>
          </p:nvPr>
        </p:nvGraphicFramePr>
        <p:xfrm>
          <a:off x="1658512" y="2266682"/>
          <a:ext cx="9790806" cy="3754120"/>
        </p:xfrm>
        <a:graphic>
          <a:graphicData uri="http://schemas.openxmlformats.org/drawingml/2006/table">
            <a:tbl>
              <a:tblPr firstRow="1" bandRow="1">
                <a:tableStyleId>{5C22544A-7EE6-4342-B048-85BDC9FD1C3A}</a:tableStyleId>
              </a:tblPr>
              <a:tblGrid>
                <a:gridCol w="4895403"/>
                <a:gridCol w="4895403"/>
              </a:tblGrid>
              <a:tr h="370840">
                <a:tc>
                  <a:txBody>
                    <a:bodyPr/>
                    <a:lstStyle/>
                    <a:p>
                      <a:r>
                        <a:rPr lang="en-US" dirty="0" smtClean="0"/>
                        <a:t>Code</a:t>
                      </a:r>
                      <a:endParaRPr lang="en-GB" dirty="0"/>
                    </a:p>
                  </a:txBody>
                  <a:tcPr/>
                </a:tc>
                <a:tc>
                  <a:txBody>
                    <a:bodyPr/>
                    <a:lstStyle/>
                    <a:p>
                      <a:r>
                        <a:rPr lang="en-US" dirty="0" smtClean="0"/>
                        <a:t>Result</a:t>
                      </a:r>
                      <a:endParaRPr lang="en-GB" dirty="0"/>
                    </a:p>
                  </a:txBody>
                  <a:tcPr/>
                </a:tc>
              </a:tr>
              <a:tr h="370840">
                <a:tc>
                  <a:txBody>
                    <a:bodyPr/>
                    <a:lstStyle/>
                    <a:p>
                      <a:r>
                        <a:rPr lang="en-GB" dirty="0" smtClean="0"/>
                        <a:t>&lt;!DOCTYPE html&gt;</a:t>
                      </a:r>
                    </a:p>
                    <a:p>
                      <a:r>
                        <a:rPr lang="en-GB" dirty="0" smtClean="0"/>
                        <a:t>&lt;html&gt;</a:t>
                      </a:r>
                    </a:p>
                    <a:p>
                      <a:r>
                        <a:rPr lang="en-GB" dirty="0" smtClean="0"/>
                        <a:t>&lt;body&gt;</a:t>
                      </a:r>
                    </a:p>
                    <a:p>
                      <a:endParaRPr lang="en-GB" dirty="0" smtClean="0"/>
                    </a:p>
                    <a:p>
                      <a:r>
                        <a:rPr lang="en-GB" dirty="0" smtClean="0"/>
                        <a:t>&lt;p&gt;Browsers usually insert quotation marks around the q element.&lt;/p&gt;</a:t>
                      </a:r>
                    </a:p>
                    <a:p>
                      <a:endParaRPr lang="en-GB" dirty="0" smtClean="0"/>
                    </a:p>
                    <a:p>
                      <a:r>
                        <a:rPr lang="en-GB" dirty="0" smtClean="0"/>
                        <a:t>&lt;p&gt;WWF's goal is to: &lt;q&gt;Build a future where people live in harmony with nature.&lt;/q&gt;&lt;/p&gt;</a:t>
                      </a:r>
                    </a:p>
                    <a:p>
                      <a:endParaRPr lang="en-GB" dirty="0" smtClean="0"/>
                    </a:p>
                    <a:p>
                      <a:r>
                        <a:rPr lang="en-GB" dirty="0" smtClean="0"/>
                        <a:t>&lt;/body&gt;</a:t>
                      </a:r>
                    </a:p>
                    <a:p>
                      <a:r>
                        <a:rPr lang="en-GB" dirty="0" smtClean="0"/>
                        <a:t>&lt;/html&gt;</a:t>
                      </a:r>
                      <a:endParaRPr lang="en-GB" dirty="0"/>
                    </a:p>
                  </a:txBody>
                  <a:tcPr/>
                </a:tc>
                <a:tc>
                  <a:txBody>
                    <a:bodyPr/>
                    <a:lstStyle/>
                    <a:p>
                      <a:r>
                        <a:rPr lang="en-GB" sz="1800" b="0" i="0" kern="1200" dirty="0" smtClean="0">
                          <a:solidFill>
                            <a:schemeClr val="dk1"/>
                          </a:solidFill>
                          <a:effectLst/>
                          <a:latin typeface="+mn-lt"/>
                          <a:ea typeface="+mn-ea"/>
                          <a:cs typeface="+mn-cs"/>
                        </a:rPr>
                        <a:t>Browsers usually insert quotation marks around the q element.</a:t>
                      </a:r>
                    </a:p>
                    <a:p>
                      <a:r>
                        <a:rPr lang="en-GB" sz="1800" b="0" i="0" kern="1200" dirty="0" smtClean="0">
                          <a:solidFill>
                            <a:schemeClr val="dk1"/>
                          </a:solidFill>
                          <a:effectLst/>
                          <a:latin typeface="+mn-lt"/>
                          <a:ea typeface="+mn-ea"/>
                          <a:cs typeface="+mn-cs"/>
                        </a:rPr>
                        <a:t>WWF's goal is to: Build a future where people live in harmony with nature.</a:t>
                      </a:r>
                    </a:p>
                    <a:p>
                      <a:endParaRPr lang="en-GB" dirty="0"/>
                    </a:p>
                  </a:txBody>
                  <a:tcPr/>
                </a:tc>
              </a:tr>
            </a:tbl>
          </a:graphicData>
        </a:graphic>
      </p:graphicFrame>
      <p:sp>
        <p:nvSpPr>
          <p:cNvPr id="6" name="Oval 5"/>
          <p:cNvSpPr/>
          <p:nvPr/>
        </p:nvSpPr>
        <p:spPr>
          <a:xfrm>
            <a:off x="1748664" y="4618619"/>
            <a:ext cx="3850783" cy="1210614"/>
          </a:xfrm>
          <a:prstGeom prst="ellipse">
            <a:avLst/>
          </a:prstGeom>
          <a:solidFill>
            <a:srgbClr val="FF0000">
              <a:alpha val="29000"/>
            </a:srgb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xmlns="" val="261421827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a:xfrm>
            <a:off x="1562100" y="1529412"/>
            <a:ext cx="8844030" cy="4060019"/>
          </a:xfrm>
        </p:spPr>
        <p:txBody>
          <a:bodyPr>
            <a:noAutofit/>
          </a:bodyPr>
          <a:lstStyle/>
          <a:p>
            <a:r>
              <a:rPr lang="en-US" dirty="0"/>
              <a:t>Some characters (symbols) are reserved in HTML5. For example, you cannot use the </a:t>
            </a:r>
            <a:r>
              <a:rPr lang="en-US" dirty="0">
                <a:solidFill>
                  <a:srgbClr val="E46C0A"/>
                </a:solidFill>
              </a:rPr>
              <a:t>&gt; </a:t>
            </a:r>
            <a:r>
              <a:rPr lang="en-US" dirty="0"/>
              <a:t>and </a:t>
            </a:r>
            <a:r>
              <a:rPr lang="en-US" dirty="0">
                <a:solidFill>
                  <a:srgbClr val="E46C0A"/>
                </a:solidFill>
              </a:rPr>
              <a:t>&lt;</a:t>
            </a:r>
            <a:r>
              <a:rPr lang="en-US" dirty="0"/>
              <a:t> signs or the copyright symbol </a:t>
            </a:r>
            <a:r>
              <a:rPr lang="en-US" dirty="0">
                <a:solidFill>
                  <a:srgbClr val="E46C0A"/>
                </a:solidFill>
              </a:rPr>
              <a:t>©</a:t>
            </a:r>
            <a:r>
              <a:rPr lang="en-US" dirty="0"/>
              <a:t> within your text because the browser could mistake them for markup. You need to use the </a:t>
            </a:r>
            <a:r>
              <a:rPr lang="en-US" dirty="0">
                <a:solidFill>
                  <a:srgbClr val="E46C0A"/>
                </a:solidFill>
              </a:rPr>
              <a:t>special characters</a:t>
            </a:r>
            <a:r>
              <a:rPr lang="en-US" dirty="0"/>
              <a:t> sometimes called </a:t>
            </a:r>
            <a:r>
              <a:rPr lang="en-US" dirty="0">
                <a:solidFill>
                  <a:srgbClr val="E46C0A"/>
                </a:solidFill>
              </a:rPr>
              <a:t>Entity characters.</a:t>
            </a:r>
          </a:p>
          <a:p>
            <a:pPr marL="0" indent="0">
              <a:buNone/>
            </a:pPr>
            <a:endParaRPr lang="en-GB" dirty="0"/>
          </a:p>
        </p:txBody>
      </p:sp>
      <p:sp>
        <p:nvSpPr>
          <p:cNvPr id="4" name="Title 3"/>
          <p:cNvSpPr>
            <a:spLocks noGrp="1"/>
          </p:cNvSpPr>
          <p:nvPr>
            <p:ph type="title"/>
          </p:nvPr>
        </p:nvSpPr>
        <p:spPr>
          <a:xfrm>
            <a:off x="2324100" y="2259"/>
            <a:ext cx="9029700" cy="690943"/>
          </a:xfrm>
        </p:spPr>
        <p:txBody>
          <a:bodyPr>
            <a:noAutofit/>
          </a:bodyPr>
          <a:lstStyle/>
          <a:p>
            <a:pPr algn="ctr"/>
            <a:r>
              <a:rPr lang="en-US" b="1" dirty="0">
                <a:solidFill>
                  <a:srgbClr val="0070C0"/>
                </a:solidFill>
              </a:rPr>
              <a:t>Special Characters</a:t>
            </a:r>
            <a:endParaRPr lang="en-GB" b="1" dirty="0">
              <a:solidFill>
                <a:srgbClr val="0070C0"/>
              </a:solidFill>
            </a:endParaRPr>
          </a:p>
        </p:txBody>
      </p:sp>
    </p:spTree>
    <p:extLst>
      <p:ext uri="{BB962C8B-B14F-4D97-AF65-F5344CB8AC3E}">
        <p14:creationId xmlns:p14="http://schemas.microsoft.com/office/powerpoint/2010/main" xmlns="" val="40538389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4" name="Title 3"/>
          <p:cNvSpPr>
            <a:spLocks noGrp="1"/>
          </p:cNvSpPr>
          <p:nvPr>
            <p:ph type="title"/>
          </p:nvPr>
        </p:nvSpPr>
        <p:spPr>
          <a:xfrm>
            <a:off x="2324100" y="2259"/>
            <a:ext cx="9029700" cy="690943"/>
          </a:xfrm>
        </p:spPr>
        <p:txBody>
          <a:bodyPr>
            <a:noAutofit/>
          </a:bodyPr>
          <a:lstStyle/>
          <a:p>
            <a:pPr algn="ctr"/>
            <a:r>
              <a:rPr lang="en-US" b="1" dirty="0">
                <a:solidFill>
                  <a:srgbClr val="0070C0"/>
                </a:solidFill>
              </a:rPr>
              <a:t>Special Characters</a:t>
            </a:r>
            <a:endParaRPr lang="en-GB" b="1" dirty="0">
              <a:solidFill>
                <a:srgbClr val="0070C0"/>
              </a:solidFill>
            </a:endParaRPr>
          </a:p>
        </p:txBody>
      </p:sp>
      <p:sp>
        <p:nvSpPr>
          <p:cNvPr id="6" name="Rectangle 5"/>
          <p:cNvSpPr/>
          <p:nvPr/>
        </p:nvSpPr>
        <p:spPr>
          <a:xfrm>
            <a:off x="1600200" y="685002"/>
            <a:ext cx="6096000" cy="5853910"/>
          </a:xfrm>
          <a:prstGeom prst="rect">
            <a:avLst/>
          </a:prstGeom>
        </p:spPr>
        <p:txBody>
          <a:bodyPr>
            <a:spAutoFit/>
          </a:bodyPr>
          <a:lstStyle/>
          <a:p>
            <a:pPr>
              <a:lnSpc>
                <a:spcPct val="90000"/>
              </a:lnSpc>
            </a:pPr>
            <a:endParaRPr lang="en-US" dirty="0"/>
          </a:p>
          <a:p>
            <a:pPr>
              <a:lnSpc>
                <a:spcPct val="90000"/>
              </a:lnSpc>
            </a:pPr>
            <a:r>
              <a:rPr lang="en-US" b="1" i="1" dirty="0"/>
              <a:t>Char.	Entity			Meaning</a:t>
            </a:r>
            <a:r>
              <a:rPr lang="en-US" i="1" dirty="0"/>
              <a:t>	</a:t>
            </a:r>
            <a:endParaRPr lang="en-US" dirty="0">
              <a:latin typeface="New York" charset="0"/>
            </a:endParaRPr>
          </a:p>
          <a:p>
            <a:r>
              <a:rPr lang="en-US" sz="1600" dirty="0">
                <a:latin typeface="Courier" charset="0"/>
              </a:rPr>
              <a:t>&amp;		&amp;amp;</a:t>
            </a:r>
            <a:r>
              <a:rPr lang="en-US" dirty="0">
                <a:latin typeface="Courier" charset="0"/>
              </a:rPr>
              <a:t>			</a:t>
            </a:r>
            <a:r>
              <a:rPr lang="en-US" dirty="0"/>
              <a:t>Ampersand</a:t>
            </a:r>
            <a:r>
              <a:rPr lang="en-US" dirty="0">
                <a:latin typeface="Times New Roman" charset="0"/>
              </a:rPr>
              <a:t>	</a:t>
            </a:r>
            <a:endParaRPr lang="en-US" dirty="0">
              <a:latin typeface="New York" charset="0"/>
            </a:endParaRPr>
          </a:p>
          <a:p>
            <a:r>
              <a:rPr lang="en-US" sz="1600" dirty="0">
                <a:latin typeface="Courier" charset="0"/>
              </a:rPr>
              <a:t>&lt;		&amp;</a:t>
            </a:r>
            <a:r>
              <a:rPr lang="en-US" sz="1600" dirty="0" err="1">
                <a:latin typeface="Courier" charset="0"/>
              </a:rPr>
              <a:t>lt</a:t>
            </a:r>
            <a:r>
              <a:rPr lang="en-US" sz="1600" dirty="0">
                <a:latin typeface="Courier" charset="0"/>
              </a:rPr>
              <a:t>;</a:t>
            </a:r>
            <a:r>
              <a:rPr lang="en-US" dirty="0">
                <a:latin typeface="Courier" charset="0"/>
              </a:rPr>
              <a:t>			</a:t>
            </a:r>
            <a:r>
              <a:rPr lang="en-US" dirty="0"/>
              <a:t>Less than</a:t>
            </a:r>
            <a:r>
              <a:rPr lang="en-US" dirty="0">
                <a:latin typeface="Times New Roman" charset="0"/>
              </a:rPr>
              <a:t>	</a:t>
            </a:r>
            <a:endParaRPr lang="en-US" dirty="0">
              <a:latin typeface="New York" charset="0"/>
            </a:endParaRPr>
          </a:p>
          <a:p>
            <a:r>
              <a:rPr lang="en-US" sz="1600" dirty="0">
                <a:latin typeface="Courier" charset="0"/>
              </a:rPr>
              <a:t>&gt;		&amp;</a:t>
            </a:r>
            <a:r>
              <a:rPr lang="en-US" sz="1600" dirty="0" err="1">
                <a:latin typeface="Courier" charset="0"/>
              </a:rPr>
              <a:t>gt</a:t>
            </a:r>
            <a:r>
              <a:rPr lang="en-US" sz="1600" dirty="0">
                <a:latin typeface="Courier" charset="0"/>
              </a:rPr>
              <a:t>;</a:t>
            </a:r>
            <a:r>
              <a:rPr lang="en-US" dirty="0">
                <a:latin typeface="Courier" charset="0"/>
              </a:rPr>
              <a:t>			</a:t>
            </a:r>
            <a:r>
              <a:rPr lang="en-US" dirty="0"/>
              <a:t>Greater than</a:t>
            </a:r>
            <a:r>
              <a:rPr lang="en-US" dirty="0">
                <a:latin typeface="Times New Roman" charset="0"/>
              </a:rPr>
              <a:t>	</a:t>
            </a:r>
            <a:endParaRPr lang="en-US" dirty="0">
              <a:latin typeface="New York" charset="0"/>
            </a:endParaRPr>
          </a:p>
          <a:p>
            <a:r>
              <a:rPr lang="en-US" sz="1600" dirty="0">
                <a:latin typeface="Courier New" charset="0"/>
              </a:rPr>
              <a:t>"</a:t>
            </a:r>
            <a:r>
              <a:rPr lang="en-US" sz="1600" dirty="0">
                <a:latin typeface="Courier" charset="0"/>
              </a:rPr>
              <a:t>		&amp;</a:t>
            </a:r>
            <a:r>
              <a:rPr lang="en-US" sz="1600" dirty="0" err="1">
                <a:latin typeface="Courier" charset="0"/>
              </a:rPr>
              <a:t>quot</a:t>
            </a:r>
            <a:r>
              <a:rPr lang="en-US" sz="1600" dirty="0">
                <a:latin typeface="Courier" charset="0"/>
              </a:rPr>
              <a:t>;</a:t>
            </a:r>
            <a:r>
              <a:rPr lang="en-US" dirty="0">
                <a:latin typeface="Courier" charset="0"/>
              </a:rPr>
              <a:t>			</a:t>
            </a:r>
            <a:r>
              <a:rPr lang="en-US" dirty="0"/>
              <a:t>Double quote</a:t>
            </a:r>
            <a:r>
              <a:rPr lang="en-US" dirty="0">
                <a:latin typeface="Times New Roman" charset="0"/>
              </a:rPr>
              <a:t>	</a:t>
            </a:r>
            <a:endParaRPr lang="en-US" dirty="0">
              <a:latin typeface="New York" charset="0"/>
            </a:endParaRPr>
          </a:p>
          <a:p>
            <a:r>
              <a:rPr lang="en-US" sz="1600" dirty="0">
                <a:latin typeface="Courier New" charset="0"/>
              </a:rPr>
              <a:t>'</a:t>
            </a:r>
            <a:r>
              <a:rPr lang="en-US" sz="1600" dirty="0">
                <a:latin typeface="Courier" charset="0"/>
              </a:rPr>
              <a:t>		&amp;</a:t>
            </a:r>
            <a:r>
              <a:rPr lang="en-US" sz="1600" dirty="0" err="1">
                <a:latin typeface="Courier" charset="0"/>
              </a:rPr>
              <a:t>apos</a:t>
            </a:r>
            <a:r>
              <a:rPr lang="en-US" sz="1600" dirty="0">
                <a:latin typeface="Courier" charset="0"/>
              </a:rPr>
              <a:t>;</a:t>
            </a:r>
            <a:r>
              <a:rPr lang="en-US" dirty="0">
                <a:latin typeface="Courier" charset="0"/>
              </a:rPr>
              <a:t>			</a:t>
            </a:r>
            <a:r>
              <a:rPr lang="en-US" dirty="0"/>
              <a:t>Single quote</a:t>
            </a:r>
            <a:r>
              <a:rPr lang="en-US" dirty="0">
                <a:latin typeface="Times New Roman" charset="0"/>
              </a:rPr>
              <a:t>	</a:t>
            </a:r>
            <a:endParaRPr lang="en-US" dirty="0">
              <a:latin typeface="New York" charset="0"/>
            </a:endParaRPr>
          </a:p>
          <a:p>
            <a:r>
              <a:rPr lang="en-US" sz="1600" dirty="0">
                <a:latin typeface="Courier" charset="0"/>
              </a:rPr>
              <a:t>¼		&amp;frac14;		</a:t>
            </a:r>
            <a:r>
              <a:rPr lang="en-US" dirty="0"/>
              <a:t>One quarter</a:t>
            </a:r>
            <a:r>
              <a:rPr lang="en-US" dirty="0">
                <a:latin typeface="Times New Roman" charset="0"/>
              </a:rPr>
              <a:t>	</a:t>
            </a:r>
            <a:endParaRPr lang="en-US" dirty="0">
              <a:latin typeface="New York" charset="0"/>
            </a:endParaRPr>
          </a:p>
          <a:p>
            <a:r>
              <a:rPr lang="en-US" sz="1600" dirty="0">
                <a:latin typeface="Courier" charset="0"/>
              </a:rPr>
              <a:t>½		&amp;frac12;		</a:t>
            </a:r>
            <a:r>
              <a:rPr lang="en-US" dirty="0"/>
              <a:t>One half</a:t>
            </a:r>
            <a:r>
              <a:rPr lang="en-US" dirty="0">
                <a:latin typeface="Times New Roman" charset="0"/>
              </a:rPr>
              <a:t>	</a:t>
            </a:r>
            <a:endParaRPr lang="en-US" dirty="0">
              <a:latin typeface="New York" charset="0"/>
            </a:endParaRPr>
          </a:p>
          <a:p>
            <a:r>
              <a:rPr lang="en-US" sz="1600" dirty="0">
                <a:latin typeface="Courier" charset="0"/>
              </a:rPr>
              <a:t>¾		&amp;frac34;</a:t>
            </a:r>
            <a:r>
              <a:rPr lang="en-US" dirty="0">
                <a:latin typeface="Courier" charset="0"/>
              </a:rPr>
              <a:t>		</a:t>
            </a:r>
            <a:r>
              <a:rPr lang="en-US" dirty="0"/>
              <a:t>Three quarters</a:t>
            </a:r>
            <a:r>
              <a:rPr lang="en-US" dirty="0">
                <a:latin typeface="Times New Roman" charset="0"/>
              </a:rPr>
              <a:t>	</a:t>
            </a:r>
            <a:endParaRPr lang="en-US" dirty="0">
              <a:latin typeface="New York" charset="0"/>
            </a:endParaRPr>
          </a:p>
          <a:p>
            <a:r>
              <a:rPr lang="en-US" sz="1600" dirty="0">
                <a:latin typeface="Courier" charset="0"/>
                <a:sym typeface="Symbol" charset="0"/>
              </a:rPr>
              <a:t></a:t>
            </a:r>
            <a:r>
              <a:rPr lang="en-US" sz="1600" dirty="0">
                <a:latin typeface="Courier" charset="0"/>
              </a:rPr>
              <a:t>		&amp;</a:t>
            </a:r>
            <a:r>
              <a:rPr lang="en-US" sz="1600" dirty="0" err="1">
                <a:latin typeface="Courier" charset="0"/>
              </a:rPr>
              <a:t>deg</a:t>
            </a:r>
            <a:r>
              <a:rPr lang="en-US" sz="1600" dirty="0">
                <a:latin typeface="Courier" charset="0"/>
              </a:rPr>
              <a:t>;</a:t>
            </a:r>
            <a:r>
              <a:rPr lang="en-US" dirty="0">
                <a:latin typeface="Courier" charset="0"/>
              </a:rPr>
              <a:t>			</a:t>
            </a:r>
            <a:r>
              <a:rPr lang="en-US" dirty="0"/>
              <a:t>Degree</a:t>
            </a:r>
            <a:r>
              <a:rPr lang="en-US" dirty="0">
                <a:latin typeface="Times New Roman" charset="0"/>
              </a:rPr>
              <a:t>	</a:t>
            </a:r>
            <a:endParaRPr lang="en-US" dirty="0">
              <a:latin typeface="New York" charset="0"/>
            </a:endParaRPr>
          </a:p>
          <a:p>
            <a:r>
              <a:rPr lang="en-US" dirty="0"/>
              <a:t>(space)</a:t>
            </a:r>
            <a:r>
              <a:rPr lang="en-US" dirty="0">
                <a:latin typeface="Times New Roman" charset="0"/>
              </a:rPr>
              <a:t>	</a:t>
            </a:r>
            <a:r>
              <a:rPr lang="en-US" sz="1600" dirty="0">
                <a:latin typeface="Courier" charset="0"/>
              </a:rPr>
              <a:t>&amp;</a:t>
            </a:r>
            <a:r>
              <a:rPr lang="en-US" sz="1600" dirty="0" err="1">
                <a:latin typeface="Courier" charset="0"/>
              </a:rPr>
              <a:t>nbsp</a:t>
            </a:r>
            <a:r>
              <a:rPr lang="en-US" sz="1600" dirty="0">
                <a:latin typeface="Courier" charset="0"/>
              </a:rPr>
              <a:t>;</a:t>
            </a:r>
            <a:r>
              <a:rPr lang="en-US" dirty="0">
                <a:latin typeface="Courier" charset="0"/>
              </a:rPr>
              <a:t>			</a:t>
            </a:r>
            <a:r>
              <a:rPr lang="en-US" dirty="0"/>
              <a:t>Non-breaking space</a:t>
            </a:r>
          </a:p>
          <a:p>
            <a:r>
              <a:rPr lang="en-US" sz="1600" dirty="0">
                <a:latin typeface="Courier New" charset="0"/>
                <a:cs typeface="Courier New" charset="0"/>
              </a:rPr>
              <a:t>@</a:t>
            </a:r>
            <a:r>
              <a:rPr lang="en-US" dirty="0"/>
              <a:t>		</a:t>
            </a:r>
            <a:r>
              <a:rPr lang="en-US" sz="1600" dirty="0">
                <a:latin typeface="Courier New" charset="0"/>
                <a:cs typeface="Courier New" charset="0"/>
              </a:rPr>
              <a:t>&amp;copy;</a:t>
            </a:r>
            <a:r>
              <a:rPr lang="en-US" dirty="0"/>
              <a:t>			Copyright</a:t>
            </a:r>
          </a:p>
          <a:p>
            <a:r>
              <a:rPr lang="en-US" sz="1600" dirty="0">
                <a:latin typeface="Courier New" charset="0"/>
                <a:cs typeface="Courier New" charset="0"/>
              </a:rPr>
              <a:t>€</a:t>
            </a:r>
            <a:r>
              <a:rPr lang="en-US" dirty="0"/>
              <a:t>		</a:t>
            </a:r>
            <a:r>
              <a:rPr lang="en-US" sz="1600" dirty="0">
                <a:latin typeface="Courier New" charset="0"/>
                <a:cs typeface="Courier New" charset="0"/>
              </a:rPr>
              <a:t>&amp;euro;</a:t>
            </a:r>
            <a:r>
              <a:rPr lang="en-US" dirty="0"/>
              <a:t>			Euro	</a:t>
            </a:r>
          </a:p>
          <a:p>
            <a:endParaRPr lang="en-GB" dirty="0"/>
          </a:p>
        </p:txBody>
      </p:sp>
    </p:spTree>
    <p:extLst>
      <p:ext uri="{BB962C8B-B14F-4D97-AF65-F5344CB8AC3E}">
        <p14:creationId xmlns:p14="http://schemas.microsoft.com/office/powerpoint/2010/main" xmlns="" val="14445833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p:txBody>
          <a:bodyPr/>
          <a:lstStyle/>
          <a:p>
            <a:pPr marL="0" indent="0">
              <a:buNone/>
            </a:pPr>
            <a:r>
              <a:rPr lang="en-US" dirty="0"/>
              <a:t>An inline element does not start on a new line and only takes up as much width as necessary.</a:t>
            </a:r>
            <a:endParaRPr lang="en-GB" dirty="0"/>
          </a:p>
          <a:p>
            <a:pPr marL="0" indent="0">
              <a:buNone/>
            </a:pPr>
            <a:r>
              <a:rPr lang="en-GB" dirty="0"/>
              <a:t>Some inline tags are:</a:t>
            </a:r>
          </a:p>
          <a:p>
            <a:pPr marL="0" indent="0">
              <a:buNone/>
            </a:pPr>
            <a:r>
              <a:rPr lang="en-GB" dirty="0">
                <a:solidFill>
                  <a:srgbClr val="FF6600"/>
                </a:solidFill>
              </a:rPr>
              <a:t>&lt;</a:t>
            </a:r>
            <a:r>
              <a:rPr lang="en-GB" dirty="0" err="1">
                <a:solidFill>
                  <a:srgbClr val="FF6600"/>
                </a:solidFill>
              </a:rPr>
              <a:t>em</a:t>
            </a:r>
            <a:r>
              <a:rPr lang="en-GB" dirty="0">
                <a:solidFill>
                  <a:srgbClr val="FF6600"/>
                </a:solidFill>
              </a:rPr>
              <a:t>&gt; &lt;strong&gt; &lt;</a:t>
            </a:r>
            <a:r>
              <a:rPr lang="en-GB" dirty="0" err="1">
                <a:solidFill>
                  <a:srgbClr val="FF6600"/>
                </a:solidFill>
              </a:rPr>
              <a:t>dfn</a:t>
            </a:r>
            <a:r>
              <a:rPr lang="en-GB" dirty="0">
                <a:solidFill>
                  <a:srgbClr val="FF6600"/>
                </a:solidFill>
              </a:rPr>
              <a:t>&gt; &lt;code&gt; &lt;</a:t>
            </a:r>
            <a:r>
              <a:rPr lang="en-GB" dirty="0" err="1">
                <a:solidFill>
                  <a:srgbClr val="FF6600"/>
                </a:solidFill>
              </a:rPr>
              <a:t>kbd</a:t>
            </a:r>
            <a:r>
              <a:rPr lang="en-GB" dirty="0">
                <a:solidFill>
                  <a:srgbClr val="FF6600"/>
                </a:solidFill>
              </a:rPr>
              <a:t>&gt; &lt;</a:t>
            </a:r>
            <a:r>
              <a:rPr lang="en-GB" dirty="0" err="1">
                <a:solidFill>
                  <a:srgbClr val="FF6600"/>
                </a:solidFill>
              </a:rPr>
              <a:t>samp</a:t>
            </a:r>
            <a:r>
              <a:rPr lang="en-GB" dirty="0">
                <a:solidFill>
                  <a:srgbClr val="FF6600"/>
                </a:solidFill>
              </a:rPr>
              <a:t>&gt;</a:t>
            </a:r>
          </a:p>
          <a:p>
            <a:pPr marL="0" indent="0">
              <a:buNone/>
            </a:pPr>
            <a:r>
              <a:rPr lang="en-GB" dirty="0">
                <a:solidFill>
                  <a:srgbClr val="FF6600"/>
                </a:solidFill>
              </a:rPr>
              <a:t>&lt;</a:t>
            </a:r>
            <a:r>
              <a:rPr lang="en-GB" dirty="0" err="1">
                <a:solidFill>
                  <a:srgbClr val="FF6600"/>
                </a:solidFill>
              </a:rPr>
              <a:t>var</a:t>
            </a:r>
            <a:r>
              <a:rPr lang="en-GB" dirty="0">
                <a:solidFill>
                  <a:srgbClr val="FF6600"/>
                </a:solidFill>
              </a:rPr>
              <a:t>&gt; &lt;cite&gt; &lt;q&gt; &lt;sub&gt; &lt;sup&gt;</a:t>
            </a:r>
          </a:p>
        </p:txBody>
      </p:sp>
      <p:sp>
        <p:nvSpPr>
          <p:cNvPr id="4" name="Title 3"/>
          <p:cNvSpPr>
            <a:spLocks noGrp="1"/>
          </p:cNvSpPr>
          <p:nvPr>
            <p:ph type="title"/>
          </p:nvPr>
        </p:nvSpPr>
        <p:spPr/>
        <p:txBody>
          <a:bodyPr/>
          <a:lstStyle/>
          <a:p>
            <a:pPr algn="ctr"/>
            <a:r>
              <a:rPr lang="en-GB" b="1" dirty="0">
                <a:solidFill>
                  <a:srgbClr val="0070C0"/>
                </a:solidFill>
              </a:rPr>
              <a:t>Inline Tags</a:t>
            </a:r>
          </a:p>
        </p:txBody>
      </p:sp>
    </p:spTree>
    <p:extLst>
      <p:ext uri="{BB962C8B-B14F-4D97-AF65-F5344CB8AC3E}">
        <p14:creationId xmlns:p14="http://schemas.microsoft.com/office/powerpoint/2010/main" xmlns="" val="138031776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p:txBody>
          <a:bodyPr>
            <a:normAutofit lnSpcReduction="10000"/>
          </a:bodyPr>
          <a:lstStyle/>
          <a:p>
            <a:pPr marL="0" indent="0">
              <a:buNone/>
            </a:pPr>
            <a:r>
              <a:rPr lang="en-GB" dirty="0"/>
              <a:t>In HTML5, there are new (</a:t>
            </a:r>
            <a:r>
              <a:rPr lang="en-GB" dirty="0">
                <a:solidFill>
                  <a:srgbClr val="FF6600"/>
                </a:solidFill>
              </a:rPr>
              <a:t>div</a:t>
            </a:r>
            <a:r>
              <a:rPr lang="en-GB" dirty="0"/>
              <a:t>-like) sectioning tags, e.g.:</a:t>
            </a:r>
          </a:p>
          <a:p>
            <a:pPr marL="0" indent="0">
              <a:buNone/>
            </a:pPr>
            <a:r>
              <a:rPr lang="en-GB" dirty="0">
                <a:solidFill>
                  <a:srgbClr val="FF6600"/>
                </a:solidFill>
              </a:rPr>
              <a:t>&lt;header&gt; &lt;footer&gt; &lt;</a:t>
            </a:r>
            <a:r>
              <a:rPr lang="en-GB" dirty="0" err="1">
                <a:solidFill>
                  <a:srgbClr val="FF6600"/>
                </a:solidFill>
              </a:rPr>
              <a:t>nav</a:t>
            </a:r>
            <a:r>
              <a:rPr lang="en-GB" dirty="0">
                <a:solidFill>
                  <a:srgbClr val="FF6600"/>
                </a:solidFill>
              </a:rPr>
              <a:t>&gt; &lt;main&gt;</a:t>
            </a:r>
          </a:p>
          <a:p>
            <a:pPr marL="0" indent="0">
              <a:buNone/>
            </a:pPr>
            <a:r>
              <a:rPr lang="en-GB" dirty="0">
                <a:solidFill>
                  <a:srgbClr val="FF6600"/>
                </a:solidFill>
              </a:rPr>
              <a:t>&lt;section&gt; &lt;article&gt; &lt;aside&gt; &lt;figure&gt;</a:t>
            </a:r>
          </a:p>
          <a:p>
            <a:pPr marL="0" indent="0">
              <a:buNone/>
            </a:pPr>
            <a:r>
              <a:rPr lang="en-GB" dirty="0"/>
              <a:t>There are new (span-like) phrasing tags, e.g.:</a:t>
            </a:r>
          </a:p>
          <a:p>
            <a:pPr marL="0" indent="0">
              <a:buNone/>
            </a:pPr>
            <a:r>
              <a:rPr lang="en-GB" dirty="0">
                <a:solidFill>
                  <a:srgbClr val="FF6600"/>
                </a:solidFill>
              </a:rPr>
              <a:t>&lt;mark&gt; &lt;time&gt; &lt;command&gt;</a:t>
            </a:r>
          </a:p>
          <a:p>
            <a:pPr marL="0" indent="0">
              <a:buNone/>
            </a:pPr>
            <a:r>
              <a:rPr lang="en-GB" dirty="0"/>
              <a:t>There are new media tags, e.g.:</a:t>
            </a:r>
          </a:p>
          <a:p>
            <a:pPr marL="0" indent="0">
              <a:buNone/>
            </a:pPr>
            <a:r>
              <a:rPr lang="en-GB" dirty="0">
                <a:solidFill>
                  <a:srgbClr val="FF6600"/>
                </a:solidFill>
              </a:rPr>
              <a:t>&lt;video&gt; &lt;audio&gt; &lt;canvas&gt; &lt;</a:t>
            </a:r>
            <a:r>
              <a:rPr lang="en-GB" dirty="0" err="1">
                <a:solidFill>
                  <a:srgbClr val="FF6600"/>
                </a:solidFill>
              </a:rPr>
              <a:t>svg</a:t>
            </a:r>
            <a:r>
              <a:rPr lang="en-GB" dirty="0">
                <a:solidFill>
                  <a:srgbClr val="FF6600"/>
                </a:solidFill>
              </a:rPr>
              <a:t>&gt; &lt;math&gt;</a:t>
            </a:r>
          </a:p>
          <a:p>
            <a:pPr marL="0" indent="0">
              <a:buNone/>
            </a:pPr>
            <a:r>
              <a:rPr lang="en-GB" dirty="0"/>
              <a:t>See the HTML5 differences from HTML4 document:</a:t>
            </a:r>
          </a:p>
          <a:p>
            <a:pPr marL="0" indent="0">
              <a:buNone/>
            </a:pPr>
            <a:r>
              <a:rPr lang="en-GB" dirty="0">
                <a:hlinkClick r:id="rId2"/>
              </a:rPr>
              <a:t>http://www.w3.org/TR/html5-diff/</a:t>
            </a:r>
            <a:r>
              <a:rPr lang="en-GB" dirty="0"/>
              <a:t> </a:t>
            </a:r>
          </a:p>
          <a:p>
            <a:endParaRPr lang="en-GB" dirty="0"/>
          </a:p>
        </p:txBody>
      </p:sp>
      <p:sp>
        <p:nvSpPr>
          <p:cNvPr id="4" name="Title 3"/>
          <p:cNvSpPr>
            <a:spLocks noGrp="1"/>
          </p:cNvSpPr>
          <p:nvPr>
            <p:ph type="title"/>
          </p:nvPr>
        </p:nvSpPr>
        <p:spPr/>
        <p:txBody>
          <a:bodyPr/>
          <a:lstStyle/>
          <a:p>
            <a:r>
              <a:rPr lang="en-US" dirty="0" smtClean="0"/>
              <a:t>New Tags</a:t>
            </a:r>
            <a:endParaRPr lang="en-GB" dirty="0"/>
          </a:p>
        </p:txBody>
      </p:sp>
    </p:spTree>
    <p:extLst>
      <p:ext uri="{BB962C8B-B14F-4D97-AF65-F5344CB8AC3E}">
        <p14:creationId xmlns:p14="http://schemas.microsoft.com/office/powerpoint/2010/main" xmlns="" val="12071613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Title 2"/>
          <p:cNvSpPr>
            <a:spLocks noGrp="1"/>
          </p:cNvSpPr>
          <p:nvPr>
            <p:ph type="title"/>
          </p:nvPr>
        </p:nvSpPr>
        <p:spPr>
          <a:xfrm>
            <a:off x="2118038" y="1756044"/>
            <a:ext cx="9029700" cy="1325563"/>
          </a:xfrm>
        </p:spPr>
        <p:txBody>
          <a:bodyPr>
            <a:noAutofit/>
          </a:bodyPr>
          <a:lstStyle/>
          <a:p>
            <a:pPr algn="ctr"/>
            <a:r>
              <a:rPr lang="en-GB" sz="6000" b="1" dirty="0" smtClean="0"/>
              <a:t>Questions !!</a:t>
            </a:r>
            <a:br>
              <a:rPr lang="en-GB" sz="6000" b="1" dirty="0" smtClean="0"/>
            </a:br>
            <a:r>
              <a:rPr lang="en-GB" sz="6000" b="1" dirty="0" smtClean="0">
                <a:sym typeface="Wingdings" panose="05000000000000000000" pitchFamily="2" charset="2"/>
              </a:rPr>
              <a:t></a:t>
            </a:r>
            <a:endParaRPr lang="en-GB" sz="6000" b="1" dirty="0"/>
          </a:p>
        </p:txBody>
      </p:sp>
    </p:spTree>
    <p:extLst>
      <p:ext uri="{BB962C8B-B14F-4D97-AF65-F5344CB8AC3E}">
        <p14:creationId xmlns:p14="http://schemas.microsoft.com/office/powerpoint/2010/main" xmlns="" val="330527288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a:xfrm>
            <a:off x="1407554" y="1790165"/>
            <a:ext cx="9791700" cy="3258354"/>
          </a:xfrm>
        </p:spPr>
        <p:txBody>
          <a:bodyPr>
            <a:normAutofit lnSpcReduction="10000"/>
          </a:bodyPr>
          <a:lstStyle/>
          <a:p>
            <a:r>
              <a:rPr lang="en-US" dirty="0"/>
              <a:t>Use the </a:t>
            </a:r>
            <a:r>
              <a:rPr lang="en-US" dirty="0" err="1">
                <a:solidFill>
                  <a:srgbClr val="E46C0A"/>
                </a:solidFill>
              </a:rPr>
              <a:t>src</a:t>
            </a:r>
            <a:r>
              <a:rPr lang="en-US" dirty="0"/>
              <a:t> attribute to indicate the image location.</a:t>
            </a:r>
          </a:p>
          <a:p>
            <a:r>
              <a:rPr lang="en-US" dirty="0"/>
              <a:t>Include </a:t>
            </a:r>
            <a:r>
              <a:rPr lang="en-US" dirty="0">
                <a:solidFill>
                  <a:srgbClr val="E46C0A"/>
                </a:solidFill>
              </a:rPr>
              <a:t>alt</a:t>
            </a:r>
            <a:r>
              <a:rPr lang="en-US" dirty="0"/>
              <a:t> attribute that describe the image. Alt is short for alternative text.</a:t>
            </a:r>
          </a:p>
          <a:p>
            <a:r>
              <a:rPr lang="en-GB" dirty="0">
                <a:ea typeface="ＭＳ Ｐゴシック" charset="0"/>
                <a:cs typeface="ＭＳ Ｐゴシック" charset="0"/>
              </a:rPr>
              <a:t> </a:t>
            </a:r>
            <a:r>
              <a:rPr lang="en-GB" dirty="0">
                <a:solidFill>
                  <a:srgbClr val="FF6600"/>
                </a:solidFill>
                <a:ea typeface="ＭＳ Ｐゴシック" charset="0"/>
                <a:cs typeface="ＭＳ Ｐゴシック" charset="0"/>
              </a:rPr>
              <a:t>width</a:t>
            </a:r>
            <a:r>
              <a:rPr lang="en-GB" dirty="0">
                <a:ea typeface="ＭＳ Ｐゴシック" charset="0"/>
                <a:cs typeface="ＭＳ Ｐゴシック" charset="0"/>
              </a:rPr>
              <a:t> and/or </a:t>
            </a:r>
            <a:r>
              <a:rPr lang="en-GB" dirty="0">
                <a:solidFill>
                  <a:srgbClr val="FF6600"/>
                </a:solidFill>
                <a:ea typeface="ＭＳ Ｐゴシック" charset="0"/>
                <a:cs typeface="ＭＳ Ｐゴシック" charset="0"/>
              </a:rPr>
              <a:t>height</a:t>
            </a:r>
            <a:r>
              <a:rPr lang="en-GB" dirty="0">
                <a:ea typeface="ＭＳ Ｐゴシック" charset="0"/>
                <a:cs typeface="ＭＳ Ｐゴシック" charset="0"/>
              </a:rPr>
              <a:t>  -  dimensions in pixels  (often only need to specify one of them and the other is automatically scaled to match, where possible pictures should be resized using other programs to save on bandwidth and problems that some (older) browsers might have with resizing images)</a:t>
            </a:r>
          </a:p>
          <a:p>
            <a:endParaRPr lang="en-US" dirty="0"/>
          </a:p>
          <a:p>
            <a:endParaRPr lang="en-GB" dirty="0"/>
          </a:p>
        </p:txBody>
      </p:sp>
      <p:sp>
        <p:nvSpPr>
          <p:cNvPr id="4" name="Title 3"/>
          <p:cNvSpPr>
            <a:spLocks noGrp="1"/>
          </p:cNvSpPr>
          <p:nvPr>
            <p:ph type="title"/>
          </p:nvPr>
        </p:nvSpPr>
        <p:spPr>
          <a:xfrm>
            <a:off x="2324100" y="365126"/>
            <a:ext cx="9029700" cy="678064"/>
          </a:xfrm>
        </p:spPr>
        <p:txBody>
          <a:bodyPr>
            <a:noAutofit/>
          </a:bodyPr>
          <a:lstStyle/>
          <a:p>
            <a:pPr algn="ctr"/>
            <a:r>
              <a:rPr lang="en-GB" b="1" dirty="0">
                <a:solidFill>
                  <a:srgbClr val="0070C0"/>
                </a:solidFill>
              </a:rPr>
              <a:t>Images</a:t>
            </a:r>
          </a:p>
        </p:txBody>
      </p:sp>
    </p:spTree>
    <p:extLst>
      <p:ext uri="{BB962C8B-B14F-4D97-AF65-F5344CB8AC3E}">
        <p14:creationId xmlns:p14="http://schemas.microsoft.com/office/powerpoint/2010/main" xmlns="" val="40413853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a:xfrm>
            <a:off x="1407554" y="1790165"/>
            <a:ext cx="9791700" cy="3258354"/>
          </a:xfrm>
        </p:spPr>
        <p:txBody>
          <a:bodyPr>
            <a:normAutofit fontScale="92500" lnSpcReduction="20000"/>
          </a:bodyPr>
          <a:lstStyle/>
          <a:p>
            <a:pPr marL="0" indent="0">
              <a:buNone/>
            </a:pPr>
            <a:r>
              <a:rPr lang="en-US" dirty="0"/>
              <a:t>Example:</a:t>
            </a:r>
          </a:p>
          <a:p>
            <a:pPr marL="0" indent="0">
              <a:buNone/>
            </a:pPr>
            <a:r>
              <a:rPr lang="hr-HR" dirty="0">
                <a:latin typeface="Courier New"/>
                <a:cs typeface="Courier New"/>
              </a:rPr>
              <a:t>&lt;</a:t>
            </a:r>
            <a:r>
              <a:rPr lang="hr-HR" dirty="0">
                <a:solidFill>
                  <a:srgbClr val="E46C0A"/>
                </a:solidFill>
                <a:latin typeface="Courier New"/>
                <a:cs typeface="Courier New"/>
              </a:rPr>
              <a:t>img</a:t>
            </a:r>
            <a:r>
              <a:rPr lang="hr-HR" dirty="0">
                <a:latin typeface="Courier New"/>
                <a:cs typeface="Courier New"/>
              </a:rPr>
              <a:t> </a:t>
            </a:r>
            <a:r>
              <a:rPr lang="hr-HR" dirty="0">
                <a:solidFill>
                  <a:srgbClr val="E46C0A"/>
                </a:solidFill>
                <a:latin typeface="Courier New"/>
                <a:cs typeface="Courier New"/>
              </a:rPr>
              <a:t>src</a:t>
            </a:r>
            <a:r>
              <a:rPr lang="hr-HR" dirty="0">
                <a:latin typeface="Courier New"/>
                <a:cs typeface="Courier New"/>
              </a:rPr>
              <a:t> = ”Smile.jpg”</a:t>
            </a:r>
            <a:r>
              <a:rPr lang="en-US" dirty="0">
                <a:latin typeface="Courier New"/>
                <a:cs typeface="Courier New"/>
              </a:rPr>
              <a:t> </a:t>
            </a:r>
            <a:r>
              <a:rPr lang="en-US" dirty="0">
                <a:solidFill>
                  <a:srgbClr val="E46C0A"/>
                </a:solidFill>
                <a:latin typeface="Courier New"/>
                <a:cs typeface="Courier New"/>
              </a:rPr>
              <a:t>alt</a:t>
            </a:r>
            <a:r>
              <a:rPr lang="en-US" dirty="0">
                <a:latin typeface="Courier New"/>
                <a:cs typeface="Courier New"/>
              </a:rPr>
              <a:t> = "Picture of a happy face” &gt;</a:t>
            </a:r>
          </a:p>
          <a:p>
            <a:pPr marL="0" indent="0">
              <a:buNone/>
            </a:pPr>
            <a:endParaRPr lang="en-US" sz="1600" dirty="0"/>
          </a:p>
          <a:p>
            <a:pPr>
              <a:buFontTx/>
              <a:buChar char="•"/>
            </a:pPr>
            <a:r>
              <a:rPr lang="en-US" sz="1800" dirty="0">
                <a:solidFill>
                  <a:srgbClr val="FF0000"/>
                </a:solidFill>
              </a:rPr>
              <a:t>Make sure your image is in your web site directory folder</a:t>
            </a:r>
          </a:p>
          <a:p>
            <a:pPr marL="0" indent="0">
              <a:buNone/>
            </a:pPr>
            <a:endParaRPr lang="en-US" dirty="0"/>
          </a:p>
          <a:p>
            <a:r>
              <a:rPr lang="en-US" dirty="0"/>
              <a:t>Image as a Link:</a:t>
            </a:r>
          </a:p>
          <a:p>
            <a:pPr marL="0" indent="0">
              <a:buNone/>
            </a:pPr>
            <a:r>
              <a:rPr lang="en-US" dirty="0"/>
              <a:t>&lt;a </a:t>
            </a:r>
            <a:r>
              <a:rPr lang="en-US" dirty="0" err="1"/>
              <a:t>href</a:t>
            </a:r>
            <a:r>
              <a:rPr lang="en-US" dirty="0"/>
              <a:t>="http://www.website.com"&gt;&lt;</a:t>
            </a:r>
            <a:r>
              <a:rPr lang="en-US" dirty="0">
                <a:solidFill>
                  <a:srgbClr val="E46C0A"/>
                </a:solidFill>
              </a:rPr>
              <a:t>img </a:t>
            </a:r>
            <a:r>
              <a:rPr lang="en-US" dirty="0" err="1">
                <a:solidFill>
                  <a:srgbClr val="E46C0A"/>
                </a:solidFill>
              </a:rPr>
              <a:t>src</a:t>
            </a:r>
            <a:r>
              <a:rPr lang="en-US" dirty="0">
                <a:solidFill>
                  <a:srgbClr val="E46C0A"/>
                </a:solidFill>
              </a:rPr>
              <a:t>=”hyperlinkedImage.jpg" </a:t>
            </a:r>
            <a:r>
              <a:rPr lang="en-US" dirty="0"/>
              <a:t>alt=”</a:t>
            </a:r>
            <a:r>
              <a:rPr lang="en-US" dirty="0" err="1"/>
              <a:t>alternitavetext</a:t>
            </a:r>
            <a:r>
              <a:rPr lang="en-US" dirty="0"/>
              <a:t>”&gt; &lt;/a&gt;</a:t>
            </a:r>
          </a:p>
        </p:txBody>
      </p:sp>
      <p:sp>
        <p:nvSpPr>
          <p:cNvPr id="4" name="Title 3"/>
          <p:cNvSpPr>
            <a:spLocks noGrp="1"/>
          </p:cNvSpPr>
          <p:nvPr>
            <p:ph type="title"/>
          </p:nvPr>
        </p:nvSpPr>
        <p:spPr>
          <a:xfrm>
            <a:off x="2324100" y="365126"/>
            <a:ext cx="9029700" cy="678064"/>
          </a:xfrm>
        </p:spPr>
        <p:txBody>
          <a:bodyPr>
            <a:noAutofit/>
          </a:bodyPr>
          <a:lstStyle/>
          <a:p>
            <a:pPr algn="ctr"/>
            <a:r>
              <a:rPr lang="en-GB" b="1" dirty="0">
                <a:solidFill>
                  <a:srgbClr val="0070C0"/>
                </a:solidFill>
              </a:rPr>
              <a:t>Images</a:t>
            </a:r>
          </a:p>
        </p:txBody>
      </p:sp>
    </p:spTree>
    <p:extLst>
      <p:ext uri="{BB962C8B-B14F-4D97-AF65-F5344CB8AC3E}">
        <p14:creationId xmlns:p14="http://schemas.microsoft.com/office/powerpoint/2010/main" xmlns="" val="29662290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p:txBody>
          <a:bodyPr>
            <a:normAutofit/>
          </a:bodyPr>
          <a:lstStyle/>
          <a:p>
            <a:pPr marL="0" indent="0">
              <a:buNone/>
            </a:pPr>
            <a:r>
              <a:rPr lang="en-US" dirty="0"/>
              <a:t>HTML supports: </a:t>
            </a:r>
          </a:p>
          <a:p>
            <a:r>
              <a:rPr lang="en-US" dirty="0"/>
              <a:t>Unordered Lists (or Unnumbered lists)</a:t>
            </a:r>
          </a:p>
          <a:p>
            <a:r>
              <a:rPr lang="en-US" dirty="0"/>
              <a:t>Ordered Lists (or Numbered lists)</a:t>
            </a:r>
          </a:p>
          <a:p>
            <a:r>
              <a:rPr lang="en-US" dirty="0"/>
              <a:t>Definition lists (or Description lists)</a:t>
            </a:r>
          </a:p>
          <a:p>
            <a:endParaRPr lang="en-US" dirty="0"/>
          </a:p>
          <a:p>
            <a:r>
              <a:rPr lang="en-US" dirty="0"/>
              <a:t> You can nest lists too, but use this feature sparingly because too many nested items can get difficult to follow.</a:t>
            </a:r>
          </a:p>
        </p:txBody>
      </p:sp>
      <p:sp>
        <p:nvSpPr>
          <p:cNvPr id="4" name="Title 3"/>
          <p:cNvSpPr>
            <a:spLocks noGrp="1"/>
          </p:cNvSpPr>
          <p:nvPr>
            <p:ph type="title"/>
          </p:nvPr>
        </p:nvSpPr>
        <p:spPr>
          <a:xfrm>
            <a:off x="2002128" y="313611"/>
            <a:ext cx="9029700" cy="832610"/>
          </a:xfrm>
        </p:spPr>
        <p:txBody>
          <a:bodyPr/>
          <a:lstStyle/>
          <a:p>
            <a:pPr algn="ctr"/>
            <a:r>
              <a:rPr lang="en-US" b="1" dirty="0" smtClean="0"/>
              <a:t>Lists</a:t>
            </a:r>
            <a:endParaRPr lang="en-GB" b="1" dirty="0"/>
          </a:p>
        </p:txBody>
      </p:sp>
    </p:spTree>
    <p:extLst>
      <p:ext uri="{BB962C8B-B14F-4D97-AF65-F5344CB8AC3E}">
        <p14:creationId xmlns:p14="http://schemas.microsoft.com/office/powerpoint/2010/main" xmlns="" val="8963841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a:xfrm>
            <a:off x="1349978" y="1593711"/>
            <a:ext cx="9791700" cy="1620193"/>
          </a:xfrm>
        </p:spPr>
        <p:txBody>
          <a:bodyPr>
            <a:noAutofit/>
          </a:bodyPr>
          <a:lstStyle/>
          <a:p>
            <a:pPr>
              <a:buAutoNum type="arabicPeriod"/>
            </a:pPr>
            <a:r>
              <a:rPr lang="en-US" sz="2400" dirty="0"/>
              <a:t>Starts with an opening list </a:t>
            </a:r>
            <a:r>
              <a:rPr lang="en-US" sz="2400" dirty="0">
                <a:solidFill>
                  <a:srgbClr val="E46C0A"/>
                </a:solidFill>
              </a:rPr>
              <a:t>&lt;</a:t>
            </a:r>
            <a:r>
              <a:rPr lang="en-US" sz="2400" dirty="0" err="1">
                <a:solidFill>
                  <a:srgbClr val="E46C0A"/>
                </a:solidFill>
              </a:rPr>
              <a:t>ul</a:t>
            </a:r>
            <a:r>
              <a:rPr lang="en-US" sz="2400" dirty="0">
                <a:solidFill>
                  <a:srgbClr val="E46C0A"/>
                </a:solidFill>
              </a:rPr>
              <a:t>&gt; </a:t>
            </a:r>
            <a:r>
              <a:rPr lang="en-US" sz="2400" dirty="0"/>
              <a:t>(for unordered list) tag.</a:t>
            </a:r>
          </a:p>
          <a:p>
            <a:pPr>
              <a:buAutoNum type="arabicPeriod" startAt="2"/>
            </a:pPr>
            <a:r>
              <a:rPr lang="en-US" sz="2400" dirty="0"/>
              <a:t>Enter the &lt;li&gt; (list item) tag followed by the individual item</a:t>
            </a:r>
          </a:p>
          <a:p>
            <a:pPr>
              <a:buAutoNum type="arabicPeriod" startAt="2"/>
            </a:pPr>
            <a:r>
              <a:rPr lang="en-US" sz="2400" dirty="0"/>
              <a:t>End the entire list with a closing list &lt;/</a:t>
            </a:r>
            <a:r>
              <a:rPr lang="en-US" sz="2400" dirty="0" err="1"/>
              <a:t>ul</a:t>
            </a:r>
            <a:r>
              <a:rPr lang="en-US" sz="2400" dirty="0"/>
              <a:t>&gt; </a:t>
            </a:r>
            <a:r>
              <a:rPr lang="en-US" sz="2400" dirty="0" smtClean="0"/>
              <a:t>tag</a:t>
            </a:r>
            <a:endParaRPr lang="en-US" sz="2400" dirty="0"/>
          </a:p>
          <a:p>
            <a:r>
              <a:rPr lang="en-US" sz="2400" dirty="0" smtClean="0"/>
              <a:t>Example:</a:t>
            </a:r>
            <a:endParaRPr lang="en-GB" sz="2400" dirty="0"/>
          </a:p>
        </p:txBody>
      </p:sp>
      <p:sp>
        <p:nvSpPr>
          <p:cNvPr id="4" name="Title 3"/>
          <p:cNvSpPr>
            <a:spLocks noGrp="1"/>
          </p:cNvSpPr>
          <p:nvPr>
            <p:ph type="title"/>
          </p:nvPr>
        </p:nvSpPr>
        <p:spPr/>
        <p:txBody>
          <a:bodyPr>
            <a:normAutofit/>
          </a:bodyPr>
          <a:lstStyle/>
          <a:p>
            <a:pPr algn="ctr"/>
            <a:r>
              <a:rPr lang="en-GB" b="1" dirty="0">
                <a:solidFill>
                  <a:srgbClr val="0070C0"/>
                </a:solidFill>
              </a:rPr>
              <a:t>Unordered Lists</a:t>
            </a:r>
          </a:p>
        </p:txBody>
      </p:sp>
      <p:sp>
        <p:nvSpPr>
          <p:cNvPr id="5" name="TextBox 4"/>
          <p:cNvSpPr txBox="1"/>
          <p:nvPr/>
        </p:nvSpPr>
        <p:spPr>
          <a:xfrm>
            <a:off x="1421080" y="3414663"/>
            <a:ext cx="1806039" cy="554673"/>
          </a:xfrm>
          <a:prstGeom prst="rect">
            <a:avLst/>
          </a:prstGeom>
          <a:noFill/>
        </p:spPr>
        <p:txBody>
          <a:bodyPr wrap="none" rtlCol="0">
            <a:spAutoFit/>
          </a:bodyPr>
          <a:lstStyle/>
          <a:p>
            <a:r>
              <a:rPr lang="en-US" sz="2400" b="1" dirty="0" smtClean="0">
                <a:solidFill>
                  <a:srgbClr val="E46C0A"/>
                </a:solidFill>
              </a:rPr>
              <a:t>Source Code</a:t>
            </a:r>
            <a:endParaRPr lang="en-US" sz="2400" b="1" dirty="0">
              <a:solidFill>
                <a:srgbClr val="E46C0A"/>
              </a:solidFill>
            </a:endParaRPr>
          </a:p>
        </p:txBody>
      </p:sp>
      <p:sp>
        <p:nvSpPr>
          <p:cNvPr id="6" name="Rectangle 5"/>
          <p:cNvSpPr/>
          <p:nvPr/>
        </p:nvSpPr>
        <p:spPr>
          <a:xfrm>
            <a:off x="1337099" y="3915160"/>
            <a:ext cx="2913918" cy="1938992"/>
          </a:xfrm>
          <a:prstGeom prst="rect">
            <a:avLst/>
          </a:prstGeom>
        </p:spPr>
        <p:txBody>
          <a:bodyPr wrap="square">
            <a:spAutoFit/>
          </a:bodyPr>
          <a:lstStyle/>
          <a:p>
            <a:r>
              <a:rPr lang="es-ES_tradnl" sz="2400" b="1" dirty="0" smtClean="0"/>
              <a:t>&lt;</a:t>
            </a:r>
            <a:r>
              <a:rPr lang="es-ES_tradnl" sz="2400" b="1" dirty="0" err="1" smtClean="0"/>
              <a:t>ul</a:t>
            </a:r>
            <a:r>
              <a:rPr lang="es-ES_tradnl" sz="2400" b="1" dirty="0" smtClean="0"/>
              <a:t>&gt; </a:t>
            </a:r>
          </a:p>
          <a:p>
            <a:r>
              <a:rPr lang="es-ES_tradnl" sz="2400" b="1" dirty="0" smtClean="0"/>
              <a:t>       &lt;li&gt; Sara   &lt;/li&gt;</a:t>
            </a:r>
          </a:p>
          <a:p>
            <a:r>
              <a:rPr lang="es-ES_tradnl" sz="2400" b="1" dirty="0" smtClean="0"/>
              <a:t>       &lt;</a:t>
            </a:r>
            <a:r>
              <a:rPr lang="es-ES_tradnl" sz="2400" b="1" dirty="0"/>
              <a:t>li</a:t>
            </a:r>
            <a:r>
              <a:rPr lang="es-ES_tradnl" sz="2400" b="1" dirty="0" smtClean="0"/>
              <a:t>&gt; Nora  </a:t>
            </a:r>
            <a:r>
              <a:rPr lang="es-ES_tradnl" sz="2400" b="1" dirty="0"/>
              <a:t>&lt;/li&gt;</a:t>
            </a:r>
          </a:p>
          <a:p>
            <a:r>
              <a:rPr lang="es-ES_tradnl" sz="2400" b="1" dirty="0" smtClean="0"/>
              <a:t>       &lt;li&gt; Hana </a:t>
            </a:r>
            <a:r>
              <a:rPr lang="es-ES_tradnl" sz="2400" b="1" dirty="0"/>
              <a:t>&lt;/li&gt;</a:t>
            </a:r>
          </a:p>
          <a:p>
            <a:r>
              <a:rPr lang="en-US" sz="2400" b="1" dirty="0" smtClean="0"/>
              <a:t>&lt;/</a:t>
            </a:r>
            <a:r>
              <a:rPr lang="en-US" sz="2400" b="1" dirty="0" err="1" smtClean="0"/>
              <a:t>ul</a:t>
            </a:r>
            <a:r>
              <a:rPr lang="en-US" sz="2400" b="1" dirty="0" smtClean="0"/>
              <a:t>&gt;</a:t>
            </a:r>
            <a:endParaRPr lang="en-US" sz="2400" b="1" dirty="0"/>
          </a:p>
        </p:txBody>
      </p:sp>
      <p:sp>
        <p:nvSpPr>
          <p:cNvPr id="7" name="TextBox 6"/>
          <p:cNvSpPr txBox="1"/>
          <p:nvPr/>
        </p:nvSpPr>
        <p:spPr>
          <a:xfrm>
            <a:off x="6918904" y="3357133"/>
            <a:ext cx="1002032" cy="554673"/>
          </a:xfrm>
          <a:prstGeom prst="rect">
            <a:avLst/>
          </a:prstGeom>
          <a:noFill/>
        </p:spPr>
        <p:txBody>
          <a:bodyPr wrap="none" rtlCol="0">
            <a:spAutoFit/>
          </a:bodyPr>
          <a:lstStyle/>
          <a:p>
            <a:r>
              <a:rPr lang="en-US" sz="2400" b="1" dirty="0" smtClean="0">
                <a:solidFill>
                  <a:srgbClr val="E46C0A"/>
                </a:solidFill>
              </a:rPr>
              <a:t>Result</a:t>
            </a:r>
            <a:endParaRPr lang="en-US" sz="2400" b="1" dirty="0">
              <a:solidFill>
                <a:srgbClr val="E46C0A"/>
              </a:solidFill>
            </a:endParaRPr>
          </a:p>
        </p:txBody>
      </p:sp>
      <p:sp>
        <p:nvSpPr>
          <p:cNvPr id="8" name="TextBox 7"/>
          <p:cNvSpPr txBox="1"/>
          <p:nvPr/>
        </p:nvSpPr>
        <p:spPr>
          <a:xfrm>
            <a:off x="6877586" y="4148142"/>
            <a:ext cx="1026243" cy="1015663"/>
          </a:xfrm>
          <a:prstGeom prst="rect">
            <a:avLst/>
          </a:prstGeom>
          <a:noFill/>
        </p:spPr>
        <p:txBody>
          <a:bodyPr wrap="none" rtlCol="0">
            <a:spAutoFit/>
          </a:bodyPr>
          <a:lstStyle/>
          <a:p>
            <a:pPr marL="285750" indent="-285750">
              <a:buFont typeface="Arial"/>
              <a:buChar char="•"/>
            </a:pPr>
            <a:r>
              <a:rPr lang="en-US" sz="2000" b="1" dirty="0" smtClean="0"/>
              <a:t>Sara</a:t>
            </a:r>
          </a:p>
          <a:p>
            <a:pPr marL="285750" indent="-285750">
              <a:buFont typeface="Arial"/>
              <a:buChar char="•"/>
            </a:pPr>
            <a:r>
              <a:rPr lang="en-US" sz="2000" b="1" dirty="0" smtClean="0"/>
              <a:t>Nora</a:t>
            </a:r>
          </a:p>
          <a:p>
            <a:pPr marL="285750" indent="-285750">
              <a:buFont typeface="Arial"/>
              <a:buChar char="•"/>
            </a:pPr>
            <a:r>
              <a:rPr lang="en-US" sz="2000" b="1" dirty="0" smtClean="0"/>
              <a:t>Hana</a:t>
            </a:r>
            <a:endParaRPr lang="en-US" sz="2000" b="1" dirty="0"/>
          </a:p>
        </p:txBody>
      </p:sp>
      <p:sp>
        <p:nvSpPr>
          <p:cNvPr id="9" name="Rectangle 8"/>
          <p:cNvSpPr/>
          <p:nvPr/>
        </p:nvSpPr>
        <p:spPr>
          <a:xfrm>
            <a:off x="1562100" y="5826393"/>
            <a:ext cx="8017478" cy="776542"/>
          </a:xfrm>
          <a:prstGeom prst="rect">
            <a:avLst/>
          </a:prstGeom>
        </p:spPr>
        <p:txBody>
          <a:bodyPr wrap="square">
            <a:spAutoFit/>
          </a:bodyPr>
          <a:lstStyle/>
          <a:p>
            <a:r>
              <a:rPr lang="en-US" b="1" dirty="0"/>
              <a:t>The </a:t>
            </a:r>
            <a:r>
              <a:rPr lang="en-US" b="1" dirty="0" smtClean="0"/>
              <a:t>&lt;li&gt; </a:t>
            </a:r>
            <a:r>
              <a:rPr lang="en-US" b="1" dirty="0"/>
              <a:t>item can contain multiple paragraphs. Indicate the paragraphs with the &lt;P&gt; paragraph tags</a:t>
            </a:r>
            <a:r>
              <a:rPr lang="en-US" b="1" dirty="0" smtClean="0"/>
              <a:t>. </a:t>
            </a:r>
            <a:r>
              <a:rPr lang="en-US" b="1" dirty="0" smtClean="0">
                <a:solidFill>
                  <a:srgbClr val="FF0000"/>
                </a:solidFill>
              </a:rPr>
              <a:t>Try it!</a:t>
            </a:r>
            <a:endParaRPr lang="en-US" b="1" dirty="0">
              <a:solidFill>
                <a:srgbClr val="FF0000"/>
              </a:solidFill>
            </a:endParaRPr>
          </a:p>
        </p:txBody>
      </p:sp>
    </p:spTree>
    <p:extLst>
      <p:ext uri="{BB962C8B-B14F-4D97-AF65-F5344CB8AC3E}">
        <p14:creationId xmlns:p14="http://schemas.microsoft.com/office/powerpoint/2010/main" xmlns="" val="30675445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4" name="Title 3"/>
          <p:cNvSpPr>
            <a:spLocks noGrp="1"/>
          </p:cNvSpPr>
          <p:nvPr>
            <p:ph type="title"/>
          </p:nvPr>
        </p:nvSpPr>
        <p:spPr>
          <a:xfrm>
            <a:off x="2324100" y="365125"/>
            <a:ext cx="9029700" cy="1011239"/>
          </a:xfrm>
        </p:spPr>
        <p:txBody>
          <a:bodyPr/>
          <a:lstStyle/>
          <a:p>
            <a:pPr algn="ctr"/>
            <a:r>
              <a:rPr lang="en-US" b="1" dirty="0">
                <a:solidFill>
                  <a:srgbClr val="0070C0"/>
                </a:solidFill>
              </a:rPr>
              <a:t>Ordered Lists</a:t>
            </a:r>
            <a:endParaRPr lang="en-GB" b="1" dirty="0">
              <a:solidFill>
                <a:srgbClr val="0070C0"/>
              </a:solidFill>
            </a:endParaRPr>
          </a:p>
        </p:txBody>
      </p:sp>
      <p:sp>
        <p:nvSpPr>
          <p:cNvPr id="6" name="Content Placeholder 2"/>
          <p:cNvSpPr>
            <a:spLocks noGrp="1"/>
          </p:cNvSpPr>
          <p:nvPr>
            <p:ph idx="1"/>
          </p:nvPr>
        </p:nvSpPr>
        <p:spPr>
          <a:xfrm>
            <a:off x="1745087" y="1376364"/>
            <a:ext cx="8229600" cy="4525963"/>
          </a:xfrm>
        </p:spPr>
        <p:txBody>
          <a:bodyPr/>
          <a:lstStyle/>
          <a:p>
            <a:r>
              <a:rPr lang="en-US" sz="2800" dirty="0"/>
              <a:t>A numbered list (also called an ordered list, from which the tag name derives) is identical to an unnumbered list, except is uses </a:t>
            </a:r>
            <a:r>
              <a:rPr lang="en-US" sz="2800" dirty="0">
                <a:solidFill>
                  <a:srgbClr val="E46C0A"/>
                </a:solidFill>
              </a:rPr>
              <a:t>&lt;</a:t>
            </a:r>
            <a:r>
              <a:rPr lang="en-US" sz="2800" dirty="0" err="1">
                <a:solidFill>
                  <a:srgbClr val="E46C0A"/>
                </a:solidFill>
              </a:rPr>
              <a:t>ol</a:t>
            </a:r>
            <a:r>
              <a:rPr lang="en-US" sz="2800" dirty="0">
                <a:solidFill>
                  <a:srgbClr val="E46C0A"/>
                </a:solidFill>
              </a:rPr>
              <a:t>&gt; </a:t>
            </a:r>
            <a:r>
              <a:rPr lang="en-US" sz="2800" dirty="0"/>
              <a:t>instead of </a:t>
            </a:r>
            <a:r>
              <a:rPr lang="en-US" sz="2800" dirty="0" smtClean="0"/>
              <a:t>&lt;</a:t>
            </a:r>
            <a:r>
              <a:rPr lang="en-US" sz="2800" dirty="0" err="1" smtClean="0"/>
              <a:t>ul</a:t>
            </a:r>
            <a:r>
              <a:rPr lang="en-US" sz="2800" dirty="0" smtClean="0"/>
              <a:t>&gt;.</a:t>
            </a:r>
            <a:endParaRPr lang="en-US" sz="2800" dirty="0" smtClean="0"/>
          </a:p>
          <a:p>
            <a:r>
              <a:rPr lang="en-US" sz="2800" dirty="0" smtClean="0"/>
              <a:t>&lt;li&gt; is used here as well to list the items.</a:t>
            </a:r>
            <a:endParaRPr lang="en-US" sz="2800" dirty="0"/>
          </a:p>
          <a:p>
            <a:pPr>
              <a:buNone/>
            </a:pPr>
            <a:endParaRPr lang="en-GB" dirty="0"/>
          </a:p>
        </p:txBody>
      </p:sp>
      <p:grpSp>
        <p:nvGrpSpPr>
          <p:cNvPr id="7" name="Group 6"/>
          <p:cNvGrpSpPr/>
          <p:nvPr/>
        </p:nvGrpSpPr>
        <p:grpSpPr>
          <a:xfrm>
            <a:off x="2078449" y="3279157"/>
            <a:ext cx="6682440" cy="2302428"/>
            <a:chOff x="457200" y="4106671"/>
            <a:chExt cx="6556267" cy="1916356"/>
          </a:xfrm>
        </p:grpSpPr>
        <p:sp>
          <p:nvSpPr>
            <p:cNvPr id="8" name="TextBox 7"/>
            <p:cNvSpPr txBox="1"/>
            <p:nvPr/>
          </p:nvSpPr>
          <p:spPr>
            <a:xfrm>
              <a:off x="784268" y="4106671"/>
              <a:ext cx="1771939" cy="461665"/>
            </a:xfrm>
            <a:prstGeom prst="rect">
              <a:avLst/>
            </a:prstGeom>
            <a:noFill/>
          </p:spPr>
          <p:txBody>
            <a:bodyPr wrap="none" rtlCol="0">
              <a:spAutoFit/>
            </a:bodyPr>
            <a:lstStyle/>
            <a:p>
              <a:r>
                <a:rPr lang="en-US" sz="2400" b="1" dirty="0" smtClean="0">
                  <a:solidFill>
                    <a:srgbClr val="E46C0A"/>
                  </a:solidFill>
                </a:rPr>
                <a:t>Source Code</a:t>
              </a:r>
              <a:endParaRPr lang="en-US" sz="2400" b="1" dirty="0">
                <a:solidFill>
                  <a:srgbClr val="E46C0A"/>
                </a:solidFill>
              </a:endParaRPr>
            </a:p>
          </p:txBody>
        </p:sp>
        <p:sp>
          <p:nvSpPr>
            <p:cNvPr id="9" name="Rectangle 8"/>
            <p:cNvSpPr/>
            <p:nvPr/>
          </p:nvSpPr>
          <p:spPr>
            <a:xfrm>
              <a:off x="457200" y="4665334"/>
              <a:ext cx="2858899" cy="1357693"/>
            </a:xfrm>
            <a:prstGeom prst="rect">
              <a:avLst/>
            </a:prstGeom>
          </p:spPr>
          <p:txBody>
            <a:bodyPr wrap="square">
              <a:spAutoFit/>
            </a:bodyPr>
            <a:lstStyle/>
            <a:p>
              <a:r>
                <a:rPr lang="es-ES_tradnl" sz="2000" b="1" dirty="0" smtClean="0"/>
                <a:t>&lt;</a:t>
              </a:r>
              <a:r>
                <a:rPr lang="es-ES_tradnl" sz="2000" b="1" dirty="0" err="1"/>
                <a:t>o</a:t>
              </a:r>
              <a:r>
                <a:rPr lang="es-ES_tradnl" sz="2000" b="1" dirty="0" err="1" smtClean="0"/>
                <a:t>l</a:t>
              </a:r>
              <a:r>
                <a:rPr lang="es-ES_tradnl" sz="2000" b="1" dirty="0" smtClean="0"/>
                <a:t>&gt; </a:t>
              </a:r>
            </a:p>
            <a:p>
              <a:r>
                <a:rPr lang="es-ES_tradnl" sz="2000" b="1" dirty="0" smtClean="0"/>
                <a:t>       &lt;li&gt; Sara   &lt;/li&gt;</a:t>
              </a:r>
            </a:p>
            <a:p>
              <a:r>
                <a:rPr lang="es-ES_tradnl" sz="2000" b="1" dirty="0" smtClean="0"/>
                <a:t>       &lt;</a:t>
              </a:r>
              <a:r>
                <a:rPr lang="es-ES_tradnl" sz="2000" b="1" dirty="0"/>
                <a:t>li</a:t>
              </a:r>
              <a:r>
                <a:rPr lang="es-ES_tradnl" sz="2000" b="1" dirty="0" smtClean="0"/>
                <a:t>&gt; Nora  </a:t>
              </a:r>
              <a:r>
                <a:rPr lang="es-ES_tradnl" sz="2000" b="1" dirty="0"/>
                <a:t>&lt;/li&gt;</a:t>
              </a:r>
            </a:p>
            <a:p>
              <a:r>
                <a:rPr lang="es-ES_tradnl" sz="2000" b="1" dirty="0" smtClean="0"/>
                <a:t>       &lt;li&gt; Hana </a:t>
              </a:r>
              <a:r>
                <a:rPr lang="es-ES_tradnl" sz="2000" b="1" dirty="0"/>
                <a:t>&lt;/li&gt;</a:t>
              </a:r>
            </a:p>
            <a:p>
              <a:r>
                <a:rPr lang="en-US" sz="2000" b="1" dirty="0" smtClean="0"/>
                <a:t>&lt;/</a:t>
              </a:r>
              <a:r>
                <a:rPr lang="en-US" sz="2000" b="1" dirty="0" err="1"/>
                <a:t>o</a:t>
              </a:r>
              <a:r>
                <a:rPr lang="en-US" sz="2000" b="1" dirty="0" err="1" smtClean="0"/>
                <a:t>l</a:t>
              </a:r>
              <a:r>
                <a:rPr lang="en-US" sz="2000" b="1" dirty="0" smtClean="0"/>
                <a:t>&gt;</a:t>
              </a:r>
              <a:endParaRPr lang="en-US" sz="2000" b="1" dirty="0"/>
            </a:p>
          </p:txBody>
        </p:sp>
        <p:sp>
          <p:nvSpPr>
            <p:cNvPr id="10" name="TextBox 9"/>
            <p:cNvSpPr txBox="1"/>
            <p:nvPr/>
          </p:nvSpPr>
          <p:spPr>
            <a:xfrm>
              <a:off x="5949982" y="4106671"/>
              <a:ext cx="983112" cy="461665"/>
            </a:xfrm>
            <a:prstGeom prst="rect">
              <a:avLst/>
            </a:prstGeom>
            <a:noFill/>
          </p:spPr>
          <p:txBody>
            <a:bodyPr wrap="none" rtlCol="0">
              <a:spAutoFit/>
            </a:bodyPr>
            <a:lstStyle/>
            <a:p>
              <a:r>
                <a:rPr lang="en-US" sz="2400" b="1" dirty="0" smtClean="0">
                  <a:solidFill>
                    <a:srgbClr val="E46C0A"/>
                  </a:solidFill>
                </a:rPr>
                <a:t>Result</a:t>
              </a:r>
              <a:endParaRPr lang="en-US" sz="2400" b="1" dirty="0">
                <a:solidFill>
                  <a:srgbClr val="E46C0A"/>
                </a:solidFill>
              </a:endParaRPr>
            </a:p>
          </p:txBody>
        </p:sp>
        <p:sp>
          <p:nvSpPr>
            <p:cNvPr id="11" name="TextBox 10"/>
            <p:cNvSpPr txBox="1"/>
            <p:nvPr/>
          </p:nvSpPr>
          <p:spPr>
            <a:xfrm>
              <a:off x="5949982" y="4677871"/>
              <a:ext cx="1063485" cy="845356"/>
            </a:xfrm>
            <a:prstGeom prst="rect">
              <a:avLst/>
            </a:prstGeom>
            <a:noFill/>
          </p:spPr>
          <p:txBody>
            <a:bodyPr wrap="none" rtlCol="0">
              <a:spAutoFit/>
            </a:bodyPr>
            <a:lstStyle/>
            <a:p>
              <a:pPr marL="342900" indent="-342900">
                <a:buFont typeface="+mj-lt"/>
                <a:buAutoNum type="arabicPeriod"/>
              </a:pPr>
              <a:r>
                <a:rPr lang="en-US" sz="2000" b="1" dirty="0" smtClean="0"/>
                <a:t>Sara</a:t>
              </a:r>
            </a:p>
            <a:p>
              <a:pPr marL="342900" indent="-342900">
                <a:buFont typeface="+mj-lt"/>
                <a:buAutoNum type="arabicPeriod"/>
              </a:pPr>
              <a:r>
                <a:rPr lang="en-US" sz="2000" b="1" dirty="0" smtClean="0"/>
                <a:t>Nora</a:t>
              </a:r>
            </a:p>
            <a:p>
              <a:pPr marL="342900" indent="-342900">
                <a:buFont typeface="+mj-lt"/>
                <a:buAutoNum type="arabicPeriod"/>
              </a:pPr>
              <a:r>
                <a:rPr lang="en-US" sz="2000" b="1" dirty="0" smtClean="0"/>
                <a:t>Hana</a:t>
              </a:r>
              <a:endParaRPr lang="en-US" sz="2000" b="1" dirty="0"/>
            </a:p>
          </p:txBody>
        </p:sp>
      </p:grpSp>
    </p:spTree>
    <p:extLst>
      <p:ext uri="{BB962C8B-B14F-4D97-AF65-F5344CB8AC3E}">
        <p14:creationId xmlns:p14="http://schemas.microsoft.com/office/powerpoint/2010/main" xmlns="" val="80458428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4" name="Title 3"/>
          <p:cNvSpPr>
            <a:spLocks noGrp="1"/>
          </p:cNvSpPr>
          <p:nvPr>
            <p:ph type="title"/>
          </p:nvPr>
        </p:nvSpPr>
        <p:spPr>
          <a:xfrm>
            <a:off x="2349858" y="152332"/>
            <a:ext cx="9029700" cy="955251"/>
          </a:xfrm>
        </p:spPr>
        <p:txBody>
          <a:bodyPr/>
          <a:lstStyle/>
          <a:p>
            <a:pPr algn="ctr"/>
            <a:r>
              <a:rPr lang="en-US" b="1" dirty="0" smtClean="0">
                <a:solidFill>
                  <a:srgbClr val="0070C0"/>
                </a:solidFill>
              </a:rPr>
              <a:t>lists</a:t>
            </a:r>
            <a:endParaRPr lang="en-US" b="1" dirty="0">
              <a:solidFill>
                <a:srgbClr val="0070C0"/>
              </a:solidFill>
            </a:endParaRPr>
          </a:p>
        </p:txBody>
      </p:sp>
      <p:sp>
        <p:nvSpPr>
          <p:cNvPr id="7" name="Rectangle 6"/>
          <p:cNvSpPr/>
          <p:nvPr/>
        </p:nvSpPr>
        <p:spPr>
          <a:xfrm>
            <a:off x="1210615" y="1495356"/>
            <a:ext cx="7856112" cy="400110"/>
          </a:xfrm>
          <a:prstGeom prst="rect">
            <a:avLst/>
          </a:prstGeom>
          <a:solidFill>
            <a:schemeClr val="accent1">
              <a:lumMod val="20000"/>
              <a:lumOff val="80000"/>
            </a:schemeClr>
          </a:solidFill>
        </p:spPr>
        <p:txBody>
          <a:bodyPr wrap="square">
            <a:spAutoFit/>
          </a:bodyPr>
          <a:lstStyle/>
          <a:p>
            <a:r>
              <a:rPr lang="en-GB" sz="2000" b="1" dirty="0">
                <a:solidFill>
                  <a:srgbClr val="000000"/>
                </a:solidFill>
                <a:latin typeface="Segoe UI" panose="020B0502040204020203" pitchFamily="34" charset="0"/>
              </a:rPr>
              <a:t>Unordered lists and ordered lists are commonly used in HTML</a:t>
            </a:r>
            <a:r>
              <a:rPr lang="en-GB" sz="2000" b="1" dirty="0" smtClean="0">
                <a:solidFill>
                  <a:srgbClr val="000000"/>
                </a:solidFill>
                <a:latin typeface="Segoe UI" panose="020B0502040204020203" pitchFamily="34" charset="0"/>
              </a:rPr>
              <a:t>:</a:t>
            </a:r>
            <a:endParaRPr lang="en-GB" sz="2000" b="1" dirty="0">
              <a:solidFill>
                <a:srgbClr val="000000"/>
              </a:solidFill>
              <a:latin typeface="Segoe UI" panose="020B0502040204020203" pitchFamily="34" charset="0"/>
            </a:endParaRPr>
          </a:p>
        </p:txBody>
      </p:sp>
      <p:sp>
        <p:nvSpPr>
          <p:cNvPr id="8" name="Rectangle 7"/>
          <p:cNvSpPr/>
          <p:nvPr/>
        </p:nvSpPr>
        <p:spPr>
          <a:xfrm>
            <a:off x="1365162" y="2513651"/>
            <a:ext cx="2949261" cy="2483351"/>
          </a:xfrm>
          <a:prstGeom prst="rect">
            <a:avLst/>
          </a:prstGeom>
          <a:solidFill>
            <a:schemeClr val="accent6">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r>
              <a:rPr lang="en-GB" sz="2400" dirty="0">
                <a:solidFill>
                  <a:srgbClr val="000000"/>
                </a:solidFill>
                <a:latin typeface="Segoe UI" panose="020B0502040204020203" pitchFamily="34" charset="0"/>
              </a:rPr>
              <a:t>Unordered List</a:t>
            </a:r>
          </a:p>
          <a:p>
            <a:pPr>
              <a:buFont typeface="Arial" panose="020B0604020202020204" pitchFamily="34" charset="0"/>
              <a:buChar char="•"/>
            </a:pPr>
            <a:r>
              <a:rPr lang="en-GB" sz="2400" dirty="0">
                <a:solidFill>
                  <a:srgbClr val="000000"/>
                </a:solidFill>
                <a:latin typeface="Verdana" panose="020B0604030504040204" pitchFamily="34" charset="0"/>
              </a:rPr>
              <a:t>The first item</a:t>
            </a:r>
          </a:p>
          <a:p>
            <a:pPr>
              <a:buFont typeface="Arial" panose="020B0604020202020204" pitchFamily="34" charset="0"/>
              <a:buChar char="•"/>
            </a:pPr>
            <a:r>
              <a:rPr lang="en-GB" sz="2400" dirty="0">
                <a:solidFill>
                  <a:srgbClr val="000000"/>
                </a:solidFill>
                <a:latin typeface="Verdana" panose="020B0604030504040204" pitchFamily="34" charset="0"/>
              </a:rPr>
              <a:t>The second item</a:t>
            </a:r>
          </a:p>
          <a:p>
            <a:pPr>
              <a:buFont typeface="Arial" panose="020B0604020202020204" pitchFamily="34" charset="0"/>
              <a:buChar char="•"/>
            </a:pPr>
            <a:r>
              <a:rPr lang="en-GB" sz="2400" dirty="0">
                <a:solidFill>
                  <a:srgbClr val="000000"/>
                </a:solidFill>
                <a:latin typeface="Verdana" panose="020B0604030504040204" pitchFamily="34" charset="0"/>
              </a:rPr>
              <a:t>The third item</a:t>
            </a:r>
          </a:p>
          <a:p>
            <a:pPr>
              <a:buFont typeface="Arial" panose="020B0604020202020204" pitchFamily="34" charset="0"/>
              <a:buChar char="•"/>
            </a:pPr>
            <a:r>
              <a:rPr lang="en-GB" sz="2400" dirty="0">
                <a:solidFill>
                  <a:srgbClr val="000000"/>
                </a:solidFill>
                <a:latin typeface="Verdana" panose="020B0604030504040204" pitchFamily="34" charset="0"/>
              </a:rPr>
              <a:t>The fourth </a:t>
            </a:r>
            <a:r>
              <a:rPr lang="en-GB" sz="2400" dirty="0" smtClean="0">
                <a:solidFill>
                  <a:srgbClr val="000000"/>
                </a:solidFill>
                <a:latin typeface="Verdana" panose="020B0604030504040204" pitchFamily="34" charset="0"/>
              </a:rPr>
              <a:t>item</a:t>
            </a:r>
            <a:endParaRPr lang="en-GB" sz="2400" dirty="0">
              <a:solidFill>
                <a:srgbClr val="000000"/>
              </a:solidFill>
              <a:latin typeface="Verdana" panose="020B0604030504040204" pitchFamily="34" charset="0"/>
            </a:endParaRPr>
          </a:p>
        </p:txBody>
      </p:sp>
      <p:sp>
        <p:nvSpPr>
          <p:cNvPr id="9" name="Rectangle 8"/>
          <p:cNvSpPr/>
          <p:nvPr/>
        </p:nvSpPr>
        <p:spPr>
          <a:xfrm>
            <a:off x="4648200" y="2513651"/>
            <a:ext cx="3259428" cy="2483351"/>
          </a:xfrm>
          <a:prstGeom prst="rect">
            <a:avLst/>
          </a:prstGeom>
          <a:solidFill>
            <a:schemeClr val="accent2">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r>
              <a:rPr lang="en-GB" sz="2400" dirty="0">
                <a:solidFill>
                  <a:srgbClr val="000000"/>
                </a:solidFill>
                <a:latin typeface="Segoe UI" panose="020B0502040204020203" pitchFamily="34" charset="0"/>
              </a:rPr>
              <a:t>Ordered List</a:t>
            </a:r>
          </a:p>
          <a:p>
            <a:pPr>
              <a:buFont typeface="+mj-lt"/>
              <a:buAutoNum type="arabicPeriod"/>
            </a:pPr>
            <a:r>
              <a:rPr lang="en-GB" sz="2400" dirty="0">
                <a:solidFill>
                  <a:srgbClr val="000000"/>
                </a:solidFill>
                <a:latin typeface="Verdana" panose="020B0604030504040204" pitchFamily="34" charset="0"/>
              </a:rPr>
              <a:t>The first item</a:t>
            </a:r>
          </a:p>
          <a:p>
            <a:pPr>
              <a:buFont typeface="+mj-lt"/>
              <a:buAutoNum type="arabicPeriod"/>
            </a:pPr>
            <a:r>
              <a:rPr lang="en-GB" sz="2400" dirty="0">
                <a:solidFill>
                  <a:srgbClr val="000000"/>
                </a:solidFill>
                <a:latin typeface="Verdana" panose="020B0604030504040204" pitchFamily="34" charset="0"/>
              </a:rPr>
              <a:t>The second item</a:t>
            </a:r>
          </a:p>
          <a:p>
            <a:pPr>
              <a:buFont typeface="+mj-lt"/>
              <a:buAutoNum type="arabicPeriod"/>
            </a:pPr>
            <a:r>
              <a:rPr lang="en-GB" sz="2400" dirty="0">
                <a:solidFill>
                  <a:srgbClr val="000000"/>
                </a:solidFill>
                <a:latin typeface="Verdana" panose="020B0604030504040204" pitchFamily="34" charset="0"/>
              </a:rPr>
              <a:t>The third item</a:t>
            </a:r>
          </a:p>
          <a:p>
            <a:pPr>
              <a:buFont typeface="+mj-lt"/>
              <a:buAutoNum type="arabicPeriod"/>
            </a:pPr>
            <a:r>
              <a:rPr lang="en-GB" sz="2400" dirty="0">
                <a:solidFill>
                  <a:srgbClr val="000000"/>
                </a:solidFill>
                <a:latin typeface="Verdana" panose="020B0604030504040204" pitchFamily="34" charset="0"/>
              </a:rPr>
              <a:t>The fourth item</a:t>
            </a:r>
          </a:p>
        </p:txBody>
      </p:sp>
    </p:spTree>
    <p:extLst>
      <p:ext uri="{BB962C8B-B14F-4D97-AF65-F5344CB8AC3E}">
        <p14:creationId xmlns:p14="http://schemas.microsoft.com/office/powerpoint/2010/main" xmlns="" val="22267569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a:xfrm>
            <a:off x="601015" y="1190861"/>
            <a:ext cx="11487954" cy="1935007"/>
          </a:xfrm>
        </p:spPr>
        <p:txBody>
          <a:bodyPr>
            <a:noAutofit/>
          </a:bodyPr>
          <a:lstStyle/>
          <a:p>
            <a:pPr marL="285750" indent="-285750"/>
            <a:r>
              <a:rPr lang="en-US" dirty="0"/>
              <a:t>The </a:t>
            </a:r>
            <a:r>
              <a:rPr lang="en-US" dirty="0">
                <a:solidFill>
                  <a:srgbClr val="E46C0A"/>
                </a:solidFill>
              </a:rPr>
              <a:t>&lt;dl&gt; </a:t>
            </a:r>
            <a:r>
              <a:rPr lang="en-US" dirty="0"/>
              <a:t>tag defines a description list.</a:t>
            </a:r>
          </a:p>
          <a:p>
            <a:pPr marL="285750" indent="-285750"/>
            <a:r>
              <a:rPr lang="en-US" dirty="0"/>
              <a:t>It is used in conjunction with </a:t>
            </a:r>
            <a:r>
              <a:rPr lang="en-US" dirty="0">
                <a:solidFill>
                  <a:srgbClr val="E46C0A"/>
                </a:solidFill>
              </a:rPr>
              <a:t>&lt;</a:t>
            </a:r>
            <a:r>
              <a:rPr lang="en-US" dirty="0" err="1">
                <a:solidFill>
                  <a:srgbClr val="E46C0A"/>
                </a:solidFill>
              </a:rPr>
              <a:t>dt</a:t>
            </a:r>
            <a:r>
              <a:rPr lang="en-US" dirty="0">
                <a:solidFill>
                  <a:srgbClr val="E46C0A"/>
                </a:solidFill>
              </a:rPr>
              <a:t>&gt; </a:t>
            </a:r>
            <a:r>
              <a:rPr lang="en-US" dirty="0"/>
              <a:t>(defines terms) and </a:t>
            </a:r>
            <a:r>
              <a:rPr lang="en-US" dirty="0">
                <a:solidFill>
                  <a:srgbClr val="E46C0A"/>
                </a:solidFill>
              </a:rPr>
              <a:t>&lt;</a:t>
            </a:r>
            <a:r>
              <a:rPr lang="en-US" dirty="0" err="1">
                <a:solidFill>
                  <a:srgbClr val="E46C0A"/>
                </a:solidFill>
              </a:rPr>
              <a:t>dd</a:t>
            </a:r>
            <a:r>
              <a:rPr lang="en-US" dirty="0">
                <a:solidFill>
                  <a:srgbClr val="E46C0A"/>
                </a:solidFill>
              </a:rPr>
              <a:t>&gt; </a:t>
            </a:r>
            <a:r>
              <a:rPr lang="en-US" dirty="0"/>
              <a:t>(describes each term)</a:t>
            </a:r>
          </a:p>
          <a:p>
            <a:pPr marL="285750" indent="-285750"/>
            <a:r>
              <a:rPr lang="en-US" dirty="0"/>
              <a:t>Web browsers generally format the definition on a new line and indent it.</a:t>
            </a:r>
          </a:p>
        </p:txBody>
      </p:sp>
      <p:sp>
        <p:nvSpPr>
          <p:cNvPr id="4" name="Title 3"/>
          <p:cNvSpPr>
            <a:spLocks noGrp="1"/>
          </p:cNvSpPr>
          <p:nvPr>
            <p:ph type="title"/>
          </p:nvPr>
        </p:nvSpPr>
        <p:spPr>
          <a:xfrm>
            <a:off x="2311221" y="184822"/>
            <a:ext cx="9029700" cy="678064"/>
          </a:xfrm>
        </p:spPr>
        <p:txBody>
          <a:bodyPr>
            <a:normAutofit fontScale="90000"/>
          </a:bodyPr>
          <a:lstStyle/>
          <a:p>
            <a:pPr algn="ctr"/>
            <a:r>
              <a:rPr lang="en-US" b="1" dirty="0">
                <a:solidFill>
                  <a:srgbClr val="0070C0"/>
                </a:solidFill>
              </a:rPr>
              <a:t>Description List (Definition Lists )</a:t>
            </a:r>
            <a:endParaRPr lang="en-GB" b="1" dirty="0">
              <a:solidFill>
                <a:srgbClr val="0070C0"/>
              </a:solidFill>
            </a:endParaRPr>
          </a:p>
        </p:txBody>
      </p:sp>
      <p:sp>
        <p:nvSpPr>
          <p:cNvPr id="5" name="Content Placeholder 2"/>
          <p:cNvSpPr txBox="1">
            <a:spLocks/>
          </p:cNvSpPr>
          <p:nvPr/>
        </p:nvSpPr>
        <p:spPr>
          <a:xfrm>
            <a:off x="763073" y="3380224"/>
            <a:ext cx="4607417" cy="2441027"/>
          </a:xfrm>
          <a:prstGeom prst="rect">
            <a:avLst/>
          </a:prstGeom>
          <a:solidFill>
            <a:schemeClr val="accent2">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&lt;dl&gt;</a:t>
            </a:r>
            <a:br>
              <a:rPr lang="en-GB" dirty="0"/>
            </a:br>
            <a:r>
              <a:rPr lang="en-GB" dirty="0"/>
              <a:t>  &lt;</a:t>
            </a:r>
            <a:r>
              <a:rPr lang="en-GB" dirty="0" err="1"/>
              <a:t>dt</a:t>
            </a:r>
            <a:r>
              <a:rPr lang="en-GB" dirty="0"/>
              <a:t>&gt;Coffee&lt;/</a:t>
            </a:r>
            <a:r>
              <a:rPr lang="en-GB" dirty="0" err="1"/>
              <a:t>dt</a:t>
            </a:r>
            <a:r>
              <a:rPr lang="en-GB" dirty="0"/>
              <a:t>&gt;</a:t>
            </a:r>
            <a:br>
              <a:rPr lang="en-GB" dirty="0"/>
            </a:br>
            <a:r>
              <a:rPr lang="en-GB" dirty="0"/>
              <a:t>  &lt;</a:t>
            </a:r>
            <a:r>
              <a:rPr lang="en-GB" dirty="0" err="1"/>
              <a:t>dd</a:t>
            </a:r>
            <a:r>
              <a:rPr lang="en-GB" dirty="0"/>
              <a:t>&gt;- black hot drink&lt;/</a:t>
            </a:r>
            <a:r>
              <a:rPr lang="en-GB" dirty="0" err="1"/>
              <a:t>dd</a:t>
            </a:r>
            <a:r>
              <a:rPr lang="en-GB" dirty="0"/>
              <a:t>&gt;</a:t>
            </a:r>
            <a:br>
              <a:rPr lang="en-GB" dirty="0"/>
            </a:br>
            <a:r>
              <a:rPr lang="en-GB" dirty="0"/>
              <a:t>  &lt;</a:t>
            </a:r>
            <a:r>
              <a:rPr lang="en-GB" dirty="0" err="1"/>
              <a:t>dt</a:t>
            </a:r>
            <a:r>
              <a:rPr lang="en-GB" dirty="0"/>
              <a:t>&gt;Milk&lt;/</a:t>
            </a:r>
            <a:r>
              <a:rPr lang="en-GB" dirty="0" err="1"/>
              <a:t>dt</a:t>
            </a:r>
            <a:r>
              <a:rPr lang="en-GB" dirty="0"/>
              <a:t>&gt;</a:t>
            </a:r>
            <a:br>
              <a:rPr lang="en-GB" dirty="0"/>
            </a:br>
            <a:r>
              <a:rPr lang="en-GB" dirty="0"/>
              <a:t>  &lt;</a:t>
            </a:r>
            <a:r>
              <a:rPr lang="en-GB" dirty="0" err="1"/>
              <a:t>dd</a:t>
            </a:r>
            <a:r>
              <a:rPr lang="en-GB" dirty="0"/>
              <a:t>&gt;- white cold drink&lt;/</a:t>
            </a:r>
            <a:r>
              <a:rPr lang="en-GB" dirty="0" err="1"/>
              <a:t>dd</a:t>
            </a:r>
            <a:r>
              <a:rPr lang="en-GB" dirty="0"/>
              <a:t>&gt;</a:t>
            </a:r>
            <a:br>
              <a:rPr lang="en-GB" dirty="0"/>
            </a:br>
            <a:r>
              <a:rPr lang="en-GB" dirty="0"/>
              <a:t>&lt;/dl&gt;</a:t>
            </a:r>
            <a:endParaRPr lang="en-US" b="1" dirty="0" smtClean="0">
              <a:solidFill>
                <a:srgbClr val="FF6600"/>
              </a:solidFill>
            </a:endParaRPr>
          </a:p>
          <a:p>
            <a:endParaRPr lang="en-GB" dirty="0"/>
          </a:p>
        </p:txBody>
      </p:sp>
      <p:sp>
        <p:nvSpPr>
          <p:cNvPr id="6" name="Rectangle 5"/>
          <p:cNvSpPr/>
          <p:nvPr/>
        </p:nvSpPr>
        <p:spPr>
          <a:xfrm>
            <a:off x="6900650" y="3415006"/>
            <a:ext cx="3387143" cy="2350875"/>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r>
              <a:rPr lang="en-GB" sz="2400" b="1" dirty="0" smtClean="0">
                <a:solidFill>
                  <a:srgbClr val="0070C0"/>
                </a:solidFill>
              </a:rPr>
              <a:t>Coffee</a:t>
            </a:r>
            <a:r>
              <a:rPr lang="en-GB" sz="2400" b="1" dirty="0">
                <a:solidFill>
                  <a:srgbClr val="0070C0"/>
                </a:solidFill>
              </a:rPr>
              <a:t/>
            </a:r>
            <a:br>
              <a:rPr lang="en-GB" sz="2400" b="1" dirty="0">
                <a:solidFill>
                  <a:srgbClr val="0070C0"/>
                </a:solidFill>
              </a:rPr>
            </a:br>
            <a:r>
              <a:rPr lang="en-GB" sz="2400" b="1" dirty="0">
                <a:solidFill>
                  <a:srgbClr val="0070C0"/>
                </a:solidFill>
              </a:rPr>
              <a:t>   </a:t>
            </a:r>
            <a:r>
              <a:rPr lang="en-GB" sz="2400" b="1" dirty="0" smtClean="0">
                <a:solidFill>
                  <a:srgbClr val="0070C0"/>
                </a:solidFill>
              </a:rPr>
              <a:t>	- </a:t>
            </a:r>
            <a:r>
              <a:rPr lang="en-GB" sz="2400" b="1" dirty="0">
                <a:solidFill>
                  <a:srgbClr val="0070C0"/>
                </a:solidFill>
              </a:rPr>
              <a:t>black hot </a:t>
            </a:r>
            <a:r>
              <a:rPr lang="en-GB" sz="2400" b="1" dirty="0" smtClean="0">
                <a:solidFill>
                  <a:srgbClr val="0070C0"/>
                </a:solidFill>
              </a:rPr>
              <a:t>drink</a:t>
            </a:r>
            <a:r>
              <a:rPr lang="en-GB" sz="2400" b="1" dirty="0">
                <a:solidFill>
                  <a:srgbClr val="0070C0"/>
                </a:solidFill>
              </a:rPr>
              <a:t/>
            </a:r>
            <a:br>
              <a:rPr lang="en-GB" sz="2400" b="1" dirty="0">
                <a:solidFill>
                  <a:srgbClr val="0070C0"/>
                </a:solidFill>
              </a:rPr>
            </a:br>
            <a:r>
              <a:rPr lang="en-GB" sz="2400" b="1" dirty="0">
                <a:solidFill>
                  <a:srgbClr val="0070C0"/>
                </a:solidFill>
              </a:rPr>
              <a:t>  </a:t>
            </a:r>
            <a:r>
              <a:rPr lang="en-GB" sz="2400" b="1" dirty="0" smtClean="0">
                <a:solidFill>
                  <a:srgbClr val="0070C0"/>
                </a:solidFill>
              </a:rPr>
              <a:t>Milk</a:t>
            </a:r>
            <a:r>
              <a:rPr lang="en-GB" sz="2400" b="1" dirty="0">
                <a:solidFill>
                  <a:srgbClr val="0070C0"/>
                </a:solidFill>
              </a:rPr>
              <a:t/>
            </a:r>
            <a:br>
              <a:rPr lang="en-GB" sz="2400" b="1" dirty="0">
                <a:solidFill>
                  <a:srgbClr val="0070C0"/>
                </a:solidFill>
              </a:rPr>
            </a:br>
            <a:r>
              <a:rPr lang="en-GB" sz="2400" b="1" dirty="0">
                <a:solidFill>
                  <a:srgbClr val="0070C0"/>
                </a:solidFill>
              </a:rPr>
              <a:t>  	</a:t>
            </a:r>
            <a:r>
              <a:rPr lang="en-GB" sz="2400" b="1" dirty="0" smtClean="0">
                <a:solidFill>
                  <a:srgbClr val="0070C0"/>
                </a:solidFill>
              </a:rPr>
              <a:t>- </a:t>
            </a:r>
            <a:r>
              <a:rPr lang="en-GB" sz="2400" b="1" dirty="0">
                <a:solidFill>
                  <a:srgbClr val="0070C0"/>
                </a:solidFill>
              </a:rPr>
              <a:t>white cold </a:t>
            </a:r>
            <a:r>
              <a:rPr lang="en-GB" sz="2400" b="1" dirty="0" smtClean="0">
                <a:solidFill>
                  <a:srgbClr val="0070C0"/>
                </a:solidFill>
              </a:rPr>
              <a:t>drink</a:t>
            </a:r>
            <a:endParaRPr lang="en-US" sz="2400" b="1" dirty="0">
              <a:solidFill>
                <a:srgbClr val="0070C0"/>
              </a:solidFill>
            </a:endParaRPr>
          </a:p>
        </p:txBody>
      </p:sp>
    </p:spTree>
    <p:extLst>
      <p:ext uri="{BB962C8B-B14F-4D97-AF65-F5344CB8AC3E}">
        <p14:creationId xmlns:p14="http://schemas.microsoft.com/office/powerpoint/2010/main" xmlns="" val="343064459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xmlns="" name="Cloud skipper design template" id="{30DBBF30-EDA2-4408-9702-3B0A8AED6F12}" vid="{0F128B79-39D4-4007-9EC6-E245A2CC91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A1AFEDE-5CAF-4D05-AC35-0F55C5366E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Cloud skipper design slides</Template>
  <TotalTime>0</TotalTime>
  <Words>1935</Words>
  <Application>Microsoft Office PowerPoint</Application>
  <PresentationFormat>Custom</PresentationFormat>
  <Paragraphs>421</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Cloud skipper design template</vt:lpstr>
      <vt:lpstr>Introduction to the Internet</vt:lpstr>
      <vt:lpstr>Images</vt:lpstr>
      <vt:lpstr>Images</vt:lpstr>
      <vt:lpstr>Images</vt:lpstr>
      <vt:lpstr>Lists</vt:lpstr>
      <vt:lpstr>Unordered Lists</vt:lpstr>
      <vt:lpstr>Ordered Lists</vt:lpstr>
      <vt:lpstr>lists</vt:lpstr>
      <vt:lpstr>Description List (Definition Lists )</vt:lpstr>
      <vt:lpstr> The Style Attribute</vt:lpstr>
      <vt:lpstr>Example (Disc)</vt:lpstr>
      <vt:lpstr>Example (Circle)</vt:lpstr>
      <vt:lpstr>Example (Square)</vt:lpstr>
      <vt:lpstr>Example (None)</vt:lpstr>
      <vt:lpstr>The Type Attribute</vt:lpstr>
      <vt:lpstr>The Type Attribute (Number)</vt:lpstr>
      <vt:lpstr>The Type Attribute (Uppercase letters)</vt:lpstr>
      <vt:lpstr>The Type Attribute (Lowercase letters)</vt:lpstr>
      <vt:lpstr>The Type Attribute (Uppercase Roman Numbers)</vt:lpstr>
      <vt:lpstr>The Type Attribute (Lowercase Roman Numbers)</vt:lpstr>
      <vt:lpstr>Nested HTML Lists</vt:lpstr>
      <vt:lpstr>Horizontal Lists</vt:lpstr>
      <vt:lpstr>HTML &lt;q&gt; for Short Quotations</vt:lpstr>
      <vt:lpstr>Special Characters</vt:lpstr>
      <vt:lpstr>Special Characters</vt:lpstr>
      <vt:lpstr>Inline Tags</vt:lpstr>
      <vt:lpstr>New Tags</vt:lpstr>
      <vt:lpstr>Questions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2015-06-10T01:27:29Z</dcterms:created>
  <dcterms:modified xsi:type="dcterms:W3CDTF">2016-10-02T21:04:47Z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TC034605089991</vt:lpwstr>
  </property>
</Properties>
</file>