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5"/>
  </p:notesMasterIdLst>
  <p:sldIdLst>
    <p:sldId id="256" r:id="rId2"/>
    <p:sldId id="287" r:id="rId3"/>
    <p:sldId id="258" r:id="rId4"/>
    <p:sldId id="257" r:id="rId5"/>
    <p:sldId id="259" r:id="rId6"/>
    <p:sldId id="302" r:id="rId7"/>
    <p:sldId id="299" r:id="rId8"/>
    <p:sldId id="295" r:id="rId9"/>
    <p:sldId id="294" r:id="rId10"/>
    <p:sldId id="261" r:id="rId11"/>
    <p:sldId id="264" r:id="rId12"/>
    <p:sldId id="265" r:id="rId13"/>
    <p:sldId id="266" r:id="rId14"/>
    <p:sldId id="297" r:id="rId15"/>
    <p:sldId id="267" r:id="rId16"/>
    <p:sldId id="269" r:id="rId17"/>
    <p:sldId id="268" r:id="rId18"/>
    <p:sldId id="283" r:id="rId19"/>
    <p:sldId id="270" r:id="rId20"/>
    <p:sldId id="271" r:id="rId21"/>
    <p:sldId id="272" r:id="rId22"/>
    <p:sldId id="273" r:id="rId23"/>
    <p:sldId id="285" r:id="rId24"/>
    <p:sldId id="284" r:id="rId25"/>
    <p:sldId id="274" r:id="rId26"/>
    <p:sldId id="275" r:id="rId27"/>
    <p:sldId id="276" r:id="rId28"/>
    <p:sldId id="280" r:id="rId29"/>
    <p:sldId id="301" r:id="rId30"/>
    <p:sldId id="281" r:id="rId31"/>
    <p:sldId id="277" r:id="rId32"/>
    <p:sldId id="278" r:id="rId33"/>
    <p:sldId id="279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pn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FA773-6027-4160-90F3-3C94C781B68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E690-B0C4-4F48-999A-00FB6A3AB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8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E690-B0C4-4F48-999A-00FB6A3AB0E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3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E690-B0C4-4F48-999A-00FB6A3AB0E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57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958B56-350D-4C09-A155-D98EFDE9BA6D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15E49-5ECB-4DF5-80F6-1E561838AEB0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C52C0A-DFDB-4735-B509-2FF7C686B638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63D87-7C39-4750-8E19-B5BA37522906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7871FF-A06E-4727-BE85-3A8A88EB23EA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D44E0-3C66-445D-8F4F-AAF07C96E9DE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47C7B-1880-4E8A-8657-AB6BE5532CB5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7281-849B-41BE-BA8C-5D58D87FBC1C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D9A03E-4172-462D-BFB4-8EDBE6E51161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AE713-515D-4D79-BFE0-F22DC8CCD7DF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160-2BE5-4B5C-B406-5D14D649456A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ACF096-C53B-4F52-A47C-E95C9A4060DE}" type="datetime1">
              <a:rPr lang="ar-SA" smtClean="0"/>
              <a:pPr/>
              <a:t>23/01/1438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6C726C-C895-4C9A-94C4-6F92F7F9590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gi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Unsaturated Hydrocarbons</a:t>
            </a:r>
            <a:br>
              <a:rPr lang="en-US" sz="4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sz="40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Alkynes and dienes</a:t>
            </a:r>
            <a:r>
              <a:rPr lang="en-US" sz="44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sz="44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Shatha</a:t>
            </a:r>
            <a:r>
              <a:rPr lang="en-US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I </a:t>
            </a:r>
            <a:r>
              <a:rPr lang="en-US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Alaqeel</a:t>
            </a:r>
            <a:endParaRPr lang="en-US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960664" y="6488668"/>
            <a:ext cx="118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ndalus" pitchFamily="18" charset="-78"/>
                <a:cs typeface="Andalus" pitchFamily="18" charset="-78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Andalus" pitchFamily="18" charset="-78"/>
                <a:cs typeface="Andalus" pitchFamily="18" charset="-78"/>
              </a:rPr>
              <a:t>Chem</a:t>
            </a:r>
            <a:endParaRPr lang="en-US" b="1" dirty="0">
              <a:solidFill>
                <a:schemeClr val="accent6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726C-C895-4C9A-94C4-6F92F7F9590D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8821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Summary </a:t>
            </a:r>
            <a:endParaRPr lang="ar-SA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hybridization occurs when a C has 2 sigma bonds only</a:t>
            </a:r>
          </a:p>
          <a:p>
            <a:pPr algn="l" rtl="0"/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hybridized orbital has 50% s and 50% p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character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The 2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hybrids point in opposite directions at 180</a:t>
            </a:r>
            <a:r>
              <a:rPr lang="en-US" sz="2400" baseline="30000" dirty="0">
                <a:latin typeface="Andalus" pitchFamily="18" charset="-78"/>
                <a:cs typeface="Andalus" pitchFamily="18" charset="-78"/>
              </a:rPr>
              <a:t>o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to each other 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Each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sp</a:t>
            </a:r>
            <a:r>
              <a:rPr lang="en-US" sz="2400" b="1" baseline="30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hybrid is involved in a(</a:t>
            </a:r>
            <a:r>
              <a:rPr lang="el-GR" sz="2400" dirty="0">
                <a:cs typeface="Andalus" pitchFamily="18" charset="-78"/>
              </a:rPr>
              <a:t>σ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)sigma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bond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The remaining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orbitals form the 2pi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bonds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</a:rPr>
              <a:t> The triple bond is one (</a:t>
            </a:r>
            <a:r>
              <a:rPr lang="el-GR" sz="2400" dirty="0">
                <a:cs typeface="Andalus" pitchFamily="18" charset="-78"/>
              </a:rPr>
              <a:t>σ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)bond and two pi (∏) bonds.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833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IUPAC Nomenclature of Alkynes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Find the longest chain containing both atoms of the triple bond; this gives the root name. 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Add the ending </a:t>
            </a:r>
            <a:r>
              <a:rPr lang="en-US" sz="4500" i="1" dirty="0">
                <a:latin typeface="Andalus" pitchFamily="18" charset="-78"/>
                <a:cs typeface="Andalus" pitchFamily="18" charset="-78"/>
              </a:rPr>
              <a:t>–</a:t>
            </a:r>
            <a:r>
              <a:rPr lang="en-US" sz="4500" i="1" dirty="0" err="1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yne</a:t>
            </a:r>
            <a:r>
              <a:rPr lang="en-US" sz="4500" i="1" dirty="0">
                <a:latin typeface="Andalus" pitchFamily="18" charset="-78"/>
                <a:cs typeface="Andalus" pitchFamily="18" charset="-78"/>
              </a:rPr>
              <a:t> to the root name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Number the chain, starting at the end closest to the triple bond. 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 Give branches or other substituents names and  numbers to locate their positions.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Indicate the number of identical groups by prefixes di, tri, tetra, etc.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</a:rPr>
              <a:t>Place the position numbers and names of the substituent  groups in alphabetical order, before the root name. In alphabetizing ignore prefixes like </a:t>
            </a:r>
            <a:r>
              <a:rPr lang="en-US" sz="4500" i="1" dirty="0" err="1">
                <a:latin typeface="Andalus" pitchFamily="18" charset="-78"/>
                <a:cs typeface="Andalus" pitchFamily="18" charset="-78"/>
              </a:rPr>
              <a:t>tert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., di, tri, etc. but include </a:t>
            </a:r>
            <a:r>
              <a:rPr lang="en-US" sz="4500" dirty="0" err="1">
                <a:latin typeface="Andalus" pitchFamily="18" charset="-78"/>
                <a:cs typeface="Andalus" pitchFamily="18" charset="-78"/>
              </a:rPr>
              <a:t>iso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4500" dirty="0" err="1">
                <a:latin typeface="Andalus" pitchFamily="18" charset="-78"/>
                <a:cs typeface="Andalus" pitchFamily="18" charset="-78"/>
              </a:rPr>
              <a:t>cyclo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Double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triple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 bonds are considered to 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have equal priority</a:t>
            </a:r>
            <a:r>
              <a:rPr lang="en-US" sz="4500" dirty="0">
                <a:latin typeface="Andalus" pitchFamily="18" charset="-78"/>
                <a:cs typeface="Andalus" pitchFamily="18" charset="-78"/>
              </a:rPr>
              <a:t>: thus in a molecule with both a double and triple bond, whichever is close to the end of the chain determines the direction of numbering.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	In case where double and triple bonds would have the 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same position number</a:t>
            </a:r>
            <a:r>
              <a:rPr lang="en-US" sz="45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, the 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double bond takes the lower number</a:t>
            </a:r>
            <a:r>
              <a:rPr lang="en-US" sz="45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.</a:t>
            </a:r>
          </a:p>
          <a:p>
            <a:pPr algn="just" rtl="0">
              <a:buBlip>
                <a:blip r:embed="rId2"/>
              </a:buBlip>
              <a:defRPr/>
            </a:pPr>
            <a:r>
              <a:rPr lang="en-US" sz="45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In writing the final name 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‘’</a:t>
            </a:r>
            <a:r>
              <a:rPr lang="en-US" sz="4500" dirty="0" err="1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ene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’’ comes before ‘’</a:t>
            </a:r>
            <a:r>
              <a:rPr lang="en-US" sz="4500" dirty="0" err="1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yne</a:t>
            </a:r>
            <a:r>
              <a:rPr lang="en-US" sz="45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’’</a:t>
            </a:r>
            <a:r>
              <a:rPr lang="en-US" sz="45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 regardless which takes the lower number (i.e. alphabetical order).</a:t>
            </a:r>
          </a:p>
          <a:p>
            <a:pPr algn="l" rtl="0">
              <a:buBlip>
                <a:blip r:embed="rId2"/>
              </a:buBlip>
            </a:pP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23700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Examples</a:t>
            </a:r>
            <a:br>
              <a:rPr lang="en-US" sz="36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6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IUPAC Names Of Alkynes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4581293"/>
              </p:ext>
            </p:extLst>
          </p:nvPr>
        </p:nvGraphicFramePr>
        <p:xfrm>
          <a:off x="35496" y="2132856"/>
          <a:ext cx="8197973" cy="3096344"/>
        </p:xfrm>
        <a:graphic>
          <a:graphicData uri="http://schemas.openxmlformats.org/presentationml/2006/ole">
            <p:oleObj spid="_x0000_s3137" name="CS ChemDraw Drawing" r:id="rId3" imgW="3899916" imgH="1473708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22404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Common  Nomenclature Of Alkynes</a:t>
            </a:r>
            <a:endParaRPr lang="ar-SA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The simplest alkyne its common name is </a:t>
            </a:r>
            <a:r>
              <a:rPr lang="en-US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acetylene</a:t>
            </a:r>
          </a:p>
          <a:p>
            <a:pPr algn="l" rtl="0"/>
            <a:r>
              <a:rPr lang="en-US" sz="24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Therefore the common names  of alkynes are derived from 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acetylene </a:t>
            </a:r>
            <a:r>
              <a:rPr lang="en-US" sz="24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( e.g. Methyl acetylene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)</a:t>
            </a:r>
          </a:p>
          <a:p>
            <a:pPr algn="l" rtl="0"/>
            <a:r>
              <a:rPr lang="en-US" sz="24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Examples:</a:t>
            </a:r>
            <a:r>
              <a:rPr lang="en-US" sz="24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</a:t>
            </a:r>
            <a:endParaRPr lang="en-US" sz="2400" dirty="0">
              <a:sym typeface="Symbol" pitchFamily="18" charset="2"/>
            </a:endParaRPr>
          </a:p>
          <a:p>
            <a:pPr algn="l" rtl="0">
              <a:buFont typeface="Wingdings" pitchFamily="2" charset="2"/>
              <a:buNone/>
              <a:defRPr/>
            </a:pPr>
            <a:r>
              <a:rPr lang="en-US" sz="2400" dirty="0">
                <a:sym typeface="Symbol" pitchFamily="18" charset="2"/>
              </a:rPr>
              <a:t> </a:t>
            </a:r>
          </a:p>
          <a:p>
            <a:pPr algn="l" rtl="0"/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13</a:t>
            </a:fld>
            <a:endParaRPr lang="ar-SA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01008"/>
            <a:ext cx="2209800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68960"/>
            <a:ext cx="44958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9136033"/>
              </p:ext>
            </p:extLst>
          </p:nvPr>
        </p:nvGraphicFramePr>
        <p:xfrm>
          <a:off x="1979712" y="4725144"/>
          <a:ext cx="4038600" cy="1143000"/>
        </p:xfrm>
        <a:graphic>
          <a:graphicData uri="http://schemas.openxmlformats.org/presentationml/2006/ole">
            <p:oleObj spid="_x0000_s4161" name="CS ChemDraw Drawing" r:id="rId6" imgW="1357884" imgH="550164" progId="ChemDraw.Document.6.0">
              <p:embed/>
            </p:oleObj>
          </a:graphicData>
        </a:graphic>
      </p:graphicFrame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851920" y="4178398"/>
            <a:ext cx="41399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Common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: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Isobutyisopropylacetylene</a:t>
            </a:r>
            <a:endParaRPr lang="en-GB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80335" y="4034408"/>
            <a:ext cx="28264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Common</a:t>
            </a:r>
            <a:r>
              <a:rPr lang="en-US" b="1">
                <a:latin typeface="Andalus" pitchFamily="18" charset="-78"/>
                <a:cs typeface="Andalus" pitchFamily="18" charset="-78"/>
              </a:rPr>
              <a:t> : Methyl acetylene</a:t>
            </a:r>
            <a:endParaRPr lang="en-GB" b="1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360066" y="6096744"/>
            <a:ext cx="3586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Common: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Isopropylmethylacetylene</a:t>
            </a:r>
            <a:endParaRPr lang="en-GB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5032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304800" y="990600"/>
            <a:ext cx="2611016" cy="819150"/>
          </a:xfrm>
        </p:spPr>
        <p:txBody>
          <a:bodyPr lIns="91440" rIns="91440" bIns="45720" anchor="ctr">
            <a:normAutofit/>
          </a:bodyPr>
          <a:lstStyle/>
          <a:p>
            <a:pPr algn="l">
              <a:defRPr/>
            </a:pPr>
            <a:r>
              <a:rPr lang="en-US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Exercise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149" name="Slide Number Placeholder 6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B72F47BF-AB7D-47E1-9B23-26E9FA67E958}" type="slidenum">
              <a:rPr lang="x-none" sz="1400">
                <a:cs typeface="Arial" pitchFamily="34" charset="0"/>
              </a:rPr>
              <a:pPr rtl="1"/>
              <a:t>14</a:t>
            </a:fld>
            <a:endParaRPr lang="en-US" sz="1400">
              <a:cs typeface="Arial" pitchFamily="34" charset="0"/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609600" y="3124200"/>
          <a:ext cx="7391400" cy="2438400"/>
        </p:xfrm>
        <a:graphic>
          <a:graphicData uri="http://schemas.openxmlformats.org/presentationml/2006/ole">
            <p:oleObj spid="_x0000_s77826" name="CS ChemDraw Drawing" r:id="rId3" imgW="3096768" imgH="964692" progId="ChemDraw.Document.6.0">
              <p:embed/>
            </p:oleObj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3568" y="177281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algn="l" rtl="0">
              <a:buClr>
                <a:schemeClr val="tx2"/>
              </a:buClr>
              <a:buFont typeface="Wingdings 2" pitchFamily="18" charset="2"/>
              <a:buAutoNum type="arabicParenR"/>
            </a:pPr>
            <a:r>
              <a:rPr lang="en-US" sz="2400" dirty="0" smtClean="0">
                <a:solidFill>
                  <a:schemeClr val="accent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Give the IUPAC and common names of the following compounds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Physical Properties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physical </a:t>
            </a:r>
            <a:r>
              <a:rPr lang="en-US" sz="2400" b="1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states</a:t>
            </a:r>
            <a:endParaRPr lang="en-US" sz="2400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-C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4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carbons, gas at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room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temperature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5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-C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18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liquids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Up than C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18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solids</a:t>
            </a:r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Solubility</a:t>
            </a:r>
            <a:endParaRPr lang="en-US" sz="2400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Nonpolar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insoluble in water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Soluble in most organic solvents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Boiling point</a:t>
            </a:r>
            <a:endParaRPr lang="en-US" sz="2400" dirty="0" smtClean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Boiling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points similar to alkane of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same size and </a:t>
            </a:r>
            <a:r>
              <a:rPr lang="en-US" sz="2400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increase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with </a:t>
            </a:r>
            <a:r>
              <a:rPr lang="en-US" sz="2400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molecular 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weight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Branching reduces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the boiling point of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alkynes</a:t>
            </a:r>
          </a:p>
          <a:p>
            <a:pPr algn="l" rtl="0"/>
            <a:endParaRPr lang="en-US" sz="2800" dirty="0" smtClean="0">
              <a:cs typeface="Arial" charset="0"/>
            </a:endParaRPr>
          </a:p>
          <a:p>
            <a:pPr marL="0" indent="0" algn="l" rtl="0">
              <a:buNone/>
            </a:pPr>
            <a:endParaRPr lang="ar-SA" sz="2800" dirty="0" smtClean="0">
              <a:cs typeface="Arial" charset="0"/>
            </a:endParaRPr>
          </a:p>
          <a:p>
            <a:pPr marL="0" indent="0" algn="l" rtl="0">
              <a:buNone/>
            </a:pPr>
            <a:endParaRPr lang="ar-SA" sz="2800" dirty="0" smtClean="0">
              <a:cs typeface="Arial" charset="0"/>
            </a:endParaRPr>
          </a:p>
          <a:p>
            <a:pPr marL="0" indent="0">
              <a:buNone/>
            </a:pPr>
            <a:endParaRPr lang="en-US" sz="2800" dirty="0" smtClean="0">
              <a:cs typeface="Arial" charset="0"/>
            </a:endParaRPr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237086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4660252"/>
              </p:ext>
            </p:extLst>
          </p:nvPr>
        </p:nvGraphicFramePr>
        <p:xfrm>
          <a:off x="467544" y="2564904"/>
          <a:ext cx="7394086" cy="2304256"/>
        </p:xfrm>
        <a:graphic>
          <a:graphicData uri="http://schemas.openxmlformats.org/presentationml/2006/ole">
            <p:oleObj spid="_x0000_s5186" name="CS ChemDraw Drawing" r:id="rId3" imgW="3096768" imgH="964692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0964" y="836712"/>
            <a:ext cx="6788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buBlip>
                <a:blip r:embed="rId5"/>
              </a:buBlip>
            </a:pPr>
            <a:r>
              <a:rPr lang="en-US" sz="24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acidity</a:t>
            </a:r>
            <a:endParaRPr lang="en-US" sz="2400" dirty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sz="2400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Terminal </a:t>
            </a:r>
            <a:r>
              <a:rPr lang="en-US" sz="24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alkynes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R-C</a:t>
            </a:r>
            <a:r>
              <a:rPr lang="en-US" sz="2400" dirty="0">
                <a:latin typeface="Andalus" pitchFamily="18" charset="-78"/>
                <a:cs typeface="Andalus" pitchFamily="18" charset="-78"/>
                <a:sym typeface="Symbol" pitchFamily="18" charset="2"/>
              </a:rPr>
              <a:t>C-H,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are more </a:t>
            </a:r>
            <a:r>
              <a:rPr lang="en-US" sz="24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acidic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than other hydrocarbons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6985716" y="3372649"/>
            <a:ext cx="74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acidic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80112" y="4684494"/>
            <a:ext cx="74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acidic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52450" y="3643693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Non acidic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08434" y="4861858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Non acidic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185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Preparation of alkynes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48463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1.Dehydrohalogenation </a:t>
            </a: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of 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alkyl </a:t>
            </a:r>
            <a:r>
              <a:rPr lang="en-US" sz="28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dihalides</a:t>
            </a:r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endParaRPr lang="en-US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/>
            <a:endParaRPr lang="ar-S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17</a:t>
            </a:fld>
            <a:endParaRPr lang="ar-SA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9869270"/>
              </p:ext>
            </p:extLst>
          </p:nvPr>
        </p:nvGraphicFramePr>
        <p:xfrm>
          <a:off x="1043608" y="1893411"/>
          <a:ext cx="5573938" cy="4478257"/>
        </p:xfrm>
        <a:graphic>
          <a:graphicData uri="http://schemas.openxmlformats.org/presentationml/2006/ole">
            <p:oleObj spid="_x0000_s6266" name="CS ChemDraw Drawing" r:id="rId4" imgW="2963520" imgH="238140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29376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258984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2.Reaction of sodium </a:t>
            </a:r>
            <a:r>
              <a:rPr lang="en-US" sz="24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Acetylide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with Primary 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Alkyl 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Halides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18</a:t>
            </a:fld>
            <a:endParaRPr lang="ar-S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1507504"/>
              </p:ext>
            </p:extLst>
          </p:nvPr>
        </p:nvGraphicFramePr>
        <p:xfrm>
          <a:off x="323528" y="4941168"/>
          <a:ext cx="7753350" cy="1581150"/>
        </p:xfrm>
        <a:graphic>
          <a:graphicData uri="http://schemas.openxmlformats.org/presentationml/2006/ole">
            <p:oleObj spid="_x0000_s18452" name="ChemSketch" r:id="rId3" imgW="5306400" imgH="1362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1792387"/>
              </p:ext>
            </p:extLst>
          </p:nvPr>
        </p:nvGraphicFramePr>
        <p:xfrm>
          <a:off x="820545" y="1916832"/>
          <a:ext cx="6965515" cy="2808312"/>
        </p:xfrm>
        <a:graphic>
          <a:graphicData uri="http://schemas.openxmlformats.org/presentationml/2006/ole">
            <p:oleObj spid="_x0000_s18453" name="CS ChemDraw Drawing" r:id="rId4" imgW="5401800" imgH="2178720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5069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Electrophilic Addition Reaction</a:t>
            </a:r>
            <a:br>
              <a:rPr 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Reactions of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alkynes</a:t>
            </a:r>
            <a:endParaRPr lang="ar-SA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ea typeface="+mj-ea"/>
                <a:cs typeface="Andalus" pitchFamily="18" charset="-78"/>
              </a:rPr>
              <a:t>1. Addition of hydrogen ( Hydrogenation)</a:t>
            </a:r>
          </a:p>
          <a:p>
            <a:pPr algn="l" rtl="0"/>
            <a:r>
              <a:rPr lang="en-US" sz="2000" dirty="0">
                <a:latin typeface="Andalus" pitchFamily="18" charset="-78"/>
                <a:cs typeface="Andalus" pitchFamily="18" charset="-78"/>
              </a:rPr>
              <a:t>Alkynes can be partially reduced to </a:t>
            </a:r>
            <a:r>
              <a:rPr lang="en-US" sz="2000" i="1" dirty="0" err="1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cis</a:t>
            </a:r>
            <a:r>
              <a:rPr lang="en-US" sz="2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-alkenes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with </a:t>
            </a:r>
            <a:r>
              <a:rPr lang="en-US" sz="2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US" sz="2000" baseline="-25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in the presence of </a:t>
            </a:r>
            <a:r>
              <a:rPr lang="en-US" sz="2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poisoned catalysts.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l" rtl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000" dirty="0">
                <a:latin typeface="Andalus" pitchFamily="18" charset="-78"/>
                <a:cs typeface="Andalus" pitchFamily="18" charset="-78"/>
              </a:rPr>
              <a:t>Alkynes can be reduced to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i="1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trans</a:t>
            </a:r>
            <a:r>
              <a:rPr lang="en-US" sz="2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-alkenes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using </a:t>
            </a:r>
            <a:r>
              <a:rPr lang="en-US" sz="2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Na or Li in liquid NH</a:t>
            </a:r>
            <a:r>
              <a:rPr lang="en-US" sz="2000" baseline="-25000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3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endParaRPr lang="ar-SA" sz="2000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 rtl="0"/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 rtl="0"/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 rtl="0"/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Alkynes can be reduced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to alkane</a:t>
            </a:r>
            <a:endParaRPr lang="ar-SA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0227997"/>
              </p:ext>
            </p:extLst>
          </p:nvPr>
        </p:nvGraphicFramePr>
        <p:xfrm>
          <a:off x="539750" y="4365625"/>
          <a:ext cx="6553200" cy="1600200"/>
        </p:xfrm>
        <a:graphic>
          <a:graphicData uri="http://schemas.openxmlformats.org/presentationml/2006/ole">
            <p:oleObj spid="_x0000_s7303" name="CS ChemDraw Drawing" r:id="rId3" imgW="2779776" imgH="673608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19</a:t>
            </a:fld>
            <a:endParaRPr lang="ar-SA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1554285"/>
              </p:ext>
            </p:extLst>
          </p:nvPr>
        </p:nvGraphicFramePr>
        <p:xfrm>
          <a:off x="1259632" y="2708920"/>
          <a:ext cx="5272795" cy="956488"/>
        </p:xfrm>
        <a:graphic>
          <a:graphicData uri="http://schemas.openxmlformats.org/presentationml/2006/ole">
            <p:oleObj spid="_x0000_s7304" name="CS ChemDraw Drawing" r:id="rId5" imgW="2765520" imgH="502200" progId="ChemDraw.Document.6.0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36096" y="364127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Cis-alkene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2894557"/>
              </p:ext>
            </p:extLst>
          </p:nvPr>
        </p:nvGraphicFramePr>
        <p:xfrm>
          <a:off x="695840" y="6093296"/>
          <a:ext cx="6474251" cy="524722"/>
        </p:xfrm>
        <a:graphic>
          <a:graphicData uri="http://schemas.openxmlformats.org/presentationml/2006/ole">
            <p:oleObj spid="_x0000_s7305" name="CS ChemDraw Drawing" r:id="rId6" imgW="3819600" imgH="30996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8048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alkynes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726C-C895-4C9A-94C4-6F92F7F9590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97690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211683"/>
            <a:ext cx="6781800" cy="777875"/>
          </a:xfrm>
        </p:spPr>
        <p:txBody>
          <a:bodyPr lIns="91440" rIns="91440" bIns="45720" anchor="ctr"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2. </a:t>
            </a:r>
            <a:r>
              <a:rPr lang="en-US" sz="2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</a:t>
            </a:r>
            <a:r>
              <a:rPr lang="en-US" sz="24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ddition</a:t>
            </a:r>
            <a:r>
              <a:rPr lang="en-US" sz="2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of halogen 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Halogenation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6349057"/>
              </p:ext>
            </p:extLst>
          </p:nvPr>
        </p:nvGraphicFramePr>
        <p:xfrm>
          <a:off x="533400" y="2420888"/>
          <a:ext cx="7239000" cy="1066800"/>
        </p:xfrm>
        <a:graphic>
          <a:graphicData uri="http://schemas.openxmlformats.org/presentationml/2006/ole">
            <p:oleObj spid="_x0000_s8373" name="CS ChemDraw Drawing" r:id="rId3" imgW="3334378" imgH="468008" progId="ChemDraw.Document.6.0">
              <p:embed/>
            </p:oleObj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933214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cs typeface="Arial" pitchFamily="34" charset="0"/>
              </a:rPr>
              <a:t> </a:t>
            </a:r>
            <a:r>
              <a:rPr lang="en-US" sz="2400" b="1" dirty="0">
                <a:cs typeface="Arial" pitchFamily="34" charset="0"/>
              </a:rPr>
              <a:t>HC</a:t>
            </a:r>
            <a:r>
              <a:rPr lang="en-US" sz="2400" b="1" dirty="0">
                <a:cs typeface="Arial" pitchFamily="34" charset="0"/>
                <a:sym typeface="Symbol" pitchFamily="18" charset="2"/>
              </a:rPr>
              <a:t></a:t>
            </a:r>
            <a:r>
              <a:rPr lang="en-US" sz="2400" b="1" dirty="0">
                <a:cs typeface="Arial" pitchFamily="34" charset="0"/>
              </a:rPr>
              <a:t>CH +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2400" b="1" dirty="0">
                <a:cs typeface="Arial" pitchFamily="34" charset="0"/>
              </a:rPr>
              <a:t>          H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n-US" sz="2400" b="1" dirty="0">
                <a:cs typeface="Arial" pitchFamily="34" charset="0"/>
              </a:rPr>
              <a:t>C=C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n-US" sz="2400" b="1" dirty="0">
                <a:cs typeface="Arial" pitchFamily="34" charset="0"/>
              </a:rPr>
              <a:t>H  + 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n-US" sz="2400" b="1" baseline="-25000" dirty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400" b="1" dirty="0">
                <a:cs typeface="Arial" pitchFamily="34" charset="0"/>
              </a:rPr>
              <a:t>          H 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n-US" sz="2400" b="1" dirty="0">
                <a:cs typeface="Arial" pitchFamily="34" charset="0"/>
              </a:rPr>
              <a:t> C–C</a:t>
            </a:r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n-US" sz="2400" b="1" dirty="0">
                <a:cs typeface="Arial" pitchFamily="34" charset="0"/>
              </a:rPr>
              <a:t>H</a:t>
            </a:r>
            <a:endParaRPr lang="en-US" sz="2400" b="1" baseline="-25000" dirty="0"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5565" y="3717638"/>
            <a:ext cx="737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Andalus" pitchFamily="18" charset="-78"/>
                <a:cs typeface="Andalus" pitchFamily="18" charset="-78"/>
              </a:rPr>
              <a:t>If we used  one mole ……(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alkene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) two mole …….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alkane</a:t>
            </a:r>
            <a:endParaRPr lang="ar-SA" sz="2000" b="1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2352582"/>
              </p:ext>
            </p:extLst>
          </p:nvPr>
        </p:nvGraphicFramePr>
        <p:xfrm>
          <a:off x="1043608" y="4365104"/>
          <a:ext cx="6708775" cy="1403350"/>
        </p:xfrm>
        <a:graphic>
          <a:graphicData uri="http://schemas.openxmlformats.org/presentationml/2006/ole">
            <p:oleObj spid="_x0000_s8374" name="CS ChemDraw Drawing" r:id="rId4" imgW="6065520" imgH="1051560" progId="ChemDraw.Document.6.0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339752" y="216181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64088" y="2169775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5469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3</a:t>
            </a:r>
            <a:r>
              <a:rPr lang="en-US" sz="28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Addition of hydrogen </a:t>
            </a:r>
            <a:r>
              <a:rPr lang="en-US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halide</a:t>
            </a:r>
            <a:endParaRPr lang="ar-SA" sz="28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0206332"/>
              </p:ext>
            </p:extLst>
          </p:nvPr>
        </p:nvGraphicFramePr>
        <p:xfrm>
          <a:off x="539552" y="2924944"/>
          <a:ext cx="7315200" cy="1219200"/>
        </p:xfrm>
        <a:graphic>
          <a:graphicData uri="http://schemas.openxmlformats.org/presentationml/2006/ole">
            <p:oleObj spid="_x0000_s10364" name="CS ChemDraw Drawing" r:id="rId3" imgW="3914335" imgH="544323" progId="ChemDraw.Document.6.0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1">
              <a:defRPr/>
            </a:pPr>
            <a:endParaRPr lang="en-US" sz="24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-440622" y="2033972"/>
            <a:ext cx="867645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</a:rPr>
              <a:t>HC </a:t>
            </a:r>
            <a:r>
              <a:rPr lang="en-US" sz="2400" b="1" kern="0" dirty="0" smtClean="0">
                <a:solidFill>
                  <a:srgbClr val="000000"/>
                </a:solidFill>
                <a:sym typeface="Symbol" pitchFamily="18" charset="2"/>
              </a:rPr>
              <a:t></a:t>
            </a:r>
            <a:r>
              <a:rPr lang="en-US" sz="2400" b="1" kern="0" dirty="0" smtClean="0">
                <a:solidFill>
                  <a:srgbClr val="000000"/>
                </a:solidFill>
              </a:rPr>
              <a:t> CR + </a:t>
            </a:r>
            <a:r>
              <a:rPr lang="en-US" sz="2400" b="1" kern="0" dirty="0" smtClean="0">
                <a:solidFill>
                  <a:srgbClr val="D60093"/>
                </a:solidFill>
              </a:rPr>
              <a:t>H</a:t>
            </a:r>
            <a:r>
              <a:rPr lang="en-US" sz="2400" b="1" kern="0" dirty="0" smtClean="0">
                <a:solidFill>
                  <a:srgbClr val="FF0000"/>
                </a:solidFill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</a:rPr>
              <a:t>        </a:t>
            </a:r>
            <a:r>
              <a:rPr lang="en-US" sz="2400" b="1" kern="0" dirty="0" smtClean="0">
                <a:solidFill>
                  <a:srgbClr val="D60093"/>
                </a:solidFill>
              </a:rPr>
              <a:t>H</a:t>
            </a:r>
            <a:r>
              <a:rPr lang="en-US" sz="2400" b="1" kern="0" dirty="0" smtClean="0">
                <a:solidFill>
                  <a:srgbClr val="000000"/>
                </a:solidFill>
              </a:rPr>
              <a:t>HC=C</a:t>
            </a:r>
            <a:r>
              <a:rPr lang="en-US" sz="2400" b="1" kern="0" dirty="0" smtClean="0">
                <a:solidFill>
                  <a:srgbClr val="FF0000"/>
                </a:solidFill>
              </a:rPr>
              <a:t>X </a:t>
            </a:r>
            <a:r>
              <a:rPr lang="en-US" sz="2400" b="1" kern="0" dirty="0" smtClean="0">
                <a:solidFill>
                  <a:srgbClr val="000000"/>
                </a:solidFill>
              </a:rPr>
              <a:t>R  + </a:t>
            </a:r>
            <a:r>
              <a:rPr lang="en-US" sz="2400" b="1" kern="0" dirty="0" smtClean="0">
                <a:solidFill>
                  <a:srgbClr val="7E9CE8"/>
                </a:solidFill>
              </a:rPr>
              <a:t>H</a:t>
            </a:r>
            <a:r>
              <a:rPr lang="en-US" sz="2400" b="1" kern="0" dirty="0" smtClean="0">
                <a:solidFill>
                  <a:srgbClr val="00B050"/>
                </a:solidFill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</a:rPr>
              <a:t>          </a:t>
            </a:r>
            <a:r>
              <a:rPr lang="en-US" sz="2400" b="1" kern="0" dirty="0" smtClean="0">
                <a:solidFill>
                  <a:srgbClr val="7E9CE8"/>
                </a:solidFill>
              </a:rPr>
              <a:t>H</a:t>
            </a:r>
            <a:r>
              <a:rPr lang="en-US" sz="2400" b="1" kern="0" dirty="0" smtClean="0">
                <a:solidFill>
                  <a:srgbClr val="D60093"/>
                </a:solidFill>
              </a:rPr>
              <a:t>H</a:t>
            </a:r>
            <a:r>
              <a:rPr lang="en-US" sz="2400" b="1" kern="0" dirty="0" smtClean="0">
                <a:solidFill>
                  <a:srgbClr val="000000"/>
                </a:solidFill>
              </a:rPr>
              <a:t>HC – C</a:t>
            </a:r>
            <a:r>
              <a:rPr lang="en-US" sz="2400" b="1" kern="0" dirty="0" smtClean="0">
                <a:solidFill>
                  <a:srgbClr val="FF0000"/>
                </a:solidFill>
              </a:rPr>
              <a:t>X</a:t>
            </a:r>
            <a:r>
              <a:rPr lang="en-US" sz="2400" b="1" kern="0" dirty="0" smtClean="0">
                <a:solidFill>
                  <a:srgbClr val="00B050"/>
                </a:solidFill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</a:rPr>
              <a:t>R 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3780532"/>
              </p:ext>
            </p:extLst>
          </p:nvPr>
        </p:nvGraphicFramePr>
        <p:xfrm>
          <a:off x="262342" y="4437112"/>
          <a:ext cx="7967258" cy="1143000"/>
        </p:xfrm>
        <a:graphic>
          <a:graphicData uri="http://schemas.openxmlformats.org/presentationml/2006/ole">
            <p:oleObj spid="_x0000_s10365" name="CS ChemDraw Drawing" r:id="rId4" imgW="5996940" imgH="861060" progId="ChemDraw.Document.6.0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123728" y="2252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20072" y="22520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2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2330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4. Addition of water: </a:t>
            </a:r>
            <a:r>
              <a:rPr lang="en-US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Hydration</a:t>
            </a:r>
            <a:endParaRPr lang="ar-SA" sz="32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600200"/>
          <a:ext cx="8408988" cy="1143000"/>
        </p:xfrm>
        <a:graphic>
          <a:graphicData uri="http://schemas.openxmlformats.org/presentationml/2006/ole">
            <p:oleObj spid="_x0000_s9404" name="CS ChemDraw Drawing" r:id="rId3" imgW="3788664" imgH="611124" progId="ChemDraw.Document.6.0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3531085"/>
              </p:ext>
            </p:extLst>
          </p:nvPr>
        </p:nvGraphicFramePr>
        <p:xfrm>
          <a:off x="395536" y="2852936"/>
          <a:ext cx="8272462" cy="1901825"/>
        </p:xfrm>
        <a:graphic>
          <a:graphicData uri="http://schemas.openxmlformats.org/presentationml/2006/ole">
            <p:oleObj spid="_x0000_s9405" name="CS ChemDraw Drawing" r:id="rId4" imgW="5448300" imgH="1411224" progId="ChemDraw.Document.6.0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8525096"/>
              </p:ext>
            </p:extLst>
          </p:nvPr>
        </p:nvGraphicFramePr>
        <p:xfrm>
          <a:off x="467544" y="4869160"/>
          <a:ext cx="7392987" cy="1647825"/>
        </p:xfrm>
        <a:graphic>
          <a:graphicData uri="http://schemas.openxmlformats.org/presentationml/2006/ole">
            <p:oleObj spid="_x0000_s9406" name="CS ChemDraw Drawing" r:id="rId5" imgW="5626608" imgH="1046988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769755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726C-C895-4C9A-94C4-6F92F7F9590D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04428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726C-C895-4C9A-94C4-6F92F7F9590D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Learning Objectives</a:t>
            </a:r>
            <a:endParaRPr lang="ar-SA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/>
          </a:bodyPr>
          <a:lstStyle/>
          <a:p>
            <a:pPr marL="45720" indent="0" algn="just" rtl="0">
              <a:buNone/>
              <a:defRPr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anose="02020603050405020304" pitchFamily="18" charset="-78"/>
              </a:rPr>
              <a:t>B. Chapter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anose="02020603050405020304" pitchFamily="18" charset="-78"/>
              </a:rPr>
              <a:t>three discusses the following topics and the student by the end of this chapter will:</a:t>
            </a:r>
          </a:p>
          <a:p>
            <a:pPr algn="just" rtl="0"/>
            <a:r>
              <a:rPr lang="en-US" sz="2400" dirty="0">
                <a:latin typeface="Andalus" panose="02020603050405020304" pitchFamily="18" charset="-78"/>
                <a:ea typeface="Times New Roman" pitchFamily="18" charset="0"/>
                <a:cs typeface="Andalus" panose="02020603050405020304" pitchFamily="18" charset="-78"/>
              </a:rPr>
              <a:t>Know the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definition </a:t>
            </a:r>
            <a:r>
              <a:rPr lang="en-US" sz="2400" dirty="0" smtClean="0">
                <a:latin typeface="Andalus" panose="02020603050405020304" pitchFamily="18" charset="-78"/>
                <a:ea typeface="Times New Roman" pitchFamily="18" charset="0"/>
                <a:cs typeface="Andalus" panose="02020603050405020304" pitchFamily="18" charset="-78"/>
              </a:rPr>
              <a:t>and class of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dienes.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sz="2400" dirty="0">
                <a:latin typeface="Andalus" pitchFamily="18" charset="-78"/>
                <a:cs typeface="Andalus" pitchFamily="18" charset="-78"/>
              </a:rPr>
              <a:t>Know the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geometrical isomers of dienes.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Know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the general methods used for preparation of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dienes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 </a:t>
            </a:r>
          </a:p>
          <a:p>
            <a:pPr algn="just" rtl="0"/>
            <a:r>
              <a:rPr lang="en-US" sz="2400" dirty="0">
                <a:latin typeface="Andalus" pitchFamily="18" charset="-78"/>
                <a:cs typeface="Andalus" pitchFamily="18" charset="-78"/>
              </a:rPr>
              <a:t>Know the addition reactions of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dienes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448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Dienes</a:t>
            </a:r>
            <a:r>
              <a:rPr lang="en-US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Enynes</a:t>
            </a:r>
            <a:r>
              <a:rPr lang="en-US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err="1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Triyene</a:t>
            </a:r>
            <a:endParaRPr lang="ar-SA" dirty="0">
              <a:solidFill>
                <a:schemeClr val="accent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A compound with two double bonds is 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diene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enyne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has a double bond and triple bond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triene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has three doub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le bonds</a:t>
            </a:r>
          </a:p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Systems with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many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C=C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can be referred to as "</a:t>
            </a:r>
            <a:r>
              <a:rPr lang="en-US" b="1" i="1" dirty="0" err="1">
                <a:latin typeface="Andalus" pitchFamily="18" charset="-78"/>
                <a:cs typeface="Andalus" pitchFamily="18" charset="-78"/>
              </a:rPr>
              <a:t>polyenes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"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triyne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has three triple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bonds (alkyne)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Number from chain that ends nearest a double or triple bond – double bonds preferred if both are present in the same relative position</a:t>
            </a:r>
            <a:endParaRPr lang="ar-SA" dirty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61122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Classes of </a:t>
            </a:r>
            <a:r>
              <a:rPr lang="en-US" sz="4000" dirty="0" err="1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endParaRPr lang="ar-SA" sz="4000" dirty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/>
          </a:bodyPr>
          <a:lstStyle/>
          <a:p>
            <a:pPr algn="just" rtl="0"/>
            <a:r>
              <a:rPr lang="en-US" b="1" u="sng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itchFamily="18" charset="-78"/>
              </a:rPr>
              <a:t>Conjugated dienes are</a:t>
            </a:r>
            <a:r>
              <a:rPr lang="en-US" b="1" dirty="0" smtClean="0">
                <a:latin typeface="Andalus" panose="02020603050405020304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itchFamily="18" charset="-78"/>
              </a:rPr>
              <a:t>dienes </a:t>
            </a:r>
            <a:r>
              <a:rPr lang="en-US" dirty="0">
                <a:latin typeface="Andalus" panose="02020603050405020304" pitchFamily="18" charset="-78"/>
                <a:cs typeface="Andalus" pitchFamily="18" charset="-78"/>
              </a:rPr>
              <a:t>which have at least two double bonds separated by a single carbon-carbon bond, and for this reason conjugated dienes are observed to have a special stability due to the overlap of electron orbitals</a:t>
            </a:r>
            <a:r>
              <a:rPr lang="en-US" dirty="0" smtClean="0">
                <a:latin typeface="Andalus" panose="02020603050405020304" pitchFamily="18" charset="-78"/>
                <a:cs typeface="Andalus" pitchFamily="18" charset="-78"/>
              </a:rPr>
              <a:t>.(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R-C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C-C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C-R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 algn="just" rtl="0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rtl="0"/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 rtl="0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04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9" name="مربع نص 5"/>
          <p:cNvSpPr txBox="1">
            <a:spLocks noChangeArrowheads="1"/>
          </p:cNvSpPr>
          <p:nvPr/>
        </p:nvSpPr>
        <p:spPr bwMode="auto">
          <a:xfrm>
            <a:off x="334892" y="5445224"/>
            <a:ext cx="78518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1,3- </a:t>
            </a:r>
            <a:r>
              <a:rPr lang="en-US" alt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Cyclohexadiene</a:t>
            </a:r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altLang="en-US" dirty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conjugated</a:t>
            </a:r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)         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2-Methyl-1,3-butadiene </a:t>
            </a:r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altLang="en-US" dirty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conjugated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eaLnBrk="1" hangingPunct="1"/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(Isoprene)                               </a:t>
            </a:r>
            <a:endParaRPr lang="en-US" alt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4717204"/>
              </p:ext>
            </p:extLst>
          </p:nvPr>
        </p:nvGraphicFramePr>
        <p:xfrm>
          <a:off x="1417910" y="3789040"/>
          <a:ext cx="4948667" cy="1268574"/>
        </p:xfrm>
        <a:graphic>
          <a:graphicData uri="http://schemas.openxmlformats.org/presentationml/2006/ole">
            <p:oleObj spid="_x0000_s14362" name="CS ChemDraw Drawing" r:id="rId4" imgW="3189600" imgH="81792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68921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368" y="489382"/>
            <a:ext cx="7239000" cy="5966354"/>
          </a:xfrm>
        </p:spPr>
        <p:txBody>
          <a:bodyPr>
            <a:normAutofit/>
          </a:bodyPr>
          <a:lstStyle/>
          <a:p>
            <a:pPr algn="just" rtl="0"/>
            <a:endParaRPr lang="en-US" b="1" u="sng" dirty="0" smtClean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rtl="0"/>
            <a:r>
              <a:rPr lang="en-US" b="1" u="sng" dirty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Isolated dienes are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the double bond units occur separately. The π systems are isolated from each other by sp</a:t>
            </a:r>
            <a:r>
              <a:rPr lang="en-US" baseline="30000" dirty="0">
                <a:latin typeface="Andalus" pitchFamily="18" charset="-78"/>
                <a:cs typeface="Andalus" pitchFamily="18" charset="-78"/>
              </a:rPr>
              <a:t>3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hybridized centers.(R'-C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C-R-C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C-R')</a:t>
            </a:r>
            <a:endParaRPr lang="ar-SA" dirty="0">
              <a:latin typeface="Andalus" pitchFamily="18" charset="-78"/>
              <a:cs typeface="Andalus" pitchFamily="18" charset="-78"/>
            </a:endParaRPr>
          </a:p>
          <a:p>
            <a:pPr marL="0" indent="0" algn="just" rtl="0">
              <a:buNone/>
            </a:pPr>
            <a:endParaRPr lang="en-US" b="1" u="sng" dirty="0" smtClean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rtl="0"/>
            <a:endParaRPr lang="en-US" b="1" u="sng" dirty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 rtl="0"/>
            <a:r>
              <a:rPr lang="en-US" b="1" u="sng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Cumulated dienes are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double bond units share a common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sp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hybridized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 atom. The result is that cumulated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have reactivity more like simple alkynes.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Allenes</a:t>
            </a:r>
            <a:r>
              <a:rPr lang="en-US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(R-C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C-R)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 algn="just" rtl="0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</a:t>
            </a:r>
            <a:r>
              <a:rPr lang="en-US" alt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1,2-Pentadiene(</a:t>
            </a:r>
            <a:r>
              <a:rPr lang="en-US" altLang="en-US" sz="1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ethylallene</a:t>
            </a:r>
            <a:r>
              <a:rPr lang="en-US" alt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(</a:t>
            </a:r>
            <a:r>
              <a:rPr lang="en-US" sz="1800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cumulated</a:t>
            </a:r>
            <a:r>
              <a:rPr lang="en-US" alt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ar-SA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9" name="مربع نص 3"/>
          <p:cNvSpPr txBox="1">
            <a:spLocks noChangeArrowheads="1"/>
          </p:cNvSpPr>
          <p:nvPr/>
        </p:nvSpPr>
        <p:spPr bwMode="auto">
          <a:xfrm>
            <a:off x="755576" y="3059668"/>
            <a:ext cx="720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1,4-Pentadiene 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isolated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                         1,4-Hexadiene (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isolated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alt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8494511"/>
              </p:ext>
            </p:extLst>
          </p:nvPr>
        </p:nvGraphicFramePr>
        <p:xfrm>
          <a:off x="1403648" y="2530020"/>
          <a:ext cx="5906501" cy="394924"/>
        </p:xfrm>
        <a:graphic>
          <a:graphicData uri="http://schemas.openxmlformats.org/presentationml/2006/ole">
            <p:oleObj spid="_x0000_s13393" name="CS ChemDraw Drawing" r:id="rId4" imgW="4321080" imgH="288360" progId="ChemDraw.Document.6.0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2271654"/>
              </p:ext>
            </p:extLst>
          </p:nvPr>
        </p:nvGraphicFramePr>
        <p:xfrm>
          <a:off x="1619672" y="5517840"/>
          <a:ext cx="2114392" cy="481446"/>
        </p:xfrm>
        <a:graphic>
          <a:graphicData uri="http://schemas.openxmlformats.org/presentationml/2006/ole">
            <p:oleObj spid="_x0000_s13394" name="CS ChemDraw Drawing" r:id="rId5" imgW="1352520" imgH="30744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9209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sz="4000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Geometric Isomerism </a:t>
            </a:r>
            <a:r>
              <a:rPr lang="en-US" sz="4000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4000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Diene</a:t>
            </a:r>
            <a:endParaRPr lang="en-US" sz="4000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525344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929" y="1579991"/>
            <a:ext cx="8023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1,3-dienes with alkyl groups bonded to each end carbon</a:t>
            </a:r>
          </a:p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diene, RCH=CH-CH=CHR, three stereoisomers are possible: 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811430"/>
              </p:ext>
            </p:extLst>
          </p:nvPr>
        </p:nvGraphicFramePr>
        <p:xfrm>
          <a:off x="681023" y="2670917"/>
          <a:ext cx="7414237" cy="1407659"/>
        </p:xfrm>
        <a:graphic>
          <a:graphicData uri="http://schemas.openxmlformats.org/presentationml/2006/ole">
            <p:oleObj spid="_x0000_s15406" name="CS ChemDraw Drawing" r:id="rId4" imgW="5510520" imgH="1046520" progId="ChemDraw.Document.6.0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7815" y="4293096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Example:</a:t>
            </a:r>
            <a:endParaRPr lang="en-US" sz="2400" dirty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5408" name="Object 48"/>
          <p:cNvGraphicFramePr>
            <a:graphicFrameLocks noChangeAspect="1"/>
          </p:cNvGraphicFramePr>
          <p:nvPr/>
        </p:nvGraphicFramePr>
        <p:xfrm>
          <a:off x="467544" y="4797152"/>
          <a:ext cx="7270660" cy="1512168"/>
        </p:xfrm>
        <a:graphic>
          <a:graphicData uri="http://schemas.openxmlformats.org/presentationml/2006/ole">
            <p:oleObj spid="_x0000_s15408" name="CS ChemDraw Drawing" r:id="rId5" imgW="6404760" imgH="133236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743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Conformational isomers are also possible because two conformations result from rotation around the C-C bond that two double bonds</a:t>
            </a:r>
          </a:p>
          <a:p>
            <a:pPr marL="0" indent="0" algn="l" rtl="0">
              <a:buNone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12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37382217"/>
              </p:ext>
            </p:extLst>
          </p:nvPr>
        </p:nvGraphicFramePr>
        <p:xfrm>
          <a:off x="395536" y="2276872"/>
          <a:ext cx="7513076" cy="3888432"/>
        </p:xfrm>
        <a:graphic>
          <a:graphicData uri="http://schemas.openxmlformats.org/presentationml/2006/ole">
            <p:oleObj spid="_x0000_s134146" name="CS ChemDraw Drawing" r:id="rId5" imgW="6103800" imgH="3159000" progId="ChemDraw.Document.6.0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0930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Learning Objectives</a:t>
            </a:r>
            <a:endParaRPr lang="ar-SA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 algn="just" rtl="0">
              <a:buNone/>
              <a:defRPr/>
            </a:pP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anose="02020603050405020304" pitchFamily="18" charset="-78"/>
              </a:rPr>
              <a:t>Chapter three discusses the following topics and the student by the end of this chapter will:</a:t>
            </a:r>
          </a:p>
          <a:p>
            <a:pPr algn="just" rtl="0"/>
            <a:r>
              <a:rPr lang="en-US" sz="2800" dirty="0">
                <a:latin typeface="Andalus" panose="02020603050405020304" pitchFamily="18" charset="-78"/>
                <a:ea typeface="Times New Roman" pitchFamily="18" charset="0"/>
                <a:cs typeface="Andalus" panose="02020603050405020304" pitchFamily="18" charset="-78"/>
              </a:rPr>
              <a:t>Know the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definition, </a:t>
            </a:r>
            <a:r>
              <a:rPr lang="en-US" sz="2800" dirty="0">
                <a:latin typeface="Andalus" panose="02020603050405020304" pitchFamily="18" charset="-78"/>
                <a:ea typeface="Times New Roman" pitchFamily="18" charset="0"/>
                <a:cs typeface="Andalus" panose="02020603050405020304" pitchFamily="18" charset="-78"/>
              </a:rPr>
              <a:t>structure, hybridization and bonding of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Alkynes.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Know the Nomenclature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Alkynes (common and IUPAC).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Know the physical properties of Alkynes.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Know the general methods used for preparation of Alkynes.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Know the addition reactions of Alkynes.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Terminal and Internal Alkynes.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Substituted groups from Alkynes; (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Ethynyl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)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Acidity of terminal Alkynes.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Bond Formation in Acetylene </a:t>
            </a:r>
          </a:p>
          <a:p>
            <a:pPr algn="just" rtl="0"/>
            <a:r>
              <a:rPr lang="en-US" sz="2800" dirty="0">
                <a:latin typeface="Andalus" pitchFamily="18" charset="-78"/>
                <a:cs typeface="Andalus" pitchFamily="18" charset="-78"/>
              </a:rPr>
              <a:t>The comparative chart of bond length in aliphatic hydrocarbons 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24" y="6597352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37106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sz="4000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Preparation of </a:t>
            </a:r>
            <a:r>
              <a:rPr lang="en-US" sz="4000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endParaRPr lang="en-US" sz="4000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1179" y="1775143"/>
            <a:ext cx="3414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Dehydrohalogenation</a:t>
            </a:r>
            <a:r>
              <a:rPr lang="en-US" sz="28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2800" b="1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4001726"/>
              </p:ext>
            </p:extLst>
          </p:nvPr>
        </p:nvGraphicFramePr>
        <p:xfrm>
          <a:off x="611560" y="2636912"/>
          <a:ext cx="6578941" cy="888801"/>
        </p:xfrm>
        <a:graphic>
          <a:graphicData uri="http://schemas.openxmlformats.org/presentationml/2006/ole">
            <p:oleObj spid="_x0000_s17445" name="CS ChemDraw Drawing" r:id="rId4" imgW="4618440" imgH="623520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31236" y="3950252"/>
            <a:ext cx="7268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t"/>
            <a:r>
              <a:rPr lang="en-US" sz="2800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Acid Catalyzed Diene Synthesis from a Diol</a:t>
            </a:r>
            <a:endParaRPr lang="en-US" sz="2800" b="1" i="0" dirty="0">
              <a:solidFill>
                <a:srgbClr val="00206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4321271"/>
              </p:ext>
            </p:extLst>
          </p:nvPr>
        </p:nvGraphicFramePr>
        <p:xfrm>
          <a:off x="539552" y="4898011"/>
          <a:ext cx="7248530" cy="979261"/>
        </p:xfrm>
        <a:graphic>
          <a:graphicData uri="http://schemas.openxmlformats.org/presentationml/2006/ole">
            <p:oleObj spid="_x0000_s17446" name="CS ChemDraw Drawing" r:id="rId5" imgW="4618440" imgH="62352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58584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Electrophilic Addition Reactions of Conjugated </a:t>
            </a:r>
            <a:r>
              <a:rPr lang="en-US" altLang="en-US" dirty="0" err="1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endParaRPr lang="ar-SA" dirty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6" name="Rectangle 5"/>
          <p:cNvSpPr/>
          <p:nvPr/>
        </p:nvSpPr>
        <p:spPr>
          <a:xfrm>
            <a:off x="827584" y="177281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alt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Conjugated </a:t>
            </a:r>
            <a:r>
              <a:rPr lang="en-US" alt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r>
              <a:rPr lang="en-US" alt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can give both 1,2- and 1,4- addition products +  </a:t>
            </a:r>
            <a:r>
              <a:rPr lang="en-US" alt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Markovnikov’s</a:t>
            </a:r>
            <a:r>
              <a:rPr lang="en-US" alt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Rule is followed</a:t>
            </a:r>
          </a:p>
          <a:p>
            <a:pPr algn="l" rtl="0"/>
            <a:endParaRPr lang="en-US" alt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8447373"/>
              </p:ext>
            </p:extLst>
          </p:nvPr>
        </p:nvGraphicFramePr>
        <p:xfrm>
          <a:off x="623831" y="2708920"/>
          <a:ext cx="7326865" cy="3580582"/>
        </p:xfrm>
        <a:graphic>
          <a:graphicData uri="http://schemas.openxmlformats.org/presentationml/2006/ole">
            <p:oleObj spid="_x0000_s11310" name="CS ChemDraw Drawing" r:id="rId4" imgW="6457320" imgH="315648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323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Electrophilic Addition Reactions of Isolated </a:t>
            </a:r>
            <a:r>
              <a:rPr lang="en-US" altLang="en-US" dirty="0" err="1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Dienes</a:t>
            </a:r>
            <a:endParaRPr lang="ar-SA" dirty="0">
              <a:solidFill>
                <a:schemeClr val="accen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4846320"/>
          </a:xfrm>
        </p:spPr>
        <p:txBody>
          <a:bodyPr/>
          <a:lstStyle/>
          <a:p>
            <a:pPr algn="l" rtl="0"/>
            <a:r>
              <a:rPr lang="en-US" altLang="en-US" dirty="0">
                <a:latin typeface="Andalus" panose="02020603050405020304" pitchFamily="18" charset="-78"/>
                <a:cs typeface="Andalus" panose="02020603050405020304" pitchFamily="18" charset="-78"/>
              </a:rPr>
              <a:t>Markovnikov’s Rule is </a:t>
            </a:r>
            <a:r>
              <a:rPr lang="en-US" alt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followed (1,2-addition)</a:t>
            </a:r>
          </a:p>
          <a:p>
            <a:pPr algn="l" rtl="0"/>
            <a:endParaRPr lang="en-US" altLang="en-US" sz="3200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520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32</a:t>
            </a:fld>
            <a:endParaRPr lang="ar-SA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9833818"/>
              </p:ext>
            </p:extLst>
          </p:nvPr>
        </p:nvGraphicFramePr>
        <p:xfrm>
          <a:off x="839788" y="5664200"/>
          <a:ext cx="6608762" cy="892175"/>
        </p:xfrm>
        <a:graphic>
          <a:graphicData uri="http://schemas.openxmlformats.org/presentationml/2006/ole">
            <p:oleObj spid="_x0000_s12345" name="CS ChemDraw Drawing" r:id="rId4" imgW="4447440" imgH="600120" progId="ChemDraw.Document.6.0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3724417"/>
              </p:ext>
            </p:extLst>
          </p:nvPr>
        </p:nvGraphicFramePr>
        <p:xfrm>
          <a:off x="287219" y="1843192"/>
          <a:ext cx="7813173" cy="3795934"/>
        </p:xfrm>
        <a:graphic>
          <a:graphicData uri="http://schemas.openxmlformats.org/presentationml/2006/ole">
            <p:oleObj spid="_x0000_s12346" name="CS ChemDraw Drawing" r:id="rId5" imgW="6613560" imgH="321264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389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33</a:t>
            </a:fld>
            <a:endParaRPr lang="ar-SA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  <a:defRPr/>
            </a:pPr>
            <a:r>
              <a:rPr lang="en-US" dirty="0" smtClean="0">
                <a:solidFill>
                  <a:schemeClr val="accen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Thank You for your kind attention !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86100" y="4108450"/>
            <a:ext cx="2971800" cy="84455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ko-KR" sz="3600" smtClean="0">
                <a:solidFill>
                  <a:schemeClr val="accent1"/>
                </a:solidFill>
                <a:latin typeface="Andalus" panose="02020603050405020304" pitchFamily="18" charset="-78"/>
                <a:ea typeface="Gulim" pitchFamily="34" charset="-127"/>
                <a:cs typeface="Andalus" panose="02020603050405020304" pitchFamily="18" charset="-78"/>
              </a:rPr>
              <a:t>Questions?</a:t>
            </a:r>
            <a:endParaRPr lang="en-US" sz="3600" smtClean="0">
              <a:solidFill>
                <a:schemeClr val="accent1"/>
              </a:solidFill>
              <a:latin typeface="Andalus" panose="02020603050405020304" pitchFamily="18" charset="-78"/>
              <a:ea typeface="Gulim" pitchFamily="34" charset="-127"/>
              <a:cs typeface="Andalus" panose="02020603050405020304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34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Alkynes: Molecular And Structural Formulae</a:t>
            </a:r>
            <a:r>
              <a:rPr lang="ar-S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alkynes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Are the third class of simple hydrocarbons that contain at least one triple-bond between two carbon atoms.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general chemical formula of alkynes </a:t>
            </a:r>
            <a:r>
              <a:rPr lang="en-US" sz="2400" dirty="0" err="1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US" sz="2400" i="1" baseline="-25000" dirty="0" err="1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n</a:t>
            </a:r>
            <a:r>
              <a:rPr lang="en-US" sz="2400" i="1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i="1" baseline="-250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n </a:t>
            </a:r>
            <a:r>
              <a:rPr lang="en-US" sz="2400" baseline="-250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-</a:t>
            </a:r>
            <a:r>
              <a:rPr lang="en-US" sz="2000" baseline="-250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2</a:t>
            </a:r>
          </a:p>
          <a:p>
            <a:pPr algn="just" rtl="0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alkyne triple bond is composed of </a:t>
            </a:r>
            <a:r>
              <a:rPr lang="en-US" sz="24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one σ and two 2 </a:t>
            </a:r>
            <a:r>
              <a:rPr lang="en-US" sz="24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</a:t>
            </a:r>
            <a:r>
              <a:rPr lang="en-US" sz="24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 covalent bonds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the triple bond can be terminal or internal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 rtl="0"/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12" descr="00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653136"/>
            <a:ext cx="7162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2369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pPr algn="just" rtl="0"/>
            <a:r>
              <a:rPr lang="en-US" dirty="0">
                <a:latin typeface="Andalus" pitchFamily="18" charset="-78"/>
                <a:cs typeface="Andalus" pitchFamily="18" charset="-78"/>
              </a:rPr>
              <a:t>The simplest alkyne, </a:t>
            </a:r>
            <a:r>
              <a:rPr lang="en-US" b="1" dirty="0" err="1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ethyne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(also known as </a:t>
            </a:r>
            <a:r>
              <a:rPr lang="en-US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acetylene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), has two carbon atoms and the molecular formula of </a:t>
            </a:r>
            <a:r>
              <a:rPr lang="en-US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US" baseline="-250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US" baseline="-2500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 The structural formula for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ethyne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0" indent="0" algn="just" rtl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Acetylene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the simplest alkyne is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produced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industrially from methane and steam at high temperature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 rtl="0"/>
            <a:r>
              <a:rPr lang="en-US" dirty="0">
                <a:latin typeface="Andalus" pitchFamily="18" charset="-78"/>
                <a:cs typeface="Andalus" pitchFamily="18" charset="-78"/>
              </a:rPr>
              <a:t>Our study of alkynes provides an introduction to organic synthesis, the preparation of organic molecules from simpler organic molecules</a:t>
            </a:r>
          </a:p>
          <a:p>
            <a:pPr algn="just" rtl="0"/>
            <a:endParaRPr lang="en-US" dirty="0"/>
          </a:p>
          <a:p>
            <a:pPr algn="just" rtl="0"/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8029215"/>
              </p:ext>
            </p:extLst>
          </p:nvPr>
        </p:nvGraphicFramePr>
        <p:xfrm>
          <a:off x="2987824" y="2420888"/>
          <a:ext cx="2286000" cy="390525"/>
        </p:xfrm>
        <a:graphic>
          <a:graphicData uri="http://schemas.openxmlformats.org/presentationml/2006/ole">
            <p:oleObj spid="_x0000_s1090" name="ChemSketch" r:id="rId3" imgW="853440" imgH="146304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chemeClr val="accent6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chemeClr val="accent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21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96" y="6556248"/>
            <a:ext cx="588336" cy="228600"/>
          </a:xfrm>
        </p:spPr>
        <p:txBody>
          <a:bodyPr/>
          <a:lstStyle/>
          <a:p>
            <a:fld id="{BB6C726C-C895-4C9A-94C4-6F92F7F9590D}" type="slidenum">
              <a:rPr lang="ar-SA" smtClean="0"/>
              <a:pPr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58485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726C-C895-4C9A-94C4-6F92F7F9590D}" type="slidenum">
              <a:rPr lang="ar-SA" smtClean="0"/>
              <a:pPr/>
              <a:t>6</a:t>
            </a:fld>
            <a:endParaRPr lang="ar-SA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4769800"/>
              </p:ext>
            </p:extLst>
          </p:nvPr>
        </p:nvGraphicFramePr>
        <p:xfrm>
          <a:off x="5257800" y="1219200"/>
          <a:ext cx="2286000" cy="373063"/>
        </p:xfrm>
        <a:graphic>
          <a:graphicData uri="http://schemas.openxmlformats.org/presentationml/2006/ole">
            <p:oleObj spid="_x0000_s106498" name="ChemSketch" r:id="rId3" imgW="853440" imgH="146304" progId="">
              <p:embed/>
            </p:oleObj>
          </a:graphicData>
        </a:graphic>
      </p:graphicFrame>
      <p:sp>
        <p:nvSpPr>
          <p:cNvPr id="195588" name="Content Placeholder 1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915400" cy="59436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Molecular formula of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is C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. 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In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, each carbon atom is sp-hybridized.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In this way, four sp-orbital are generated.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One sp- orbital  of each carbon atom by overlapping forms a 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sigma bond between carbon atoms. 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Remaining one sp-orbital of each carbon atom overlap with 1s-orbital of a hydrogen atom to produce two sigma bonds. 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P</a:t>
            </a:r>
            <a:r>
              <a:rPr lang="en-US" sz="24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-orbital and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P</a:t>
            </a:r>
            <a:r>
              <a:rPr lang="en-US" sz="24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z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-orbitals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of each carbon by parallel overlapping form two pi-bonds between the two carbon atoms.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Geometry (shape) of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 molecule is linear in which bond angles are 180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o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C=C bond length is </a:t>
            </a:r>
            <a:r>
              <a:rPr lang="en-US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cs typeface="Andalus" pitchFamily="18" charset="-78"/>
              </a:rPr>
              <a:t>1.20 Å</a:t>
            </a:r>
            <a:endParaRPr lang="en-GB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Slide Number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2C83023E-FED6-406D-A215-B90C66143D87}" type="slidenum">
              <a:rPr lang="x-none" sz="1400">
                <a:cs typeface="Arial" pitchFamily="34" charset="0"/>
              </a:rPr>
              <a:pPr rtl="1"/>
              <a:t>7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304800" y="1143000"/>
            <a:ext cx="3749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Orbital Overlap IN </a:t>
            </a:r>
            <a:r>
              <a:rPr lang="en-US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endParaRPr lang="en-GB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6096000"/>
            <a:ext cx="228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80963" y="3354388"/>
            <a:ext cx="376237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8750" y="3463925"/>
            <a:ext cx="61913" cy="368300"/>
            <a:chOff x="1114" y="940"/>
            <a:chExt cx="21" cy="77"/>
          </a:xfrm>
        </p:grpSpPr>
        <p:sp>
          <p:nvSpPr>
            <p:cNvPr id="3138" name="Line 12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13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731838" y="3355975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79" name="Rectangle 15"/>
          <p:cNvSpPr>
            <a:spLocks noChangeArrowheads="1"/>
          </p:cNvSpPr>
          <p:nvPr/>
        </p:nvSpPr>
        <p:spPr bwMode="auto">
          <a:xfrm>
            <a:off x="1122363" y="3354388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0" name="Rectangle 16"/>
          <p:cNvSpPr>
            <a:spLocks noChangeArrowheads="1"/>
          </p:cNvSpPr>
          <p:nvPr/>
        </p:nvSpPr>
        <p:spPr bwMode="auto">
          <a:xfrm>
            <a:off x="1512888" y="3354388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803275" y="3460750"/>
            <a:ext cx="61913" cy="368300"/>
            <a:chOff x="1114" y="940"/>
            <a:chExt cx="21" cy="77"/>
          </a:xfrm>
        </p:grpSpPr>
        <p:sp>
          <p:nvSpPr>
            <p:cNvPr id="3136" name="Line 18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19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90625" y="3476625"/>
            <a:ext cx="61913" cy="368300"/>
            <a:chOff x="1114" y="940"/>
            <a:chExt cx="21" cy="77"/>
          </a:xfrm>
        </p:grpSpPr>
        <p:sp>
          <p:nvSpPr>
            <p:cNvPr id="3134" name="Line 21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22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 flipH="1" flipV="1">
            <a:off x="342900" y="3470275"/>
            <a:ext cx="61913" cy="368300"/>
            <a:chOff x="1114" y="940"/>
            <a:chExt cx="21" cy="77"/>
          </a:xfrm>
        </p:grpSpPr>
        <p:sp>
          <p:nvSpPr>
            <p:cNvPr id="3132" name="Line 2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Line 2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26"/>
          <p:cNvSpPr>
            <a:spLocks noChangeArrowheads="1"/>
          </p:cNvSpPr>
          <p:nvPr/>
        </p:nvSpPr>
        <p:spPr bwMode="auto">
          <a:xfrm>
            <a:off x="3233738" y="3306763"/>
            <a:ext cx="376237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311525" y="3416300"/>
            <a:ext cx="61913" cy="368300"/>
            <a:chOff x="1114" y="940"/>
            <a:chExt cx="21" cy="77"/>
          </a:xfrm>
        </p:grpSpPr>
        <p:sp>
          <p:nvSpPr>
            <p:cNvPr id="3130" name="Line 28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29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6" name="Rectangle 30"/>
          <p:cNvSpPr>
            <a:spLocks noChangeArrowheads="1"/>
          </p:cNvSpPr>
          <p:nvPr/>
        </p:nvSpPr>
        <p:spPr bwMode="auto">
          <a:xfrm>
            <a:off x="3884613" y="3308350"/>
            <a:ext cx="376237" cy="5984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7" name="Rectangle 31"/>
          <p:cNvSpPr>
            <a:spLocks noChangeArrowheads="1"/>
          </p:cNvSpPr>
          <p:nvPr/>
        </p:nvSpPr>
        <p:spPr bwMode="auto">
          <a:xfrm>
            <a:off x="4275138" y="3306763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8" name="Rectangle 32"/>
          <p:cNvSpPr>
            <a:spLocks noChangeArrowheads="1"/>
          </p:cNvSpPr>
          <p:nvPr/>
        </p:nvSpPr>
        <p:spPr bwMode="auto">
          <a:xfrm>
            <a:off x="4665663" y="3306763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956050" y="3413125"/>
            <a:ext cx="61913" cy="368300"/>
            <a:chOff x="1114" y="940"/>
            <a:chExt cx="21" cy="77"/>
          </a:xfrm>
        </p:grpSpPr>
        <p:sp>
          <p:nvSpPr>
            <p:cNvPr id="3128" name="Line 3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3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4343400" y="3429000"/>
            <a:ext cx="61913" cy="368300"/>
            <a:chOff x="1114" y="940"/>
            <a:chExt cx="21" cy="77"/>
          </a:xfrm>
        </p:grpSpPr>
        <p:sp>
          <p:nvSpPr>
            <p:cNvPr id="3126" name="Line 37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38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730750" y="3430588"/>
            <a:ext cx="61913" cy="368300"/>
            <a:chOff x="1114" y="940"/>
            <a:chExt cx="21" cy="77"/>
          </a:xfrm>
        </p:grpSpPr>
        <p:sp>
          <p:nvSpPr>
            <p:cNvPr id="3124" name="Line 40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41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" name="Rectangle 42"/>
          <p:cNvSpPr>
            <a:spLocks noChangeArrowheads="1"/>
          </p:cNvSpPr>
          <p:nvPr/>
        </p:nvSpPr>
        <p:spPr bwMode="auto">
          <a:xfrm>
            <a:off x="6756400" y="3340100"/>
            <a:ext cx="376238" cy="6000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6834188" y="3449638"/>
            <a:ext cx="61912" cy="368300"/>
            <a:chOff x="1114" y="940"/>
            <a:chExt cx="21" cy="77"/>
          </a:xfrm>
        </p:grpSpPr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4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4" name="Rectangle 46"/>
          <p:cNvSpPr>
            <a:spLocks noChangeArrowheads="1"/>
          </p:cNvSpPr>
          <p:nvPr/>
        </p:nvSpPr>
        <p:spPr bwMode="auto">
          <a:xfrm>
            <a:off x="7192963" y="3341688"/>
            <a:ext cx="376237" cy="6000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95" name="Rectangle 47"/>
          <p:cNvSpPr>
            <a:spLocks noChangeArrowheads="1"/>
          </p:cNvSpPr>
          <p:nvPr/>
        </p:nvSpPr>
        <p:spPr bwMode="auto">
          <a:xfrm>
            <a:off x="7924800" y="3352800"/>
            <a:ext cx="376238" cy="600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96" name="Rectangle 48"/>
          <p:cNvSpPr>
            <a:spLocks noChangeArrowheads="1"/>
          </p:cNvSpPr>
          <p:nvPr/>
        </p:nvSpPr>
        <p:spPr bwMode="auto">
          <a:xfrm>
            <a:off x="8416925" y="3340100"/>
            <a:ext cx="376238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7264400" y="3446463"/>
            <a:ext cx="61913" cy="368300"/>
            <a:chOff x="1114" y="940"/>
            <a:chExt cx="21" cy="77"/>
          </a:xfrm>
        </p:grpSpPr>
        <p:sp>
          <p:nvSpPr>
            <p:cNvPr id="3120" name="Line 50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51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8077200" y="3505200"/>
            <a:ext cx="61913" cy="368300"/>
            <a:chOff x="1114" y="940"/>
            <a:chExt cx="21" cy="77"/>
          </a:xfrm>
        </p:grpSpPr>
        <p:sp>
          <p:nvSpPr>
            <p:cNvPr id="3118" name="Line 53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54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8482013" y="3463925"/>
            <a:ext cx="61912" cy="368300"/>
            <a:chOff x="1114" y="940"/>
            <a:chExt cx="21" cy="77"/>
          </a:xfrm>
        </p:grpSpPr>
        <p:sp>
          <p:nvSpPr>
            <p:cNvPr id="3116" name="Line 56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Line 57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0" name="Line 58"/>
          <p:cNvSpPr>
            <a:spLocks noChangeShapeType="1"/>
          </p:cNvSpPr>
          <p:nvPr/>
        </p:nvSpPr>
        <p:spPr bwMode="auto">
          <a:xfrm flipV="1">
            <a:off x="1981200" y="3657600"/>
            <a:ext cx="12192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59"/>
          <p:cNvSpPr>
            <a:spLocks noChangeShapeType="1"/>
          </p:cNvSpPr>
          <p:nvPr/>
        </p:nvSpPr>
        <p:spPr bwMode="auto">
          <a:xfrm flipV="1">
            <a:off x="5105400" y="3657600"/>
            <a:ext cx="1441450" cy="30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02" name="Picture 9" descr="or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91000"/>
            <a:ext cx="4635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8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63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5" name="Picture 64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66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41148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7" name="Text Box 60"/>
          <p:cNvSpPr txBox="1">
            <a:spLocks noChangeArrowheads="1"/>
          </p:cNvSpPr>
          <p:nvPr/>
        </p:nvSpPr>
        <p:spPr bwMode="auto">
          <a:xfrm>
            <a:off x="0" y="28194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2s</a:t>
            </a:r>
            <a:r>
              <a:rPr lang="en-GB" b="1" baseline="30000">
                <a:cs typeface="Arial" pitchFamily="34" charset="0"/>
              </a:rPr>
              <a:t>2</a:t>
            </a:r>
            <a:r>
              <a:rPr lang="en-GB" b="1">
                <a:cs typeface="Arial" pitchFamily="34" charset="0"/>
              </a:rPr>
              <a:t>2p</a:t>
            </a:r>
            <a:r>
              <a:rPr lang="en-GB" b="1" baseline="30000">
                <a:cs typeface="Arial" pitchFamily="34" charset="0"/>
              </a:rPr>
              <a:t>2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08" name="Text Box 61"/>
          <p:cNvSpPr txBox="1">
            <a:spLocks noChangeArrowheads="1"/>
          </p:cNvSpPr>
          <p:nvPr/>
        </p:nvSpPr>
        <p:spPr bwMode="auto">
          <a:xfrm>
            <a:off x="3581400" y="27432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2s</a:t>
            </a:r>
            <a:r>
              <a:rPr lang="en-GB" b="1" baseline="30000">
                <a:cs typeface="Arial" pitchFamily="34" charset="0"/>
              </a:rPr>
              <a:t>1</a:t>
            </a:r>
            <a:r>
              <a:rPr lang="en-GB" b="1">
                <a:cs typeface="Arial" pitchFamily="34" charset="0"/>
              </a:rPr>
              <a:t>2p</a:t>
            </a:r>
            <a:r>
              <a:rPr lang="en-GB" b="1" baseline="30000">
                <a:cs typeface="Arial" pitchFamily="34" charset="0"/>
              </a:rPr>
              <a:t>3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09" name="Text Box 62"/>
          <p:cNvSpPr txBox="1">
            <a:spLocks noChangeArrowheads="1"/>
          </p:cNvSpPr>
          <p:nvPr/>
        </p:nvSpPr>
        <p:spPr bwMode="auto">
          <a:xfrm>
            <a:off x="6324600" y="28194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 2 x sp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10" name="Text Box 65"/>
          <p:cNvSpPr txBox="1">
            <a:spLocks noChangeArrowheads="1"/>
          </p:cNvSpPr>
          <p:nvPr/>
        </p:nvSpPr>
        <p:spPr bwMode="auto">
          <a:xfrm>
            <a:off x="8305800" y="2819400"/>
            <a:ext cx="544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2p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-152399" y="1143001"/>
            <a:ext cx="7391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 HYBRIDISATION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OF ORBITALS in ALKYNES</a:t>
            </a:r>
          </a:p>
        </p:txBody>
      </p:sp>
      <p:sp>
        <p:nvSpPr>
          <p:cNvPr id="3112" name="Rectangle 69"/>
          <p:cNvSpPr>
            <a:spLocks noChangeArrowheads="1"/>
          </p:cNvSpPr>
          <p:nvPr/>
        </p:nvSpPr>
        <p:spPr bwMode="auto">
          <a:xfrm>
            <a:off x="228600" y="1676400"/>
            <a:ext cx="7239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GB" sz="2000" dirty="0">
                <a:latin typeface="Times New Roman"/>
                <a:cs typeface="Times New Roman"/>
              </a:rPr>
              <a:t>The electronic configuration of a carbon atom is 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1s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2s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2p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</a:p>
          <a:p>
            <a:pPr rtl="1">
              <a:spcBef>
                <a:spcPct val="50000"/>
              </a:spcBef>
            </a:pPr>
            <a:endParaRPr lang="en-GB" sz="2000" b="1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sp>
        <p:nvSpPr>
          <p:cNvPr id="3113" name="Rectangle 70"/>
          <p:cNvSpPr>
            <a:spLocks noChangeArrowheads="1"/>
          </p:cNvSpPr>
          <p:nvPr/>
        </p:nvSpPr>
        <p:spPr bwMode="auto">
          <a:xfrm>
            <a:off x="1981200" y="3200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promotion</a:t>
            </a:r>
          </a:p>
        </p:txBody>
      </p:sp>
      <p:sp>
        <p:nvSpPr>
          <p:cNvPr id="3114" name="Rectangle 71"/>
          <p:cNvSpPr>
            <a:spLocks noChangeArrowheads="1"/>
          </p:cNvSpPr>
          <p:nvPr/>
        </p:nvSpPr>
        <p:spPr bwMode="auto">
          <a:xfrm>
            <a:off x="5105400" y="32766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hybridization</a:t>
            </a:r>
          </a:p>
        </p:txBody>
      </p:sp>
      <p:graphicFrame>
        <p:nvGraphicFramePr>
          <p:cNvPr id="3074" name="Object 7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937998078"/>
              </p:ext>
            </p:extLst>
          </p:nvPr>
        </p:nvGraphicFramePr>
        <p:xfrm>
          <a:off x="6805613" y="4038600"/>
          <a:ext cx="268287" cy="838200"/>
        </p:xfrm>
        <a:graphic>
          <a:graphicData uri="http://schemas.openxmlformats.org/presentationml/2006/ole">
            <p:oleObj spid="_x0000_s76802" name="CS ChemDraw Drawing" r:id="rId5" imgW="158761" imgH="497653" progId="ChemDraw.Document.6.0">
              <p:embed/>
            </p:oleObj>
          </a:graphicData>
        </a:graphic>
      </p:graphicFrame>
      <p:graphicFrame>
        <p:nvGraphicFramePr>
          <p:cNvPr id="3075" name="Object 7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223766401"/>
              </p:ext>
            </p:extLst>
          </p:nvPr>
        </p:nvGraphicFramePr>
        <p:xfrm>
          <a:off x="7315200" y="4038600"/>
          <a:ext cx="268288" cy="838200"/>
        </p:xfrm>
        <a:graphic>
          <a:graphicData uri="http://schemas.openxmlformats.org/presentationml/2006/ole">
            <p:oleObj spid="_x0000_s76803" name="CS ChemDraw Drawing" r:id="rId6" imgW="158761" imgH="497653" progId="ChemDraw.Document.6.0">
              <p:embed/>
            </p:oleObj>
          </a:graphicData>
        </a:graphic>
      </p:graphicFrame>
      <p:pic>
        <p:nvPicPr>
          <p:cNvPr id="3115" name="Picture 66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41148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68" descr="ksulogo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0" name="Picture 69" descr="images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1" name="Straight Connector 7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citycollegiate.com/ethyne_orbit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09800"/>
            <a:ext cx="5486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http://www.citycollegiate.com/ethyne2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524000"/>
            <a:ext cx="2551474" cy="457200"/>
          </a:xfrm>
          <a:noFill/>
        </p:spPr>
      </p:pic>
      <p:sp>
        <p:nvSpPr>
          <p:cNvPr id="17412" name="Slide Number Placeholder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A2FE1DCA-F3DC-4960-A9FA-38F7EE798633}" type="slidenum">
              <a:rPr lang="x-none" sz="1400">
                <a:cs typeface="Arial" pitchFamily="34" charset="0"/>
              </a:rPr>
              <a:pPr rtl="1"/>
              <a:t>9</a:t>
            </a:fld>
            <a:endParaRPr lang="en-US" sz="140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1206</Words>
  <Application>Microsoft Office PowerPoint</Application>
  <PresentationFormat>On-screen Show (4:3)</PresentationFormat>
  <Paragraphs>214</Paragraphs>
  <Slides>33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Opulent</vt:lpstr>
      <vt:lpstr>ChemSketch</vt:lpstr>
      <vt:lpstr>CS ChemDraw Drawing</vt:lpstr>
      <vt:lpstr>Unsaturated Hydrocarbons Alkynes and dienes </vt:lpstr>
      <vt:lpstr>alkynes</vt:lpstr>
      <vt:lpstr>Learning Objectives</vt:lpstr>
      <vt:lpstr>Alkynes: Molecular And Structural Formulae </vt:lpstr>
      <vt:lpstr>Slide 5</vt:lpstr>
      <vt:lpstr>Slide 6</vt:lpstr>
      <vt:lpstr>Slide 7</vt:lpstr>
      <vt:lpstr>Slide 8</vt:lpstr>
      <vt:lpstr>Slide 9</vt:lpstr>
      <vt:lpstr>Summary </vt:lpstr>
      <vt:lpstr>IUPAC Nomenclature of Alkynes</vt:lpstr>
      <vt:lpstr>Examples IUPAC Names Of Alkynes</vt:lpstr>
      <vt:lpstr>Common  Nomenclature Of Alkynes</vt:lpstr>
      <vt:lpstr>Exercise </vt:lpstr>
      <vt:lpstr>Physical Properties</vt:lpstr>
      <vt:lpstr>Slide 16</vt:lpstr>
      <vt:lpstr>Preparation of alkynes</vt:lpstr>
      <vt:lpstr>Slide 18</vt:lpstr>
      <vt:lpstr>Electrophilic Addition Reaction Reactions of alkynes</vt:lpstr>
      <vt:lpstr>2. Addition of halogen  (Halogenation)</vt:lpstr>
      <vt:lpstr>3. Addition of hydrogen halide</vt:lpstr>
      <vt:lpstr>4. Addition of water: Hydration</vt:lpstr>
      <vt:lpstr>dienes</vt:lpstr>
      <vt:lpstr>Learning Objectives</vt:lpstr>
      <vt:lpstr>Dienes, Enynes and Triyene</vt:lpstr>
      <vt:lpstr>Classes of Dienes</vt:lpstr>
      <vt:lpstr>Slide 27</vt:lpstr>
      <vt:lpstr>Geometric Isomerism in Diene</vt:lpstr>
      <vt:lpstr>Slide 29</vt:lpstr>
      <vt:lpstr>Preparation of Dienes</vt:lpstr>
      <vt:lpstr>Electrophilic Addition Reactions of Conjugated Dienes</vt:lpstr>
      <vt:lpstr>Electrophilic Addition Reactions of Isolated Dienes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Unsaturated Hydrocarbons Alkynes</dc:title>
  <dc:creator>Zainab M Almarhoon</dc:creator>
  <cp:lastModifiedBy>shalaqeel</cp:lastModifiedBy>
  <cp:revision>80</cp:revision>
  <dcterms:created xsi:type="dcterms:W3CDTF">2014-10-14T05:04:55Z</dcterms:created>
  <dcterms:modified xsi:type="dcterms:W3CDTF">2016-10-24T07:51:18Z</dcterms:modified>
</cp:coreProperties>
</file>