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346" r:id="rId2"/>
    <p:sldId id="347" r:id="rId3"/>
    <p:sldId id="348" r:id="rId4"/>
    <p:sldId id="349" r:id="rId5"/>
    <p:sldId id="350" r:id="rId6"/>
    <p:sldId id="351" r:id="rId7"/>
    <p:sldId id="352" r:id="rId8"/>
    <p:sldId id="353" r:id="rId9"/>
    <p:sldId id="416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61" r:id="rId18"/>
    <p:sldId id="418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371" r:id="rId29"/>
    <p:sldId id="372" r:id="rId30"/>
    <p:sldId id="373" r:id="rId31"/>
    <p:sldId id="374" r:id="rId32"/>
    <p:sldId id="375" r:id="rId33"/>
    <p:sldId id="376" r:id="rId34"/>
    <p:sldId id="377" r:id="rId35"/>
    <p:sldId id="378" r:id="rId36"/>
    <p:sldId id="379" r:id="rId37"/>
    <p:sldId id="380" r:id="rId38"/>
    <p:sldId id="381" r:id="rId39"/>
    <p:sldId id="382" r:id="rId40"/>
    <p:sldId id="383" r:id="rId41"/>
    <p:sldId id="384" r:id="rId42"/>
    <p:sldId id="419" r:id="rId43"/>
    <p:sldId id="385" r:id="rId44"/>
    <p:sldId id="386" r:id="rId45"/>
    <p:sldId id="387" r:id="rId46"/>
    <p:sldId id="388" r:id="rId47"/>
    <p:sldId id="389" r:id="rId48"/>
    <p:sldId id="390" r:id="rId49"/>
    <p:sldId id="391" r:id="rId50"/>
    <p:sldId id="392" r:id="rId51"/>
    <p:sldId id="393" r:id="rId52"/>
    <p:sldId id="394" r:id="rId53"/>
    <p:sldId id="395" r:id="rId54"/>
    <p:sldId id="396" r:id="rId55"/>
    <p:sldId id="397" r:id="rId56"/>
    <p:sldId id="398" r:id="rId57"/>
    <p:sldId id="399" r:id="rId58"/>
    <p:sldId id="400" r:id="rId59"/>
    <p:sldId id="401" r:id="rId60"/>
    <p:sldId id="402" r:id="rId61"/>
    <p:sldId id="403" r:id="rId62"/>
    <p:sldId id="404" r:id="rId63"/>
    <p:sldId id="406" r:id="rId64"/>
    <p:sldId id="407" r:id="rId65"/>
    <p:sldId id="408" r:id="rId66"/>
    <p:sldId id="409" r:id="rId67"/>
    <p:sldId id="410" r:id="rId68"/>
    <p:sldId id="411" r:id="rId69"/>
    <p:sldId id="412" r:id="rId70"/>
    <p:sldId id="413" r:id="rId71"/>
    <p:sldId id="414" r:id="rId72"/>
    <p:sldId id="415" r:id="rId73"/>
    <p:sldId id="420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72FCF-C236-4C69-9A95-FAE0FAEFB879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1B804-B42A-4E77-A0D2-B31CA57073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8779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63379-7691-4EE9-924D-D1A6E312F370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D3D8E-ACB6-4B41-9E13-D74CCB9419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9534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5868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020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8596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35304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fld id="{DDA39FF2-3363-4B47-AA31-D8C4E95B4D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244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19920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0950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8765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487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6606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1038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322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0704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0" y="6609844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503 STAT - </a:t>
            </a:r>
            <a:r>
              <a:rPr lang="en-US" sz="1200" b="1" kern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Probability and Statistics for Engineers and Scientists – Dr. Mansour </a:t>
            </a:r>
            <a:r>
              <a:rPr lang="en-US" sz="1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Shrahili</a:t>
            </a: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17236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Bayes' Rule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Rectangle 2"/>
              <p:cNvSpPr/>
              <p:nvPr/>
            </p:nvSpPr>
            <p:spPr>
              <a:xfrm>
                <a:off x="457200" y="1295400"/>
                <a:ext cx="8686800" cy="4571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u="sng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Definition: </a:t>
                </a:r>
                <a:endParaRPr lang="en-US" sz="3200" u="sng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2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,…,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constitute a partition of the sample space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if: </a:t>
                </a:r>
              </a:p>
              <a:p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⋃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b="0" i="1" dirty="0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 dirty="0" smtClean="0">
                              <a:latin typeface="Cambria Math"/>
                              <a:ea typeface="Cambria Math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 dirty="0" smtClean="0">
                              <a:latin typeface="Cambria Math"/>
                              <a:ea typeface="Cambria Math"/>
                            </a:rPr>
                            <m:t>∪</m:t>
                          </m:r>
                          <m:r>
                            <a:rPr lang="en-US" sz="3200" b="0" i="1" dirty="0" smtClean="0">
                              <a:latin typeface="Cambria Math"/>
                              <a:ea typeface="Cambria Math"/>
                            </a:rPr>
                            <m:t>…∪</m:t>
                          </m:r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b="0" i="1" dirty="0" smtClean="0">
                              <a:latin typeface="Cambria Math"/>
                            </a:rPr>
                            <m:t>=</m:t>
                          </m:r>
                          <m:r>
                            <a:rPr lang="en-US" sz="3200" b="0" i="1" dirty="0" smtClean="0">
                              <a:latin typeface="Cambria Math"/>
                            </a:rPr>
                            <m:t>𝑆</m:t>
                          </m:r>
                        </m:e>
                      </m:nary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 dirty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4000" b="0" i="1" dirty="0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4000" i="1" dirty="0" smtClean="0">
                          <a:latin typeface="Cambria Math"/>
                          <a:ea typeface="Cambria Math"/>
                        </a:rPr>
                        <m:t>∩</m:t>
                      </m:r>
                      <m:sSub>
                        <m:sSubPr>
                          <m:ctrlPr>
                            <a:rPr lang="en-US" sz="4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 dirty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4000" b="0" i="1" dirty="0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4000" dirty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4000" i="1" dirty="0" smtClean="0">
                          <a:latin typeface="Cambria Math"/>
                          <a:ea typeface="Cambria Math"/>
                        </a:rPr>
                        <m:t>∅</m:t>
                      </m:r>
                      <m:r>
                        <a:rPr lang="en-US" sz="4000" b="0" i="1" dirty="0" smtClean="0">
                          <a:latin typeface="Cambria Math"/>
                          <a:ea typeface="Cambria Math"/>
                        </a:rPr>
                        <m:t>,       ∀  </m:t>
                      </m:r>
                      <m:r>
                        <a:rPr lang="en-US" sz="4000" b="0" i="1" dirty="0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sz="4000" b="0" i="1" dirty="0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sz="4000" b="0" i="1" dirty="0" smtClean="0">
                          <a:latin typeface="Cambria Math"/>
                          <a:ea typeface="Cambria Math"/>
                        </a:rPr>
                        <m:t>𝑗</m:t>
                      </m:r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95400"/>
                <a:ext cx="8686800" cy="4571829"/>
              </a:xfrm>
              <a:prstGeom prst="rect">
                <a:avLst/>
              </a:prstGeom>
              <a:blipFill rotWithShape="1">
                <a:blip r:embed="rId2"/>
                <a:stretch>
                  <a:fillRect l="-1754" t="-1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312076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Question: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457200" y="1143000"/>
                <a:ext cx="8686800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it is known that the selected product is defective, what is the probability that it is made by machine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6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43000"/>
                <a:ext cx="8686800" cy="1754326"/>
              </a:xfrm>
              <a:prstGeom prst="rect">
                <a:avLst/>
              </a:prstGeom>
              <a:blipFill rotWithShape="1">
                <a:blip r:embed="rId2"/>
                <a:stretch>
                  <a:fillRect l="-2105" t="-5575" r="-2105" b="-11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57200" y="3044279"/>
            <a:ext cx="23615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Answer: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7163"/>
            <a:ext cx="86772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95480" y="5410200"/>
            <a:ext cx="58721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rule is called Bayes' rule. </a:t>
            </a:r>
          </a:p>
        </p:txBody>
      </p:sp>
    </p:spTree>
    <p:extLst>
      <p:ext uri="{BB962C8B-B14F-4D97-AF65-F5344CB8AC3E}">
        <p14:creationId xmlns:p14="http://schemas.microsoft.com/office/powerpoint/2010/main" xmlns="" val="2675331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Theorem: (Bayes' rule)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1528763"/>
            <a:ext cx="8715375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5858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763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83376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457200" y="1259175"/>
                <a:ext cx="8610600" cy="4147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Low">
                  <a:lnSpc>
                    <a:spcPct val="150000"/>
                  </a:lnSpc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previous example, if it is known that the selected product is defective, what is the probability that it is made by: </a:t>
                </a:r>
              </a:p>
              <a:p>
                <a:pPr algn="justLow">
                  <a:lnSpc>
                    <a:spcPct val="150000"/>
                  </a:lnSpc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(a) machine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6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</a:p>
              <a:p>
                <a:pPr algn="justLow">
                  <a:lnSpc>
                    <a:spcPct val="150000"/>
                  </a:lnSpc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(b) machine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600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59175"/>
                <a:ext cx="8610600" cy="4147739"/>
              </a:xfrm>
              <a:prstGeom prst="rect">
                <a:avLst/>
              </a:prstGeom>
              <a:blipFill rotWithShape="1">
                <a:blip r:embed="rId2"/>
                <a:stretch>
                  <a:fillRect l="-2123" r="-3397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212528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Solution: </a:t>
            </a:r>
            <a:endParaRPr lang="en-US" sz="54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5344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93588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9525"/>
            <a:ext cx="870585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10596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4" t="10372"/>
          <a:stretch/>
        </p:blipFill>
        <p:spPr bwMode="auto">
          <a:xfrm>
            <a:off x="228600" y="419100"/>
            <a:ext cx="877728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74843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381000" y="1143000"/>
                <a:ext cx="8763000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0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sz="3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0.0408,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0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sz="3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0.2449,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000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sz="3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0.7142 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43000"/>
                <a:ext cx="8763000" cy="553998"/>
              </a:xfrm>
              <a:prstGeom prst="rect">
                <a:avLst/>
              </a:prstGeom>
              <a:blipFill rotWithShape="1">
                <a:blip r:embed="rId2"/>
                <a:stretch>
                  <a:fillRect l="-1670" t="-14444" r="-20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3129842" y="1905000"/>
                <a:ext cx="2884316" cy="1303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842" y="1905000"/>
                <a:ext cx="2884316" cy="13036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Rectangle 6"/>
              <p:cNvSpPr/>
              <p:nvPr/>
            </p:nvSpPr>
            <p:spPr>
              <a:xfrm>
                <a:off x="381000" y="3456622"/>
                <a:ext cx="8763000" cy="295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selected product was found defective, we should check machine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200" i="1" dirty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first, if it is ok, we should check machine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2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if it is ok, we should check machine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2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456622"/>
                <a:ext cx="8763000" cy="2958502"/>
              </a:xfrm>
              <a:prstGeom prst="rect">
                <a:avLst/>
              </a:prstGeom>
              <a:blipFill rotWithShape="1">
                <a:blip r:embed="rId4"/>
                <a:stretch>
                  <a:fillRect l="-1809" r="-1740" b="-5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291942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43200"/>
            <a:ext cx="9144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 Example: see Example 2.42 page 75</a:t>
            </a:r>
          </a:p>
        </p:txBody>
      </p:sp>
    </p:spTree>
    <p:extLst>
      <p:ext uri="{BB962C8B-B14F-4D97-AF65-F5344CB8AC3E}">
        <p14:creationId xmlns:p14="http://schemas.microsoft.com/office/powerpoint/2010/main" xmlns="" val="110562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2715161"/>
            <a:ext cx="8458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3: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Random Variables and Probability Distributions </a:t>
            </a:r>
            <a:endParaRPr lang="en-US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2238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457200" y="609600"/>
                <a:ext cx="8686800" cy="5222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b="1" u="sng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Theorem: (Total Probability)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2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2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,…,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200" i="1" dirty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constitute a partition of the sample space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𝑆</m:t>
                    </m:r>
                    <m:r>
                      <a:rPr lang="en-US" sz="32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such that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𝑃</m:t>
                    </m:r>
                    <m:r>
                      <a:rPr lang="en-US" sz="32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)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𝑘</m:t>
                    </m:r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1</m:t>
                    </m:r>
                    <m:r>
                      <a:rPr lang="en-US" sz="3200" b="0" i="1" smtClean="0">
                        <a:latin typeface="Cambria Math"/>
                      </a:rPr>
                      <m:t>,</m:t>
                    </m:r>
                    <m:r>
                      <a:rPr lang="en-US" sz="3200" b="0" i="1" smtClean="0">
                        <a:latin typeface="Cambria Math"/>
                      </a:rPr>
                      <m:t>2</m:t>
                    </m:r>
                    <m:r>
                      <a:rPr lang="en-US" sz="3200" b="0" i="1" smtClean="0">
                        <a:latin typeface="Cambria Math"/>
                      </a:rPr>
                      <m:t>,…,</m:t>
                    </m:r>
                    <m:r>
                      <a:rPr lang="en-US" sz="3200" b="0" i="1" smtClean="0">
                        <a:latin typeface="Cambria Math"/>
                      </a:rPr>
                      <m:t>𝑛</m:t>
                    </m:r>
                    <m:r>
                      <a:rPr lang="en-US" sz="3200" b="0" i="1" smtClean="0">
                        <a:latin typeface="Cambria Math"/>
                      </a:rPr>
                      <m:t>,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for any event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∩</m:t>
                              </m:r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3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200" b="0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(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𝐵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32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09600"/>
                <a:ext cx="8686800" cy="5222327"/>
              </a:xfrm>
              <a:prstGeom prst="rect">
                <a:avLst/>
              </a:prstGeom>
              <a:blipFill rotWithShape="1">
                <a:blip r:embed="rId2"/>
                <a:stretch>
                  <a:fillRect l="-1754" r="-2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134746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33400"/>
            <a:ext cx="868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 Concept of a Random Variable: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statistical experiment, it is often very important to allocate numerical values to the outcomes. </a:t>
            </a:r>
          </a:p>
        </p:txBody>
      </p:sp>
    </p:spTree>
    <p:extLst>
      <p:ext uri="{BB962C8B-B14F-4D97-AF65-F5344CB8AC3E}">
        <p14:creationId xmlns:p14="http://schemas.microsoft.com/office/powerpoint/2010/main" xmlns="" val="3801183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81000"/>
            <a:ext cx="86868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endParaRPr lang="en-US" sz="44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testing two components. 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D=defective (</a:t>
            </a:r>
            <a:r>
              <a:rPr lang="ar-S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معيب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ar-S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N=non-defective</a:t>
            </a:r>
            <a:r>
              <a:rPr lang="ar-S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(غير معيب)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Sample space: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={DD,DN,ND,NN}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Let X = number of defective components when two components are tested. </a:t>
            </a:r>
          </a:p>
        </p:txBody>
      </p:sp>
    </p:spTree>
    <p:extLst>
      <p:ext uri="{BB962C8B-B14F-4D97-AF65-F5344CB8AC3E}">
        <p14:creationId xmlns:p14="http://schemas.microsoft.com/office/powerpoint/2010/main" xmlns="" val="1005669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8600"/>
            <a:ext cx="8763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Assigned numerical values to the outcomes are: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02318858"/>
              </p:ext>
            </p:extLst>
          </p:nvPr>
        </p:nvGraphicFramePr>
        <p:xfrm>
          <a:off x="1524000" y="990600"/>
          <a:ext cx="6096000" cy="3870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Sample point</a:t>
                      </a:r>
                    </a:p>
                    <a:p>
                      <a:pPr algn="ctr"/>
                      <a:r>
                        <a:rPr lang="en-US" sz="32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(Outcome) 	</a:t>
                      </a:r>
                      <a:endParaRPr lang="en-US" sz="3200" b="0" i="0" u="none" strike="noStrike" kern="1200" baseline="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Assigned Numerical Value (x) </a:t>
                      </a:r>
                      <a:endParaRPr lang="en-US" sz="3200" b="0" i="0" u="none" strike="noStrike" kern="1200" baseline="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DD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DN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ND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NN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38200" y="5247382"/>
            <a:ext cx="784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Notice that, the set of all possible values of the random variable X is {0, 1, 2}. </a:t>
            </a:r>
          </a:p>
        </p:txBody>
      </p:sp>
    </p:spTree>
    <p:extLst>
      <p:ext uri="{BB962C8B-B14F-4D97-AF65-F5344CB8AC3E}">
        <p14:creationId xmlns:p14="http://schemas.microsoft.com/office/powerpoint/2010/main" xmlns="" val="4060214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686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 3.1: </a:t>
            </a:r>
            <a:endParaRPr lang="en-US" sz="36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random variable X is a function that associates each element in the sample space with a real number (i.e., X :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</a:p>
          <a:p>
            <a:pPr algn="just"/>
            <a:endParaRPr lang="en-US" sz="36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Notation: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"X" denotes the random variable . 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"x" denotes a value of the random variable X. </a:t>
            </a:r>
          </a:p>
        </p:txBody>
      </p:sp>
    </p:spTree>
    <p:extLst>
      <p:ext uri="{BB962C8B-B14F-4D97-AF65-F5344CB8AC3E}">
        <p14:creationId xmlns:p14="http://schemas.microsoft.com/office/powerpoint/2010/main" xmlns="" val="2746695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533400" y="304800"/>
                <a:ext cx="8458200" cy="5509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u="sng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b="1" u="sng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Types of Random Variables: </a:t>
                </a:r>
                <a:endParaRPr lang="en-US" sz="3200" u="sng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A random variable X is called a </a:t>
                </a:r>
                <a:r>
                  <a:rPr lang="en-US" sz="3200" b="1" u="sng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discrete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random variable if its set of possible values is countable, i.e., </a:t>
                </a:r>
                <a:r>
                  <a:rPr lang="en-US" sz="3200" dirty="0">
                    <a:cs typeface="Times New Roman" panose="02020603050405020304" pitchFamily="18" charset="0"/>
                  </a:rPr>
                  <a:t/>
                </a:r>
              </a:p>
              <a:p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∈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 or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∈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 dirty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…}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A random variable X is called a </a:t>
                </a:r>
                <a:r>
                  <a:rPr lang="en-US" sz="3200" b="1" u="sng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continuous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random variable if it can take values on a continuous scale, i.e., </a:t>
                </a:r>
              </a:p>
              <a:p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.x ∈ {x: a &lt; x &lt; b; a, b ∈R} 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04800"/>
                <a:ext cx="8458200" cy="5509200"/>
              </a:xfrm>
              <a:prstGeom prst="rect">
                <a:avLst/>
              </a:prstGeom>
              <a:blipFill rotWithShape="1">
                <a:blip r:embed="rId2"/>
                <a:stretch>
                  <a:fillRect l="-1875" t="-1549" r="-1730" b="-2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794853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52400"/>
            <a:ext cx="76444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 Discrete Probability Distributions 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295400"/>
            <a:ext cx="815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discrete random variable X assumes each of its values with a certain probability. </a:t>
            </a:r>
          </a:p>
        </p:txBody>
      </p:sp>
    </p:spTree>
    <p:extLst>
      <p:ext uri="{BB962C8B-B14F-4D97-AF65-F5344CB8AC3E}">
        <p14:creationId xmlns:p14="http://schemas.microsoft.com/office/powerpoint/2010/main" xmlns="" val="18267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458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endParaRPr lang="en-US" sz="3600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tossing a non-balance coin 2 times independently. 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H= head , T=tail 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Sample space: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={HH, HT, TH, TT} 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Suppose P(H)=1/3 and P(T)=2/3 </a:t>
            </a:r>
          </a:p>
        </p:txBody>
      </p:sp>
    </p:spTree>
    <p:extLst>
      <p:ext uri="{BB962C8B-B14F-4D97-AF65-F5344CB8AC3E}">
        <p14:creationId xmlns:p14="http://schemas.microsoft.com/office/powerpoint/2010/main" xmlns="" val="12955447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199" y="152400"/>
            <a:ext cx="85439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X= number of heads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543925" cy="508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01751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52400"/>
            <a:ext cx="838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The possible values of X are: 0, 1, and 2. 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X is a discrete random variable. 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Define the following events: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57424"/>
            <a:ext cx="86868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319090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63000" cy="1143000"/>
          </a:xfrm>
        </p:spPr>
        <p:txBody>
          <a:bodyPr/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possible values of X with their probabilities are: </a:t>
            </a:r>
            <a:b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3704912"/>
                  </p:ext>
                </p:extLst>
              </p:nvPr>
            </p:nvGraphicFramePr>
            <p:xfrm>
              <a:off x="1524000" y="1066800"/>
              <a:ext cx="6096000" cy="33408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657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1" i="1" smtClean="0">
                                        <a:latin typeface="Cambria Math"/>
                                      </a:rPr>
                                      <m:t>𝑿</m:t>
                                    </m:r>
                                    <m:r>
                                      <a:rPr lang="en-US" sz="3200" b="1" i="1" smtClean="0"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en-US" sz="32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468537360"/>
                  </p:ext>
                </p:extLst>
              </p:nvPr>
            </p:nvGraphicFramePr>
            <p:xfrm>
              <a:off x="1524000" y="1066800"/>
              <a:ext cx="6096000" cy="33408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38400"/>
                    <a:gridCol w="3657600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r="-150000" b="-5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6667" b="-510526"/>
                          </a:stretch>
                        </a:blipFill>
                      </a:tcPr>
                    </a:tc>
                  </a:tr>
                  <a:tr h="7269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6667" t="-79832" b="-307563"/>
                          </a:stretch>
                        </a:blipFill>
                      </a:tcPr>
                    </a:tc>
                  </a:tr>
                  <a:tr h="7269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6667" t="-179832" b="-207563"/>
                          </a:stretch>
                        </a:blipFill>
                      </a:tcPr>
                    </a:tc>
                  </a:tr>
                  <a:tr h="7287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6667" t="-277500" b="-105833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</a:t>
                          </a:r>
                          <a:endPara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>
            <a:off x="533400" y="464820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function f(x)=P(X=x) is called the probability function (</a:t>
            </a:r>
            <a:r>
              <a:rPr lang="en-US" sz="3200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probability distribution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of the discrete random variable X. </a:t>
            </a:r>
          </a:p>
        </p:txBody>
      </p:sp>
    </p:spTree>
    <p:extLst>
      <p:ext uri="{BB962C8B-B14F-4D97-AF65-F5344CB8AC3E}">
        <p14:creationId xmlns:p14="http://schemas.microsoft.com/office/powerpoint/2010/main" xmlns="" val="3758237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58" t="1423" r="2292" b="2419"/>
          <a:stretch/>
        </p:blipFill>
        <p:spPr bwMode="auto">
          <a:xfrm>
            <a:off x="1965533" y="239282"/>
            <a:ext cx="5298392" cy="587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087696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28600"/>
            <a:ext cx="2274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382" y="1143000"/>
            <a:ext cx="85454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function f(x) is a probability function of a discrete random variable X if, for each possible values x, we have: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533400" y="3010619"/>
                <a:ext cx="3726469" cy="2554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en-US" sz="3200" b="0" dirty="0">
                  <a:solidFill>
                    <a:srgbClr val="C00000"/>
                  </a:solidFill>
                  <a:ea typeface="Cambria Math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rgbClr val="C0000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𝑙𝑙</m:t>
                        </m:r>
                        <m:r>
                          <m:rPr>
                            <m:brk m:alnAt="7"/>
                          </m:r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sub>
                      <m:sup/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e>
                    </m:nary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rgbClr val="C0000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𝑃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010619"/>
                <a:ext cx="3726469" cy="255454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8388114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76200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previous example, we have: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1802293"/>
                  </p:ext>
                </p:extLst>
              </p:nvPr>
            </p:nvGraphicFramePr>
            <p:xfrm>
              <a:off x="1524000" y="1154938"/>
              <a:ext cx="6096000" cy="26197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657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𝑿</m:t>
                                    </m:r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990849846"/>
                  </p:ext>
                </p:extLst>
              </p:nvPr>
            </p:nvGraphicFramePr>
            <p:xfrm>
              <a:off x="1524000" y="1154938"/>
              <a:ext cx="6096000" cy="26197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38400"/>
                    <a:gridCol w="3657600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r="-150000" b="-5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6667" b="-504000"/>
                          </a:stretch>
                        </a:blipFill>
                      </a:tcPr>
                    </a:tc>
                  </a:tr>
                  <a:tr h="568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6667" t="-80645" b="-306452"/>
                          </a:stretch>
                        </a:blipFill>
                      </a:tcPr>
                    </a:tc>
                  </a:tr>
                  <a:tr h="568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6667" t="-178723" b="-203191"/>
                          </a:stretch>
                        </a:blipFill>
                      </a:tcPr>
                    </a:tc>
                  </a:tr>
                  <a:tr h="5693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6667" t="-281720" b="-105376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3525" y="3962400"/>
            <a:ext cx="6162675" cy="251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024889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304800"/>
            <a:ext cx="1676400" cy="609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609600" y="1979474"/>
                <a:ext cx="81534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X is </a:t>
                </a: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discrete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random variable then</a:t>
                </a:r>
              </a:p>
              <a:p>
                <a:pPr algn="ctr"/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𝑃</m:t>
                      </m:r>
                      <m:r>
                        <a:rPr lang="en-US" sz="3600" b="0" i="1" smtClean="0">
                          <a:latin typeface="Cambria Math"/>
                        </a:rPr>
                        <m:t>(</m:t>
                      </m:r>
                      <m:r>
                        <a:rPr lang="en-US" sz="3600" b="0" i="1" smtClean="0">
                          <a:latin typeface="Cambria Math"/>
                        </a:rPr>
                        <m:t>𝑋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3600" b="0" i="1" smtClean="0">
                          <a:latin typeface="Cambria Math"/>
                        </a:rPr>
                        <m:t>)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979474"/>
                <a:ext cx="8153400" cy="1754326"/>
              </a:xfrm>
              <a:prstGeom prst="rect">
                <a:avLst/>
              </a:prstGeom>
              <a:blipFill>
                <a:blip r:embed="rId2"/>
                <a:stretch>
                  <a:fillRect t="-5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576653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295400"/>
            <a:ext cx="8305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shipment of 8 similar microcomputers to a retail outlet contains 3 that are defective and 5 are non-defective. If a school makes a random purchase of 2 of these computers, find the probability distribution of the number of defectives. </a:t>
            </a:r>
          </a:p>
        </p:txBody>
      </p:sp>
    </p:spTree>
    <p:extLst>
      <p:ext uri="{BB962C8B-B14F-4D97-AF65-F5344CB8AC3E}">
        <p14:creationId xmlns:p14="http://schemas.microsoft.com/office/powerpoint/2010/main" xmlns="" val="18208774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1143000"/>
            <a:ext cx="7315200" cy="4648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76600" y="281305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0200" y="281305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05200" y="3397825"/>
            <a:ext cx="0" cy="12440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638800" y="3422650"/>
            <a:ext cx="0" cy="12440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76600" y="464185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10200" y="4605119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13" name="Elbow Connector 12"/>
          <p:cNvCxnSpPr/>
          <p:nvPr/>
        </p:nvCxnSpPr>
        <p:spPr>
          <a:xfrm rot="5400000">
            <a:off x="1365249" y="4108450"/>
            <a:ext cx="2743200" cy="12700"/>
          </a:xfrm>
          <a:prstGeom prst="bentConnector3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rot="5400000">
            <a:off x="5035550" y="4102100"/>
            <a:ext cx="2743200" cy="12700"/>
          </a:xfrm>
          <a:prstGeom prst="bentConnector3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43200" y="5480050"/>
            <a:ext cx="3657600" cy="635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1066800" y="1219200"/>
            <a:ext cx="2057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Computers</a:t>
            </a:r>
          </a:p>
        </p:txBody>
      </p:sp>
      <p:sp>
        <p:nvSpPr>
          <p:cNvPr id="29" name="Oval 28"/>
          <p:cNvSpPr/>
          <p:nvPr/>
        </p:nvSpPr>
        <p:spPr>
          <a:xfrm>
            <a:off x="5867400" y="1219200"/>
            <a:ext cx="2286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Computers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3124200" y="1600200"/>
            <a:ext cx="2667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2971800" y="2209800"/>
            <a:ext cx="2057400" cy="1447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452295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Solution: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259175"/>
            <a:ext cx="838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need to find the probability distribution of the random variable: X = the number of defective computers purchased. </a:t>
            </a:r>
          </a:p>
          <a:p>
            <a:pPr algn="just"/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selecting 2 computers at random out of 8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225" y="4629150"/>
            <a:ext cx="7067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67322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7820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310088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476" y="1"/>
            <a:ext cx="8915400" cy="655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219280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general, for x=0,1, 2, we have: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77" t="2801"/>
          <a:stretch/>
        </p:blipFill>
        <p:spPr bwMode="auto">
          <a:xfrm>
            <a:off x="914400" y="1981200"/>
            <a:ext cx="7202877" cy="240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290911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9275" y="414338"/>
            <a:ext cx="550545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80192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686800" cy="64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496281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581561"/>
            <a:ext cx="8077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probability distribution of X can be given in the following table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3950" y="2566988"/>
            <a:ext cx="68961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29886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76200"/>
            <a:ext cx="845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probability distribution of X can be written as a formula as follows: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19" t="7863" r="2435" b="11683"/>
          <a:stretch/>
        </p:blipFill>
        <p:spPr bwMode="auto">
          <a:xfrm>
            <a:off x="762000" y="1600200"/>
            <a:ext cx="7582619" cy="308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219200" y="4953000"/>
            <a:ext cx="6934200" cy="1219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Hypergeometric Distribution </a:t>
            </a:r>
          </a:p>
        </p:txBody>
      </p:sp>
    </p:spTree>
    <p:extLst>
      <p:ext uri="{BB962C8B-B14F-4D97-AF65-F5344CB8AC3E}">
        <p14:creationId xmlns:p14="http://schemas.microsoft.com/office/powerpoint/2010/main" xmlns="" val="1137851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43200"/>
            <a:ext cx="9144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 Example: see Example 3.8 page 84</a:t>
            </a:r>
          </a:p>
        </p:txBody>
      </p:sp>
    </p:spTree>
    <p:extLst>
      <p:ext uri="{BB962C8B-B14F-4D97-AF65-F5344CB8AC3E}">
        <p14:creationId xmlns:p14="http://schemas.microsoft.com/office/powerpoint/2010/main" xmlns="" val="1105621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81000"/>
            <a:ext cx="8534400" cy="4290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 3.5: </a:t>
            </a:r>
            <a:endParaRPr lang="en-US" sz="40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cumulative distribution function (CDF), F(x), of a discrete random variable X with the probability function f(x) is given by: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1014843" y="4800600"/>
                <a:ext cx="7138557" cy="988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𝑭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𝑿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𝒕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sub>
                        <m:sup/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𝒇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𝒕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,             −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843" y="4800600"/>
                <a:ext cx="7138557" cy="98854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9511010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endParaRPr lang="en-US" sz="48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143000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CDF of the random variable X with the probability function: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3437" y="2943225"/>
            <a:ext cx="4704513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772677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Solution: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533400" y="1143000"/>
                <a:ext cx="8534400" cy="6086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   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𝑓𝑜𝑟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−∞&lt;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&lt;∞</m:t>
                      </m:r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ea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𝑓𝑜𝑟</m:t>
                      </m:r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&lt;0:   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2400" b="0" dirty="0">
                  <a:ea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𝑓𝑜𝑟</m:t>
                      </m:r>
                      <m:r>
                        <a:rPr lang="en-US" sz="2400" i="1">
                          <a:latin typeface="Cambria Math"/>
                        </a:rPr>
                        <m:t>  0≤</m:t>
                      </m:r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:    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=0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lang="en-US" sz="2400" b="0" i="1" dirty="0">
                  <a:latin typeface="Cambria Math"/>
                  <a:ea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𝑓𝑜𝑟</m:t>
                      </m:r>
                      <m:r>
                        <a:rPr lang="en-US" sz="2400" i="1">
                          <a:latin typeface="Cambria Math"/>
                        </a:rPr>
                        <m:t>  1≤</m:t>
                      </m:r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:    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𝑋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=0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𝑋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=1</m:t>
                          </m:r>
                        </m:e>
                      </m:d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10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28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15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28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25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lang="en-US" sz="2400" dirty="0">
                  <a:ea typeface="Cambria Math"/>
                </a:endParaRPr>
              </a:p>
              <a:p>
                <a:pPr>
                  <a:lnSpc>
                    <a:spcPct val="150000"/>
                  </a:lnSpc>
                </a:pPr>
                <a:endParaRPr lang="en-US" sz="2400" i="1" dirty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𝑓𝑜𝑟</m:t>
                      </m:r>
                      <m:r>
                        <a:rPr lang="en-US" sz="2400" i="1">
                          <a:latin typeface="Cambria Math"/>
                        </a:rPr>
                        <m:t>  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≥2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:    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𝑋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=0</m:t>
                          </m:r>
                        </m:e>
                      </m:d>
                      <m:r>
                        <a:rPr lang="en-US" sz="24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𝑋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=1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𝑋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=2</m:t>
                          </m:r>
                        </m:e>
                      </m:d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10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28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15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28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28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US" sz="2400" dirty="0">
                  <a:ea typeface="Cambria Math"/>
                </a:endParaRPr>
              </a:p>
              <a:p>
                <a:endParaRPr lang="en-US" sz="2400" dirty="0">
                  <a:ea typeface="Cambria Math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143000"/>
                <a:ext cx="8534400" cy="60867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5565563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0025"/>
            <a:ext cx="8544212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644679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CDF of the random variable X is: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46" t="11731" r="1100" b="6368"/>
          <a:stretch/>
        </p:blipFill>
        <p:spPr bwMode="auto">
          <a:xfrm>
            <a:off x="1281196" y="1600200"/>
            <a:ext cx="6567404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454249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217" y="-1434"/>
            <a:ext cx="891736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190317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1066800"/>
            <a:ext cx="8382000" cy="3948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F(−0.5) = P(X≤−0.5)=0 </a:t>
            </a:r>
          </a:p>
          <a:p>
            <a:pPr>
              <a:lnSpc>
                <a:spcPct val="200000"/>
              </a:lnSpc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F(1.5)=P(X≤1.5)=F(1) =25/28</a:t>
            </a:r>
          </a:p>
          <a:p>
            <a:pPr>
              <a:lnSpc>
                <a:spcPct val="200000"/>
              </a:lnSpc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F(3.8) =P(X≤3.8)=F(2)= 1 </a:t>
            </a:r>
          </a:p>
        </p:txBody>
      </p:sp>
    </p:spTree>
    <p:extLst>
      <p:ext uri="{BB962C8B-B14F-4D97-AF65-F5344CB8AC3E}">
        <p14:creationId xmlns:p14="http://schemas.microsoft.com/office/powerpoint/2010/main" xmlns="" val="3260007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533400" y="1447800"/>
                <a:ext cx="8610600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Three machines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6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6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600" b="0" i="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600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36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make 20%, 30%, and 50%, respectively, of the products. It is known that 1%, 4%, and 7% of the products made by each machine, respectively, are defective. If a finished product is randomly selected, what is the probability that it is defective? 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447800"/>
                <a:ext cx="8610600" cy="3970318"/>
              </a:xfrm>
              <a:prstGeom prst="rect">
                <a:avLst/>
              </a:prstGeom>
              <a:blipFill rotWithShape="1">
                <a:blip r:embed="rId2"/>
                <a:stretch>
                  <a:fillRect l="-2195" t="-2458" r="-2125" b="-4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0102213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Result: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86868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914521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Result: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584" y="1143000"/>
            <a:ext cx="8738556" cy="481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797649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295400"/>
            <a:ext cx="53864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previous example,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3638"/>
            <a:ext cx="87344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694224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 Probability Distributions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066800"/>
            <a:ext cx="9067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any continuous random variable, X, there exists a non-negative function f(x), called the probability density function 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p.d.f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through which we can find probabilities of events expressed in term of X. </a:t>
            </a:r>
          </a:p>
        </p:txBody>
      </p:sp>
    </p:spTree>
    <p:extLst>
      <p:ext uri="{BB962C8B-B14F-4D97-AF65-F5344CB8AC3E}">
        <p14:creationId xmlns:p14="http://schemas.microsoft.com/office/powerpoint/2010/main" xmlns="" val="16581235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457200" y="152400"/>
                <a:ext cx="838200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any continuous r. v.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there exists a function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called the density function of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for which: </a:t>
                </a:r>
              </a:p>
              <a:p>
                <a:pPr algn="just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The total area under the curve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 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"/>
                <a:ext cx="8382000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1818" t="-5447" r="-1818" b="-1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/>
          <p:cNvSpPr/>
          <p:nvPr/>
        </p:nvSpPr>
        <p:spPr>
          <a:xfrm>
            <a:off x="1905000" y="2946171"/>
            <a:ext cx="5676181" cy="1841489"/>
          </a:xfrm>
          <a:custGeom>
            <a:avLst/>
            <a:gdLst>
              <a:gd name="connsiteX0" fmla="*/ 0 w 5676181"/>
              <a:gd name="connsiteY0" fmla="*/ 1798357 h 1841489"/>
              <a:gd name="connsiteX1" fmla="*/ 992038 w 5676181"/>
              <a:gd name="connsiteY1" fmla="*/ 978848 h 1841489"/>
              <a:gd name="connsiteX2" fmla="*/ 1354347 w 5676181"/>
              <a:gd name="connsiteY2" fmla="*/ 340493 h 1841489"/>
              <a:gd name="connsiteX3" fmla="*/ 2570672 w 5676181"/>
              <a:gd name="connsiteY3" fmla="*/ 4063 h 1841489"/>
              <a:gd name="connsiteX4" fmla="*/ 3786996 w 5676181"/>
              <a:gd name="connsiteY4" fmla="*/ 556154 h 1841489"/>
              <a:gd name="connsiteX5" fmla="*/ 4459857 w 5676181"/>
              <a:gd name="connsiteY5" fmla="*/ 1185882 h 1841489"/>
              <a:gd name="connsiteX6" fmla="*/ 5089585 w 5676181"/>
              <a:gd name="connsiteY6" fmla="*/ 1367037 h 1841489"/>
              <a:gd name="connsiteX7" fmla="*/ 5676181 w 5676181"/>
              <a:gd name="connsiteY7" fmla="*/ 1841489 h 184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76181" h="1841489">
                <a:moveTo>
                  <a:pt x="0" y="1798357"/>
                </a:moveTo>
                <a:cubicBezTo>
                  <a:pt x="383157" y="1510091"/>
                  <a:pt x="766314" y="1221825"/>
                  <a:pt x="992038" y="978848"/>
                </a:cubicBezTo>
                <a:cubicBezTo>
                  <a:pt x="1217762" y="735871"/>
                  <a:pt x="1091241" y="502957"/>
                  <a:pt x="1354347" y="340493"/>
                </a:cubicBezTo>
                <a:cubicBezTo>
                  <a:pt x="1617453" y="178029"/>
                  <a:pt x="2165231" y="-31880"/>
                  <a:pt x="2570672" y="4063"/>
                </a:cubicBezTo>
                <a:cubicBezTo>
                  <a:pt x="2976113" y="40006"/>
                  <a:pt x="3472132" y="359184"/>
                  <a:pt x="3786996" y="556154"/>
                </a:cubicBezTo>
                <a:cubicBezTo>
                  <a:pt x="4101860" y="753124"/>
                  <a:pt x="4242759" y="1050735"/>
                  <a:pt x="4459857" y="1185882"/>
                </a:cubicBezTo>
                <a:cubicBezTo>
                  <a:pt x="4676955" y="1321029"/>
                  <a:pt x="4886864" y="1257769"/>
                  <a:pt x="5089585" y="1367037"/>
                </a:cubicBezTo>
                <a:cubicBezTo>
                  <a:pt x="5292306" y="1476305"/>
                  <a:pt x="5579853" y="1763851"/>
                  <a:pt x="5676181" y="1841489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914400" y="4783348"/>
            <a:ext cx="7315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572000" y="2724329"/>
            <a:ext cx="0" cy="20633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/>
              <p:cNvSpPr txBox="1"/>
              <p:nvPr/>
            </p:nvSpPr>
            <p:spPr>
              <a:xfrm>
                <a:off x="5695797" y="2895600"/>
                <a:ext cx="10860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797" y="2895600"/>
                <a:ext cx="1086003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Box 13"/>
              <p:cNvSpPr txBox="1"/>
              <p:nvPr/>
            </p:nvSpPr>
            <p:spPr>
              <a:xfrm>
                <a:off x="8305800" y="4556827"/>
                <a:ext cx="5080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4556827"/>
                <a:ext cx="508088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6969" y="5257800"/>
            <a:ext cx="40862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 flipH="1">
            <a:off x="3429000" y="3866915"/>
            <a:ext cx="1143000" cy="9164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366969" y="3071673"/>
            <a:ext cx="2136739" cy="1711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924300" y="4343400"/>
            <a:ext cx="571500" cy="4582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971800" y="3480375"/>
            <a:ext cx="1557068" cy="1244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819400" y="2971415"/>
            <a:ext cx="1219201" cy="9909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648200" y="3755994"/>
            <a:ext cx="1295401" cy="968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181600" y="3984594"/>
            <a:ext cx="990602" cy="739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503709" y="3581400"/>
            <a:ext cx="1192088" cy="8527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89" name="Straight Connector 12288"/>
          <p:cNvCxnSpPr/>
          <p:nvPr/>
        </p:nvCxnSpPr>
        <p:spPr>
          <a:xfrm flipH="1">
            <a:off x="4572000" y="3276600"/>
            <a:ext cx="762000" cy="590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92" name="Straight Connector 12291"/>
          <p:cNvCxnSpPr/>
          <p:nvPr/>
        </p:nvCxnSpPr>
        <p:spPr>
          <a:xfrm flipH="1">
            <a:off x="4572000" y="3071673"/>
            <a:ext cx="304800" cy="281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94" name="Straight Connector 12293"/>
          <p:cNvCxnSpPr/>
          <p:nvPr/>
        </p:nvCxnSpPr>
        <p:spPr>
          <a:xfrm flipH="1">
            <a:off x="5867400" y="4240197"/>
            <a:ext cx="585794" cy="4842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96" name="Straight Connector 12295"/>
          <p:cNvCxnSpPr>
            <a:stCxn id="8" idx="6"/>
          </p:cNvCxnSpPr>
          <p:nvPr/>
        </p:nvCxnSpPr>
        <p:spPr>
          <a:xfrm flipH="1">
            <a:off x="6453194" y="4313208"/>
            <a:ext cx="541391" cy="470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609600" y="2357735"/>
                <a:ext cx="21763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: 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ℝ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⟶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357735"/>
                <a:ext cx="2176365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280" t="-130263" r="-280" b="-19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745408" y="4648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91400" y="473458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xmlns="" val="26258598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2937"/>
            <a:ext cx="8855219" cy="484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524601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47" y="1143001"/>
            <a:ext cx="912325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807843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sz="6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19" y="990600"/>
            <a:ext cx="9124081" cy="541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989652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629"/>
            <a:ext cx="9144000" cy="65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363109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5940"/>
            <a:ext cx="9144000" cy="627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37304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457200" y="1524000"/>
                <a:ext cx="8763000" cy="37080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 the following events: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{the selected product is defective}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2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{the selected product is made by machine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2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{the selected product is made by machine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{the selected product is made by machine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 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0"/>
                <a:ext cx="8763000" cy="3708066"/>
              </a:xfrm>
              <a:prstGeom prst="rect">
                <a:avLst/>
              </a:prstGeom>
              <a:blipFill rotWithShape="1">
                <a:blip r:embed="rId2"/>
                <a:stretch>
                  <a:fillRect l="-1739" r="-556" b="-4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2125914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71437"/>
            <a:ext cx="9067800" cy="617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803873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1769"/>
            <a:ext cx="9100870" cy="624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134412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76" y="1404938"/>
            <a:ext cx="9067800" cy="431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582521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76200"/>
            <a:ext cx="86868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Solution: </a:t>
            </a:r>
          </a:p>
          <a:p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the error in the reaction temperature in </a:t>
            </a:r>
            <a:r>
              <a:rPr lang="en-US" sz="35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is continuous r. v.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21" t="17165"/>
          <a:stretch/>
        </p:blipFill>
        <p:spPr bwMode="auto">
          <a:xfrm>
            <a:off x="499523" y="2514600"/>
            <a:ext cx="3691478" cy="166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57400"/>
            <a:ext cx="457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011062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457200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(a) f(x) ≥ 0 because f(x) is a quadratic function.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621" y="1709738"/>
            <a:ext cx="8292290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463439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79" y="381000"/>
            <a:ext cx="9101921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657165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143000"/>
            <a:ext cx="8686800" cy="248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cumulative distribution function (CDF), F(x), of a continuous random variable X with probability density function f(x) is given by: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050" y="3886200"/>
            <a:ext cx="75819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5568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Result: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7848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977793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2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previous example 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Find the CDF 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Using the CDF, find P(0&lt;X≤1). </a:t>
            </a: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105275"/>
            <a:ext cx="43053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744313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Solution: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143000"/>
            <a:ext cx="30652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Finding F(x):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288" y="2081213"/>
            <a:ext cx="759142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70683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" y="38100"/>
            <a:ext cx="76962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8658225" cy="288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7716568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1" y="685800"/>
            <a:ext cx="8991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0" y="685800"/>
            <a:ext cx="1447800" cy="1524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37032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705932"/>
            <a:ext cx="8958530" cy="508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917717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304800"/>
            <a:ext cx="41563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Using the CDF,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540" y="1676400"/>
            <a:ext cx="853366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1929717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0" y="1066800"/>
                <a:ext cx="9144000" cy="5047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Both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3.6 – 3.9 page 92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 3.18 – 3.20 page 93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 On a laboratory assignment, if the equipment is working, the density function of the observed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outcome,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𝑘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,       </m:t>
                      </m:r>
                      <m:r>
                        <a:rPr lang="en-US" sz="2800" b="0" i="1" smtClean="0">
                          <a:latin typeface="Cambria Math"/>
                        </a:rPr>
                        <m:t>0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8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Determine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renders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valid density function.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Calculate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 ≤ </m:t>
                    </m:r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is the probability that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will exceed 0.5?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66800"/>
                <a:ext cx="9144000" cy="5047536"/>
              </a:xfrm>
              <a:prstGeom prst="rect">
                <a:avLst/>
              </a:prstGeom>
              <a:blipFill rotWithShape="1">
                <a:blip r:embed="rId2"/>
                <a:stretch>
                  <a:fillRect l="-1333" t="-1208" b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962531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150" y="152400"/>
            <a:ext cx="8686800" cy="600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13855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43200"/>
            <a:ext cx="9144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 Example: see Example 2.41 page 74</a:t>
            </a:r>
          </a:p>
        </p:txBody>
      </p:sp>
    </p:spTree>
    <p:extLst>
      <p:ext uri="{BB962C8B-B14F-4D97-AF65-F5344CB8AC3E}">
        <p14:creationId xmlns:p14="http://schemas.microsoft.com/office/powerpoint/2010/main" xmlns="" val="2889373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781</Words>
  <Application>Microsoft Office PowerPoint</Application>
  <PresentationFormat>On-screen Show (4:3)</PresentationFormat>
  <Paragraphs>142</Paragraphs>
  <Slides>73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Bayes' Rule</vt:lpstr>
      <vt:lpstr>Slide 2</vt:lpstr>
      <vt:lpstr>Slide 3</vt:lpstr>
      <vt:lpstr>Slide 4</vt:lpstr>
      <vt:lpstr>Example</vt:lpstr>
      <vt:lpstr>Solution:</vt:lpstr>
      <vt:lpstr>Slide 7</vt:lpstr>
      <vt:lpstr>Slide 8</vt:lpstr>
      <vt:lpstr>Slide 9</vt:lpstr>
      <vt:lpstr>Question: </vt:lpstr>
      <vt:lpstr>Theorem: (Bayes' rule)</vt:lpstr>
      <vt:lpstr>Slide 12</vt:lpstr>
      <vt:lpstr>Example</vt:lpstr>
      <vt:lpstr>Solution: </vt:lpstr>
      <vt:lpstr>Slide 15</vt:lpstr>
      <vt:lpstr>Slide 16</vt:lpstr>
      <vt:lpstr>Note: 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The possible values of X with their probabilities are:  </vt:lpstr>
      <vt:lpstr>Slide 30</vt:lpstr>
      <vt:lpstr>Slide 31</vt:lpstr>
      <vt:lpstr>Slide 32</vt:lpstr>
      <vt:lpstr>Example </vt:lpstr>
      <vt:lpstr>Answer</vt:lpstr>
      <vt:lpstr>Solution: </vt:lpstr>
      <vt:lpstr>Slide 36</vt:lpstr>
      <vt:lpstr>Slide 37</vt:lpstr>
      <vt:lpstr>In general, for x=0,1, 2, we have: </vt:lpstr>
      <vt:lpstr>Slide 39</vt:lpstr>
      <vt:lpstr>Slide 40</vt:lpstr>
      <vt:lpstr>Slide 41</vt:lpstr>
      <vt:lpstr>Slide 42</vt:lpstr>
      <vt:lpstr>Slide 43</vt:lpstr>
      <vt:lpstr>Example: </vt:lpstr>
      <vt:lpstr>Solution: </vt:lpstr>
      <vt:lpstr>Slide 46</vt:lpstr>
      <vt:lpstr>The CDF of the random variable X is: </vt:lpstr>
      <vt:lpstr>Slide 48</vt:lpstr>
      <vt:lpstr>Note: </vt:lpstr>
      <vt:lpstr>Result: </vt:lpstr>
      <vt:lpstr>Result: </vt:lpstr>
      <vt:lpstr>Example: </vt:lpstr>
      <vt:lpstr>Continuous Probability Distributions</vt:lpstr>
      <vt:lpstr>Slide 54</vt:lpstr>
      <vt:lpstr>Slide 55</vt:lpstr>
      <vt:lpstr>Definition </vt:lpstr>
      <vt:lpstr>Note: </vt:lpstr>
      <vt:lpstr>Slide 58</vt:lpstr>
      <vt:lpstr>Slide 59</vt:lpstr>
      <vt:lpstr>Slide 60</vt:lpstr>
      <vt:lpstr>Slide 61</vt:lpstr>
      <vt:lpstr>Example </vt:lpstr>
      <vt:lpstr>Slide 63</vt:lpstr>
      <vt:lpstr>Slide 64</vt:lpstr>
      <vt:lpstr>Slide 65</vt:lpstr>
      <vt:lpstr>Definition </vt:lpstr>
      <vt:lpstr>Result: </vt:lpstr>
      <vt:lpstr>Example: </vt:lpstr>
      <vt:lpstr>Solution: </vt:lpstr>
      <vt:lpstr>Slide 70</vt:lpstr>
      <vt:lpstr>Slide 71</vt:lpstr>
      <vt:lpstr>Slide 72</vt:lpstr>
      <vt:lpstr>Exercises</vt:lpstr>
    </vt:vector>
  </TitlesOfParts>
  <Company>King Saud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ytashkandi</cp:lastModifiedBy>
  <cp:revision>47</cp:revision>
  <dcterms:created xsi:type="dcterms:W3CDTF">2017-08-03T09:55:05Z</dcterms:created>
  <dcterms:modified xsi:type="dcterms:W3CDTF">2019-09-08T07:34:28Z</dcterms:modified>
</cp:coreProperties>
</file>