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1"/>
  </p:notesMasterIdLst>
  <p:sldIdLst>
    <p:sldId id="256" r:id="rId2"/>
    <p:sldId id="260" r:id="rId3"/>
    <p:sldId id="257" r:id="rId4"/>
    <p:sldId id="259" r:id="rId5"/>
    <p:sldId id="258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161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2428B7-4E0D-43E6-8BF0-20599DEE3DDC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064DE-4169-43AF-8FF0-AE28BD494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120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BDE6-8D90-48C0-B682-3555E7FE3C4F}" type="datetime1">
              <a:rPr lang="ar-SA" smtClean="0"/>
              <a:t>17/05/38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61531-5E11-4AB8-A21E-62F05D309370}" type="datetime1">
              <a:rPr lang="ar-SA" smtClean="0"/>
              <a:t>17/05/38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49C50-F8C0-4A02-AA93-62DE79DDE546}" type="datetime1">
              <a:rPr lang="ar-SA" smtClean="0"/>
              <a:t>17/05/38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83EF-E321-4377-BE89-1E345E0CC124}" type="datetime1">
              <a:rPr lang="ar-SA" smtClean="0"/>
              <a:t>17/05/38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DFD8-A50E-4572-84D3-5CBC73A09131}" type="datetime1">
              <a:rPr lang="ar-SA" smtClean="0"/>
              <a:t>17/05/38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0DCD4-E6D6-4C95-85A0-7659FF03F5A4}" type="datetime1">
              <a:rPr lang="ar-SA" smtClean="0"/>
              <a:t>17/05/38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E0AB8-88AB-4A33-A2C7-6AC4C563623B}" type="datetime1">
              <a:rPr lang="ar-SA" smtClean="0"/>
              <a:t>17/05/38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93E2B-1ADF-4212-828E-BD9D38F222A4}" type="datetime1">
              <a:rPr lang="ar-SA" smtClean="0"/>
              <a:t>17/05/38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16A22-218E-4C27-A778-FCEF8D088272}" type="datetime1">
              <a:rPr lang="ar-SA" smtClean="0"/>
              <a:t>17/05/38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182F3-4B11-4D3B-A9E8-13E8A77F6B29}" type="datetime1">
              <a:rPr lang="ar-SA" smtClean="0"/>
              <a:t>17/05/38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363ED-D545-4D3A-89C0-86E0A878F7DB}" type="datetime1">
              <a:rPr lang="ar-SA" smtClean="0"/>
              <a:t>17/05/38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DE12C-FEFA-4E5C-99D2-5B818A71F8B4}" type="datetime1">
              <a:rPr lang="ar-SA" smtClean="0"/>
              <a:t>17/05/38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SA" smtClean="0"/>
              <a:t>أ. زينب آل كاظم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/>
          <p:cNvSpPr/>
          <p:nvPr/>
        </p:nvSpPr>
        <p:spPr>
          <a:xfrm>
            <a:off x="683568" y="1412776"/>
            <a:ext cx="7992888" cy="489654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76673"/>
            <a:ext cx="6984776" cy="792088"/>
          </a:xfrm>
        </p:spPr>
        <p:txBody>
          <a:bodyPr>
            <a:normAutofit fontScale="90000"/>
          </a:bodyPr>
          <a:lstStyle/>
          <a:p>
            <a:pPr rtl="0"/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1.2 Propositional Equivalences</a:t>
            </a:r>
            <a:endParaRPr lang="ar-SA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1412776"/>
            <a:ext cx="7776864" cy="4896544"/>
          </a:xfrm>
        </p:spPr>
        <p:txBody>
          <a:bodyPr>
            <a:noAutofit/>
          </a:bodyPr>
          <a:lstStyle/>
          <a:p>
            <a:pPr algn="l" rtl="0">
              <a:lnSpc>
                <a:spcPct val="150000"/>
              </a:lnSpc>
            </a:pPr>
            <a:r>
              <a:rPr lang="en-US" sz="2400" b="1" u="sng" dirty="0" smtClean="0">
                <a:solidFill>
                  <a:srgbClr val="C00000"/>
                </a:solidFill>
              </a:rPr>
              <a:t>DEFINITION 1</a:t>
            </a:r>
          </a:p>
          <a:p>
            <a:pPr algn="l" rtl="0">
              <a:lnSpc>
                <a:spcPct val="150000"/>
              </a:lnSpc>
            </a:pPr>
            <a:r>
              <a:rPr lang="en-US" sz="2400" dirty="0" smtClean="0"/>
              <a:t>A compound proposition that is always true, no matter what the truth values of the propositions that occur in it, is called </a:t>
            </a:r>
            <a:r>
              <a:rPr lang="en-US" sz="2400" b="1" u="sng" dirty="0" smtClean="0">
                <a:solidFill>
                  <a:srgbClr val="0070C0"/>
                </a:solidFill>
              </a:rPr>
              <a:t>a tautology</a:t>
            </a:r>
            <a:r>
              <a:rPr lang="en-US" sz="2400" dirty="0" smtClean="0"/>
              <a:t>.</a:t>
            </a:r>
          </a:p>
          <a:p>
            <a:pPr algn="l" rtl="0">
              <a:lnSpc>
                <a:spcPct val="150000"/>
              </a:lnSpc>
            </a:pPr>
            <a:r>
              <a:rPr lang="en-US" sz="2400" dirty="0" smtClean="0"/>
              <a:t> A compound proposition that is always false is called</a:t>
            </a:r>
          </a:p>
          <a:p>
            <a:pPr algn="l" rtl="0">
              <a:lnSpc>
                <a:spcPct val="150000"/>
              </a:lnSpc>
            </a:pPr>
            <a:r>
              <a:rPr lang="en-US" sz="2400" b="1" u="sng" dirty="0" smtClean="0">
                <a:solidFill>
                  <a:srgbClr val="0070C0"/>
                </a:solidFill>
              </a:rPr>
              <a:t>a contradiction</a:t>
            </a:r>
            <a:r>
              <a:rPr lang="en-US" sz="2400" dirty="0" smtClean="0"/>
              <a:t>.</a:t>
            </a:r>
          </a:p>
          <a:p>
            <a:pPr algn="l" rtl="0">
              <a:lnSpc>
                <a:spcPct val="150000"/>
              </a:lnSpc>
            </a:pPr>
            <a:r>
              <a:rPr lang="en-US" sz="2400" dirty="0" smtClean="0"/>
              <a:t> A compound proposition that is neither a tautology nor a contradiction is called a </a:t>
            </a:r>
            <a:r>
              <a:rPr lang="en-US" sz="2400" b="1" u="sng" dirty="0" smtClean="0">
                <a:solidFill>
                  <a:srgbClr val="0070C0"/>
                </a:solidFill>
              </a:rPr>
              <a:t>contingency.</a:t>
            </a:r>
            <a:endParaRPr lang="ar-SA" sz="2400" b="1" u="sng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 Al-</a:t>
            </a:r>
            <a:r>
              <a:rPr lang="en-US" dirty="0" err="1"/>
              <a:t>zaid</a:t>
            </a:r>
            <a:r>
              <a:rPr lang="en-US" dirty="0"/>
              <a:t>                     Math1101</a:t>
            </a:r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</a:t>
            </a:fld>
            <a:endParaRPr lang="ar-S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15616" y="1124744"/>
            <a:ext cx="7200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sz="2800" b="1" u="sng" dirty="0" smtClean="0">
                <a:solidFill>
                  <a:srgbClr val="FF0000"/>
                </a:solidFill>
              </a:rPr>
              <a:t>EXAMPLE 1 </a:t>
            </a:r>
            <a:r>
              <a:rPr lang="en-US" sz="2800" b="1" dirty="0" smtClean="0"/>
              <a:t>We can construct examples of tautologies and contradictions using just one </a:t>
            </a:r>
            <a:endParaRPr lang="ar-SA" sz="2800" b="1" dirty="0" smtClean="0"/>
          </a:p>
          <a:p>
            <a:pPr algn="l" rtl="0">
              <a:lnSpc>
                <a:spcPct val="150000"/>
              </a:lnSpc>
            </a:pPr>
            <a:r>
              <a:rPr lang="en-US" sz="2800" b="1" dirty="0" smtClean="0"/>
              <a:t>propositional variable.</a:t>
            </a:r>
            <a:endParaRPr lang="ar-SA" sz="2800" b="1" dirty="0" smtClean="0"/>
          </a:p>
          <a:p>
            <a:pPr algn="l" rtl="0">
              <a:lnSpc>
                <a:spcPct val="150000"/>
              </a:lnSpc>
            </a:pPr>
            <a:endParaRPr lang="en-US" sz="2800" b="1" dirty="0" smtClean="0"/>
          </a:p>
          <a:p>
            <a:pPr algn="l" rtl="0">
              <a:lnSpc>
                <a:spcPct val="150000"/>
              </a:lnSpc>
            </a:pPr>
            <a:r>
              <a:rPr lang="en-US" sz="2800" b="1" dirty="0" smtClean="0"/>
              <a:t>Consider the truth tables of p v -p and </a:t>
            </a:r>
          </a:p>
          <a:p>
            <a:pPr algn="l" rtl="0">
              <a:lnSpc>
                <a:spcPct val="150000"/>
              </a:lnSpc>
            </a:pPr>
            <a:r>
              <a:rPr lang="en-US" sz="2800" b="1" dirty="0" smtClean="0"/>
              <a:t>p ˄ -p, shown in Table 1 . Because p v -p is</a:t>
            </a:r>
          </a:p>
          <a:p>
            <a:pPr algn="l" rtl="0">
              <a:lnSpc>
                <a:spcPct val="150000"/>
              </a:lnSpc>
            </a:pPr>
            <a:r>
              <a:rPr lang="en-US" sz="2800" b="1" dirty="0" smtClean="0"/>
              <a:t>always true, it is a tautology. Because p ˄-p is always false, it is a contradiction.</a:t>
            </a:r>
            <a:endParaRPr lang="ar-SA" sz="2800" b="1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 Al-</a:t>
            </a:r>
            <a:r>
              <a:rPr lang="en-US" dirty="0" err="1"/>
              <a:t>zaid</a:t>
            </a:r>
            <a:r>
              <a:rPr lang="en-US" dirty="0"/>
              <a:t>                     Math1101</a:t>
            </a:r>
            <a:endParaRPr lang="ar-S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</a:t>
            </a:fld>
            <a:endParaRPr lang="ar-S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268760"/>
            <a:ext cx="7736008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 Al-</a:t>
            </a:r>
            <a:r>
              <a:rPr lang="en-US" dirty="0" err="1"/>
              <a:t>zaid</a:t>
            </a:r>
            <a:r>
              <a:rPr lang="en-US" dirty="0"/>
              <a:t>                     Math1101</a:t>
            </a:r>
            <a:endParaRPr lang="ar-S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3</a:t>
            </a:fld>
            <a:endParaRPr lang="ar-SA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395536" y="2492896"/>
            <a:ext cx="8424936" cy="324036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Logical Equivalences</a:t>
            </a:r>
            <a:endParaRPr lang="ar-SA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lnSpc>
                <a:spcPct val="150000"/>
              </a:lnSpc>
              <a:buNone/>
            </a:pPr>
            <a:r>
              <a:rPr lang="en-US" b="1" u="sng" dirty="0" smtClean="0">
                <a:solidFill>
                  <a:srgbClr val="C00000"/>
                </a:solidFill>
              </a:rPr>
              <a:t>DEFINITION 2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/>
              <a:t>The compound propositions p and q are called </a:t>
            </a:r>
            <a:r>
              <a:rPr lang="en-US" b="1" u="sng" dirty="0" smtClean="0">
                <a:solidFill>
                  <a:srgbClr val="0070C0"/>
                </a:solidFill>
              </a:rPr>
              <a:t>logically equivalent </a:t>
            </a:r>
            <a:r>
              <a:rPr lang="en-US" dirty="0" smtClean="0"/>
              <a:t>if p  ↔q is a tautology.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/>
              <a:t>The notation p ≡ q denotes that p and q are </a:t>
            </a:r>
            <a:r>
              <a:rPr lang="en-US" b="1" u="sng" dirty="0" smtClean="0">
                <a:solidFill>
                  <a:srgbClr val="0070C0"/>
                </a:solidFill>
              </a:rPr>
              <a:t>logically equivalent</a:t>
            </a:r>
            <a:r>
              <a:rPr lang="en-US" dirty="0" smtClean="0"/>
              <a:t>.</a:t>
            </a:r>
          </a:p>
          <a:p>
            <a:pPr algn="l" rtl="0">
              <a:lnSpc>
                <a:spcPct val="150000"/>
              </a:lnSpc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 Al-</a:t>
            </a:r>
            <a:r>
              <a:rPr lang="en-US" dirty="0" err="1"/>
              <a:t>zaid</a:t>
            </a:r>
            <a:r>
              <a:rPr lang="en-US" dirty="0"/>
              <a:t>                     Math1101</a:t>
            </a:r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4</a:t>
            </a:fld>
            <a:endParaRPr lang="ar-SA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5" y="1124744"/>
            <a:ext cx="6760795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 Al-</a:t>
            </a:r>
            <a:r>
              <a:rPr lang="en-US" dirty="0" err="1"/>
              <a:t>zaid</a:t>
            </a:r>
            <a:r>
              <a:rPr lang="en-US" dirty="0"/>
              <a:t>                     Math1101</a:t>
            </a:r>
            <a:endParaRPr lang="ar-S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5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5504" y="476672"/>
            <a:ext cx="8229600" cy="1900808"/>
          </a:xfrm>
        </p:spPr>
        <p:txBody>
          <a:bodyPr>
            <a:normAutofit fontScale="85000" lnSpcReduction="10000"/>
          </a:bodyPr>
          <a:lstStyle/>
          <a:p>
            <a:pPr algn="l" rtl="0">
              <a:lnSpc>
                <a:spcPct val="160000"/>
              </a:lnSpc>
              <a:buNone/>
            </a:pPr>
            <a:r>
              <a:rPr lang="en-US" u="sng" dirty="0" smtClean="0">
                <a:solidFill>
                  <a:srgbClr val="C00000"/>
                </a:solidFill>
              </a:rPr>
              <a:t>EXAMPLE 2</a:t>
            </a:r>
          </a:p>
          <a:p>
            <a:pPr algn="l" rtl="0">
              <a:lnSpc>
                <a:spcPct val="160000"/>
              </a:lnSpc>
              <a:buNone/>
            </a:pPr>
            <a:r>
              <a:rPr lang="en-US" dirty="0" smtClean="0"/>
              <a:t>Show that - (p v q ) and -p ˄ -q are logically equivalent.</a:t>
            </a:r>
            <a:endParaRPr lang="ar-SA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 Al-</a:t>
            </a:r>
            <a:r>
              <a:rPr lang="en-US" dirty="0" err="1"/>
              <a:t>zaid</a:t>
            </a:r>
            <a:r>
              <a:rPr lang="en-US" dirty="0"/>
              <a:t>                     Math1101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6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548680"/>
            <a:ext cx="7776864" cy="1944216"/>
          </a:xfrm>
        </p:spPr>
        <p:txBody>
          <a:bodyPr>
            <a:normAutofit fontScale="85000" lnSpcReduction="10000"/>
          </a:bodyPr>
          <a:lstStyle/>
          <a:p>
            <a:pPr algn="l" rtl="0">
              <a:lnSpc>
                <a:spcPct val="150000"/>
              </a:lnSpc>
              <a:buNone/>
            </a:pPr>
            <a:r>
              <a:rPr lang="en-US" b="1" u="sng" dirty="0" smtClean="0">
                <a:solidFill>
                  <a:srgbClr val="C00000"/>
                </a:solidFill>
              </a:rPr>
              <a:t>EXAMPLE 3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dirty="0" smtClean="0"/>
              <a:t>Show that p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q and -p v q are logically equivalent.</a:t>
            </a:r>
            <a:endParaRPr lang="ar-SA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 Al-</a:t>
            </a:r>
            <a:r>
              <a:rPr lang="en-US" dirty="0" err="1"/>
              <a:t>zaid</a:t>
            </a:r>
            <a:r>
              <a:rPr lang="en-US" dirty="0"/>
              <a:t>                     Math1101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7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42875"/>
            <a:ext cx="6984776" cy="657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 Al-</a:t>
            </a:r>
            <a:r>
              <a:rPr lang="en-US" dirty="0" err="1"/>
              <a:t>zaid</a:t>
            </a:r>
            <a:r>
              <a:rPr lang="en-US" dirty="0"/>
              <a:t>                     Math1101</a:t>
            </a:r>
            <a:endParaRPr lang="ar-S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8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</a:t>
            </a:r>
            <a:endParaRPr lang="ar-SA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u="sng" dirty="0" smtClean="0">
                <a:solidFill>
                  <a:srgbClr val="FF0000"/>
                </a:solidFill>
              </a:rPr>
              <a:t>Page 28</a:t>
            </a:r>
          </a:p>
          <a:p>
            <a:pPr algn="l" rtl="0"/>
            <a:r>
              <a:rPr lang="en-US" dirty="0" smtClean="0"/>
              <a:t>1(</a:t>
            </a:r>
            <a:r>
              <a:rPr lang="en-US" dirty="0" err="1" smtClean="0"/>
              <a:t>b,c</a:t>
            </a:r>
            <a:r>
              <a:rPr lang="en-US" dirty="0" smtClean="0"/>
              <a:t>)</a:t>
            </a:r>
          </a:p>
          <a:p>
            <a:pPr algn="l" rtl="0"/>
            <a:r>
              <a:rPr lang="en-US" dirty="0" smtClean="0"/>
              <a:t>2</a:t>
            </a:r>
          </a:p>
          <a:p>
            <a:pPr algn="l" rtl="0"/>
            <a:r>
              <a:rPr lang="en-US" dirty="0" smtClean="0"/>
              <a:t>9 (</a:t>
            </a:r>
            <a:r>
              <a:rPr lang="en-US" dirty="0" err="1" smtClean="0"/>
              <a:t>a,e</a:t>
            </a:r>
            <a:r>
              <a:rPr lang="en-US" dirty="0" smtClean="0"/>
              <a:t>)</a:t>
            </a:r>
          </a:p>
          <a:p>
            <a:pPr algn="l" rtl="0"/>
            <a:r>
              <a:rPr lang="en-US" dirty="0" smtClean="0"/>
              <a:t>16</a:t>
            </a:r>
          </a:p>
          <a:p>
            <a:pPr algn="l" rtl="0">
              <a:buNone/>
            </a:pPr>
            <a:endParaRPr lang="ar-S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 Al-</a:t>
            </a:r>
            <a:r>
              <a:rPr lang="en-US" dirty="0" err="1"/>
              <a:t>zaid</a:t>
            </a:r>
            <a:r>
              <a:rPr lang="en-US" dirty="0"/>
              <a:t>                     Math1101</a:t>
            </a:r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9</a:t>
            </a:fld>
            <a:endParaRPr lang="ar-S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245</Words>
  <Application>Microsoft Office PowerPoint</Application>
  <PresentationFormat>عرض على الشاشة (3:4)‏</PresentationFormat>
  <Paragraphs>44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سمة Office</vt:lpstr>
      <vt:lpstr>1.2 Propositional Equivalences</vt:lpstr>
      <vt:lpstr>عرض تقديمي في PowerPoint</vt:lpstr>
      <vt:lpstr>عرض تقديمي في PowerPoint</vt:lpstr>
      <vt:lpstr>Logical Equivalences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Homework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 Propositional Equivalences</dc:title>
  <dc:creator>Zainab</dc:creator>
  <cp:lastModifiedBy>Laila</cp:lastModifiedBy>
  <cp:revision>19</cp:revision>
  <dcterms:created xsi:type="dcterms:W3CDTF">2013-02-04T10:27:02Z</dcterms:created>
  <dcterms:modified xsi:type="dcterms:W3CDTF">2017-02-13T07:42:08Z</dcterms:modified>
</cp:coreProperties>
</file>