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39"/>
  </p:notesMasterIdLst>
  <p:sldIdLst>
    <p:sldId id="256" r:id="rId2"/>
    <p:sldId id="257" r:id="rId3"/>
    <p:sldId id="258" r:id="rId4"/>
    <p:sldId id="295" r:id="rId5"/>
    <p:sldId id="297" r:id="rId6"/>
    <p:sldId id="299" r:id="rId7"/>
    <p:sldId id="262" r:id="rId8"/>
    <p:sldId id="263" r:id="rId9"/>
    <p:sldId id="264" r:id="rId10"/>
    <p:sldId id="268" r:id="rId11"/>
    <p:sldId id="269" r:id="rId12"/>
    <p:sldId id="279" r:id="rId13"/>
    <p:sldId id="301" r:id="rId14"/>
    <p:sldId id="265" r:id="rId15"/>
    <p:sldId id="267" r:id="rId16"/>
    <p:sldId id="271" r:id="rId17"/>
    <p:sldId id="303" r:id="rId18"/>
    <p:sldId id="270" r:id="rId19"/>
    <p:sldId id="266" r:id="rId20"/>
    <p:sldId id="272" r:id="rId21"/>
    <p:sldId id="273" r:id="rId22"/>
    <p:sldId id="288" r:id="rId23"/>
    <p:sldId id="275" r:id="rId24"/>
    <p:sldId id="292" r:id="rId25"/>
    <p:sldId id="276" r:id="rId26"/>
    <p:sldId id="277" r:id="rId27"/>
    <p:sldId id="278" r:id="rId28"/>
    <p:sldId id="305" r:id="rId29"/>
    <p:sldId id="280" r:id="rId30"/>
    <p:sldId id="289" r:id="rId31"/>
    <p:sldId id="291" r:id="rId32"/>
    <p:sldId id="281" r:id="rId33"/>
    <p:sldId id="282" r:id="rId34"/>
    <p:sldId id="283" r:id="rId35"/>
    <p:sldId id="284" r:id="rId36"/>
    <p:sldId id="290" r:id="rId37"/>
    <p:sldId id="28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582" y="52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5" Type="http://schemas.openxmlformats.org/officeDocument/2006/relationships/image" Target="../media/image24.wmf"/><Relationship Id="rId4" Type="http://schemas.openxmlformats.org/officeDocument/2006/relationships/image" Target="../media/image2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1BE28E-C249-4D37-AD16-CB3D010A2250}" type="datetimeFigureOut">
              <a:rPr lang="en-US" smtClean="0"/>
              <a:pPr/>
              <a:t>10/11/2016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24E253-6485-46C8-9079-44F443657E6E}" type="slidenum">
              <a:rPr lang="en-US" smtClean="0"/>
              <a:pPr/>
              <a:t>‹#›</a:t>
            </a:fld>
            <a:endParaRPr lang="en-US"/>
          </a:p>
        </p:txBody>
      </p:sp>
    </p:spTree>
    <p:extLst>
      <p:ext uri="{BB962C8B-B14F-4D97-AF65-F5344CB8AC3E}">
        <p14:creationId xmlns="" xmlns:p14="http://schemas.microsoft.com/office/powerpoint/2010/main" val="2990044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4E253-6485-46C8-9079-44F443657E6E}" type="slidenum">
              <a:rPr lang="en-US" smtClean="0"/>
              <a:pPr/>
              <a:t>26</a:t>
            </a:fld>
            <a:endParaRPr lang="en-US"/>
          </a:p>
        </p:txBody>
      </p:sp>
    </p:spTree>
    <p:extLst>
      <p:ext uri="{BB962C8B-B14F-4D97-AF65-F5344CB8AC3E}">
        <p14:creationId xmlns="" xmlns:p14="http://schemas.microsoft.com/office/powerpoint/2010/main" val="201994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24E253-6485-46C8-9079-44F443657E6E}" type="slidenum">
              <a:rPr lang="en-US" smtClean="0"/>
              <a:pPr/>
              <a:t>36</a:t>
            </a:fld>
            <a:endParaRPr lang="en-US"/>
          </a:p>
        </p:txBody>
      </p:sp>
    </p:spTree>
    <p:extLst>
      <p:ext uri="{BB962C8B-B14F-4D97-AF65-F5344CB8AC3E}">
        <p14:creationId xmlns="" xmlns:p14="http://schemas.microsoft.com/office/powerpoint/2010/main" val="2262833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3D3F40-E4FD-4AFB-8074-46BB6ADA7C40}" type="datetime1">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6A9B3-9256-472E-83BE-ED1E908B8D37}"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AB02B-AC61-48EA-A4CB-BD726DAE6CD5}" type="datetime1">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6A9B3-9256-472E-83BE-ED1E908B8D3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8A1881-AD2F-4CEA-A719-B3A167980F3C}" type="datetime1">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6A9B3-9256-472E-83BE-ED1E908B8D3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2947FD2-204B-4505-8393-828FD3502056}" type="datetime1">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6A9B3-9256-472E-83BE-ED1E908B8D37}"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8B6A23-17D2-45A3-927B-E92CF7D54163}" type="datetime1">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6A9B3-9256-472E-83BE-ED1E908B8D3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C44BB40-5463-4ED7-AE31-373F5B9ECE21}" type="datetime1">
              <a:rPr lang="en-US" smtClean="0"/>
              <a:pPr/>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6A9B3-9256-472E-83BE-ED1E908B8D37}"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E675C0-BA76-489B-8AC0-69D86408531C}" type="datetime1">
              <a:rPr lang="en-US" smtClean="0"/>
              <a:pPr/>
              <a:t>10/11/2016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6A9B3-9256-472E-83BE-ED1E908B8D37}"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D708DF-72E6-496C-AD8B-F4FC9611DE18}" type="datetime1">
              <a:rPr lang="en-US" smtClean="0"/>
              <a:pPr/>
              <a:t>10/11/2016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6A9B3-9256-472E-83BE-ED1E908B8D3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26D63-901E-46A9-9A59-48A588C89578}" type="datetime1">
              <a:rPr lang="en-US" smtClean="0"/>
              <a:pPr/>
              <a:t>10/11/2016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6A9B3-9256-472E-83BE-ED1E908B8D3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12DA78-FBDE-46A9-B7AB-43277BA09FC9}" type="datetime1">
              <a:rPr lang="en-US" smtClean="0"/>
              <a:pPr/>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6A9B3-9256-472E-83BE-ED1E908B8D3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79594-3180-4BE9-B6FA-E4B32EE436F8}" type="datetime1">
              <a:rPr lang="en-US" smtClean="0"/>
              <a:pPr/>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6A9B3-9256-472E-83BE-ED1E908B8D37}"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B26ECA9-B863-40F4-B81D-22AA4B8891AF}" type="datetime1">
              <a:rPr lang="en-US" smtClean="0"/>
              <a:pPr/>
              <a:t>10/11/2016</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F46A9B3-9256-472E-83BE-ED1E908B8D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14.bin"/><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35.jpe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2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24.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27.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30.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32.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22.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35.bin"/></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File:Ethene-2D-flat.pn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en-US" b="1" dirty="0">
                <a:solidFill>
                  <a:schemeClr val="accent1"/>
                </a:solidFill>
                <a:latin typeface="Bookman Old Style" panose="02050604050505020204" pitchFamily="18" charset="0"/>
              </a:rPr>
              <a:t>Dr. </a:t>
            </a:r>
            <a:r>
              <a:rPr lang="en-US" b="1" dirty="0" err="1" smtClean="0">
                <a:solidFill>
                  <a:schemeClr val="accent1"/>
                </a:solidFill>
                <a:latin typeface="Bookman Old Style" panose="02050604050505020204" pitchFamily="18" charset="0"/>
              </a:rPr>
              <a:t>Shatha</a:t>
            </a:r>
            <a:r>
              <a:rPr lang="en-US" b="1" dirty="0" smtClean="0">
                <a:solidFill>
                  <a:schemeClr val="accent1"/>
                </a:solidFill>
                <a:latin typeface="Bookman Old Style" panose="02050604050505020204" pitchFamily="18" charset="0"/>
              </a:rPr>
              <a:t> I </a:t>
            </a:r>
            <a:r>
              <a:rPr lang="en-US" b="1" dirty="0" err="1" smtClean="0">
                <a:solidFill>
                  <a:schemeClr val="accent1"/>
                </a:solidFill>
                <a:latin typeface="Bookman Old Style" panose="02050604050505020204" pitchFamily="18" charset="0"/>
              </a:rPr>
              <a:t>Alaqeel</a:t>
            </a:r>
            <a:endParaRPr lang="en-US" b="1" dirty="0">
              <a:solidFill>
                <a:schemeClr val="accent1"/>
              </a:solidFill>
              <a:latin typeface="Bookman Old Style" panose="02050604050505020204" pitchFamily="18" charset="0"/>
            </a:endParaRPr>
          </a:p>
          <a:p>
            <a:endParaRPr lang="en-US" dirty="0"/>
          </a:p>
        </p:txBody>
      </p:sp>
      <p:sp>
        <p:nvSpPr>
          <p:cNvPr id="2" name="Title 1"/>
          <p:cNvSpPr>
            <a:spLocks noGrp="1"/>
          </p:cNvSpPr>
          <p:nvPr>
            <p:ph type="ctrTitle"/>
          </p:nvPr>
        </p:nvSpPr>
        <p:spPr/>
        <p:txBody>
          <a:bodyPr>
            <a:normAutofit/>
          </a:bodyPr>
          <a:lstStyle/>
          <a:p>
            <a:pPr marL="182880" indent="0" algn="ctr">
              <a:buNone/>
            </a:pPr>
            <a:r>
              <a:rPr lang="en-US" sz="4800" kern="10" dirty="0" smtClean="0">
                <a:ln w="12700">
                  <a:solidFill>
                    <a:srgbClr val="B2B2B2"/>
                  </a:solidFill>
                  <a:round/>
                  <a:headEnd/>
                  <a:tailEnd/>
                </a:ln>
                <a:solidFill>
                  <a:schemeClr val="tx2"/>
                </a:solidFill>
                <a:effectLst/>
                <a:latin typeface="Andalus" panose="02020603050405020304" pitchFamily="18" charset="-78"/>
                <a:cs typeface="Andalus" panose="02020603050405020304" pitchFamily="18" charset="-78"/>
              </a:rPr>
              <a:t>Unsaturated Hydrocarbons</a:t>
            </a:r>
            <a:br>
              <a:rPr lang="en-US" sz="4800" kern="10" dirty="0" smtClean="0">
                <a:ln w="12700">
                  <a:solidFill>
                    <a:srgbClr val="B2B2B2"/>
                  </a:solidFill>
                  <a:round/>
                  <a:headEnd/>
                  <a:tailEnd/>
                </a:ln>
                <a:solidFill>
                  <a:schemeClr val="tx2"/>
                </a:solidFill>
                <a:effectLst/>
                <a:latin typeface="Andalus" panose="02020603050405020304" pitchFamily="18" charset="-78"/>
                <a:cs typeface="Andalus" panose="02020603050405020304" pitchFamily="18" charset="-78"/>
              </a:rPr>
            </a:br>
            <a:r>
              <a:rPr lang="en-US" sz="4800" kern="10" dirty="0" smtClean="0">
                <a:ln w="12700">
                  <a:solidFill>
                    <a:srgbClr val="B2B2B2"/>
                  </a:solidFill>
                  <a:round/>
                  <a:headEnd/>
                  <a:tailEnd/>
                </a:ln>
                <a:solidFill>
                  <a:schemeClr val="tx2"/>
                </a:solidFill>
                <a:effectLst/>
                <a:latin typeface="Andalus" panose="02020603050405020304" pitchFamily="18" charset="-78"/>
                <a:cs typeface="Andalus" panose="02020603050405020304" pitchFamily="18" charset="-78"/>
              </a:rPr>
              <a:t>Alkenes</a:t>
            </a:r>
            <a:endParaRPr lang="en-US" sz="4800" dirty="0">
              <a:solidFill>
                <a:schemeClr val="tx2"/>
              </a:solidFill>
              <a:effectLst/>
              <a:latin typeface="Andalus" panose="02020603050405020304" pitchFamily="18" charset="-78"/>
              <a:cs typeface="Andalus" panose="02020603050405020304" pitchFamily="18" charset="-78"/>
            </a:endParaRPr>
          </a:p>
        </p:txBody>
      </p:sp>
      <p:sp>
        <p:nvSpPr>
          <p:cNvPr id="4" name="TextBox 3"/>
          <p:cNvSpPr txBox="1"/>
          <p:nvPr/>
        </p:nvSpPr>
        <p:spPr>
          <a:xfrm>
            <a:off x="7729830" y="6488668"/>
            <a:ext cx="1414170" cy="369332"/>
          </a:xfrm>
          <a:prstGeom prst="rect">
            <a:avLst/>
          </a:prstGeom>
          <a:noFill/>
        </p:spPr>
        <p:txBody>
          <a:bodyPr wrap="none" rtlCol="0">
            <a:spAutoFit/>
          </a:bodyPr>
          <a:lstStyle/>
          <a:p>
            <a:r>
              <a:rPr lang="en-US" b="1" dirty="0" smtClean="0">
                <a:solidFill>
                  <a:schemeClr val="accent6"/>
                </a:solidFill>
                <a:latin typeface="Bookman Old Style" panose="02050604050505020204" pitchFamily="18" charset="0"/>
              </a:rPr>
              <a:t>108 </a:t>
            </a:r>
            <a:r>
              <a:rPr lang="en-US" b="1" dirty="0" err="1" smtClean="0">
                <a:solidFill>
                  <a:schemeClr val="accent6"/>
                </a:solidFill>
                <a:latin typeface="Bookman Old Style" panose="02050604050505020204" pitchFamily="18" charset="0"/>
              </a:rPr>
              <a:t>Chem</a:t>
            </a:r>
            <a:endParaRPr lang="en-US" b="1" dirty="0">
              <a:solidFill>
                <a:schemeClr val="accent6"/>
              </a:solidFill>
              <a:latin typeface="Bookman Old Style" panose="02050604050505020204" pitchFamily="18" charset="0"/>
            </a:endParaRPr>
          </a:p>
        </p:txBody>
      </p:sp>
      <p:pic>
        <p:nvPicPr>
          <p:cNvPr id="5"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7937"/>
            <a:ext cx="962891" cy="9628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24392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33400"/>
            <a:ext cx="8991600" cy="646113"/>
          </a:xfrm>
          <a:prstGeom prst="rect">
            <a:avLst/>
          </a:prstGeom>
        </p:spPr>
        <p:txBody>
          <a:bodyPr>
            <a:spAutoFit/>
          </a:bodyPr>
          <a:lstStyle/>
          <a:p>
            <a:pPr>
              <a:buFont typeface="Wingdings" pitchFamily="2" charset="2"/>
              <a:buChar char="Ø"/>
              <a:defRPr/>
            </a:pPr>
            <a:r>
              <a:rPr lang="en-US" dirty="0">
                <a:effectLst>
                  <a:outerShdw blurRad="38100" dist="38100" dir="2700000" algn="tl">
                    <a:srgbClr val="C0C0C0"/>
                  </a:outerShdw>
                </a:effectLst>
              </a:rPr>
              <a:t> In </a:t>
            </a:r>
            <a:r>
              <a:rPr lang="en-US" dirty="0" err="1" smtClean="0">
                <a:effectLst>
                  <a:outerShdw blurRad="38100" dist="38100" dir="2700000" algn="tl">
                    <a:srgbClr val="C0C0C0"/>
                  </a:outerShdw>
                </a:effectLst>
              </a:rPr>
              <a:t>cycloalkenes</a:t>
            </a:r>
            <a:r>
              <a:rPr lang="en-US" dirty="0" smtClean="0">
                <a:effectLst>
                  <a:outerShdw blurRad="38100" dist="38100" dir="2700000" algn="tl">
                    <a:srgbClr val="C0C0C0"/>
                  </a:outerShdw>
                </a:effectLst>
              </a:rPr>
              <a:t>, </a:t>
            </a:r>
            <a:r>
              <a:rPr lang="en-US" dirty="0">
                <a:effectLst>
                  <a:outerShdw blurRad="38100" dist="38100" dir="2700000" algn="tl">
                    <a:srgbClr val="C0C0C0"/>
                  </a:outerShdw>
                </a:effectLst>
              </a:rPr>
              <a:t>the double bond carbons are assigned ring locations #1 and #2. Which of the two is #1 may be determined by the nearest substituent rule.</a:t>
            </a:r>
          </a:p>
        </p:txBody>
      </p:sp>
      <p:graphicFrame>
        <p:nvGraphicFramePr>
          <p:cNvPr id="5" name="Object 10"/>
          <p:cNvGraphicFramePr>
            <a:graphicFrameLocks noChangeAspect="1"/>
          </p:cNvGraphicFramePr>
          <p:nvPr>
            <p:extLst>
              <p:ext uri="{D42A27DB-BD31-4B8C-83A1-F6EECF244321}">
                <p14:modId xmlns="" xmlns:p14="http://schemas.microsoft.com/office/powerpoint/2010/main" val="356567199"/>
              </p:ext>
            </p:extLst>
          </p:nvPr>
        </p:nvGraphicFramePr>
        <p:xfrm>
          <a:off x="152400" y="1447800"/>
          <a:ext cx="8991600" cy="4892675"/>
        </p:xfrm>
        <a:graphic>
          <a:graphicData uri="http://schemas.openxmlformats.org/presentationml/2006/ole">
            <p:oleObj spid="_x0000_s6171" name="CS ChemDraw Drawing" r:id="rId3" imgW="3710940" imgH="2241804" progId="ChemDraw.Document.6.0">
              <p:embed/>
            </p:oleObj>
          </a:graphicData>
        </a:graphic>
      </p:graphicFrame>
      <p:sp>
        <p:nvSpPr>
          <p:cNvPr id="6" name="Slide Number Placeholder 5"/>
          <p:cNvSpPr>
            <a:spLocks noGrp="1"/>
          </p:cNvSpPr>
          <p:nvPr>
            <p:ph type="sldNum" sz="quarter" idx="12"/>
          </p:nvPr>
        </p:nvSpPr>
        <p:spPr>
          <a:xfrm>
            <a:off x="7391400" y="6340475"/>
            <a:ext cx="1828800" cy="365125"/>
          </a:xfrm>
        </p:spPr>
        <p:txBody>
          <a:bodyPr/>
          <a:lstStyle/>
          <a:p>
            <a:fld id="{8F46A9B3-9256-472E-83BE-ED1E908B8D37}" type="slidenum">
              <a:rPr lang="en-US" smtClean="0"/>
              <a:pPr/>
              <a:t>10</a:t>
            </a:fld>
            <a:endParaRPr lang="en-US" dirty="0"/>
          </a:p>
        </p:txBody>
      </p:sp>
    </p:spTree>
    <p:extLst>
      <p:ext uri="{BB962C8B-B14F-4D97-AF65-F5344CB8AC3E}">
        <p14:creationId xmlns="" xmlns:p14="http://schemas.microsoft.com/office/powerpoint/2010/main" val="3080122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5"/>
          <p:cNvGraphicFramePr>
            <a:graphicFrameLocks noGrp="1" noChangeAspect="1"/>
          </p:cNvGraphicFramePr>
          <p:nvPr>
            <p:ph sz="half" idx="4294967295"/>
            <p:extLst>
              <p:ext uri="{D42A27DB-BD31-4B8C-83A1-F6EECF244321}">
                <p14:modId xmlns="" xmlns:p14="http://schemas.microsoft.com/office/powerpoint/2010/main" val="3726988294"/>
              </p:ext>
            </p:extLst>
          </p:nvPr>
        </p:nvGraphicFramePr>
        <p:xfrm>
          <a:off x="685800" y="4648200"/>
          <a:ext cx="6858000" cy="1905000"/>
        </p:xfrm>
        <a:graphic>
          <a:graphicData uri="http://schemas.openxmlformats.org/presentationml/2006/ole">
            <p:oleObj spid="_x0000_s7220" name="CS ChemDraw Drawing" r:id="rId3" imgW="4079748" imgH="1147572" progId="ChemDraw.Document.6.0">
              <p:embed/>
            </p:oleObj>
          </a:graphicData>
        </a:graphic>
      </p:graphicFrame>
      <p:sp>
        <p:nvSpPr>
          <p:cNvPr id="5" name="Rectangle 1"/>
          <p:cNvSpPr>
            <a:spLocks noChangeArrowheads="1"/>
          </p:cNvSpPr>
          <p:nvPr/>
        </p:nvSpPr>
        <p:spPr bwMode="auto">
          <a:xfrm>
            <a:off x="-12700" y="4197350"/>
            <a:ext cx="9144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buFont typeface="Wingdings" pitchFamily="2" charset="2"/>
              <a:buChar char="Ø"/>
            </a:pPr>
            <a:r>
              <a:rPr lang="en-US" altLang="en-US"/>
              <a:t> </a:t>
            </a:r>
            <a:r>
              <a:rPr lang="en-US" altLang="en-US" b="1"/>
              <a:t>When the longer chain cannot include the C=C bond, a substituent name is used</a:t>
            </a:r>
          </a:p>
        </p:txBody>
      </p:sp>
      <p:sp>
        <p:nvSpPr>
          <p:cNvPr id="6" name="Rectangle 5"/>
          <p:cNvSpPr/>
          <p:nvPr/>
        </p:nvSpPr>
        <p:spPr>
          <a:xfrm>
            <a:off x="0" y="609600"/>
            <a:ext cx="9144000" cy="923925"/>
          </a:xfrm>
          <a:prstGeom prst="rect">
            <a:avLst/>
          </a:prstGeom>
        </p:spPr>
        <p:txBody>
          <a:bodyPr>
            <a:spAutoFit/>
          </a:bodyPr>
          <a:lstStyle/>
          <a:p>
            <a:pPr algn="just">
              <a:buFont typeface="Wingdings" pitchFamily="2" charset="2"/>
              <a:buChar char="Ø"/>
              <a:defRPr/>
            </a:pPr>
            <a:r>
              <a:rPr lang="en-US" b="1" dirty="0">
                <a:effectLst>
                  <a:outerShdw blurRad="38100" dist="38100" dir="2700000" algn="tl">
                    <a:srgbClr val="C0C0C0"/>
                  </a:outerShdw>
                </a:effectLst>
              </a:rPr>
              <a:t>If the substituents on both sides  of the = bond are at the same distance, the numbering should start from the side that  gives the substituents with lower alphabet the lower number.</a:t>
            </a:r>
            <a:r>
              <a:rPr lang="en-US" b="1" dirty="0">
                <a:solidFill>
                  <a:srgbClr val="C00000"/>
                </a:solidFill>
                <a:effectLst>
                  <a:outerShdw blurRad="38100" dist="38100" dir="2700000" algn="tl">
                    <a:srgbClr val="C0C0C0"/>
                  </a:outerShdw>
                </a:effectLst>
              </a:rPr>
              <a:t>	</a:t>
            </a:r>
          </a:p>
        </p:txBody>
      </p:sp>
      <p:graphicFrame>
        <p:nvGraphicFramePr>
          <p:cNvPr id="7" name="Object 4"/>
          <p:cNvGraphicFramePr>
            <a:graphicFrameLocks noChangeAspect="1"/>
          </p:cNvGraphicFramePr>
          <p:nvPr>
            <p:extLst>
              <p:ext uri="{D42A27DB-BD31-4B8C-83A1-F6EECF244321}">
                <p14:modId xmlns="" xmlns:p14="http://schemas.microsoft.com/office/powerpoint/2010/main" val="2474796221"/>
              </p:ext>
            </p:extLst>
          </p:nvPr>
        </p:nvGraphicFramePr>
        <p:xfrm>
          <a:off x="2971800" y="1322388"/>
          <a:ext cx="3886200" cy="2444750"/>
        </p:xfrm>
        <a:graphic>
          <a:graphicData uri="http://schemas.openxmlformats.org/presentationml/2006/ole">
            <p:oleObj spid="_x0000_s7221" name="CS ChemDraw Drawing" r:id="rId4" imgW="2173224" imgH="1370076" progId="ChemDraw.Document.6.0">
              <p:embed/>
            </p:oleObj>
          </a:graphicData>
        </a:graphic>
      </p:graphicFrame>
      <p:sp>
        <p:nvSpPr>
          <p:cNvPr id="8" name="Slide Number Placeholder 7"/>
          <p:cNvSpPr>
            <a:spLocks noGrp="1"/>
          </p:cNvSpPr>
          <p:nvPr>
            <p:ph type="sldNum" sz="quarter" idx="12"/>
          </p:nvPr>
        </p:nvSpPr>
        <p:spPr>
          <a:xfrm>
            <a:off x="7315200" y="6172200"/>
            <a:ext cx="1828800" cy="365125"/>
          </a:xfrm>
        </p:spPr>
        <p:txBody>
          <a:bodyPr/>
          <a:lstStyle/>
          <a:p>
            <a:fld id="{8F46A9B3-9256-472E-83BE-ED1E908B8D37}" type="slidenum">
              <a:rPr lang="en-US" smtClean="0"/>
              <a:pPr/>
              <a:t>11</a:t>
            </a:fld>
            <a:endParaRPr lang="en-US" dirty="0"/>
          </a:p>
        </p:txBody>
      </p:sp>
    </p:spTree>
    <p:extLst>
      <p:ext uri="{BB962C8B-B14F-4D97-AF65-F5344CB8AC3E}">
        <p14:creationId xmlns="" xmlns:p14="http://schemas.microsoft.com/office/powerpoint/2010/main" val="880478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60337"/>
            <a:ext cx="7162800" cy="523220"/>
          </a:xfrm>
          <a:prstGeom prst="rect">
            <a:avLst/>
          </a:prstGeom>
        </p:spPr>
        <p:txBody>
          <a:bodyPr wrap="square">
            <a:spAutoFit/>
          </a:bodyPr>
          <a:lstStyle/>
          <a:p>
            <a:pPr algn="ctr"/>
            <a:r>
              <a:rPr lang="en-US" sz="2800" b="1" dirty="0">
                <a:solidFill>
                  <a:schemeClr val="accent6"/>
                </a:solidFill>
                <a:effectLst>
                  <a:outerShdw blurRad="38100" dist="38100" dir="2700000" algn="tl">
                    <a:srgbClr val="C0C0C0"/>
                  </a:outerShdw>
                </a:effectLst>
                <a:latin typeface="Andalus" panose="02020603050405020304" pitchFamily="18" charset="-78"/>
                <a:cs typeface="Andalus" panose="02020603050405020304" pitchFamily="18" charset="-78"/>
              </a:rPr>
              <a:t>Geometrical Isomerism  (G.I) In </a:t>
            </a:r>
            <a:r>
              <a:rPr lang="en-US" sz="2800" b="1" dirty="0" smtClean="0">
                <a:solidFill>
                  <a:schemeClr val="accent6"/>
                </a:solidFill>
                <a:effectLst>
                  <a:outerShdw blurRad="38100" dist="38100" dir="2700000" algn="tl">
                    <a:srgbClr val="C0C0C0"/>
                  </a:outerShdw>
                </a:effectLst>
                <a:latin typeface="Andalus" panose="02020603050405020304" pitchFamily="18" charset="-78"/>
                <a:cs typeface="Andalus" panose="02020603050405020304" pitchFamily="18" charset="-78"/>
              </a:rPr>
              <a:t>Alkenes</a:t>
            </a:r>
            <a:endParaRPr lang="en-US" sz="2800" dirty="0">
              <a:solidFill>
                <a:schemeClr val="accent6"/>
              </a:solidFill>
              <a:latin typeface="Andalus" panose="02020603050405020304" pitchFamily="18" charset="-78"/>
              <a:cs typeface="Andalus" panose="02020603050405020304" pitchFamily="18" charset="-78"/>
            </a:endParaRPr>
          </a:p>
        </p:txBody>
      </p:sp>
      <p:sp>
        <p:nvSpPr>
          <p:cNvPr id="5" name="Content Placeholder 2"/>
          <p:cNvSpPr>
            <a:spLocks noGrp="1"/>
          </p:cNvSpPr>
          <p:nvPr>
            <p:ph idx="4294967295"/>
          </p:nvPr>
        </p:nvSpPr>
        <p:spPr>
          <a:xfrm>
            <a:off x="152400" y="1143000"/>
            <a:ext cx="8915400" cy="5257800"/>
          </a:xfrm>
        </p:spPr>
        <p:txBody>
          <a:bodyPr>
            <a:normAutofit/>
          </a:bodyPr>
          <a:lstStyle/>
          <a:p>
            <a:pPr marL="45720" indent="0">
              <a:spcAft>
                <a:spcPts val="200"/>
              </a:spcAft>
              <a:buNone/>
              <a:defRPr/>
            </a:pPr>
            <a:r>
              <a:rPr lang="en-GB" sz="2000" dirty="0" smtClean="0">
                <a:effectLst>
                  <a:outerShdw blurRad="38100" dist="38100" dir="2700000" algn="tl">
                    <a:srgbClr val="C0C0C0"/>
                  </a:outerShdw>
                </a:effectLst>
                <a:latin typeface="Andalus" panose="02020603050405020304" pitchFamily="18" charset="-78"/>
                <a:cs typeface="Andalus" panose="02020603050405020304" pitchFamily="18" charset="-78"/>
              </a:rPr>
              <a:t>     It occurs in alkenes having two different groups / atoms attached to each carbon atom of the = bond </a:t>
            </a:r>
          </a:p>
          <a:p>
            <a:pPr>
              <a:spcAft>
                <a:spcPts val="200"/>
              </a:spcAft>
              <a:buFont typeface="Wingdings 2" pitchFamily="18" charset="2"/>
              <a:buNone/>
              <a:defRPr/>
            </a:pPr>
            <a:endParaRPr lang="en-GB" sz="2000" dirty="0" smtClean="0">
              <a:effectLst>
                <a:outerShdw blurRad="38100" dist="38100" dir="2700000" algn="tl">
                  <a:srgbClr val="C0C0C0"/>
                </a:outerShdw>
              </a:effectLst>
              <a:cs typeface="Times New Roman" pitchFamily="18" charset="0"/>
            </a:endParaRPr>
          </a:p>
          <a:p>
            <a:pPr>
              <a:spcAft>
                <a:spcPts val="200"/>
              </a:spcAft>
              <a:buFont typeface="Wingdings 2" pitchFamily="18" charset="2"/>
              <a:buNone/>
              <a:defRPr/>
            </a:pPr>
            <a:endParaRPr lang="en-GB" sz="2000" b="1" dirty="0" smtClean="0"/>
          </a:p>
          <a:p>
            <a:pPr>
              <a:spcAft>
                <a:spcPts val="200"/>
              </a:spcAft>
              <a:buFont typeface="Wingdings 2" pitchFamily="18" charset="2"/>
              <a:buNone/>
              <a:defRPr/>
            </a:pPr>
            <a:endParaRPr lang="en-GB" sz="1300" b="1" dirty="0" smtClean="0"/>
          </a:p>
          <a:p>
            <a:pPr>
              <a:spcAft>
                <a:spcPts val="200"/>
              </a:spcAft>
              <a:buFont typeface="Wingdings 2" pitchFamily="18" charset="2"/>
              <a:buNone/>
              <a:defRPr/>
            </a:pPr>
            <a:endParaRPr lang="en-GB" sz="1300" b="1" dirty="0" smtClean="0"/>
          </a:p>
          <a:p>
            <a:pPr>
              <a:spcAft>
                <a:spcPts val="200"/>
              </a:spcAft>
              <a:buFont typeface="Wingdings 2" pitchFamily="18" charset="2"/>
              <a:buNone/>
              <a:defRPr/>
            </a:pPr>
            <a:endParaRPr lang="en-GB" sz="1300" b="1" dirty="0" smtClean="0"/>
          </a:p>
          <a:p>
            <a:pPr>
              <a:spcAft>
                <a:spcPts val="200"/>
              </a:spcAft>
              <a:buFont typeface="Wingdings 2" pitchFamily="18" charset="2"/>
              <a:buNone/>
              <a:defRPr/>
            </a:pPr>
            <a:endParaRPr lang="en-GB" sz="1300" b="1" dirty="0"/>
          </a:p>
          <a:p>
            <a:pPr>
              <a:spcAft>
                <a:spcPts val="200"/>
              </a:spcAft>
              <a:buFont typeface="Wingdings 2" pitchFamily="18" charset="2"/>
              <a:buNone/>
              <a:defRPr/>
            </a:pPr>
            <a:endParaRPr lang="en-GB" sz="1300" b="1" dirty="0" smtClean="0"/>
          </a:p>
          <a:p>
            <a:pPr>
              <a:spcAft>
                <a:spcPts val="200"/>
              </a:spcAft>
              <a:buFont typeface="Wingdings 2" pitchFamily="18" charset="2"/>
              <a:buNone/>
              <a:defRPr/>
            </a:pPr>
            <a:r>
              <a:rPr lang="en-GB" sz="1300" b="1" dirty="0" smtClean="0">
                <a:sym typeface="Wingdings 2" pitchFamily="18" charset="2"/>
              </a:rPr>
              <a:t>         </a:t>
            </a:r>
            <a:r>
              <a:rPr lang="en-GB" sz="3000" b="1" dirty="0" smtClean="0">
                <a:sym typeface="Wingdings 2" pitchFamily="18" charset="2"/>
              </a:rPr>
              <a:t>G. I.  </a:t>
            </a:r>
            <a:r>
              <a:rPr lang="en-GB" sz="3000" b="1" dirty="0" smtClean="0">
                <a:solidFill>
                  <a:srgbClr val="FF0000"/>
                </a:solidFill>
                <a:latin typeface="Tempus Sans ITC" pitchFamily="82" charset="0"/>
                <a:sym typeface="Wingdings 2" pitchFamily="18" charset="2"/>
              </a:rPr>
              <a:t>x</a:t>
            </a:r>
            <a:r>
              <a:rPr lang="en-GB" sz="3000" b="1" dirty="0" smtClean="0">
                <a:solidFill>
                  <a:srgbClr val="FF0000"/>
                </a:solidFill>
                <a:sym typeface="Wingdings 2" pitchFamily="18" charset="2"/>
              </a:rPr>
              <a:t>	</a:t>
            </a:r>
            <a:r>
              <a:rPr lang="en-GB" sz="1300" b="1" dirty="0" smtClean="0">
                <a:sym typeface="Wingdings 2" pitchFamily="18" charset="2"/>
              </a:rPr>
              <a:t>    </a:t>
            </a:r>
            <a:r>
              <a:rPr lang="en-GB" sz="3000" b="1" dirty="0" smtClean="0">
                <a:sym typeface="Wingdings 2" pitchFamily="18" charset="2"/>
              </a:rPr>
              <a:t>        G. I.  </a:t>
            </a:r>
            <a:r>
              <a:rPr lang="en-GB" sz="3000" b="1" dirty="0" smtClean="0">
                <a:solidFill>
                  <a:srgbClr val="FF0000"/>
                </a:solidFill>
                <a:latin typeface="Tempus Sans ITC" pitchFamily="82" charset="0"/>
                <a:sym typeface="Wingdings 2" pitchFamily="18" charset="2"/>
              </a:rPr>
              <a:t>X</a:t>
            </a:r>
            <a:r>
              <a:rPr lang="en-GB" sz="3000" b="1" dirty="0" smtClean="0">
                <a:sym typeface="Wingdings 2" pitchFamily="18" charset="2"/>
              </a:rPr>
              <a:t>	</a:t>
            </a:r>
            <a:r>
              <a:rPr lang="en-GB" sz="1300" b="1" dirty="0" smtClean="0">
                <a:sym typeface="Wingdings 2" pitchFamily="18" charset="2"/>
              </a:rPr>
              <a:t>            </a:t>
            </a:r>
            <a:r>
              <a:rPr lang="en-GB" sz="3000" b="1" dirty="0" smtClean="0">
                <a:sym typeface="Wingdings 2" pitchFamily="18" charset="2"/>
              </a:rPr>
              <a:t>G. I. </a:t>
            </a:r>
            <a:r>
              <a:rPr lang="en-GB" sz="3000" b="1" dirty="0" smtClean="0">
                <a:solidFill>
                  <a:srgbClr val="FF0000"/>
                </a:solidFill>
                <a:sym typeface="Wingdings 2" pitchFamily="18" charset="2"/>
              </a:rPr>
              <a:t>          </a:t>
            </a:r>
            <a:r>
              <a:rPr lang="en-GB" sz="3000" b="1" dirty="0" smtClean="0">
                <a:sym typeface="Wingdings 2" pitchFamily="18" charset="2"/>
              </a:rPr>
              <a:t>G. I. </a:t>
            </a:r>
            <a:r>
              <a:rPr lang="en-GB" sz="3000" b="1" dirty="0" smtClean="0">
                <a:solidFill>
                  <a:srgbClr val="FF0000"/>
                </a:solidFill>
                <a:sym typeface="Wingdings 2" pitchFamily="18" charset="2"/>
              </a:rPr>
              <a:t></a:t>
            </a:r>
          </a:p>
          <a:p>
            <a:pPr>
              <a:spcAft>
                <a:spcPts val="200"/>
              </a:spcAft>
              <a:buFont typeface="Wingdings 2" pitchFamily="18" charset="2"/>
              <a:buNone/>
              <a:defRPr/>
            </a:pPr>
            <a:endParaRPr lang="en-GB" sz="3000" b="1" dirty="0">
              <a:solidFill>
                <a:srgbClr val="FF0000"/>
              </a:solidFill>
              <a:effectLst>
                <a:outerShdw blurRad="38100" dist="38100" dir="2700000" algn="tl">
                  <a:srgbClr val="C0C0C0"/>
                </a:outerShdw>
              </a:effectLst>
              <a:latin typeface="Arial" pitchFamily="34" charset="0"/>
              <a:cs typeface="Arial" pitchFamily="34" charset="0"/>
              <a:sym typeface="Wingdings 2" pitchFamily="18" charset="2"/>
            </a:endParaRPr>
          </a:p>
          <a:p>
            <a:pPr>
              <a:spcAft>
                <a:spcPts val="200"/>
              </a:spcAft>
              <a:buFont typeface="Wingdings 2" pitchFamily="18" charset="2"/>
              <a:buNone/>
              <a:defRPr/>
            </a:pPr>
            <a:endParaRPr lang="en-GB" sz="3000" b="1" dirty="0" smtClean="0">
              <a:solidFill>
                <a:srgbClr val="FF0000"/>
              </a:solidFill>
              <a:effectLst>
                <a:outerShdw blurRad="38100" dist="38100" dir="2700000" algn="tl">
                  <a:srgbClr val="C0C0C0"/>
                </a:outerShdw>
              </a:effectLst>
              <a:latin typeface="Arial" pitchFamily="34" charset="0"/>
              <a:cs typeface="Arial" pitchFamily="34" charset="0"/>
              <a:sym typeface="Wingdings 2" pitchFamily="18" charset="2"/>
            </a:endParaRPr>
          </a:p>
          <a:p>
            <a:pPr>
              <a:spcAft>
                <a:spcPts val="200"/>
              </a:spcAft>
              <a:buFont typeface="Wingdings 2" pitchFamily="18" charset="2"/>
              <a:buNone/>
              <a:defRPr/>
            </a:pPr>
            <a:r>
              <a:rPr lang="en-GB" sz="500" b="1" dirty="0" smtClean="0">
                <a:solidFill>
                  <a:srgbClr val="C00000"/>
                </a:solidFill>
                <a:effectLst>
                  <a:outerShdw blurRad="38100" dist="38100" dir="2700000" algn="tl">
                    <a:srgbClr val="C0C0C0"/>
                  </a:outerShdw>
                </a:effectLst>
                <a:latin typeface="Arial" pitchFamily="34" charset="0"/>
                <a:cs typeface="Arial" pitchFamily="34" charset="0"/>
              </a:rPr>
              <a:t>                                                                                                      </a:t>
            </a:r>
          </a:p>
          <a:p>
            <a:pPr lvl="4">
              <a:defRPr/>
            </a:pPr>
            <a:endParaRPr lang="en-GB" sz="500" b="1" dirty="0">
              <a:solidFill>
                <a:srgbClr val="C00000"/>
              </a:solidFill>
              <a:effectLst>
                <a:outerShdw blurRad="38100" dist="38100" dir="2700000" algn="tl">
                  <a:srgbClr val="C0C0C0"/>
                </a:outerShdw>
              </a:effectLst>
              <a:latin typeface="Arial" pitchFamily="34" charset="0"/>
              <a:cs typeface="Arial" pitchFamily="34" charset="0"/>
            </a:endParaRPr>
          </a:p>
          <a:p>
            <a:pPr lvl="4">
              <a:defRPr/>
            </a:pPr>
            <a:endParaRPr lang="en-GB" sz="500" b="1" dirty="0" smtClean="0">
              <a:solidFill>
                <a:srgbClr val="C00000"/>
              </a:solidFill>
              <a:effectLst>
                <a:outerShdw blurRad="38100" dist="38100" dir="2700000" algn="tl">
                  <a:srgbClr val="C0C0C0"/>
                </a:outerShdw>
              </a:effectLst>
              <a:latin typeface="Arial" pitchFamily="34" charset="0"/>
              <a:cs typeface="Arial" pitchFamily="34" charset="0"/>
            </a:endParaRPr>
          </a:p>
        </p:txBody>
      </p:sp>
      <p:graphicFrame>
        <p:nvGraphicFramePr>
          <p:cNvPr id="6" name="Object 5"/>
          <p:cNvGraphicFramePr>
            <a:graphicFrameLocks noChangeAspect="1"/>
          </p:cNvGraphicFramePr>
          <p:nvPr>
            <p:extLst>
              <p:ext uri="{D42A27DB-BD31-4B8C-83A1-F6EECF244321}">
                <p14:modId xmlns="" xmlns:p14="http://schemas.microsoft.com/office/powerpoint/2010/main" val="2775016393"/>
              </p:ext>
            </p:extLst>
          </p:nvPr>
        </p:nvGraphicFramePr>
        <p:xfrm>
          <a:off x="381000" y="2285999"/>
          <a:ext cx="1447800" cy="1569509"/>
        </p:xfrm>
        <a:graphic>
          <a:graphicData uri="http://schemas.openxmlformats.org/presentationml/2006/ole">
            <p:oleObj spid="_x0000_s10363" name="CS ChemDraw Drawing" r:id="rId3" imgW="1785602" imgH="1936106" progId="ChemDraw.Document.6.0">
              <p:embed/>
            </p:oleObj>
          </a:graphicData>
        </a:graphic>
      </p:graphicFrame>
      <p:graphicFrame>
        <p:nvGraphicFramePr>
          <p:cNvPr id="7" name="Object 6"/>
          <p:cNvGraphicFramePr>
            <a:graphicFrameLocks noChangeAspect="1"/>
          </p:cNvGraphicFramePr>
          <p:nvPr>
            <p:extLst>
              <p:ext uri="{D42A27DB-BD31-4B8C-83A1-F6EECF244321}">
                <p14:modId xmlns="" xmlns:p14="http://schemas.microsoft.com/office/powerpoint/2010/main" val="345806863"/>
              </p:ext>
            </p:extLst>
          </p:nvPr>
        </p:nvGraphicFramePr>
        <p:xfrm>
          <a:off x="2895600" y="2362200"/>
          <a:ext cx="1524000" cy="1352550"/>
        </p:xfrm>
        <a:graphic>
          <a:graphicData uri="http://schemas.openxmlformats.org/presentationml/2006/ole">
            <p:oleObj spid="_x0000_s10364" name="CS ChemDraw Drawing" r:id="rId4" imgW="2146341" imgH="1905479" progId="ChemDraw.Document.6.0">
              <p:embed/>
            </p:oleObj>
          </a:graphicData>
        </a:graphic>
      </p:graphicFrame>
      <p:graphicFrame>
        <p:nvGraphicFramePr>
          <p:cNvPr id="8" name="Object 7"/>
          <p:cNvGraphicFramePr>
            <a:graphicFrameLocks noChangeAspect="1"/>
          </p:cNvGraphicFramePr>
          <p:nvPr>
            <p:extLst>
              <p:ext uri="{D42A27DB-BD31-4B8C-83A1-F6EECF244321}">
                <p14:modId xmlns="" xmlns:p14="http://schemas.microsoft.com/office/powerpoint/2010/main" val="3473594442"/>
              </p:ext>
            </p:extLst>
          </p:nvPr>
        </p:nvGraphicFramePr>
        <p:xfrm>
          <a:off x="5105400" y="2514600"/>
          <a:ext cx="1371600" cy="1333500"/>
        </p:xfrm>
        <a:graphic>
          <a:graphicData uri="http://schemas.openxmlformats.org/presentationml/2006/ole">
            <p:oleObj spid="_x0000_s10365" name="CS ChemDraw Drawing" r:id="rId5" imgW="1383092" imgH="1342419" progId="ChemDraw.Document.6.0">
              <p:embed/>
            </p:oleObj>
          </a:graphicData>
        </a:graphic>
      </p:graphicFrame>
      <p:graphicFrame>
        <p:nvGraphicFramePr>
          <p:cNvPr id="9" name="Object 8"/>
          <p:cNvGraphicFramePr>
            <a:graphicFrameLocks noChangeAspect="1"/>
          </p:cNvGraphicFramePr>
          <p:nvPr>
            <p:extLst>
              <p:ext uri="{D42A27DB-BD31-4B8C-83A1-F6EECF244321}">
                <p14:modId xmlns="" xmlns:p14="http://schemas.microsoft.com/office/powerpoint/2010/main" val="1461942781"/>
              </p:ext>
            </p:extLst>
          </p:nvPr>
        </p:nvGraphicFramePr>
        <p:xfrm>
          <a:off x="7391400" y="2590800"/>
          <a:ext cx="1219200" cy="1157288"/>
        </p:xfrm>
        <a:graphic>
          <a:graphicData uri="http://schemas.openxmlformats.org/presentationml/2006/ole">
            <p:oleObj spid="_x0000_s10366" name="CS ChemDraw Drawing" r:id="rId6" imgW="1362574" imgH="1291698" progId="ChemDraw.Document.6.0">
              <p:embed/>
            </p:oleObj>
          </a:graphicData>
        </a:graphic>
      </p:graphicFrame>
      <p:sp>
        <p:nvSpPr>
          <p:cNvPr id="10" name="Rectangle 9"/>
          <p:cNvSpPr>
            <a:spLocks noChangeArrowheads="1"/>
          </p:cNvSpPr>
          <p:nvPr/>
        </p:nvSpPr>
        <p:spPr bwMode="auto">
          <a:xfrm>
            <a:off x="1066800" y="4639270"/>
            <a:ext cx="2514600" cy="923330"/>
          </a:xfrm>
          <a:prstGeom prst="rect">
            <a:avLst/>
          </a:prstGeom>
          <a:noFill/>
          <a:ln w="9525">
            <a:solidFill>
              <a:srgbClr val="C0000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p>
            <a:pPr algn="ctr"/>
            <a:r>
              <a:rPr lang="en-GB" b="1" dirty="0" smtClean="0">
                <a:solidFill>
                  <a:srgbClr val="0C9B74"/>
                </a:solidFill>
                <a:latin typeface="Andalus" panose="02020603050405020304" pitchFamily="18" charset="-78"/>
                <a:cs typeface="Andalus" panose="02020603050405020304" pitchFamily="18" charset="-78"/>
              </a:rPr>
              <a:t>A</a:t>
            </a:r>
            <a:r>
              <a:rPr lang="en-GB" dirty="0">
                <a:solidFill>
                  <a:srgbClr val="000000"/>
                </a:solidFill>
                <a:latin typeface="Times New Roman" panose="02020603050405020304" pitchFamily="18" charset="0"/>
                <a:cs typeface="Times New Roman" panose="02020603050405020304" pitchFamily="18" charset="0"/>
              </a:rPr>
              <a:t> </a:t>
            </a:r>
            <a:r>
              <a:rPr lang="en-GB" dirty="0">
                <a:solidFill>
                  <a:schemeClr val="accent4"/>
                </a:solidFill>
                <a:latin typeface="Times New Roman" panose="02020603050405020304" pitchFamily="18" charset="0"/>
                <a:cs typeface="Times New Roman" panose="02020603050405020304" pitchFamily="18" charset="0"/>
              </a:rPr>
              <a:t>= </a:t>
            </a:r>
            <a:r>
              <a:rPr lang="en-GB" b="1" dirty="0" smtClean="0">
                <a:solidFill>
                  <a:srgbClr val="0C9B74"/>
                </a:solidFill>
                <a:latin typeface="Andalus" panose="02020603050405020304" pitchFamily="18" charset="-78"/>
                <a:cs typeface="Andalus" panose="02020603050405020304" pitchFamily="18" charset="-78"/>
              </a:rPr>
              <a:t>C   </a:t>
            </a:r>
            <a:r>
              <a:rPr lang="en-GB" b="1" dirty="0">
                <a:solidFill>
                  <a:srgbClr val="0C9B74"/>
                </a:solidFill>
                <a:latin typeface="Andalus" panose="02020603050405020304" pitchFamily="18" charset="-78"/>
                <a:cs typeface="Andalus" panose="02020603050405020304" pitchFamily="18" charset="-78"/>
              </a:rPr>
              <a:t>or </a:t>
            </a:r>
            <a:r>
              <a:rPr lang="en-GB" b="1" dirty="0" smtClean="0">
                <a:solidFill>
                  <a:srgbClr val="0C9B74"/>
                </a:solidFill>
                <a:latin typeface="Andalus" panose="02020603050405020304" pitchFamily="18" charset="-78"/>
                <a:cs typeface="Andalus" panose="02020603050405020304" pitchFamily="18" charset="-78"/>
              </a:rPr>
              <a:t>B</a:t>
            </a:r>
            <a:r>
              <a:rPr lang="en-GB" dirty="0">
                <a:solidFill>
                  <a:srgbClr val="000000"/>
                </a:solidFill>
                <a:latin typeface="Times New Roman" panose="02020603050405020304" pitchFamily="18" charset="0"/>
                <a:cs typeface="Times New Roman" panose="02020603050405020304" pitchFamily="18" charset="0"/>
              </a:rPr>
              <a:t> </a:t>
            </a:r>
            <a:r>
              <a:rPr lang="en-GB" dirty="0">
                <a:solidFill>
                  <a:schemeClr val="accent4"/>
                </a:solidFill>
                <a:latin typeface="Times New Roman" panose="02020603050405020304" pitchFamily="18" charset="0"/>
                <a:cs typeface="Times New Roman" panose="02020603050405020304" pitchFamily="18" charset="0"/>
              </a:rPr>
              <a:t>=</a:t>
            </a:r>
            <a:r>
              <a:rPr lang="en-GB" dirty="0">
                <a:solidFill>
                  <a:srgbClr val="000000"/>
                </a:solidFill>
                <a:latin typeface="Times New Roman" panose="02020603050405020304" pitchFamily="18" charset="0"/>
                <a:cs typeface="Times New Roman" panose="02020603050405020304" pitchFamily="18" charset="0"/>
              </a:rPr>
              <a:t> </a:t>
            </a:r>
            <a:r>
              <a:rPr lang="en-GB" b="1" dirty="0" smtClean="0">
                <a:solidFill>
                  <a:srgbClr val="0C9B74"/>
                </a:solidFill>
                <a:latin typeface="Andalus" panose="02020603050405020304" pitchFamily="18" charset="-78"/>
                <a:cs typeface="Andalus" panose="02020603050405020304" pitchFamily="18" charset="-78"/>
              </a:rPr>
              <a:t>D               </a:t>
            </a:r>
          </a:p>
          <a:p>
            <a:pPr algn="ctr"/>
            <a:r>
              <a:rPr lang="en-GB" b="1" dirty="0" smtClean="0">
                <a:solidFill>
                  <a:srgbClr val="0C9B74"/>
                </a:solidFill>
                <a:latin typeface="Andalus" panose="02020603050405020304" pitchFamily="18" charset="-78"/>
                <a:cs typeface="Andalus" panose="02020603050405020304" pitchFamily="18" charset="-78"/>
              </a:rPr>
              <a:t>    No </a:t>
            </a:r>
            <a:r>
              <a:rPr lang="en-GB" b="1" dirty="0" smtClean="0">
                <a:solidFill>
                  <a:srgbClr val="C00000"/>
                </a:solidFill>
                <a:latin typeface="Andalus" panose="02020603050405020304" pitchFamily="18" charset="-78"/>
                <a:cs typeface="Andalus" panose="02020603050405020304" pitchFamily="18" charset="-78"/>
              </a:rPr>
              <a:t>Cis   or   </a:t>
            </a:r>
            <a:r>
              <a:rPr lang="en-GB" b="1" dirty="0" err="1" smtClean="0">
                <a:solidFill>
                  <a:srgbClr val="C00000"/>
                </a:solidFill>
                <a:latin typeface="Andalus" panose="02020603050405020304" pitchFamily="18" charset="-78"/>
                <a:cs typeface="Andalus" panose="02020603050405020304" pitchFamily="18" charset="-78"/>
              </a:rPr>
              <a:t>tran</a:t>
            </a:r>
            <a:r>
              <a:rPr lang="en-US" b="1" dirty="0" smtClean="0">
                <a:solidFill>
                  <a:srgbClr val="C00000"/>
                </a:solidFill>
                <a:latin typeface="Andalus" panose="02020603050405020304" pitchFamily="18" charset="-78"/>
                <a:cs typeface="Andalus" panose="02020603050405020304" pitchFamily="18" charset="-78"/>
              </a:rPr>
              <a:t>s</a:t>
            </a:r>
            <a:endParaRPr lang="en-GB" b="1" dirty="0" smtClean="0">
              <a:solidFill>
                <a:srgbClr val="C00000"/>
              </a:solidFill>
              <a:latin typeface="Andalus" panose="02020603050405020304" pitchFamily="18" charset="-78"/>
              <a:cs typeface="Andalus" panose="02020603050405020304" pitchFamily="18" charset="-78"/>
            </a:endParaRPr>
          </a:p>
          <a:p>
            <a:pPr algn="ctr"/>
            <a:r>
              <a:rPr lang="en-GB" b="1" dirty="0" smtClean="0">
                <a:solidFill>
                  <a:srgbClr val="000000"/>
                </a:solidFill>
                <a:latin typeface="Andalus" panose="02020603050405020304" pitchFamily="18" charset="-78"/>
                <a:cs typeface="Andalus" panose="02020603050405020304" pitchFamily="18" charset="-78"/>
                <a:sym typeface="Wingdings 2" pitchFamily="18" charset="2"/>
              </a:rPr>
              <a:t>(</a:t>
            </a:r>
            <a:r>
              <a:rPr lang="en-GB" b="1" dirty="0">
                <a:solidFill>
                  <a:srgbClr val="000000"/>
                </a:solidFill>
                <a:latin typeface="Andalus" panose="02020603050405020304" pitchFamily="18" charset="-78"/>
                <a:cs typeface="Andalus" panose="02020603050405020304" pitchFamily="18" charset="-78"/>
                <a:sym typeface="Wingdings 2" pitchFamily="18" charset="2"/>
              </a:rPr>
              <a:t>G. I. </a:t>
            </a:r>
            <a:r>
              <a:rPr lang="en-GB" b="1" dirty="0" smtClean="0">
                <a:solidFill>
                  <a:srgbClr val="000000"/>
                </a:solidFill>
                <a:latin typeface="Andalus" panose="02020603050405020304" pitchFamily="18" charset="-78"/>
                <a:cs typeface="Andalus" panose="02020603050405020304" pitchFamily="18" charset="-78"/>
                <a:sym typeface="Wingdings 2" pitchFamily="18" charset="2"/>
              </a:rPr>
              <a:t> </a:t>
            </a:r>
            <a:r>
              <a:rPr lang="en-GB" b="1" dirty="0">
                <a:solidFill>
                  <a:srgbClr val="FF0000"/>
                </a:solidFill>
                <a:latin typeface="Andalus" panose="02020603050405020304" pitchFamily="18" charset="-78"/>
                <a:cs typeface="Andalus" panose="02020603050405020304" pitchFamily="18" charset="-78"/>
                <a:sym typeface="Wingdings 2" pitchFamily="18" charset="2"/>
              </a:rPr>
              <a:t>X</a:t>
            </a:r>
            <a:r>
              <a:rPr lang="en-GB" b="1" dirty="0">
                <a:latin typeface="Andalus" panose="02020603050405020304" pitchFamily="18" charset="-78"/>
                <a:cs typeface="Andalus" panose="02020603050405020304" pitchFamily="18" charset="-78"/>
                <a:sym typeface="Wingdings 2" pitchFamily="18" charset="2"/>
              </a:rPr>
              <a:t>)</a:t>
            </a:r>
            <a:endParaRPr lang="en-GB" b="1" dirty="0">
              <a:latin typeface="Andalus" panose="02020603050405020304" pitchFamily="18" charset="-78"/>
              <a:cs typeface="Andalus" panose="02020603050405020304" pitchFamily="18" charset="-78"/>
            </a:endParaRPr>
          </a:p>
        </p:txBody>
      </p:sp>
      <p:sp>
        <p:nvSpPr>
          <p:cNvPr id="11" name="Rectangle 10"/>
          <p:cNvSpPr>
            <a:spLocks noChangeArrowheads="1"/>
          </p:cNvSpPr>
          <p:nvPr/>
        </p:nvSpPr>
        <p:spPr bwMode="auto">
          <a:xfrm>
            <a:off x="5562600" y="4436476"/>
            <a:ext cx="2819400" cy="1200329"/>
          </a:xfrm>
          <a:prstGeom prst="rect">
            <a:avLst/>
          </a:prstGeom>
          <a:noFill/>
          <a:ln w="9525">
            <a:solidFill>
              <a:srgbClr val="00990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p>
            <a:pPr algn="ctr"/>
            <a:r>
              <a:rPr lang="en-GB" dirty="0" smtClean="0">
                <a:solidFill>
                  <a:srgbClr val="000000"/>
                </a:solidFill>
                <a:latin typeface="Andalus" panose="02020603050405020304" pitchFamily="18" charset="-78"/>
                <a:cs typeface="Andalus" panose="02020603050405020304" pitchFamily="18" charset="-78"/>
              </a:rPr>
              <a:t>A≠C   B≠D</a:t>
            </a:r>
          </a:p>
          <a:p>
            <a:pPr algn="ctr"/>
            <a:r>
              <a:rPr lang="en-GB" dirty="0" smtClean="0">
                <a:solidFill>
                  <a:srgbClr val="000000"/>
                </a:solidFill>
                <a:latin typeface="Andalus" panose="02020603050405020304" pitchFamily="18" charset="-78"/>
                <a:cs typeface="Andalus" panose="02020603050405020304" pitchFamily="18" charset="-78"/>
              </a:rPr>
              <a:t>A </a:t>
            </a:r>
            <a:r>
              <a:rPr lang="en-GB" dirty="0">
                <a:solidFill>
                  <a:srgbClr val="000000"/>
                </a:solidFill>
                <a:latin typeface="Times New Roman" panose="02020603050405020304" pitchFamily="18" charset="0"/>
                <a:cs typeface="Times New Roman" panose="02020603050405020304" pitchFamily="18" charset="0"/>
              </a:rPr>
              <a:t>= </a:t>
            </a:r>
            <a:r>
              <a:rPr lang="en-GB" dirty="0" smtClean="0">
                <a:solidFill>
                  <a:srgbClr val="000000"/>
                </a:solidFill>
                <a:latin typeface="Andalus" panose="02020603050405020304" pitchFamily="18" charset="-78"/>
                <a:cs typeface="Andalus" panose="02020603050405020304" pitchFamily="18" charset="-78"/>
              </a:rPr>
              <a:t>B  </a:t>
            </a:r>
            <a:r>
              <a:rPr lang="en-GB" dirty="0">
                <a:solidFill>
                  <a:srgbClr val="000000"/>
                </a:solidFill>
                <a:latin typeface="Andalus" panose="02020603050405020304" pitchFamily="18" charset="-78"/>
                <a:cs typeface="Andalus" panose="02020603050405020304" pitchFamily="18" charset="-78"/>
              </a:rPr>
              <a:t>or  </a:t>
            </a:r>
            <a:r>
              <a:rPr lang="en-GB" dirty="0" smtClean="0">
                <a:solidFill>
                  <a:srgbClr val="000000"/>
                </a:solidFill>
                <a:latin typeface="Andalus" panose="02020603050405020304" pitchFamily="18" charset="-78"/>
                <a:cs typeface="Andalus" panose="02020603050405020304" pitchFamily="18" charset="-78"/>
              </a:rPr>
              <a:t>C</a:t>
            </a:r>
            <a:r>
              <a:rPr lang="en-GB" dirty="0">
                <a:solidFill>
                  <a:srgbClr val="000000"/>
                </a:solidFill>
                <a:latin typeface="Times New Roman" panose="02020603050405020304" pitchFamily="18" charset="0"/>
                <a:cs typeface="Times New Roman" panose="02020603050405020304" pitchFamily="18" charset="0"/>
              </a:rPr>
              <a:t> = </a:t>
            </a:r>
            <a:r>
              <a:rPr lang="en-GB" dirty="0" smtClean="0">
                <a:solidFill>
                  <a:srgbClr val="000000"/>
                </a:solidFill>
                <a:latin typeface="Andalus" panose="02020603050405020304" pitchFamily="18" charset="-78"/>
                <a:cs typeface="Andalus" panose="02020603050405020304" pitchFamily="18" charset="-78"/>
              </a:rPr>
              <a:t>D  </a:t>
            </a:r>
            <a:r>
              <a:rPr lang="en-GB" b="1" dirty="0">
                <a:solidFill>
                  <a:schemeClr val="accent6"/>
                </a:solidFill>
                <a:latin typeface="Andalus" panose="02020603050405020304" pitchFamily="18" charset="-78"/>
                <a:cs typeface="Andalus" panose="02020603050405020304" pitchFamily="18" charset="-78"/>
              </a:rPr>
              <a:t>Cis </a:t>
            </a:r>
            <a:r>
              <a:rPr lang="en-GB" dirty="0">
                <a:solidFill>
                  <a:srgbClr val="000000"/>
                </a:solidFill>
                <a:latin typeface="Andalus" panose="02020603050405020304" pitchFamily="18" charset="-78"/>
                <a:cs typeface="Andalus" panose="02020603050405020304" pitchFamily="18" charset="-78"/>
              </a:rPr>
              <a:t> </a:t>
            </a:r>
            <a:r>
              <a:rPr lang="en-GB" dirty="0" smtClean="0">
                <a:solidFill>
                  <a:srgbClr val="000000"/>
                </a:solidFill>
                <a:latin typeface="Andalus" panose="02020603050405020304" pitchFamily="18" charset="-78"/>
                <a:cs typeface="Andalus" panose="02020603050405020304" pitchFamily="18" charset="-78"/>
              </a:rPr>
              <a:t>or </a:t>
            </a:r>
            <a:r>
              <a:rPr lang="en-GB" b="1" dirty="0" smtClean="0">
                <a:solidFill>
                  <a:srgbClr val="C00000"/>
                </a:solidFill>
                <a:latin typeface="Andalus" panose="02020603050405020304" pitchFamily="18" charset="-78"/>
                <a:cs typeface="Andalus" panose="02020603050405020304" pitchFamily="18" charset="-78"/>
              </a:rPr>
              <a:t>Z</a:t>
            </a:r>
            <a:r>
              <a:rPr lang="en-GB" dirty="0" smtClean="0">
                <a:solidFill>
                  <a:srgbClr val="000000"/>
                </a:solidFill>
                <a:latin typeface="Andalus" panose="02020603050405020304" pitchFamily="18" charset="-78"/>
                <a:cs typeface="Andalus" panose="02020603050405020304" pitchFamily="18" charset="-78"/>
              </a:rPr>
              <a:t>       </a:t>
            </a:r>
          </a:p>
          <a:p>
            <a:pPr algn="ctr"/>
            <a:r>
              <a:rPr lang="en-GB" dirty="0" smtClean="0">
                <a:solidFill>
                  <a:srgbClr val="000000"/>
                </a:solidFill>
                <a:latin typeface="Andalus" panose="02020603050405020304" pitchFamily="18" charset="-78"/>
                <a:cs typeface="Andalus" panose="02020603050405020304" pitchFamily="18" charset="-78"/>
              </a:rPr>
              <a:t>  </a:t>
            </a:r>
            <a:r>
              <a:rPr lang="en-GB" dirty="0">
                <a:solidFill>
                  <a:srgbClr val="000000"/>
                </a:solidFill>
                <a:latin typeface="Andalus" panose="02020603050405020304" pitchFamily="18" charset="-78"/>
                <a:cs typeface="Andalus" panose="02020603050405020304" pitchFamily="18" charset="-78"/>
              </a:rPr>
              <a:t>A </a:t>
            </a:r>
            <a:r>
              <a:rPr lang="en-GB" dirty="0" smtClean="0">
                <a:solidFill>
                  <a:srgbClr val="000000"/>
                </a:solidFill>
                <a:latin typeface="Times New Roman" panose="02020603050405020304" pitchFamily="18" charset="0"/>
                <a:cs typeface="Times New Roman" panose="02020603050405020304" pitchFamily="18" charset="0"/>
              </a:rPr>
              <a:t>=</a:t>
            </a:r>
            <a:r>
              <a:rPr lang="en-GB" dirty="0" smtClean="0">
                <a:solidFill>
                  <a:srgbClr val="000000"/>
                </a:solidFill>
                <a:latin typeface="Andalus" panose="02020603050405020304" pitchFamily="18" charset="-78"/>
                <a:cs typeface="Andalus" panose="02020603050405020304" pitchFamily="18" charset="-78"/>
              </a:rPr>
              <a:t>D  </a:t>
            </a:r>
            <a:r>
              <a:rPr lang="en-GB" dirty="0">
                <a:solidFill>
                  <a:srgbClr val="000000"/>
                </a:solidFill>
                <a:latin typeface="Andalus" panose="02020603050405020304" pitchFamily="18" charset="-78"/>
                <a:cs typeface="Andalus" panose="02020603050405020304" pitchFamily="18" charset="-78"/>
              </a:rPr>
              <a:t>or  </a:t>
            </a:r>
            <a:r>
              <a:rPr lang="en-GB" dirty="0" smtClean="0">
                <a:solidFill>
                  <a:srgbClr val="000000"/>
                </a:solidFill>
                <a:latin typeface="Andalus" panose="02020603050405020304" pitchFamily="18" charset="-78"/>
                <a:cs typeface="Andalus" panose="02020603050405020304" pitchFamily="18" charset="-78"/>
              </a:rPr>
              <a:t>C</a:t>
            </a:r>
            <a:r>
              <a:rPr lang="en-GB" dirty="0">
                <a:solidFill>
                  <a:srgbClr val="000000"/>
                </a:solidFill>
                <a:latin typeface="Times New Roman" panose="02020603050405020304" pitchFamily="18" charset="0"/>
                <a:cs typeface="Times New Roman" panose="02020603050405020304" pitchFamily="18" charset="0"/>
              </a:rPr>
              <a:t> =</a:t>
            </a:r>
            <a:r>
              <a:rPr lang="en-GB" dirty="0" smtClean="0">
                <a:solidFill>
                  <a:srgbClr val="000000"/>
                </a:solidFill>
                <a:latin typeface="Andalus" panose="02020603050405020304" pitchFamily="18" charset="-78"/>
                <a:cs typeface="Andalus" panose="02020603050405020304" pitchFamily="18" charset="-78"/>
              </a:rPr>
              <a:t> B  </a:t>
            </a:r>
            <a:r>
              <a:rPr lang="en-GB" b="1" dirty="0" smtClean="0">
                <a:solidFill>
                  <a:schemeClr val="accent6"/>
                </a:solidFill>
                <a:latin typeface="Andalus" panose="02020603050405020304" pitchFamily="18" charset="-78"/>
                <a:cs typeface="Andalus" panose="02020603050405020304" pitchFamily="18" charset="-78"/>
              </a:rPr>
              <a:t>trans </a:t>
            </a:r>
            <a:r>
              <a:rPr lang="en-GB" dirty="0" smtClean="0">
                <a:latin typeface="Andalus" panose="02020603050405020304" pitchFamily="18" charset="-78"/>
                <a:cs typeface="Andalus" panose="02020603050405020304" pitchFamily="18" charset="-78"/>
              </a:rPr>
              <a:t>or</a:t>
            </a:r>
            <a:r>
              <a:rPr lang="en-GB" b="1" dirty="0" smtClean="0">
                <a:solidFill>
                  <a:schemeClr val="accent6"/>
                </a:solidFill>
                <a:latin typeface="Andalus" panose="02020603050405020304" pitchFamily="18" charset="-78"/>
                <a:cs typeface="Andalus" panose="02020603050405020304" pitchFamily="18" charset="-78"/>
              </a:rPr>
              <a:t> E</a:t>
            </a:r>
          </a:p>
          <a:p>
            <a:pPr algn="ctr"/>
            <a:r>
              <a:rPr lang="en-GB" dirty="0" smtClean="0">
                <a:solidFill>
                  <a:srgbClr val="000000"/>
                </a:solidFill>
                <a:latin typeface="Andalus" panose="02020603050405020304" pitchFamily="18" charset="-78"/>
                <a:cs typeface="Andalus" panose="02020603050405020304" pitchFamily="18" charset="-78"/>
              </a:rPr>
              <a:t> </a:t>
            </a:r>
            <a:r>
              <a:rPr lang="en-GB" b="1" dirty="0">
                <a:solidFill>
                  <a:srgbClr val="000000"/>
                </a:solidFill>
                <a:latin typeface="Andalus" panose="02020603050405020304" pitchFamily="18" charset="-78"/>
                <a:cs typeface="Andalus" panose="02020603050405020304" pitchFamily="18" charset="-78"/>
                <a:sym typeface="Wingdings 2" pitchFamily="18" charset="2"/>
              </a:rPr>
              <a:t>G. I. </a:t>
            </a:r>
            <a:r>
              <a:rPr lang="en-GB" b="1" dirty="0">
                <a:solidFill>
                  <a:srgbClr val="FF0000"/>
                </a:solidFill>
                <a:latin typeface="Andalus" panose="02020603050405020304" pitchFamily="18" charset="-78"/>
                <a:cs typeface="Andalus" panose="02020603050405020304" pitchFamily="18" charset="-78"/>
                <a:sym typeface="Wingdings 2" pitchFamily="18" charset="2"/>
              </a:rPr>
              <a:t></a:t>
            </a:r>
            <a:endParaRPr lang="en-GB" dirty="0">
              <a:solidFill>
                <a:srgbClr val="000000"/>
              </a:solidFill>
              <a:latin typeface="Andalus" panose="02020603050405020304" pitchFamily="18" charset="-78"/>
              <a:cs typeface="Andalus" panose="02020603050405020304" pitchFamily="18" charset="-78"/>
            </a:endParaRPr>
          </a:p>
        </p:txBody>
      </p:sp>
      <p:sp>
        <p:nvSpPr>
          <p:cNvPr id="14" name="Slide Number Placeholder 13"/>
          <p:cNvSpPr>
            <a:spLocks noGrp="1"/>
          </p:cNvSpPr>
          <p:nvPr>
            <p:ph type="sldNum" sz="quarter" idx="12"/>
          </p:nvPr>
        </p:nvSpPr>
        <p:spPr>
          <a:xfrm>
            <a:off x="7315200" y="6172200"/>
            <a:ext cx="1828800" cy="365125"/>
          </a:xfrm>
        </p:spPr>
        <p:txBody>
          <a:bodyPr/>
          <a:lstStyle/>
          <a:p>
            <a:fld id="{8F46A9B3-9256-472E-83BE-ED1E908B8D37}" type="slidenum">
              <a:rPr lang="en-US" smtClean="0"/>
              <a:pPr/>
              <a:t>12</a:t>
            </a:fld>
            <a:endParaRPr lang="en-US" dirty="0"/>
          </a:p>
        </p:txBody>
      </p:sp>
      <p:sp>
        <p:nvSpPr>
          <p:cNvPr id="13" name="Rectangle 12"/>
          <p:cNvSpPr/>
          <p:nvPr/>
        </p:nvSpPr>
        <p:spPr>
          <a:xfrm>
            <a:off x="533400" y="685800"/>
            <a:ext cx="4289957" cy="400110"/>
          </a:xfrm>
          <a:prstGeom prst="rect">
            <a:avLst/>
          </a:prstGeom>
        </p:spPr>
        <p:txBody>
          <a:bodyPr wrap="none">
            <a:spAutoFit/>
          </a:bodyPr>
          <a:lstStyle/>
          <a:p>
            <a:pPr>
              <a:spcAft>
                <a:spcPts val="200"/>
              </a:spcAft>
              <a:defRPr/>
            </a:pPr>
            <a:r>
              <a:rPr lang="en-GB" sz="2000" b="1" dirty="0" smtClean="0">
                <a:solidFill>
                  <a:schemeClr val="tx1">
                    <a:lumMod val="75000"/>
                    <a:lumOff val="25000"/>
                  </a:schemeClr>
                </a:solidFill>
                <a:effectLst>
                  <a:outerShdw blurRad="38100" dist="38100" dir="2700000" algn="tl">
                    <a:srgbClr val="C0C0C0"/>
                  </a:outerShdw>
                </a:effectLst>
                <a:latin typeface="Andalus" pitchFamily="18" charset="-78"/>
                <a:cs typeface="Andalus" pitchFamily="18" charset="-78"/>
              </a:rPr>
              <a:t>G</a:t>
            </a:r>
            <a:r>
              <a:rPr lang="en-GB" sz="2000" dirty="0" smtClean="0">
                <a:solidFill>
                  <a:schemeClr val="tx1">
                    <a:lumMod val="75000"/>
                    <a:lumOff val="25000"/>
                  </a:schemeClr>
                </a:solidFill>
                <a:effectLst>
                  <a:outerShdw blurRad="38100" dist="38100" dir="2700000" algn="tl">
                    <a:srgbClr val="C0C0C0"/>
                  </a:outerShdw>
                </a:effectLst>
                <a:latin typeface="Andalus" pitchFamily="18" charset="-78"/>
                <a:cs typeface="Andalus" pitchFamily="18" charset="-78"/>
              </a:rPr>
              <a:t>. I.  </a:t>
            </a:r>
            <a:r>
              <a:rPr lang="en-GB" sz="2000" dirty="0" smtClean="0">
                <a:effectLst>
                  <a:outerShdw blurRad="38100" dist="38100" dir="2700000" algn="tl">
                    <a:srgbClr val="C0C0C0"/>
                  </a:outerShdw>
                </a:effectLst>
                <a:latin typeface="Andalus" pitchFamily="18" charset="-78"/>
                <a:cs typeface="Andalus" pitchFamily="18" charset="-78"/>
              </a:rPr>
              <a:t>found in some, but not all, alkenes</a:t>
            </a:r>
          </a:p>
        </p:txBody>
      </p:sp>
      <p:graphicFrame>
        <p:nvGraphicFramePr>
          <p:cNvPr id="10369" name="Object 129"/>
          <p:cNvGraphicFramePr>
            <a:graphicFrameLocks noChangeAspect="1"/>
          </p:cNvGraphicFramePr>
          <p:nvPr/>
        </p:nvGraphicFramePr>
        <p:xfrm>
          <a:off x="4953000" y="1447800"/>
          <a:ext cx="3200400" cy="977900"/>
        </p:xfrm>
        <a:graphic>
          <a:graphicData uri="http://schemas.openxmlformats.org/presentationml/2006/ole">
            <p:oleObj spid="_x0000_s10369" name="CS ChemDraw Drawing" r:id="rId7" imgW="924560" imgH="1066800" progId="ChemDraw.Document.6.0">
              <p:embed/>
            </p:oleObj>
          </a:graphicData>
        </a:graphic>
      </p:graphicFrame>
    </p:spTree>
    <p:extLst>
      <p:ext uri="{BB962C8B-B14F-4D97-AF65-F5344CB8AC3E}">
        <p14:creationId xmlns="" xmlns:p14="http://schemas.microsoft.com/office/powerpoint/2010/main" val="418238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55C9A8F-88CC-4F32-A619-4185AD1FEB37}" type="slidenum">
              <a:rPr lang="en-US" smtClean="0"/>
              <a:pPr>
                <a:defRPr/>
              </a:pPr>
              <a:t>13</a:t>
            </a:fld>
            <a:endParaRPr lang="en-US"/>
          </a:p>
        </p:txBody>
      </p:sp>
      <p:sp>
        <p:nvSpPr>
          <p:cNvPr id="3" name="Rectangle 2"/>
          <p:cNvSpPr/>
          <p:nvPr/>
        </p:nvSpPr>
        <p:spPr>
          <a:xfrm>
            <a:off x="0" y="1752600"/>
            <a:ext cx="8915400" cy="1410643"/>
          </a:xfrm>
          <a:prstGeom prst="rect">
            <a:avLst/>
          </a:prstGeom>
        </p:spPr>
        <p:txBody>
          <a:bodyPr wrap="square">
            <a:spAutoFit/>
          </a:bodyPr>
          <a:lstStyle/>
          <a:p>
            <a:pPr marL="342900" lvl="0" indent="-342900" defTabSz="457200" fontAlgn="auto">
              <a:spcBef>
                <a:spcPct val="20000"/>
              </a:spcBef>
              <a:spcAft>
                <a:spcPts val="200"/>
              </a:spcAft>
              <a:buFont typeface="Wingdings" pitchFamily="2" charset="2"/>
              <a:buChar char="Ø"/>
              <a:defRPr/>
            </a:pPr>
            <a:r>
              <a:rPr lang="en-GB" sz="2000" dirty="0">
                <a:solidFill>
                  <a:prstClr val="black"/>
                </a:solidFill>
                <a:effectLst>
                  <a:outerShdw blurRad="38100" dist="38100" dir="2700000" algn="tl">
                    <a:srgbClr val="C0C0C0"/>
                  </a:outerShdw>
                </a:effectLst>
                <a:latin typeface="Times New Roman"/>
                <a:cs typeface="Times New Roman"/>
              </a:rPr>
              <a:t>It occurs due to the </a:t>
            </a:r>
            <a:r>
              <a:rPr lang="en-GB" sz="2000" b="1" dirty="0">
                <a:solidFill>
                  <a:srgbClr val="CC0000"/>
                </a:solidFill>
                <a:effectLst>
                  <a:outerShdw blurRad="38100" dist="38100" dir="2700000" algn="tl">
                    <a:srgbClr val="C0C0C0"/>
                  </a:outerShdw>
                </a:effectLst>
                <a:latin typeface="Times New Roman"/>
                <a:cs typeface="Times New Roman"/>
              </a:rPr>
              <a:t>Restricted Rotation</a:t>
            </a:r>
            <a:r>
              <a:rPr lang="en-GB" sz="2000" dirty="0">
                <a:solidFill>
                  <a:prstClr val="black"/>
                </a:solidFill>
                <a:effectLst>
                  <a:outerShdw blurRad="38100" dist="38100" dir="2700000" algn="tl">
                    <a:srgbClr val="C0C0C0"/>
                  </a:outerShdw>
                </a:effectLst>
                <a:latin typeface="Times New Roman"/>
                <a:cs typeface="Times New Roman"/>
              </a:rPr>
              <a:t> of C=C bonds so the groups on either end of the bond are ‘fixed’ in one position in space; to flip between the two groups a bond must be broken.</a:t>
            </a:r>
          </a:p>
          <a:p>
            <a:pPr marL="342900" lvl="0" indent="-342900" defTabSz="457200" fontAlgn="auto">
              <a:spcBef>
                <a:spcPct val="20000"/>
              </a:spcBef>
              <a:spcAft>
                <a:spcPts val="200"/>
              </a:spcAft>
              <a:defRPr/>
            </a:pPr>
            <a:endParaRPr lang="en-US" sz="2000" dirty="0">
              <a:solidFill>
                <a:prstClr val="black"/>
              </a:solidFill>
              <a:latin typeface="Times New Roman"/>
              <a:cs typeface="Times New Roman"/>
            </a:endParaRPr>
          </a:p>
        </p:txBody>
      </p:sp>
      <p:pic>
        <p:nvPicPr>
          <p:cNvPr id="4" name="Picture 10" descr="giso2c"/>
          <p:cNvPicPr>
            <a:picLocks noChangeAspect="1" noChangeArrowheads="1"/>
          </p:cNvPicPr>
          <p:nvPr/>
        </p:nvPicPr>
        <p:blipFill>
          <a:blip r:embed="rId3" cstate="print"/>
          <a:srcRect/>
          <a:stretch>
            <a:fillRect/>
          </a:stretch>
        </p:blipFill>
        <p:spPr bwMode="auto">
          <a:xfrm>
            <a:off x="2209800" y="3124200"/>
            <a:ext cx="1119188" cy="898525"/>
          </a:xfrm>
          <a:prstGeom prst="rect">
            <a:avLst/>
          </a:prstGeom>
          <a:noFill/>
          <a:ln w="9525">
            <a:noFill/>
            <a:miter lim="800000"/>
            <a:headEnd/>
            <a:tailEnd/>
          </a:ln>
        </p:spPr>
      </p:pic>
      <p:pic>
        <p:nvPicPr>
          <p:cNvPr id="8" name="Picture 11" descr="giso2t"/>
          <p:cNvPicPr>
            <a:picLocks noChangeAspect="1" noChangeArrowheads="1"/>
          </p:cNvPicPr>
          <p:nvPr/>
        </p:nvPicPr>
        <p:blipFill>
          <a:blip r:embed="rId4" cstate="print"/>
          <a:srcRect/>
          <a:stretch>
            <a:fillRect/>
          </a:stretch>
        </p:blipFill>
        <p:spPr bwMode="auto">
          <a:xfrm>
            <a:off x="5334000" y="3124200"/>
            <a:ext cx="1135063" cy="981075"/>
          </a:xfrm>
          <a:prstGeom prst="rect">
            <a:avLst/>
          </a:prstGeom>
          <a:noFill/>
          <a:ln w="9525">
            <a:noFill/>
            <a:miter lim="800000"/>
            <a:headEnd/>
            <a:tailEnd/>
          </a:ln>
        </p:spPr>
      </p:pic>
      <p:graphicFrame>
        <p:nvGraphicFramePr>
          <p:cNvPr id="9" name="Object 2"/>
          <p:cNvGraphicFramePr>
            <a:graphicFrameLocks noChangeAspect="1"/>
          </p:cNvGraphicFramePr>
          <p:nvPr>
            <p:extLst>
              <p:ext uri="{D42A27DB-BD31-4B8C-83A1-F6EECF244321}">
                <p14:modId xmlns="" xmlns:p14="http://schemas.microsoft.com/office/powerpoint/2010/main" val="4074353745"/>
              </p:ext>
            </p:extLst>
          </p:nvPr>
        </p:nvGraphicFramePr>
        <p:xfrm>
          <a:off x="3505200" y="3200400"/>
          <a:ext cx="1243013" cy="554038"/>
        </p:xfrm>
        <a:graphic>
          <a:graphicData uri="http://schemas.openxmlformats.org/presentationml/2006/ole">
            <p:oleObj spid="_x0000_s48130" name="CS ChemDraw Drawing" r:id="rId5" imgW="1245108" imgH="553212" progId="ChemDraw.Document.6.0">
              <p:embed/>
            </p:oleObj>
          </a:graphicData>
        </a:graphic>
      </p:graphicFrame>
      <p:sp>
        <p:nvSpPr>
          <p:cNvPr id="10" name="Rectangle 9"/>
          <p:cNvSpPr/>
          <p:nvPr/>
        </p:nvSpPr>
        <p:spPr>
          <a:xfrm>
            <a:off x="838200" y="5105400"/>
            <a:ext cx="7543800" cy="369332"/>
          </a:xfrm>
          <a:prstGeom prst="rect">
            <a:avLst/>
          </a:prstGeom>
        </p:spPr>
        <p:txBody>
          <a:bodyPr wrap="square">
            <a:spAutoFit/>
          </a:bodyPr>
          <a:lstStyle/>
          <a:p>
            <a:r>
              <a:rPr lang="en-GB" b="1" dirty="0">
                <a:solidFill>
                  <a:srgbClr val="C00000"/>
                </a:solidFill>
                <a:effectLst>
                  <a:outerShdw blurRad="38100" dist="38100" dir="2700000" algn="tl">
                    <a:srgbClr val="C0C0C0"/>
                  </a:outerShdw>
                </a:effectLst>
                <a:latin typeface="Times New Roman"/>
                <a:cs typeface="Times New Roman"/>
              </a:rPr>
              <a:t> Geometrical isomers can not convert to each  at room temperature.</a:t>
            </a:r>
            <a:endParaRPr lang="en-US" dirty="0"/>
          </a:p>
        </p:txBody>
      </p:sp>
      <p:sp>
        <p:nvSpPr>
          <p:cNvPr id="11" name="Rectangle 10"/>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cxnSp>
        <p:nvCxnSpPr>
          <p:cNvPr id="14" name="Straight Connector 13"/>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
        <p:nvSpPr>
          <p:cNvPr id="15" name="Title 1"/>
          <p:cNvSpPr txBox="1">
            <a:spLocks/>
          </p:cNvSpPr>
          <p:nvPr/>
        </p:nvSpPr>
        <p:spPr>
          <a:xfrm>
            <a:off x="304800" y="762000"/>
            <a:ext cx="7467600"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ct val="50000"/>
              </a:spcBef>
              <a:defRPr/>
            </a:pPr>
            <a:r>
              <a:rPr lang="en-US" sz="2400" b="1" smtClean="0">
                <a:solidFill>
                  <a:srgbClr val="000066"/>
                </a:solidFill>
                <a:effectLst>
                  <a:outerShdw blurRad="38100" dist="38100" dir="2700000" algn="tl">
                    <a:srgbClr val="C0C0C0"/>
                  </a:outerShdw>
                </a:effectLst>
                <a:latin typeface="Times New Roman"/>
                <a:cs typeface="Times New Roman"/>
              </a:rPr>
              <a:t/>
            </a:r>
            <a:br>
              <a:rPr lang="en-US" sz="2400" b="1" smtClean="0">
                <a:solidFill>
                  <a:srgbClr val="000066"/>
                </a:solidFill>
                <a:effectLst>
                  <a:outerShdw blurRad="38100" dist="38100" dir="2700000" algn="tl">
                    <a:srgbClr val="C0C0C0"/>
                  </a:outerShdw>
                </a:effectLst>
                <a:latin typeface="Times New Roman"/>
                <a:cs typeface="Times New Roman"/>
              </a:rPr>
            </a:br>
            <a:r>
              <a:rPr lang="en-US" sz="2400" b="1" smtClean="0">
                <a:solidFill>
                  <a:schemeClr val="accent2"/>
                </a:solidFill>
                <a:effectLst>
                  <a:outerShdw blurRad="38100" dist="38100" dir="2700000" algn="tl">
                    <a:srgbClr val="C0C0C0"/>
                  </a:outerShdw>
                </a:effectLst>
                <a:latin typeface="Times New Roman"/>
                <a:cs typeface="Times New Roman"/>
              </a:rPr>
              <a:t>Geometrical Isomerism In Alkenes</a:t>
            </a:r>
            <a:br>
              <a:rPr lang="en-US" sz="2400" b="1" smtClean="0">
                <a:solidFill>
                  <a:schemeClr val="accent2"/>
                </a:solidFill>
                <a:effectLst>
                  <a:outerShdw blurRad="38100" dist="38100" dir="2700000" algn="tl">
                    <a:srgbClr val="C0C0C0"/>
                  </a:outerShdw>
                </a:effectLst>
                <a:latin typeface="Times New Roman"/>
                <a:cs typeface="Times New Roman"/>
              </a:rPr>
            </a:br>
            <a:endParaRPr lang="en-US" sz="2400" dirty="0" smtClean="0">
              <a:solidFill>
                <a:schemeClr val="accent2"/>
              </a:solidFill>
              <a:latin typeface="Times New Roman"/>
              <a:cs typeface="Times New Roman"/>
            </a:endParaRPr>
          </a:p>
        </p:txBody>
      </p:sp>
    </p:spTree>
    <p:extLst>
      <p:ext uri="{BB962C8B-B14F-4D97-AF65-F5344CB8AC3E}">
        <p14:creationId xmlns="" xmlns:p14="http://schemas.microsoft.com/office/powerpoint/2010/main" val="2161799178"/>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31711" cy="1143000"/>
          </a:xfrm>
        </p:spPr>
        <p:txBody>
          <a:bodyPr/>
          <a:lstStyle/>
          <a:p>
            <a:pPr marL="0" indent="0" algn="ctr" rtl="1">
              <a:buNone/>
            </a:pPr>
            <a:r>
              <a:rPr lang="en-US" altLang="en-US" sz="4000" dirty="0">
                <a:solidFill>
                  <a:schemeClr val="accent1"/>
                </a:solidFill>
                <a:latin typeface="Andalus" panose="02020603050405020304" pitchFamily="18" charset="-78"/>
                <a:cs typeface="Andalus" panose="02020603050405020304" pitchFamily="18" charset="-78"/>
              </a:rPr>
              <a:t>Geometric (cis-trans) isomerism</a:t>
            </a:r>
            <a:r>
              <a:rPr lang="ar-SA" altLang="en-US" sz="4000" dirty="0">
                <a:solidFill>
                  <a:schemeClr val="accent1"/>
                </a:solidFill>
                <a:latin typeface="Andalus" panose="02020603050405020304" pitchFamily="18" charset="-78"/>
                <a:cs typeface="Andalus" panose="02020603050405020304" pitchFamily="18" charset="-78"/>
              </a:rPr>
              <a:t> </a:t>
            </a:r>
            <a:endParaRPr lang="en-US" sz="4000" dirty="0">
              <a:solidFill>
                <a:schemeClr val="accent1"/>
              </a:solidFill>
              <a:latin typeface="Andalus" panose="02020603050405020304" pitchFamily="18" charset="-78"/>
              <a:cs typeface="Andalus" panose="02020603050405020304" pitchFamily="18" charset="-78"/>
            </a:endParaRPr>
          </a:p>
        </p:txBody>
      </p:sp>
      <p:sp>
        <p:nvSpPr>
          <p:cNvPr id="3" name="Content Placeholder 2"/>
          <p:cNvSpPr>
            <a:spLocks noGrp="1"/>
          </p:cNvSpPr>
          <p:nvPr>
            <p:ph sz="quarter" idx="13"/>
          </p:nvPr>
        </p:nvSpPr>
        <p:spPr>
          <a:xfrm>
            <a:off x="914400" y="1066800"/>
            <a:ext cx="7162800" cy="3474720"/>
          </a:xfrm>
        </p:spPr>
        <p:txBody>
          <a:bodyPr>
            <a:normAutofit/>
          </a:bodyPr>
          <a:lstStyle/>
          <a:p>
            <a:r>
              <a:rPr lang="en-US" dirty="0">
                <a:latin typeface="Andalus" panose="02020603050405020304" pitchFamily="18" charset="-78"/>
                <a:cs typeface="Andalus" panose="02020603050405020304" pitchFamily="18" charset="-78"/>
              </a:rPr>
              <a:t>The restricted rotation about C=C and the planer geometry give rise to a type of isomerism</a:t>
            </a:r>
            <a:r>
              <a:rPr lang="en-US" dirty="0" smtClean="0">
                <a:latin typeface="Andalus" panose="02020603050405020304" pitchFamily="18" charset="-78"/>
                <a:cs typeface="Andalus" panose="02020603050405020304" pitchFamily="18" charset="-78"/>
              </a:rPr>
              <a:t>.</a:t>
            </a:r>
          </a:p>
          <a:p>
            <a:r>
              <a:rPr lang="en-US" altLang="en-US" dirty="0" smtClean="0">
                <a:latin typeface="Andalus" panose="02020603050405020304" pitchFamily="18" charset="-78"/>
                <a:cs typeface="Andalus" panose="02020603050405020304" pitchFamily="18" charset="-78"/>
              </a:rPr>
              <a:t>The </a:t>
            </a:r>
            <a:r>
              <a:rPr lang="en-US" altLang="en-US" dirty="0">
                <a:latin typeface="Andalus" panose="02020603050405020304" pitchFamily="18" charset="-78"/>
                <a:cs typeface="Andalus" panose="02020603050405020304" pitchFamily="18" charset="-78"/>
              </a:rPr>
              <a:t>prefix cis- is used when the two </a:t>
            </a:r>
            <a:r>
              <a:rPr lang="en-GB" sz="2000" b="1" dirty="0">
                <a:solidFill>
                  <a:srgbClr val="FF33CC"/>
                </a:solidFill>
                <a:latin typeface="Andalus" panose="02020603050405020304" pitchFamily="18" charset="-78"/>
                <a:cs typeface="Andalus" panose="02020603050405020304" pitchFamily="18" charset="-78"/>
              </a:rPr>
              <a:t>similar atoms or groups</a:t>
            </a:r>
            <a:r>
              <a:rPr lang="en-US" altLang="en-US" dirty="0" smtClean="0">
                <a:latin typeface="Andalus" panose="02020603050405020304" pitchFamily="18" charset="-78"/>
                <a:cs typeface="Andalus" panose="02020603050405020304" pitchFamily="18" charset="-78"/>
              </a:rPr>
              <a:t> </a:t>
            </a:r>
            <a:r>
              <a:rPr lang="en-US" altLang="en-US" dirty="0">
                <a:latin typeface="Andalus" panose="02020603050405020304" pitchFamily="18" charset="-78"/>
                <a:cs typeface="Andalus" panose="02020603050405020304" pitchFamily="18" charset="-78"/>
              </a:rPr>
              <a:t>are on the same side of the double bond.</a:t>
            </a:r>
          </a:p>
          <a:p>
            <a:r>
              <a:rPr lang="en-US" altLang="en-US" dirty="0">
                <a:latin typeface="Andalus" panose="02020603050405020304" pitchFamily="18" charset="-78"/>
                <a:cs typeface="Andalus" panose="02020603050405020304" pitchFamily="18" charset="-78"/>
              </a:rPr>
              <a:t>The prefix trans- is used when they are on opposite sides of the double bond.</a:t>
            </a:r>
          </a:p>
          <a:p>
            <a:pPr marL="45720" indent="0">
              <a:buNone/>
            </a:pPr>
            <a:endParaRPr lang="en-US" dirty="0">
              <a:latin typeface="Andalus" panose="02020603050405020304" pitchFamily="18" charset="-78"/>
              <a:cs typeface="Andalus" panose="02020603050405020304" pitchFamily="18" charset="-78"/>
            </a:endParaRPr>
          </a:p>
        </p:txBody>
      </p:sp>
      <p:sp>
        <p:nvSpPr>
          <p:cNvPr id="4" name="AutoShape 6" descr="https://encrypted-tbn1.gstatic.com/images?q=tbn:ANd9GcTlFXKvMdnP2yhvs6p82OzsUGYMsCI0Qor586lTRutg9rSnpNFUow"/>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Slide Number Placeholder 6"/>
          <p:cNvSpPr>
            <a:spLocks noGrp="1"/>
          </p:cNvSpPr>
          <p:nvPr>
            <p:ph type="sldNum" sz="quarter" idx="12"/>
          </p:nvPr>
        </p:nvSpPr>
        <p:spPr>
          <a:xfrm>
            <a:off x="7467600" y="6172200"/>
            <a:ext cx="1828800" cy="365125"/>
          </a:xfrm>
        </p:spPr>
        <p:txBody>
          <a:bodyPr/>
          <a:lstStyle/>
          <a:p>
            <a:fld id="{8F46A9B3-9256-472E-83BE-ED1E908B8D37}" type="slidenum">
              <a:rPr lang="en-US" smtClean="0"/>
              <a:pPr/>
              <a:t>14</a:t>
            </a:fld>
            <a:endParaRPr lang="en-US" dirty="0"/>
          </a:p>
        </p:txBody>
      </p:sp>
      <p:pic>
        <p:nvPicPr>
          <p:cNvPr id="8" name="Picture 5" descr="butenecistrans"/>
          <p:cNvPicPr>
            <a:picLocks noChangeAspect="1" noChangeArrowheads="1"/>
          </p:cNvPicPr>
          <p:nvPr/>
        </p:nvPicPr>
        <p:blipFill>
          <a:blip r:embed="rId3" cstate="print"/>
          <a:srcRect/>
          <a:stretch>
            <a:fillRect/>
          </a:stretch>
        </p:blipFill>
        <p:spPr bwMode="auto">
          <a:xfrm>
            <a:off x="3733800" y="3124200"/>
            <a:ext cx="3581400" cy="846513"/>
          </a:xfrm>
          <a:prstGeom prst="rect">
            <a:avLst/>
          </a:prstGeom>
          <a:blipFill dpi="0" rotWithShape="1">
            <a:blip r:embed="rId4" cstate="print"/>
            <a:srcRect/>
            <a:tile tx="0" ty="0" sx="100000" sy="100000" flip="none" algn="tl"/>
          </a:blipFill>
          <a:ln w="9525">
            <a:noFill/>
            <a:miter lim="800000"/>
            <a:headEnd/>
            <a:tailEnd/>
          </a:ln>
        </p:spPr>
      </p:pic>
      <p:graphicFrame>
        <p:nvGraphicFramePr>
          <p:cNvPr id="29697" name="Object 1"/>
          <p:cNvGraphicFramePr>
            <a:graphicFrameLocks noChangeAspect="1"/>
          </p:cNvGraphicFramePr>
          <p:nvPr/>
        </p:nvGraphicFramePr>
        <p:xfrm>
          <a:off x="3581400" y="4191000"/>
          <a:ext cx="4648200" cy="1371600"/>
        </p:xfrm>
        <a:graphic>
          <a:graphicData uri="http://schemas.openxmlformats.org/presentationml/2006/ole">
            <p:oleObj spid="_x0000_s29697" name="CS ChemDraw Drawing" r:id="rId5" imgW="2708148" imgH="755904" progId="ChemDraw.Document.6.0">
              <p:embed/>
            </p:oleObj>
          </a:graphicData>
        </a:graphic>
      </p:graphicFrame>
      <p:graphicFrame>
        <p:nvGraphicFramePr>
          <p:cNvPr id="29698" name="Object 2"/>
          <p:cNvGraphicFramePr>
            <a:graphicFrameLocks noChangeAspect="1"/>
          </p:cNvGraphicFramePr>
          <p:nvPr/>
        </p:nvGraphicFramePr>
        <p:xfrm>
          <a:off x="914400" y="5791200"/>
          <a:ext cx="7366000" cy="914400"/>
        </p:xfrm>
        <a:graphic>
          <a:graphicData uri="http://schemas.openxmlformats.org/presentationml/2006/ole">
            <p:oleObj spid="_x0000_s29698" name="CS ChemDraw Drawing" r:id="rId6" imgW="3555360" imgH="440640" progId="ChemDraw.Document.6.0">
              <p:embed/>
            </p:oleObj>
          </a:graphicData>
        </a:graphic>
      </p:graphicFrame>
    </p:spTree>
    <p:extLst>
      <p:ext uri="{BB962C8B-B14F-4D97-AF65-F5344CB8AC3E}">
        <p14:creationId xmlns="" xmlns:p14="http://schemas.microsoft.com/office/powerpoint/2010/main" val="1743200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920" y="312738"/>
            <a:ext cx="6512511" cy="1143000"/>
          </a:xfrm>
        </p:spPr>
        <p:txBody>
          <a:bodyPr/>
          <a:lstStyle/>
          <a:p>
            <a:pPr marL="0" indent="0" algn="ctr">
              <a:buNone/>
            </a:pPr>
            <a:r>
              <a:rPr lang="en-US" altLang="en-US" sz="4000" dirty="0" smtClean="0">
                <a:solidFill>
                  <a:schemeClr val="accent1"/>
                </a:solidFill>
                <a:latin typeface="Andalus" panose="02020603050405020304" pitchFamily="18" charset="-78"/>
                <a:cs typeface="Andalus" panose="02020603050405020304" pitchFamily="18" charset="-78"/>
              </a:rPr>
              <a:t>E-Z  </a:t>
            </a:r>
            <a:r>
              <a:rPr lang="en-US" altLang="en-US" sz="4000" dirty="0">
                <a:solidFill>
                  <a:schemeClr val="accent1"/>
                </a:solidFill>
                <a:latin typeface="Andalus" panose="02020603050405020304" pitchFamily="18" charset="-78"/>
                <a:cs typeface="Andalus" panose="02020603050405020304" pitchFamily="18" charset="-78"/>
              </a:rPr>
              <a:t>NOTATION </a:t>
            </a:r>
            <a:r>
              <a:rPr lang="en-US" altLang="en-US" sz="4000" dirty="0" smtClean="0">
                <a:solidFill>
                  <a:schemeClr val="accent1"/>
                </a:solidFill>
                <a:latin typeface="Andalus" panose="02020603050405020304" pitchFamily="18" charset="-78"/>
                <a:cs typeface="Andalus" panose="02020603050405020304" pitchFamily="18" charset="-78"/>
              </a:rPr>
              <a:t> FOR </a:t>
            </a:r>
            <a:r>
              <a:rPr lang="en-US" altLang="en-US" sz="4000" dirty="0">
                <a:solidFill>
                  <a:schemeClr val="accent1"/>
                </a:solidFill>
                <a:latin typeface="Andalus" panose="02020603050405020304" pitchFamily="18" charset="-78"/>
                <a:cs typeface="Andalus" panose="02020603050405020304" pitchFamily="18" charset="-78"/>
              </a:rPr>
              <a:t>GEOMETRIC ISOMERISM</a:t>
            </a:r>
            <a:r>
              <a:rPr lang="ar-SA" altLang="en-US" sz="4000" dirty="0">
                <a:solidFill>
                  <a:schemeClr val="accent1"/>
                </a:solidFill>
                <a:latin typeface="Andalus" panose="02020603050405020304" pitchFamily="18" charset="-78"/>
                <a:cs typeface="Andalus" panose="02020603050405020304" pitchFamily="18" charset="-78"/>
              </a:rPr>
              <a:t> </a:t>
            </a:r>
            <a:endParaRPr lang="en-US" sz="4000" dirty="0">
              <a:solidFill>
                <a:schemeClr val="accent1"/>
              </a:solidFill>
              <a:latin typeface="Andalus" panose="02020603050405020304" pitchFamily="18" charset="-78"/>
              <a:cs typeface="Andalus" panose="02020603050405020304" pitchFamily="18" charset="-78"/>
            </a:endParaRPr>
          </a:p>
        </p:txBody>
      </p:sp>
      <p:sp>
        <p:nvSpPr>
          <p:cNvPr id="3" name="Content Placeholder 2"/>
          <p:cNvSpPr>
            <a:spLocks noGrp="1"/>
          </p:cNvSpPr>
          <p:nvPr>
            <p:ph sz="quarter" idx="13"/>
          </p:nvPr>
        </p:nvSpPr>
        <p:spPr>
          <a:xfrm>
            <a:off x="1219200" y="2362200"/>
            <a:ext cx="6934200" cy="3474720"/>
          </a:xfrm>
        </p:spPr>
        <p:txBody>
          <a:bodyPr/>
          <a:lstStyle/>
          <a:p>
            <a:pPr algn="just"/>
            <a:r>
              <a:rPr lang="en-US" altLang="en-US" sz="2400" dirty="0">
                <a:latin typeface="Andalus" panose="02020603050405020304" pitchFamily="18" charset="-78"/>
                <a:cs typeface="Andalus" panose="02020603050405020304" pitchFamily="18" charset="-78"/>
              </a:rPr>
              <a:t>If the two </a:t>
            </a:r>
            <a:r>
              <a:rPr lang="en-US" altLang="en-US" sz="2400" dirty="0" smtClean="0">
                <a:latin typeface="Andalus" panose="02020603050405020304" pitchFamily="18" charset="-78"/>
                <a:cs typeface="Andalus" panose="02020603050405020304" pitchFamily="18" charset="-78"/>
              </a:rPr>
              <a:t>first-priority atoms are together on </a:t>
            </a:r>
            <a:r>
              <a:rPr lang="en-US" altLang="en-US" sz="2400" dirty="0">
                <a:latin typeface="Andalus" panose="02020603050405020304" pitchFamily="18" charset="-78"/>
                <a:cs typeface="Andalus" panose="02020603050405020304" pitchFamily="18" charset="-78"/>
              </a:rPr>
              <a:t>the same side of the double bond, </a:t>
            </a:r>
            <a:r>
              <a:rPr lang="en-US" altLang="en-US" sz="2400" dirty="0" smtClean="0">
                <a:latin typeface="Andalus" panose="02020603050405020304" pitchFamily="18" charset="-78"/>
                <a:cs typeface="Andalus" panose="02020603050405020304" pitchFamily="18" charset="-78"/>
              </a:rPr>
              <a:t>you have </a:t>
            </a:r>
            <a:r>
              <a:rPr lang="en-US" altLang="en-US" sz="2400" dirty="0" smtClean="0">
                <a:solidFill>
                  <a:schemeClr val="accent6"/>
                </a:solidFill>
                <a:latin typeface="Andalus" panose="02020603050405020304" pitchFamily="18" charset="-78"/>
                <a:cs typeface="Andalus" panose="02020603050405020304" pitchFamily="18" charset="-78"/>
              </a:rPr>
              <a:t>Z </a:t>
            </a:r>
            <a:r>
              <a:rPr lang="en-US" altLang="en-US" sz="2400" dirty="0">
                <a:solidFill>
                  <a:schemeClr val="accent6"/>
                </a:solidFill>
                <a:latin typeface="Andalus" panose="02020603050405020304" pitchFamily="18" charset="-78"/>
                <a:cs typeface="Andalus" panose="02020603050405020304" pitchFamily="18" charset="-78"/>
              </a:rPr>
              <a:t>isomer. </a:t>
            </a:r>
            <a:endParaRPr lang="en-US" altLang="en-US" sz="2400" dirty="0" smtClean="0">
              <a:solidFill>
                <a:schemeClr val="accent6"/>
              </a:solidFill>
              <a:latin typeface="Andalus" panose="02020603050405020304" pitchFamily="18" charset="-78"/>
              <a:cs typeface="Andalus" panose="02020603050405020304" pitchFamily="18" charset="-78"/>
            </a:endParaRPr>
          </a:p>
          <a:p>
            <a:pPr algn="just"/>
            <a:r>
              <a:rPr lang="en-US" altLang="en-US" sz="2400" dirty="0" smtClean="0">
                <a:latin typeface="Andalus" panose="02020603050405020304" pitchFamily="18" charset="-78"/>
                <a:cs typeface="Andalus" panose="02020603050405020304" pitchFamily="18" charset="-78"/>
              </a:rPr>
              <a:t>If </a:t>
            </a:r>
            <a:r>
              <a:rPr lang="en-US" altLang="en-US" sz="2400" dirty="0">
                <a:latin typeface="Andalus" panose="02020603050405020304" pitchFamily="18" charset="-78"/>
                <a:cs typeface="Andalus" panose="02020603050405020304" pitchFamily="18" charset="-78"/>
              </a:rPr>
              <a:t>the two first-priority atoms are on opposite </a:t>
            </a:r>
            <a:r>
              <a:rPr lang="en-US" altLang="en-US" sz="2400" dirty="0" smtClean="0">
                <a:latin typeface="Andalus" panose="02020603050405020304" pitchFamily="18" charset="-78"/>
                <a:cs typeface="Andalus" panose="02020603050405020304" pitchFamily="18" charset="-78"/>
              </a:rPr>
              <a:t>sides </a:t>
            </a:r>
            <a:r>
              <a:rPr lang="en-US" altLang="en-US" sz="2400" dirty="0">
                <a:latin typeface="Andalus" panose="02020603050405020304" pitchFamily="18" charset="-78"/>
                <a:cs typeface="Andalus" panose="02020603050405020304" pitchFamily="18" charset="-78"/>
              </a:rPr>
              <a:t>of the double bond, </a:t>
            </a:r>
            <a:r>
              <a:rPr lang="en-US" altLang="en-US" sz="2400" dirty="0" smtClean="0">
                <a:latin typeface="Andalus" panose="02020603050405020304" pitchFamily="18" charset="-78"/>
                <a:cs typeface="Andalus" panose="02020603050405020304" pitchFamily="18" charset="-78"/>
              </a:rPr>
              <a:t>you have </a:t>
            </a:r>
            <a:r>
              <a:rPr lang="en-US" altLang="en-US" sz="2400" dirty="0" smtClean="0">
                <a:solidFill>
                  <a:schemeClr val="accent6"/>
                </a:solidFill>
                <a:latin typeface="Andalus" panose="02020603050405020304" pitchFamily="18" charset="-78"/>
                <a:cs typeface="Andalus" panose="02020603050405020304" pitchFamily="18" charset="-78"/>
              </a:rPr>
              <a:t>E </a:t>
            </a:r>
            <a:r>
              <a:rPr lang="en-US" altLang="en-US" sz="2400" dirty="0">
                <a:solidFill>
                  <a:schemeClr val="accent6"/>
                </a:solidFill>
                <a:latin typeface="Andalus" panose="02020603050405020304" pitchFamily="18" charset="-78"/>
                <a:cs typeface="Andalus" panose="02020603050405020304" pitchFamily="18" charset="-78"/>
              </a:rPr>
              <a:t>isomer</a:t>
            </a:r>
            <a:r>
              <a:rPr lang="en-US" altLang="en-US" sz="2400" dirty="0" smtClean="0">
                <a:latin typeface="Andalus" panose="02020603050405020304" pitchFamily="18" charset="-78"/>
                <a:cs typeface="Andalus" panose="02020603050405020304" pitchFamily="18" charset="-78"/>
              </a:rPr>
              <a:t>.</a:t>
            </a:r>
          </a:p>
          <a:p>
            <a:pPr algn="just"/>
            <a:r>
              <a:rPr lang="en-US" sz="2400" b="1" dirty="0">
                <a:latin typeface="Andalus" panose="02020603050405020304" pitchFamily="18" charset="-78"/>
                <a:cs typeface="Andalus" panose="02020603050405020304" pitchFamily="18" charset="-78"/>
              </a:rPr>
              <a:t>The priorities </a:t>
            </a:r>
            <a:r>
              <a:rPr lang="en-US" sz="2400" dirty="0">
                <a:latin typeface="Andalus" panose="02020603050405020304" pitchFamily="18" charset="-78"/>
                <a:cs typeface="Andalus" panose="02020603050405020304" pitchFamily="18" charset="-78"/>
              </a:rPr>
              <a:t>of </a:t>
            </a:r>
            <a:r>
              <a:rPr lang="en-US" sz="2400" b="1" dirty="0">
                <a:latin typeface="Andalus" panose="02020603050405020304" pitchFamily="18" charset="-78"/>
                <a:cs typeface="Andalus" panose="02020603050405020304" pitchFamily="18" charset="-78"/>
              </a:rPr>
              <a:t>the substituents </a:t>
            </a:r>
            <a:r>
              <a:rPr lang="en-US" sz="2400" dirty="0">
                <a:latin typeface="Andalus" panose="02020603050405020304" pitchFamily="18" charset="-78"/>
                <a:cs typeface="Andalus" panose="02020603050405020304" pitchFamily="18" charset="-78"/>
              </a:rPr>
              <a:t>are determined by </a:t>
            </a:r>
            <a:r>
              <a:rPr lang="en-US" sz="2400" b="1" dirty="0">
                <a:latin typeface="Andalus" panose="02020603050405020304" pitchFamily="18" charset="-78"/>
                <a:cs typeface="Andalus" panose="02020603050405020304" pitchFamily="18" charset="-78"/>
              </a:rPr>
              <a:t>the atomic number </a:t>
            </a:r>
            <a:r>
              <a:rPr lang="en-US" sz="2400" dirty="0">
                <a:latin typeface="Andalus" panose="02020603050405020304" pitchFamily="18" charset="-78"/>
                <a:cs typeface="Andalus" panose="02020603050405020304" pitchFamily="18" charset="-78"/>
              </a:rPr>
              <a:t>with atoms of higher atomic number having higher priority</a:t>
            </a:r>
            <a:r>
              <a:rPr lang="en-US" dirty="0"/>
              <a:t>.</a:t>
            </a:r>
          </a:p>
        </p:txBody>
      </p:sp>
      <p:sp>
        <p:nvSpPr>
          <p:cNvPr id="4" name="AutoShape 5" descr="data:image/jpeg;base64,/9j/4AAQSkZJRgABAQAAAQABAAD/2wCEAAkGBwgHBhQUBwgWFRUVGBwbGRgYGR0gIBgbICMgIh4gHhwdICokHSQlHyIiKTIiJyksLy4uHiQ0ODUsNygtLiwBCgoKDg0OGxAQGjAkICU0LTI0NjEtLyw0LCw1MzQsNC00NCwyLywsNDEsLC8sLCwsLCwsLCwsLCw4LywsLzQsLP/AABEIAMgA/AMBEQACEQEDEQH/xAAbAAEAAgMBAQAAAAAAAAAAAAAABAUCAwYBB//EADsQAAEDAwMCBAUCAwYHAQAAAAEAAgMEBREGEiETMSJBUWEUFTJxgQcjFkKRUmJyobHBJDM1U4KDkjT/xAAaAQEAAwEBAQAAAAAAAAAAAAAAAgMEAQUG/8QAMxEBAAICAAQDBwMDBAMAAAAAAAECAxEEEiExE0FRBSJhcYGRoRSxwSMy8BVC0fFDYnL/2gAMAwEAAhEDEQA/APuKAgICDzI9UHqAgIPMj1QeoCAgICAgICAgICAgZQEBAQEBAQEBAQEBAQEGmr//ACP/AMJ/0XLdk8X98fOHyGzUjKK101Q20Pg2vYX1fVJBbuwf288A8DsvKx15a1ty6+O/4fe8XlnLmy4PFi+4nWPl111v+7Xl37vodtuVyr9Q1MYfGIoHsH0kucHNz33YHPnj8ea30va17R5Q+U4jhsGHhcWTUza8T5xqNTr0/lp1jcnWuSJ0N+ZA47gIXx9QT9uzW/uZHq315BXocPj59xNd/Hetfx93kTKx0xcq662oSXO2mnfkjac8jycAQHNB9HAEeYUM+OtL6rbcOxO3A2SzUtfcpTUaZdNmqkBnExaGjf8A2A4Z29+3K8fHji1p3TfXvt9vxnGZMOKsU4iKe5X3eXe+nrrzfVF6T4kQEBAQEBAQEBAQcvqtorrzSUtS4iGYyGQAlu/a3IaSOcH0B8lmze9etJ7Tt7Xs2fC4fNxNP768uum9bnrKo1ZZ6Gz6QqWW+dxYXxftl+4R+JvAzkjPfBKrzY60xWivw+jd7M4zLxPHYr5Yjerdda5uk/Tp8HVammFPZ3OddxS7S09UhpA5HBDuDu7Y788cr0sMbvrl5vg+WnsrdIX25XaV7aulDo2gFtS1j2MlPoI5Bu/ILm+6sz4qUiJievp319v+3KzMoFdW1tFr2U0FsdOTTMBDXNbtG48+LuvKta1c08sb6PpMOHFl9mUjLkikc894md9I9Ej9OpJJYa100OxxrZSWkg7SduRkcHHbKlws7i2/WVXt2sVtgrWdxGOvX179XXLU8IQEBAQEBAQEGMjBIwh3YjCO1nU7hzUGhbNCGgmVzGkEMdK4t4OR4c47rPHC0j1+72L+3eKtufdiZ84rG/uu6O2U9HWTSQg7pi0vyeMtGBgeXCtrSKzMx5vOy8TfLjpjt2rvX16pDoYnTBzogXAEB2OQD3APkrNzrTO2Lgh2y209ric2lBw97nnJz4nclQpSKdmjiOJvnmJv5REfSExTZxAQEBAQEBAQEBBBu9po7xThldGTg5aQSHNPq1w5ChfHW8alp4Xi8vDW5sc9+k+cTHxiVeNI2gWySERu2yua57i8lzi0gjLjz5KH6enLNfVq/wBX4nxq5txuu4iNRqN/BdTQxTsxPGHDIOCM8jsefRXxMx2eY2LghsttOy6unaD1HMDDzxtByOPuockc3N5tE8TecMYP9sTv6vLZa6a2GX4UH92R0rsnPid3x6DjslKRXevPqcRxWTPyc/8AtiKx8oTVNnEBAQEBAQEBAQEBAQEBAQEBAQEBAQEBAQEBAQEBAQEBAQEBAQEBAQEBAQEBAQEBAQEBAQEBAQEBAQEBAQEBAQEBAQEBAQEBAQYSv6cRJHYE/wBEcmdQpJNTQx6U+NNM7bgHZkZ5cG9+3mq/E9zmZ54msYfG10/yFlT13VmlEjA0R48Re05BGckA5bj+9hTiV0X3M78kW936ltNqfNkSBm0lrHDOHEAH/NRveKxtDNnrjpN++llHNFK4iOQEtOCAQcH0Pop7WxMT2Ytq6Z0Rc2oYWt7ncMD7nyXNw5zV1vbKKaKbPRlDscHBBwfwu7diYns2I6ICAgICAgICAgICCipb7nUNVDWSRsZCI9hJwTubl2STg4PoAqa5f6lqz2jTLTiN5r0tqIjX5hFtGopq6WITzRN6k0zA0MeS9rO21wcQ045JPB8sKFM021vzmfwhi4mbzETMdZtHaeuk9uprO6paxtXlzn9Nvgfhzu2A7bg4Pcg4GRlWeNTet/BZ+rxc3LvrM67T3QrHqunqqdvzGVrZHSOYNrXbcgkNBdyASPInlQx54mPe77lXh4yto9+eu5hZuvttbX9F1T49236XY3d9u/G3djyzlWeLXm5d9V88Rji3Jvr/AD6b7FHfLfW1jo6WUue1zmu8D8Nc3uC7bge3PPllK5a2nUFOIx3tNaz1jp2lZKxcICAgICAg1VQJpX4H8p/0XJct2fNJ9MTjQG9slUZdrf2Mu2/WBjpYzwOf81l5P6e+v+fB41uFt+l3E2306fX0Trpbq2V9dtpHuaZ6dxaGn92NoG4N/tfj0U5rM83zhdlx2nxOm43WfnEK+9U4qfmQtdA9u5lMWsEZDj4gSdgGR64woX7W1HopzU5vFile8V8vj6Lm8WiobfqhtopCxr6AtG1uGufv7Z7btv5wp2rPPMR6NGXDbxLRSNbp+dq5trkNlqnU8E+407WFpgDAXAg4AHie4c84xg9yo692Z69vRX4W8dprE75ddtO+tFJBRW9jaeAM8LcgDHOB391prGoeljpFaxERpMXVggICAgICAgICAgIOYZpqKr1LVS3WiY+N4i6Zdg9m4dx5c4WbwYtktNo3HTTDHCRbNe96xMTrX2V9t05XUtTTF0IayKaoccOHhY8YZgf7KFcNomvwmfsqx8LetqdOkTb7T2VdI9wZb6eJ8TxFU5DmP3Oc0FxztxloAznPnhVx/sr6Sz1mY8LHGp1byn+P3XLLBcRptkXRG8VXUI3D6d5dnP28lb4NvD5fjv8AO2uOHv4MV115t/TeyHTVRHeJOtSCRj6gzB/We0Myc8xjhzgexx280jBMXncb677z+yNeFtGSdxuJtvvMa+nqt9L26ptzan4pgHUqZJG8g5a7GDx27dlbhpNObfnMy0cNitj5+bztM/Rdq5qEBAQEBAQEBBGuFBS3Km2VsIc3IOORgjsQRyCPULlqxaNShfHW8as1261Uds3fBxEFxy4lznOdjtlziSf6rlaxXs5TFWm+Xz+v7pqksEBAQcVLq67D4p8NrjdDTSyMcTLhxDDyQCPRZJ4i/vTEdImfN9FX2Rw39KlskxfJWsx7u46/Hfq6B2obXG1nxNUI3SRtkDHZDtru3H34x7FX+NSNbl5Uez+ItzcldxEzG47bhaqxiEBAQEBAQczV6iuUlVMLLaOsyB217i/aXOAyWsGDkgEflZ5zWmZ5K709jH7OwVpSeIy8lrxuI1vUdomfTaXTXySfUbad1KWg0wn8X1NO/btI7cfdSjLM5OXXltRk4GtOEnPFt6vy9O09N7XauecINTKeCOQuZC0OPcgDJ/K5qEYrETuIbV1IQEBAQEBAQEBAQEBAQEBAQEHy2o0xVG41TqjShndJPK6OX4gM2tcfD4Q7nB55GeV5s4Z5rbpvcz12+0p7Tx+FiinE8kVrWJryc25iOvXX0dJabTdItTQS3Fu/ZRCN8mR/zd+SPXt54WimO8ZIm3p+XkcTxfD24PJjxdN5NxH/AK6+3fydctTwhAQEBAQEHHtp77YKqobaLW2ZlRK6VrzIG9NzgMhzTyRkZ4WXWTHMxWN7nb35ycHxlMds+SaTSsVmNb3EdtT5fVNprfcP41E9TENvwYjc5p46nU3EAE57ealFLeLzT6fnbNk4jD/p84aT18TcRPfl5db9HRrQ8kQEBAQEBAQEBAQEBAQEBAQEBAQEBAQQ6+4x0NRC2Vh/ef0wRjDXbXOGfvtI488KVac0TPoJiiCAgICCFQ3GKtqpmQtP7Dwxx4wXFrXED7Bw/qpWpNYiZ8xNUQQEBAQEBAQEBAQEBAQEBAQEBAQEBAQEBBSayhmk09I6lYXSQlszA3u50bg/aP8AEAW/YlW4JiLxE9p6fdyVyx4kYC3sRkKp1kgICDx7gxpLvJBTaQhkbZBJUNIfO58zg7uOo4uDT/haQ3HlhW5p9/UeXT7OQulU6ICAgICAgICAgICAgICAgICAgICAgICAgIKq76ks9mla25VzWOd2GCTj1IaDge5VV81KTq0t3C+zeK4qs2w0mYj5R+6xp54qmBr6eQOa4ZBByCPUFWRMTG4Y70tS01tGphsXUWmrqoKKmc+rlDGNGS49guWtFY3KzFivlvFKRuZQrNqC1XwH5XWB+3uMEEfhwB/Khjy0yf2y0cX7P4nhNeNTW/lP7LNWMYgICAgICAgICAgICAgICAgICAgICAgICAgIOLhuNvsuo6755I1hlLXMLh9cYbjAPng54WSL1pktz+f7Pob8Pn4rhcH6aNxXcTrytve5/wCXS2h9LLZ2G3QFkZbljdu3APt5LRjmJrHL2eNxdclc1oyzu2+s73+XzSyWq6R3eAy0V5AEsZJlrI3MADhkvaB4m+oHcZXtZctJpOpp2ntWd/RiiJ35u014C2igfI3MUVRG+UYz4AeSR6A4K8Die0T5RMbe77GneTJSP7rUtFfml2u72S6Xh/y0tkkawbpGt42knDd/+ylTJjvb3e6jiOE4vh8EeNuKzM6iZ8/XX8rtXPOEBAQEBAQEBAQEBAQEBAQEBAQEBAQEBAQEGMkjIoy6V4AAySTgADuSfJIjYwfFBUtBexrx3BIB/IXJr6pVvav9s6bV1EQeEAjkIMI4oaaM9NjWDucAAfdciNdkrXtad2nb2GWOeIOheHNcAQQcgg9iCO4PqpTExOpRZrgICAgICAgICAgICAgICAgICAgICAgICAgotZEy2botPNS9kPfHDz48EeYjDj+Ffw/S/N6df+PyjbsvAABwFQk9QEBB4QCOUFHo89K2vgceaaV8XfOGg7o8/wDrcxX8R1tFvWIn/n87Rr6L1UJCAgICAgICAgICAgICAgICAgICAgICAgINE9JBUTRumjy6MlzOTwSC0nHY8E9/VSi0xExHmN6iCAgICDRDSQQTvfEzDpCC85PJAwDjt2Hl6KU2mYiJ8hvUQQEBAQEBAQEBAQEBAQEBAQEBAQEBAQEHHfqKcikBjkeHTYLIiQ5w2ngYIWTiv9vz8nv+wv8AzTuImK97dYjrCy0fSwQUbzBQzw5dgtncS44A5GSeOcfhWYKxETqJj5sntXLe+SsWvW2o71jUfLtHov1e8sQEBAQcrrirlo6midFE9+J/oZ3d4TwB5rNxFprNZj1e37HxVy0z1tMR7vee0dYRLTc57j+oOZaOWECjPgk4z+4PFgEjzxn2KjS82z9YmOn8r+K4amD2Xqt63/qd4/8Ans7Va3zogICAgICAgICAgICAgICAgICAgICAgg3G1wXCohfM9wML97cY5OCOcg8c+WFC1ItMTPk04OKvhretYj341Py+CcpswgICAgIINxtcFwqIXzPcDC/e3GOTgjnIPHPlhQtSLTEz5NODir4a3rWI9+NT8vg8+UwfPvit7up0uljI27d27OMZzn3/AAnhxz8/nrTv6u/6b9NqOXm5vjvWvt9E9TZRAQEBAQEBAQEBAQEBAQEBBz+j62prWVfxcxdsq5WNz5NG3A/GVRgvNubflMsvDXtfn5p7WmPoXDVEVHUShtE97INvWkbtwzPsTl2B3x2S2eKzPTpHcvxMVmekzEd59Gu5avpbfFMZYSek9jQAR4w8bg4e23J/8SuX4itd78nMnF0pE78tfnqzrdV0tIZMwkhkrImncAHve0Oxk4DQ0Hkn3XbZ4jfziPq7fiq13084j5zLSdZU5o2Oio3uc6foFjXNJD+/Dgdrh7581z9RGonXnpH9ZXliYjz19XRUskstODPDsce7cg4/I4KviZmOrXWZmOsabV10QEBAQEBAQEFDf6yopr1RNglIbJI4PA/mAbkZ/KpyWmL1iPOWfNeYvSI85/hPvV1htFIHysLi5zWMY3GXvd9LRlTyZIpG5Ty5Yx13Py+cq0apjaCJ6NzHsmjilYSP2+p9LsjgtKr8ePOO0xE/VV+qjzjUxMRPw35sYdXU073iGAlzahsAGR4i4kBw9uHf/JSOIid69dORxdZ3EeunlLrGjqbm2NsJDXyOja/czlzc92A7gDjgkc8dlyOIrNtfQrxdZvFdd515f9pWnr6++MLo7e5kYLhvc5vLmnGABz+fYqeLL4nXXRPDnnL1iuoXStaBAQEBAQEBAQEBByMOmr5RTTG2X9sbZZXy7TC12C4+pPpj+iyxgyVmeW2tzvsxRw2Ws25L6iZmeyTcdLy1M84pq/ZFUlplbsycjg7HZ8OR3yCpWwTMzqek90snDTabatqLd2yv0tT1l3ZKZMMbEY3R4+rwua05z5Bzh+V22CLW5vg7fha2vFvLWtf580WPRwGn44ZKzdJHL1hIW5DngnG5pPIxwRlR/T+5FZnrE7Qjg/6cUmesTvfxSH6bmljg6tWzdFUCY7Ig1pxxtAB4+5JKlOGZ1ue077Jzw8zFdz2nfb8OjV7UICAgICAgICAgpNSWWqussD6GuET4XFwJZu7jHYkBU5cc31NZ1pnz4bZJrNZ1MfDaPLYLjW2/bdLsHyMlbLFIIw3Y5vbLQfEO/wDVRnFa1dWt13uOiM4L2rq9tzE7iddj+GXS0dV8XVh01Vjc9rcBpaMR7W5PDfvkp4HS256z/kH6bdb809bf5DXbtJMo7lTympz0Y9rhj65PF4zz/fdx7pXh9Wid9v39fy5ThIratt9o+8+v5lnbNMPt1dmKqZ0hI54aYml+Xc7TIc8A+gB912mGaz0np8v5dx8NNLdJ6b326/dYabtLrLaxE6bfhznZxj6nE9sn1U8WPkryrMGLw6cu/VaKxcICAgICAgICAgICAgICAgICAgICAgICAgICAgICAgICAgICAgICAgICAgICAgICAgICAgICAgICAgICAgICAgICAgICDVNUwQSMbNM1pkO1gJALjgnAHmcAn7AoKin1jpmpnayn1BTOc8hrWtmYS4ngAAHkk+SC3pqiGrgD6aUPa7s5pyD9iEGFXXUlEWCsqmMMjwxm5wG957NbnuT6BBnU1ENJTufVShjGAuc5xwGgdySewCCBbdR2O6z7LZeIJXYztjka44+wKC0QEBAQEEJ13tjLkIHXCITEZEW9u8j/AA5ygmoI9fXUltpDJcKlkUbcZe9wa0ZOBkngZJAQZVdVT0VM6SsmaxjRlznEANHqSeyDZG9ksYdG4EEZBHYg9iEGSAgII9JW0tbv+DqWP6byx+1wO14xlpx2IyOPdBhV3S30VQxlZWxsfIcMa5wBefRoJyfwgzoK6kuVIJLfUsljdnD2ODmnBwcEcHBBCCQgICAgwMkYkDS8biCQM8kDuce2R/VBpt9fR3KlEluqmSxuzh7HBzTg4OCOOCgkoCAgIOLravd+q8bKriOC3yTAnsHOkaxx9OGDv6OQUemrbpu/6jbV01DSQU8L8UrGMjY+eQHHVcAA7Adwxp8/F6IJmnb1V2alrmUlnmqGxXCVjGRYy1rvGT4iBgOJH3KCDrS39W+WqsqXzCSatpwIZHcU7S0lzA0cBxcMuPJJAHYILbX99q3WmvpjYZxH8NN/xOG9P/lOd657+Ht3QcHp2B1vqLRPcKOgZGHRBrqPioe6SPa3rf2hzl+PP2QddY75eXWy7Vc9wkl+DqauOKHazaWsDS3dhu44zxyPPOfIMW3y9W/a112dP8RbpqncWsBhka1paWbWjwZOAHbjkDnugjWW6ahraigjl1BJ/wAbROle4MiyxzQ0gx+DAznndu9seQZac1VetT0NsjlrzTmpiqHyTRtZuc6F+wBu8Foz9TvD58YQW1m1ndXabhkfY5qt7nzMc6ANxiJ+0OIJGN49PMFBqvFHBe9SsprJRBnTnjqayccFjwAWMB83uGMgdm/dBu1Zra62u1VrqbTk7DTtdsmkAMbyHtYHDByRg7+fJpQVH6ow1FL+m9aypvhqctp3gPDA9uZW5PgAGw48IIyMHkoNGurjcqSe5UVVcHTRutrqkF7WAsd1Nha3Y0eHHbOT7lBKq75d3Mqm0lwdTtt9BDPGA1hE7jG5x37gTsy0Nw3ac557IJtqu14v2s4433CSniNBDUOiY1meo5/Iy5pIGOD7dsd0EP8Aia89H4z48/8AUPhfhNrNuzqbO+N/Uxzndj2QdNPcK+/VU9J8uq6RviAqm7AHBrh9B5I3tzg44Bz3Qc3+nEpsFhuvwFBJP0bnO1sTDl7gDG0cuPOByST5FBqtj6i7/rHHLURz05+Xb+k8MyA2cs2Hwnwu+vg7snvjhBW/pRc6yno7NBFUERSxVrnswMOc2R23nGeM+RQWNt1Pea+CKL5iW/EXKog64DCY4mAlrWZG3ccYBIPn3Qa6/U9+bSwxRXJwc27sozPtZmWI55Ixtz5EgDkeSC7udVdf4gdRw3uWJtPSdfqlsRdM7cR48s27WgchrW9+4QUtVq7Ul1ioG0MEjHz0bqh/RMLS54IA5nO0M/mIHiw4c8FB7Zfmdw/VKkfdKp0cvyxr5GxujLSRLhzQQHDY4jdwc588cIKnR9fc7Joi2zUlwdskrug6HazYWSSyAknbv3Z5B3Y9vNBdW/UeqrhqVzqaB/RZXup3tc+nbGIhwSA4iYy9ncZBHACCJJqHUEOnJ6z5y8mC4OiEWyPY6PqtZtcdu7gHggj8oJlVqLVVTqio+Wwv6dPVRxbC+nbEY8NLt/UIkL3AktLTjsMFB9QQUt2sEdwvEM5cPCySKRpGRJDIOW+3iDTn7+qCNS6E0rSVLZKWwwtexwc1wby1wOQR9ignabs/yagc18u975HyyOxjc97iTgegGAPYIJddbaO4OjNbTNeYniRmf5Xjs4e4QbKylgraV8dXEHMe0tc09nNPBB+4QU9t0Zpq11Ylt9khZI3s4MGR9j5ILOhtlDb2yCipWsEr3SPAH1vd9Tj6k4QRKHTNjt8cgobVFGJQWybWgbmnuDjy9uyDbBY7XTyROhomAwsMcZA+hh7tHsg0P0rYZLUynktMRhjJLIy0YaSSSR6ZJP8AVBZ0tPBSU7WUsLWMaMNa0AAD0AHZBTzaO05PcDNNZ4zKX7y8jkuByDn1ygupY45oi2Zgc0jBBGQR6EeaCoZpPT8dtfBHaIhFIQXsDQA4g5GfXBHHogkV1htVwqHvraFj3vi6LnEcuizu2H23coMK7TdkuLozXWuKQxABhc0HaB2HPl7IJTLbRMuJnZTNEpYIy/HOwHIb9soI/wDD1m+bfE/LIuv/ANzYN2e2c+uPPugs0EWgt1Hbup8DTNZ1ZHSPx/NI7G5x9zgIPPltF80+I+Gb1un0+p59PO7bn03coIB0np91BHC60RGOEl0bC0EMJOSRntklBs/hqyfLXQfK4ui9xe5m0bS893Y8j7hBmNPWcUsUbbbGGQPEkTQ3AY8Zw4AefJ590Ht3sNpvRb82t0cuz6d7QceuPY+iBdLBaLvA1lztscjWfSHNB2/b0HsgykslrkqoZH0DN8AxE7aAYxjGG47DHkg1R6cs0dBHCy3MEUUgkjZjhjwSQ4e+ST+UGR0/ZzdviTbIuv8A9zaN3pnPrjz7oPHads7qF8Lrezpvk6jmY4c/IO4++QCg9qNPWapujaiotkTpm4xIWjcCOxz6jyPkgs0H/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7" descr="data:image/jpeg;base64,/9j/4AAQSkZJRgABAQAAAQABAAD/2wCEAAkGBwgHBhQUBwgWFRUVGBwbGRgYGR0gIBgbICMgIh4gHhwdICokHSQlHyIiKTIiJyksLy4uHiQ0ODUsNygtLiwBCgoKDg0OGxAQGjAkICU0LTI0NjEtLyw0LCw1MzQsNC00NCwyLywsNDEsLC8sLCwsLCwsLCwsLCw4LywsLzQsLP/AABEIAMgA/AMBEQACEQEDEQH/xAAbAAEAAgMBAQAAAAAAAAAAAAAABAUCAwYBB//EADsQAAEDAwMCBAUCAwYHAQAAAAEAAgMEBREGEiETMSJBUWEUFTJxgQcjFkKRUmJyobHBJDM1U4KDkjT/xAAaAQEAAwEBAQAAAAAAAAAAAAAAAgMEAQUG/8QAMxEBAAICAAQDBwMDBAMAAAAAAAECAxEEEiExE0FRBSJhcYGRoRSxwSMy8BVC0fFDYnL/2gAMAwEAAhEDEQA/APuKAgICDzI9UHqAgIPMj1QeoCAgICAgICAgICAgZQEBAQEBAQEBAQEBAQEGmr//ACP/AMJ/0XLdk8X98fOHyGzUjKK101Q20Pg2vYX1fVJBbuwf288A8DsvKx15a1ty6+O/4fe8XlnLmy4PFi+4nWPl111v+7Xl37vodtuVyr9Q1MYfGIoHsH0kucHNz33YHPnj8ea30va17R5Q+U4jhsGHhcWTUza8T5xqNTr0/lp1jcnWuSJ0N+ZA47gIXx9QT9uzW/uZHq315BXocPj59xNd/Hetfx93kTKx0xcq662oSXO2mnfkjac8jycAQHNB9HAEeYUM+OtL6rbcOxO3A2SzUtfcpTUaZdNmqkBnExaGjf8A2A4Z29+3K8fHji1p3TfXvt9vxnGZMOKsU4iKe5X3eXe+nrrzfVF6T4kQEBAQEBAQEBAQcvqtorrzSUtS4iGYyGQAlu/a3IaSOcH0B8lmze9etJ7Tt7Xs2fC4fNxNP768uum9bnrKo1ZZ6Gz6QqWW+dxYXxftl+4R+JvAzkjPfBKrzY60xWivw+jd7M4zLxPHYr5Yjerdda5uk/Tp8HVammFPZ3OddxS7S09UhpA5HBDuDu7Y788cr0sMbvrl5vg+WnsrdIX25XaV7aulDo2gFtS1j2MlPoI5Bu/ILm+6sz4qUiJievp319v+3KzMoFdW1tFr2U0FsdOTTMBDXNbtG48+LuvKta1c08sb6PpMOHFl9mUjLkikc894md9I9Ej9OpJJYa100OxxrZSWkg7SduRkcHHbKlws7i2/WVXt2sVtgrWdxGOvX179XXLU8IQEBAQEBAQEGMjBIwh3YjCO1nU7hzUGhbNCGgmVzGkEMdK4t4OR4c47rPHC0j1+72L+3eKtufdiZ84rG/uu6O2U9HWTSQg7pi0vyeMtGBgeXCtrSKzMx5vOy8TfLjpjt2rvX16pDoYnTBzogXAEB2OQD3APkrNzrTO2Lgh2y209ric2lBw97nnJz4nclQpSKdmjiOJvnmJv5REfSExTZxAQEBAQEBAQEBBBu9po7xThldGTg5aQSHNPq1w5ChfHW8alp4Xi8vDW5sc9+k+cTHxiVeNI2gWySERu2yua57i8lzi0gjLjz5KH6enLNfVq/wBX4nxq5txuu4iNRqN/BdTQxTsxPGHDIOCM8jsefRXxMx2eY2LghsttOy6unaD1HMDDzxtByOPuockc3N5tE8TecMYP9sTv6vLZa6a2GX4UH92R0rsnPid3x6DjslKRXevPqcRxWTPyc/8AtiKx8oTVNnEBAQEBAQEBAQEBAQEBAQEBAQEBAQEBAQEBAQEBAQEBAQEBAQEBAQEBAQEBAQEBAQEBAQEBAQEBAQEBAQEBAQEBAQEBAQEBAQYSv6cRJHYE/wBEcmdQpJNTQx6U+NNM7bgHZkZ5cG9+3mq/E9zmZ54msYfG10/yFlT13VmlEjA0R48Re05BGckA5bj+9hTiV0X3M78kW936ltNqfNkSBm0lrHDOHEAH/NRveKxtDNnrjpN++llHNFK4iOQEtOCAQcH0Pop7WxMT2Ytq6Z0Rc2oYWt7ncMD7nyXNw5zV1vbKKaKbPRlDscHBBwfwu7diYns2I6ICAgICAgICAgICCipb7nUNVDWSRsZCI9hJwTubl2STg4PoAqa5f6lqz2jTLTiN5r0tqIjX5hFtGopq6WITzRN6k0zA0MeS9rO21wcQ045JPB8sKFM021vzmfwhi4mbzETMdZtHaeuk9uprO6paxtXlzn9Nvgfhzu2A7bg4Pcg4GRlWeNTet/BZ+rxc3LvrM67T3QrHqunqqdvzGVrZHSOYNrXbcgkNBdyASPInlQx54mPe77lXh4yto9+eu5hZuvttbX9F1T49236XY3d9u/G3djyzlWeLXm5d9V88Rji3Jvr/AD6b7FHfLfW1jo6WUue1zmu8D8Nc3uC7bge3PPllK5a2nUFOIx3tNaz1jp2lZKxcICAgICAg1VQJpX4H8p/0XJct2fNJ9MTjQG9slUZdrf2Mu2/WBjpYzwOf81l5P6e+v+fB41uFt+l3E2306fX0Trpbq2V9dtpHuaZ6dxaGn92NoG4N/tfj0U5rM83zhdlx2nxOm43WfnEK+9U4qfmQtdA9u5lMWsEZDj4gSdgGR64woX7W1HopzU5vFile8V8vj6Lm8WiobfqhtopCxr6AtG1uGufv7Z7btv5wp2rPPMR6NGXDbxLRSNbp+dq5trkNlqnU8E+407WFpgDAXAg4AHie4c84xg9yo692Z69vRX4W8dprE75ddtO+tFJBRW9jaeAM8LcgDHOB391prGoeljpFaxERpMXVggICAgICAgICAgIOYZpqKr1LVS3WiY+N4i6Zdg9m4dx5c4WbwYtktNo3HTTDHCRbNe96xMTrX2V9t05XUtTTF0IayKaoccOHhY8YZgf7KFcNomvwmfsqx8LetqdOkTb7T2VdI9wZb6eJ8TxFU5DmP3Oc0FxztxloAznPnhVx/sr6Sz1mY8LHGp1byn+P3XLLBcRptkXRG8VXUI3D6d5dnP28lb4NvD5fjv8AO2uOHv4MV115t/TeyHTVRHeJOtSCRj6gzB/We0Myc8xjhzgexx280jBMXncb677z+yNeFtGSdxuJtvvMa+nqt9L26ptzan4pgHUqZJG8g5a7GDx27dlbhpNObfnMy0cNitj5+bztM/Rdq5qEBAQEBAQEBBGuFBS3Km2VsIc3IOORgjsQRyCPULlqxaNShfHW8as1261Uds3fBxEFxy4lznOdjtlziSf6rlaxXs5TFWm+Xz+v7pqksEBAQcVLq67D4p8NrjdDTSyMcTLhxDDyQCPRZJ4i/vTEdImfN9FX2Rw39KlskxfJWsx7u46/Hfq6B2obXG1nxNUI3SRtkDHZDtru3H34x7FX+NSNbl5Uez+ItzcldxEzG47bhaqxiEBAQEBAQczV6iuUlVMLLaOsyB217i/aXOAyWsGDkgEflZ5zWmZ5K709jH7OwVpSeIy8lrxuI1vUdomfTaXTXySfUbad1KWg0wn8X1NO/btI7cfdSjLM5OXXltRk4GtOEnPFt6vy9O09N7XauecINTKeCOQuZC0OPcgDJ/K5qEYrETuIbV1IQEBAQEBAQEBAQEBAQEBAQEHy2o0xVG41TqjShndJPK6OX4gM2tcfD4Q7nB55GeV5s4Z5rbpvcz12+0p7Tx+FiinE8kVrWJryc25iOvXX0dJabTdItTQS3Fu/ZRCN8mR/zd+SPXt54WimO8ZIm3p+XkcTxfD24PJjxdN5NxH/AK6+3fydctTwhAQEBAQEHHtp77YKqobaLW2ZlRK6VrzIG9NzgMhzTyRkZ4WXWTHMxWN7nb35ycHxlMds+SaTSsVmNb3EdtT5fVNprfcP41E9TENvwYjc5p46nU3EAE57ealFLeLzT6fnbNk4jD/p84aT18TcRPfl5db9HRrQ8kQEBAQEBAQEBAQEBAQEBAQEBAQEBAQQ6+4x0NRC2Vh/ef0wRjDXbXOGfvtI488KVac0TPoJiiCAgICCFQ3GKtqpmQtP7Dwxx4wXFrXED7Bw/qpWpNYiZ8xNUQQEBAQEBAQEBAQEBAQEBAQEBAQEBAQEBBSayhmk09I6lYXSQlszA3u50bg/aP8AEAW/YlW4JiLxE9p6fdyVyx4kYC3sRkKp1kgICDx7gxpLvJBTaQhkbZBJUNIfO58zg7uOo4uDT/haQ3HlhW5p9/UeXT7OQulU6ICAgICAgICAgICAgICAgICAgICAgICAgIKq76ks9mla25VzWOd2GCTj1IaDge5VV81KTq0t3C+zeK4qs2w0mYj5R+6xp54qmBr6eQOa4ZBByCPUFWRMTG4Y70tS01tGphsXUWmrqoKKmc+rlDGNGS49guWtFY3KzFivlvFKRuZQrNqC1XwH5XWB+3uMEEfhwB/Khjy0yf2y0cX7P4nhNeNTW/lP7LNWMYgICAgICAgICAgICAgICAgICAgICAgICAgIOLhuNvsuo6755I1hlLXMLh9cYbjAPng54WSL1pktz+f7Pob8Pn4rhcH6aNxXcTrytve5/wCXS2h9LLZ2G3QFkZbljdu3APt5LRjmJrHL2eNxdclc1oyzu2+s73+XzSyWq6R3eAy0V5AEsZJlrI3MADhkvaB4m+oHcZXtZctJpOpp2ntWd/RiiJ35u014C2igfI3MUVRG+UYz4AeSR6A4K8Die0T5RMbe77GneTJSP7rUtFfml2u72S6Xh/y0tkkawbpGt42knDd/+ylTJjvb3e6jiOE4vh8EeNuKzM6iZ8/XX8rtXPOEBAQEBAQEBAQEBAQEBAQEBAQEBAQEBAQEGMkjIoy6V4AAySTgADuSfJIjYwfFBUtBexrx3BIB/IXJr6pVvav9s6bV1EQeEAjkIMI4oaaM9NjWDucAAfdciNdkrXtad2nb2GWOeIOheHNcAQQcgg9iCO4PqpTExOpRZrgICAgICAgICAgICAgICAgICAgICAgICAgotZEy2botPNS9kPfHDz48EeYjDj+Ffw/S/N6df+PyjbsvAABwFQk9QEBB4QCOUFHo89K2vgceaaV8XfOGg7o8/wDrcxX8R1tFvWIn/n87Rr6L1UJCAgICAgICAgICAgICAgICAgICAgICAgINE9JBUTRumjy6MlzOTwSC0nHY8E9/VSi0xExHmN6iCAgICDRDSQQTvfEzDpCC85PJAwDjt2Hl6KU2mYiJ8hvUQQEBAQEBAQEBAQEBAQEBAQEBAQEBAQEHHfqKcikBjkeHTYLIiQ5w2ngYIWTiv9vz8nv+wv8AzTuImK97dYjrCy0fSwQUbzBQzw5dgtncS44A5GSeOcfhWYKxETqJj5sntXLe+SsWvW2o71jUfLtHov1e8sQEBAQcrrirlo6midFE9+J/oZ3d4TwB5rNxFprNZj1e37HxVy0z1tMR7vee0dYRLTc57j+oOZaOWECjPgk4z+4PFgEjzxn2KjS82z9YmOn8r+K4amD2Xqt63/qd4/8Ans7Va3zogICAgICAgICAgICAgICAgICAgICAgg3G1wXCohfM9wML97cY5OCOcg8c+WFC1ItMTPk04OKvhretYj341Py+CcpswgICAgIINxtcFwqIXzPcDC/e3GOTgjnIPHPlhQtSLTEz5NODir4a3rWI9+NT8vg8+UwfPvit7up0uljI27d27OMZzn3/AAnhxz8/nrTv6u/6b9NqOXm5vjvWvt9E9TZRAQEBAQEBAQEBAQEBAQEBBz+j62prWVfxcxdsq5WNz5NG3A/GVRgvNubflMsvDXtfn5p7WmPoXDVEVHUShtE97INvWkbtwzPsTl2B3x2S2eKzPTpHcvxMVmekzEd59Gu5avpbfFMZYSek9jQAR4w8bg4e23J/8SuX4itd78nMnF0pE78tfnqzrdV0tIZMwkhkrImncAHve0Oxk4DQ0Hkn3XbZ4jfziPq7fiq13084j5zLSdZU5o2Oio3uc6foFjXNJD+/Dgdrh7581z9RGonXnpH9ZXliYjz19XRUskstODPDsce7cg4/I4KviZmOrXWZmOsabV10QEBAQEBAQEFDf6yopr1RNglIbJI4PA/mAbkZ/KpyWmL1iPOWfNeYvSI85/hPvV1htFIHysLi5zWMY3GXvd9LRlTyZIpG5Ty5Yx13Py+cq0apjaCJ6NzHsmjilYSP2+p9LsjgtKr8ePOO0xE/VV+qjzjUxMRPw35sYdXU073iGAlzahsAGR4i4kBw9uHf/JSOIid69dORxdZ3EeunlLrGjqbm2NsJDXyOja/czlzc92A7gDjgkc8dlyOIrNtfQrxdZvFdd515f9pWnr6++MLo7e5kYLhvc5vLmnGABz+fYqeLL4nXXRPDnnL1iuoXStaBAQEBAQEBAQEBByMOmr5RTTG2X9sbZZXy7TC12C4+pPpj+iyxgyVmeW2tzvsxRw2Ws25L6iZmeyTcdLy1M84pq/ZFUlplbsycjg7HZ8OR3yCpWwTMzqek90snDTabatqLd2yv0tT1l3ZKZMMbEY3R4+rwua05z5Bzh+V22CLW5vg7fha2vFvLWtf580WPRwGn44ZKzdJHL1hIW5DngnG5pPIxwRlR/T+5FZnrE7Qjg/6cUmesTvfxSH6bmljg6tWzdFUCY7Ig1pxxtAB4+5JKlOGZ1ue077Jzw8zFdz2nfb8OjV7UICAgICAgICAgpNSWWqussD6GuET4XFwJZu7jHYkBU5cc31NZ1pnz4bZJrNZ1MfDaPLYLjW2/bdLsHyMlbLFIIw3Y5vbLQfEO/wDVRnFa1dWt13uOiM4L2rq9tzE7iddj+GXS0dV8XVh01Vjc9rcBpaMR7W5PDfvkp4HS256z/kH6bdb809bf5DXbtJMo7lTympz0Y9rhj65PF4zz/fdx7pXh9Wid9v39fy5ThIratt9o+8+v5lnbNMPt1dmKqZ0hI54aYml+Xc7TIc8A+gB912mGaz0np8v5dx8NNLdJ6b326/dYabtLrLaxE6bfhznZxj6nE9sn1U8WPkryrMGLw6cu/VaKxcICAgICAgICAgICAgICAgICAgICAgICAgICAgICAgICAgICAgICAgICAgICAgICAgICAgICAgICAgICAgICAgICAgICDVNUwQSMbNM1pkO1gJALjgnAHmcAn7AoKin1jpmpnayn1BTOc8hrWtmYS4ngAAHkk+SC3pqiGrgD6aUPa7s5pyD9iEGFXXUlEWCsqmMMjwxm5wG957NbnuT6BBnU1ENJTufVShjGAuc5xwGgdySewCCBbdR2O6z7LZeIJXYztjka44+wKC0QEBAQEEJ13tjLkIHXCITEZEW9u8j/AA5ygmoI9fXUltpDJcKlkUbcZe9wa0ZOBkngZJAQZVdVT0VM6SsmaxjRlznEANHqSeyDZG9ksYdG4EEZBHYg9iEGSAgII9JW0tbv+DqWP6byx+1wO14xlpx2IyOPdBhV3S30VQxlZWxsfIcMa5wBefRoJyfwgzoK6kuVIJLfUsljdnD2ODmnBwcEcHBBCCQgICAgwMkYkDS8biCQM8kDuce2R/VBpt9fR3KlEluqmSxuzh7HBzTg4OCOOCgkoCAgIOLravd+q8bKriOC3yTAnsHOkaxx9OGDv6OQUemrbpu/6jbV01DSQU8L8UrGMjY+eQHHVcAA7Adwxp8/F6IJmnb1V2alrmUlnmqGxXCVjGRYy1rvGT4iBgOJH3KCDrS39W+WqsqXzCSatpwIZHcU7S0lzA0cBxcMuPJJAHYILbX99q3WmvpjYZxH8NN/xOG9P/lOd657+Ht3QcHp2B1vqLRPcKOgZGHRBrqPioe6SPa3rf2hzl+PP2QddY75eXWy7Vc9wkl+DqauOKHazaWsDS3dhu44zxyPPOfIMW3y9W/a112dP8RbpqncWsBhka1paWbWjwZOAHbjkDnugjWW6ahraigjl1BJ/wAbROle4MiyxzQ0gx+DAznndu9seQZac1VetT0NsjlrzTmpiqHyTRtZuc6F+wBu8Foz9TvD58YQW1m1ndXabhkfY5qt7nzMc6ANxiJ+0OIJGN49PMFBqvFHBe9SsprJRBnTnjqayccFjwAWMB83uGMgdm/dBu1Zra62u1VrqbTk7DTtdsmkAMbyHtYHDByRg7+fJpQVH6ow1FL+m9aypvhqctp3gPDA9uZW5PgAGw48IIyMHkoNGurjcqSe5UVVcHTRutrqkF7WAsd1Nha3Y0eHHbOT7lBKq75d3Mqm0lwdTtt9BDPGA1hE7jG5x37gTsy0Nw3ac557IJtqu14v2s4433CSniNBDUOiY1meo5/Iy5pIGOD7dsd0EP8Aia89H4z48/8AUPhfhNrNuzqbO+N/Uxzndj2QdNPcK+/VU9J8uq6RviAqm7AHBrh9B5I3tzg44Bz3Qc3+nEpsFhuvwFBJP0bnO1sTDl7gDG0cuPOByST5FBqtj6i7/rHHLURz05+Xb+k8MyA2cs2Hwnwu+vg7snvjhBW/pRc6yno7NBFUERSxVrnswMOc2R23nGeM+RQWNt1Pea+CKL5iW/EXKog64DCY4mAlrWZG3ccYBIPn3Qa6/U9+bSwxRXJwc27sozPtZmWI55Ixtz5EgDkeSC7udVdf4gdRw3uWJtPSdfqlsRdM7cR48s27WgchrW9+4QUtVq7Ul1ioG0MEjHz0bqh/RMLS54IA5nO0M/mIHiw4c8FB7Zfmdw/VKkfdKp0cvyxr5GxujLSRLhzQQHDY4jdwc588cIKnR9fc7Joi2zUlwdskrug6HazYWSSyAknbv3Z5B3Y9vNBdW/UeqrhqVzqaB/RZXup3tc+nbGIhwSA4iYy9ncZBHACCJJqHUEOnJ6z5y8mC4OiEWyPY6PqtZtcdu7gHggj8oJlVqLVVTqio+Wwv6dPVRxbC+nbEY8NLt/UIkL3AktLTjsMFB9QQUt2sEdwvEM5cPCySKRpGRJDIOW+3iDTn7+qCNS6E0rSVLZKWwwtexwc1wby1wOQR9ignabs/yagc18u975HyyOxjc97iTgegGAPYIJddbaO4OjNbTNeYniRmf5Xjs4e4QbKylgraV8dXEHMe0tc09nNPBB+4QU9t0Zpq11Ylt9khZI3s4MGR9j5ILOhtlDb2yCipWsEr3SPAH1vd9Tj6k4QRKHTNjt8cgobVFGJQWybWgbmnuDjy9uyDbBY7XTyROhomAwsMcZA+hh7tHsg0P0rYZLUynktMRhjJLIy0YaSSSR6ZJP8AVBZ0tPBSU7WUsLWMaMNa0AAD0AHZBTzaO05PcDNNZ4zKX7y8jkuByDn1ygupY45oi2Zgc0jBBGQR6EeaCoZpPT8dtfBHaIhFIQXsDQA4g5GfXBHHogkV1htVwqHvraFj3vi6LnEcuizu2H23coMK7TdkuLozXWuKQxABhc0HaB2HPl7IJTLbRMuJnZTNEpYIy/HOwHIb9soI/wDD1m+bfE/LIuv/ANzYN2e2c+uPPugs0EWgt1Hbup8DTNZ1ZHSPx/NI7G5x9zgIPPltF80+I+Gb1un0+p59PO7bn03coIB0np91BHC60RGOEl0bC0EMJOSRntklBs/hqyfLXQfK4ui9xe5m0bS893Y8j7hBmNPWcUsUbbbGGQPEkTQ3AY8Zw4AefJ590Ht3sNpvRb82t0cuz6d7QceuPY+iBdLBaLvA1lztscjWfSHNB2/b0HsgykslrkqoZH0DN8AxE7aAYxjGG47DHkg1R6cs0dBHCy3MEUUgkjZjhjwSQ4e+ST+UGR0/ZzdviTbIuv8A9zaN3pnPrjz7oPHads7qF8Lrezpvk6jmY4c/IO4++QCg9qNPWapujaiotkTpm4xIWjcCOxz6jyPkgs0H/9k="/>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Slide Number Placeholder 7"/>
          <p:cNvSpPr>
            <a:spLocks noGrp="1"/>
          </p:cNvSpPr>
          <p:nvPr>
            <p:ph type="sldNum" sz="quarter" idx="12"/>
          </p:nvPr>
        </p:nvSpPr>
        <p:spPr>
          <a:xfrm>
            <a:off x="7239000" y="6172200"/>
            <a:ext cx="1828800" cy="365125"/>
          </a:xfrm>
        </p:spPr>
        <p:txBody>
          <a:bodyPr/>
          <a:lstStyle/>
          <a:p>
            <a:fld id="{8F46A9B3-9256-472E-83BE-ED1E908B8D37}" type="slidenum">
              <a:rPr lang="en-US" smtClean="0"/>
              <a:pPr/>
              <a:t>15</a:t>
            </a:fld>
            <a:endParaRPr lang="en-US"/>
          </a:p>
        </p:txBody>
      </p:sp>
      <p:sp>
        <p:nvSpPr>
          <p:cNvPr id="7" name="Rectangle 6"/>
          <p:cNvSpPr/>
          <p:nvPr/>
        </p:nvSpPr>
        <p:spPr>
          <a:xfrm>
            <a:off x="1371600" y="1447800"/>
            <a:ext cx="6705600" cy="830997"/>
          </a:xfrm>
          <a:prstGeom prst="rect">
            <a:avLst/>
          </a:prstGeom>
        </p:spPr>
        <p:txBody>
          <a:bodyPr wrap="square">
            <a:spAutoFit/>
          </a:bodyPr>
          <a:lstStyle/>
          <a:p>
            <a:r>
              <a:rPr lang="en-US" altLang="en-US" sz="2400" dirty="0" smtClean="0">
                <a:solidFill>
                  <a:schemeClr val="tx1">
                    <a:lumMod val="85000"/>
                    <a:lumOff val="15000"/>
                  </a:schemeClr>
                </a:solidFill>
                <a:effectLst>
                  <a:outerShdw blurRad="38100" dist="38100" dir="2700000" algn="tl">
                    <a:srgbClr val="000000">
                      <a:alpha val="43137"/>
                    </a:srgbClr>
                  </a:outerShdw>
                </a:effectLst>
                <a:latin typeface="Andalus" pitchFamily="18" charset="-78"/>
                <a:cs typeface="Andalus" pitchFamily="18" charset="-78"/>
              </a:rPr>
              <a:t>If the groups attached to the C=C are different, we distinguish the two isomers</a:t>
            </a:r>
            <a:endParaRPr lang="en-US" sz="2400" dirty="0">
              <a:solidFill>
                <a:schemeClr val="tx1">
                  <a:lumMod val="85000"/>
                  <a:lumOff val="15000"/>
                </a:schemeClr>
              </a:solidFill>
            </a:endParaRPr>
          </a:p>
        </p:txBody>
      </p:sp>
      <p:sp>
        <p:nvSpPr>
          <p:cNvPr id="9" name="Rectangle 8"/>
          <p:cNvSpPr/>
          <p:nvPr/>
        </p:nvSpPr>
        <p:spPr>
          <a:xfrm>
            <a:off x="1752600" y="5257800"/>
            <a:ext cx="4572000" cy="433965"/>
          </a:xfrm>
          <a:prstGeom prst="rect">
            <a:avLst/>
          </a:prstGeom>
        </p:spPr>
        <p:txBody>
          <a:bodyPr>
            <a:spAutoFit/>
          </a:bodyPr>
          <a:lstStyle/>
          <a:p>
            <a:pPr algn="just" fontAlgn="auto">
              <a:lnSpc>
                <a:spcPct val="90000"/>
              </a:lnSpc>
              <a:spcAft>
                <a:spcPts val="0"/>
              </a:spcAft>
              <a:buFontTx/>
              <a:buNone/>
            </a:pPr>
            <a:r>
              <a:rPr lang="en-US" altLang="en-US" sz="2400" dirty="0" smtClean="0">
                <a:effectLst>
                  <a:outerShdw blurRad="38100" dist="38100" dir="2700000" algn="tl">
                    <a:srgbClr val="000000">
                      <a:alpha val="43137"/>
                    </a:srgbClr>
                  </a:outerShdw>
                </a:effectLst>
                <a:latin typeface="Andalus" pitchFamily="18" charset="-78"/>
                <a:cs typeface="Andalus" pitchFamily="18" charset="-78"/>
              </a:rPr>
              <a:t>I&gt; Br &gt; </a:t>
            </a:r>
            <a:r>
              <a:rPr lang="en-US" altLang="en-US" sz="2400" dirty="0" err="1" smtClean="0">
                <a:effectLst>
                  <a:outerShdw blurRad="38100" dist="38100" dir="2700000" algn="tl">
                    <a:srgbClr val="000000">
                      <a:alpha val="43137"/>
                    </a:srgbClr>
                  </a:outerShdw>
                </a:effectLst>
                <a:latin typeface="Andalus" pitchFamily="18" charset="-78"/>
                <a:cs typeface="Andalus" pitchFamily="18" charset="-78"/>
              </a:rPr>
              <a:t>Cl</a:t>
            </a:r>
            <a:r>
              <a:rPr lang="en-US" altLang="en-US" sz="2400" dirty="0" smtClean="0">
                <a:effectLst>
                  <a:outerShdw blurRad="38100" dist="38100" dir="2700000" algn="tl">
                    <a:srgbClr val="000000">
                      <a:alpha val="43137"/>
                    </a:srgbClr>
                  </a:outerShdw>
                </a:effectLst>
                <a:latin typeface="Andalus" pitchFamily="18" charset="-78"/>
                <a:cs typeface="Andalus" pitchFamily="18" charset="-78"/>
              </a:rPr>
              <a:t> &gt; F &gt; O &gt; N &gt; C &gt; H</a:t>
            </a:r>
          </a:p>
        </p:txBody>
      </p:sp>
    </p:spTree>
    <p:extLst>
      <p:ext uri="{BB962C8B-B14F-4D97-AF65-F5344CB8AC3E}">
        <p14:creationId xmlns="" xmlns:p14="http://schemas.microsoft.com/office/powerpoint/2010/main" val="2811690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512511" cy="1143000"/>
          </a:xfrm>
        </p:spPr>
        <p:txBody>
          <a:bodyPr/>
          <a:lstStyle/>
          <a:p>
            <a:pPr marL="0" indent="0" algn="ctr">
              <a:buNone/>
            </a:pPr>
            <a:r>
              <a:rPr lang="en-US" sz="4000" dirty="0" smtClean="0">
                <a:latin typeface="Andalus" panose="02020603050405020304" pitchFamily="18" charset="-78"/>
                <a:cs typeface="Andalus" panose="02020603050405020304" pitchFamily="18" charset="-78"/>
              </a:rPr>
              <a:t>Examples</a:t>
            </a:r>
            <a:endParaRPr lang="en-US" sz="4000" dirty="0">
              <a:latin typeface="Andalus" panose="02020603050405020304" pitchFamily="18" charset="-78"/>
              <a:cs typeface="Andalus" panose="02020603050405020304" pitchFamily="18" charset="-78"/>
            </a:endParaRPr>
          </a:p>
        </p:txBody>
      </p:sp>
      <p:pic>
        <p:nvPicPr>
          <p:cNvPr id="8198" name="Picture 6" descr="https://encrypted-tbn2.gstatic.com/images?q=tbn:ANd9GcS2Ln1MCGOiMlt4LgVB6uMY5x03eDhA1o-UKOymAsAzzPFiqMJQ2w"/>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 y="4953000"/>
            <a:ext cx="7386052" cy="190500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14600" y="2133600"/>
            <a:ext cx="3209925" cy="2547560"/>
          </a:xfrm>
          <a:prstGeom prst="rect">
            <a:avLst/>
          </a:prstGeom>
          <a:noFill/>
          <a:ln>
            <a:noFill/>
          </a:ln>
          <a:extLst/>
        </p:spPr>
      </p:pic>
      <p:sp>
        <p:nvSpPr>
          <p:cNvPr id="5" name="Slide Number Placeholder 4"/>
          <p:cNvSpPr>
            <a:spLocks noGrp="1"/>
          </p:cNvSpPr>
          <p:nvPr>
            <p:ph type="sldNum" sz="quarter" idx="12"/>
          </p:nvPr>
        </p:nvSpPr>
        <p:spPr>
          <a:xfrm>
            <a:off x="7391400" y="6172200"/>
            <a:ext cx="1828800" cy="365125"/>
          </a:xfrm>
        </p:spPr>
        <p:txBody>
          <a:bodyPr/>
          <a:lstStyle/>
          <a:p>
            <a:fld id="{8F46A9B3-9256-472E-83BE-ED1E908B8D37}" type="slidenum">
              <a:rPr lang="en-US" smtClean="0"/>
              <a:pPr/>
              <a:t>16</a:t>
            </a:fld>
            <a:endParaRPr lang="en-US" dirty="0"/>
          </a:p>
        </p:txBody>
      </p:sp>
      <p:pic>
        <p:nvPicPr>
          <p:cNvPr id="9" name="Picture 8" descr="\\Ilee2\C\My Documents\Ch03\FG03_01-08UN.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515" t="33195" r="515" b="28631"/>
          <a:stretch/>
        </p:blipFill>
        <p:spPr bwMode="auto">
          <a:xfrm>
            <a:off x="838200" y="762000"/>
            <a:ext cx="6629400" cy="1571920"/>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27649" name="Object 1"/>
          <p:cNvGraphicFramePr>
            <a:graphicFrameLocks noChangeAspect="1"/>
          </p:cNvGraphicFramePr>
          <p:nvPr/>
        </p:nvGraphicFramePr>
        <p:xfrm>
          <a:off x="6324600" y="2971800"/>
          <a:ext cx="1384300" cy="1079500"/>
        </p:xfrm>
        <a:graphic>
          <a:graphicData uri="http://schemas.openxmlformats.org/presentationml/2006/ole">
            <p:oleObj spid="_x0000_s27649" name="CS ChemDraw Drawing" r:id="rId6" imgW="1388160" imgH="1080720" progId="ChemDraw.Document.6.0">
              <p:embed/>
            </p:oleObj>
          </a:graphicData>
        </a:graphic>
      </p:graphicFrame>
      <p:sp>
        <p:nvSpPr>
          <p:cNvPr id="10" name="Rectangle 9"/>
          <p:cNvSpPr/>
          <p:nvPr/>
        </p:nvSpPr>
        <p:spPr>
          <a:xfrm>
            <a:off x="6019800" y="4267200"/>
            <a:ext cx="2249334" cy="369332"/>
          </a:xfrm>
          <a:prstGeom prst="rect">
            <a:avLst/>
          </a:prstGeom>
        </p:spPr>
        <p:txBody>
          <a:bodyPr wrap="none">
            <a:spAutoFit/>
          </a:bodyPr>
          <a:lstStyle/>
          <a:p>
            <a:r>
              <a:rPr lang="en-US" i="1" dirty="0" smtClean="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3-Methyl-2-pentene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866883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38200"/>
            <a:ext cx="1905000" cy="781050"/>
          </a:xfrm>
        </p:spPr>
        <p:txBody>
          <a:bodyPr lIns="91440" rIns="91440" bIns="45720" anchor="ctr">
            <a:normAutofit/>
          </a:bodyPr>
          <a:lstStyle/>
          <a:p>
            <a:pPr algn="l">
              <a:defRPr/>
            </a:pPr>
            <a:r>
              <a:rPr lang="en-US" sz="2400" b="1" u="sng" dirty="0" smtClean="0">
                <a:solidFill>
                  <a:srgbClr val="CC0000"/>
                </a:solidFill>
                <a:effectLst>
                  <a:outerShdw blurRad="38100" dist="38100" dir="2700000" algn="tl">
                    <a:srgbClr val="C0C0C0"/>
                  </a:outerShdw>
                </a:effectLst>
                <a:latin typeface="Times New Roman"/>
                <a:cs typeface="Times New Roman"/>
              </a:rPr>
              <a:t>Exercise</a:t>
            </a:r>
            <a:r>
              <a:rPr lang="en-US" sz="2400" b="1" dirty="0" smtClean="0">
                <a:solidFill>
                  <a:srgbClr val="CC0000"/>
                </a:solidFill>
                <a:effectLst>
                  <a:outerShdw blurRad="38100" dist="38100" dir="2700000" algn="tl">
                    <a:srgbClr val="C0C0C0"/>
                  </a:outerShdw>
                </a:effectLst>
                <a:latin typeface="Times New Roman"/>
                <a:cs typeface="Times New Roman"/>
              </a:rPr>
              <a:t> </a:t>
            </a:r>
          </a:p>
        </p:txBody>
      </p:sp>
      <p:sp>
        <p:nvSpPr>
          <p:cNvPr id="3" name="Content Placeholder 2"/>
          <p:cNvSpPr>
            <a:spLocks noGrp="1"/>
          </p:cNvSpPr>
          <p:nvPr>
            <p:ph idx="4294967295"/>
          </p:nvPr>
        </p:nvSpPr>
        <p:spPr>
          <a:xfrm>
            <a:off x="0" y="1600200"/>
            <a:ext cx="9448800" cy="4800600"/>
          </a:xfrm>
        </p:spPr>
        <p:txBody>
          <a:bodyPr>
            <a:normAutofit/>
          </a:bodyPr>
          <a:lstStyle/>
          <a:p>
            <a:pPr marL="495300" indent="-495300" algn="just">
              <a:buFont typeface="Wingdings 2" pitchFamily="18" charset="2"/>
              <a:buNone/>
              <a:defRPr/>
            </a:pPr>
            <a:r>
              <a:rPr lang="en-US" sz="2400" dirty="0" smtClean="0">
                <a:effectLst>
                  <a:outerShdw blurRad="38100" dist="38100" dir="2700000" algn="tl">
                    <a:srgbClr val="C0C0C0"/>
                  </a:outerShdw>
                </a:effectLst>
                <a:latin typeface="Times New Roman"/>
                <a:cs typeface="Times New Roman"/>
              </a:rPr>
              <a:t>Q1-Which of the following compounds can exhibit </a:t>
            </a:r>
            <a:r>
              <a:rPr lang="en-US" sz="2400" dirty="0" err="1" smtClean="0">
                <a:effectLst>
                  <a:outerShdw blurRad="38100" dist="38100" dir="2700000" algn="tl">
                    <a:srgbClr val="C0C0C0"/>
                  </a:outerShdw>
                </a:effectLst>
                <a:latin typeface="Times New Roman"/>
                <a:cs typeface="Times New Roman"/>
              </a:rPr>
              <a:t>cis</a:t>
            </a:r>
            <a:r>
              <a:rPr lang="en-US" sz="2400" dirty="0" smtClean="0">
                <a:effectLst>
                  <a:outerShdw blurRad="38100" dist="38100" dir="2700000" algn="tl">
                    <a:srgbClr val="C0C0C0"/>
                  </a:outerShdw>
                </a:effectLst>
                <a:latin typeface="Times New Roman"/>
                <a:cs typeface="Times New Roman"/>
              </a:rPr>
              <a:t> / trans isomerism</a:t>
            </a:r>
          </a:p>
          <a:p>
            <a:pPr marL="495300" indent="-495300" algn="just">
              <a:buClr>
                <a:schemeClr val="tx1"/>
              </a:buClr>
              <a:buFontTx/>
              <a:buAutoNum type="alphaLcParenR"/>
              <a:defRPr/>
            </a:pPr>
            <a:r>
              <a:rPr lang="en-US" sz="2400" dirty="0" smtClean="0">
                <a:effectLst>
                  <a:outerShdw blurRad="38100" dist="38100" dir="2700000" algn="tl">
                    <a:srgbClr val="C0C0C0"/>
                  </a:outerShdw>
                </a:effectLst>
                <a:latin typeface="Times New Roman"/>
                <a:cs typeface="Times New Roman"/>
              </a:rPr>
              <a:t>2-Methylpropene</a:t>
            </a:r>
          </a:p>
          <a:p>
            <a:pPr marL="495300" indent="-495300" algn="just">
              <a:buClr>
                <a:schemeClr val="tx1"/>
              </a:buClr>
              <a:buFontTx/>
              <a:buAutoNum type="alphaLcParenR"/>
              <a:defRPr/>
            </a:pPr>
            <a:r>
              <a:rPr lang="en-US" sz="2400" dirty="0" smtClean="0">
                <a:effectLst>
                  <a:outerShdw blurRad="38100" dist="38100" dir="2700000" algn="tl">
                    <a:srgbClr val="C0C0C0"/>
                  </a:outerShdw>
                </a:effectLst>
                <a:latin typeface="Times New Roman"/>
                <a:cs typeface="Times New Roman"/>
              </a:rPr>
              <a:t>1-Butene</a:t>
            </a:r>
          </a:p>
          <a:p>
            <a:pPr marL="495300" indent="-495300" algn="just">
              <a:buClr>
                <a:schemeClr val="tx1"/>
              </a:buClr>
              <a:buFontTx/>
              <a:buAutoNum type="alphaLcParenR"/>
              <a:defRPr/>
            </a:pPr>
            <a:r>
              <a:rPr lang="en-US" sz="2400" dirty="0" smtClean="0">
                <a:effectLst>
                  <a:outerShdw blurRad="38100" dist="38100" dir="2700000" algn="tl">
                    <a:srgbClr val="C0C0C0"/>
                  </a:outerShdw>
                </a:effectLst>
                <a:latin typeface="Times New Roman"/>
                <a:cs typeface="Times New Roman"/>
              </a:rPr>
              <a:t>2-Methyl-2-pentene</a:t>
            </a:r>
          </a:p>
          <a:p>
            <a:pPr marL="495300" indent="-495300" algn="just">
              <a:buClr>
                <a:schemeClr val="tx1"/>
              </a:buClr>
              <a:buFontTx/>
              <a:buAutoNum type="alphaLcParenR"/>
              <a:defRPr/>
            </a:pPr>
            <a:r>
              <a:rPr lang="en-US" sz="2400" dirty="0" smtClean="0">
                <a:effectLst>
                  <a:outerShdw blurRad="38100" dist="38100" dir="2700000" algn="tl">
                    <a:srgbClr val="C0C0C0"/>
                  </a:outerShdw>
                </a:effectLst>
                <a:latin typeface="Times New Roman"/>
                <a:cs typeface="Times New Roman"/>
              </a:rPr>
              <a:t>2-Butene </a:t>
            </a:r>
          </a:p>
          <a:p>
            <a:pPr marL="495300" indent="-495300" algn="just">
              <a:buClr>
                <a:schemeClr val="tx1"/>
              </a:buClr>
              <a:buFontTx/>
              <a:buAutoNum type="alphaLcParenR"/>
              <a:defRPr/>
            </a:pPr>
            <a:r>
              <a:rPr lang="en-US" sz="2400" dirty="0" smtClean="0">
                <a:effectLst>
                  <a:outerShdw blurRad="38100" dist="38100" dir="2700000" algn="tl">
                    <a:srgbClr val="C0C0C0"/>
                  </a:outerShdw>
                </a:effectLst>
                <a:latin typeface="Times New Roman"/>
                <a:cs typeface="Times New Roman"/>
              </a:rPr>
              <a:t>3-Methyl-2-hexene</a:t>
            </a:r>
          </a:p>
          <a:p>
            <a:pPr marL="495300" indent="-495300" algn="just">
              <a:buFont typeface="Wingdings 2" pitchFamily="18" charset="2"/>
              <a:buNone/>
              <a:defRPr/>
            </a:pPr>
            <a:r>
              <a:rPr lang="en-US" sz="2400" dirty="0" smtClean="0">
                <a:effectLst>
                  <a:outerShdw blurRad="38100" dist="38100" dir="2700000" algn="tl">
                    <a:srgbClr val="C0C0C0"/>
                  </a:outerShdw>
                </a:effectLst>
                <a:latin typeface="Times New Roman"/>
                <a:cs typeface="Times New Roman"/>
              </a:rPr>
              <a:t>Q2- Name the following compounds according to IUPAC system</a:t>
            </a:r>
          </a:p>
        </p:txBody>
      </p:sp>
      <p:sp>
        <p:nvSpPr>
          <p:cNvPr id="9221" name="Slide Number Placeholder 9"/>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7883AFEB-1431-4523-A239-23828EE68303}" type="slidenum">
              <a:rPr lang="x-none" sz="1400">
                <a:cs typeface="Arial" pitchFamily="34" charset="0"/>
              </a:rPr>
              <a:pPr rtl="1"/>
              <a:t>17</a:t>
            </a:fld>
            <a:endParaRPr lang="en-US" sz="1400">
              <a:cs typeface="Arial" pitchFamily="34" charset="0"/>
            </a:endParaRPr>
          </a:p>
        </p:txBody>
      </p:sp>
      <p:graphicFrame>
        <p:nvGraphicFramePr>
          <p:cNvPr id="9218" name="Object 9"/>
          <p:cNvGraphicFramePr>
            <a:graphicFrameLocks noChangeAspect="1"/>
          </p:cNvGraphicFramePr>
          <p:nvPr/>
        </p:nvGraphicFramePr>
        <p:xfrm>
          <a:off x="838200" y="4876800"/>
          <a:ext cx="7924800" cy="1600200"/>
        </p:xfrm>
        <a:graphic>
          <a:graphicData uri="http://schemas.openxmlformats.org/presentationml/2006/ole">
            <p:oleObj spid="_x0000_s49154" name="CS ChemDraw Drawing" r:id="rId3" imgW="3736848" imgH="682752" progId="ChemDraw.Document.6.0">
              <p:embed/>
            </p:oleObj>
          </a:graphicData>
        </a:graphic>
      </p:graphicFrame>
      <p:sp>
        <p:nvSpPr>
          <p:cNvPr id="10" name="Rectangle 9"/>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cxnSp>
        <p:nvCxnSpPr>
          <p:cNvPr id="13" name="Straight Connector 12"/>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6512511" cy="1143000"/>
          </a:xfrm>
        </p:spPr>
        <p:txBody>
          <a:bodyPr/>
          <a:lstStyle/>
          <a:p>
            <a:pPr marL="0" indent="0" algn="ctr">
              <a:buNone/>
            </a:pPr>
            <a:r>
              <a:rPr lang="en-US" altLang="en-US" sz="3600" dirty="0">
                <a:solidFill>
                  <a:schemeClr val="accent1"/>
                </a:solidFill>
                <a:latin typeface="Andalus" panose="02020603050405020304" pitchFamily="18" charset="-78"/>
                <a:cs typeface="Andalus" panose="02020603050405020304" pitchFamily="18" charset="-78"/>
              </a:rPr>
              <a:t>Physical Properties of Alkenes</a:t>
            </a:r>
            <a:endParaRPr lang="en-US" sz="3600" dirty="0">
              <a:solidFill>
                <a:schemeClr val="accent1"/>
              </a:solidFill>
              <a:latin typeface="Andalus" panose="02020603050405020304" pitchFamily="18" charset="-78"/>
              <a:cs typeface="Andalus" panose="02020603050405020304" pitchFamily="18" charset="-78"/>
            </a:endParaRPr>
          </a:p>
        </p:txBody>
      </p:sp>
      <p:sp>
        <p:nvSpPr>
          <p:cNvPr id="3" name="Content Placeholder 2"/>
          <p:cNvSpPr>
            <a:spLocks noGrp="1"/>
          </p:cNvSpPr>
          <p:nvPr>
            <p:ph sz="quarter" idx="13"/>
          </p:nvPr>
        </p:nvSpPr>
        <p:spPr>
          <a:xfrm>
            <a:off x="1066800" y="685800"/>
            <a:ext cx="6400800" cy="4724400"/>
          </a:xfrm>
        </p:spPr>
        <p:txBody>
          <a:bodyPr>
            <a:noAutofit/>
          </a:bodyPr>
          <a:lstStyle/>
          <a:p>
            <a:pPr marL="1143000" indent="-1143000">
              <a:spcBef>
                <a:spcPts val="580"/>
              </a:spcBef>
              <a:spcAft>
                <a:spcPts val="0"/>
              </a:spcAft>
              <a:defRPr/>
            </a:pPr>
            <a:r>
              <a:rPr lang="en-US" sz="2400" b="1" dirty="0">
                <a:solidFill>
                  <a:schemeClr val="accent3">
                    <a:lumMod val="50000"/>
                  </a:schemeClr>
                </a:solidFill>
                <a:latin typeface="Andalus" panose="02020603050405020304" pitchFamily="18" charset="-78"/>
                <a:cs typeface="Andalus" panose="02020603050405020304" pitchFamily="18" charset="-78"/>
              </a:rPr>
              <a:t>physical </a:t>
            </a:r>
            <a:r>
              <a:rPr lang="en-US" sz="2400" b="1" dirty="0" smtClean="0">
                <a:solidFill>
                  <a:schemeClr val="accent3">
                    <a:lumMod val="50000"/>
                  </a:schemeClr>
                </a:solidFill>
                <a:latin typeface="Andalus" panose="02020603050405020304" pitchFamily="18" charset="-78"/>
                <a:cs typeface="Andalus" panose="02020603050405020304" pitchFamily="18" charset="-78"/>
              </a:rPr>
              <a:t>states</a:t>
            </a:r>
            <a:endParaRPr lang="en-US" sz="2400" b="1" dirty="0">
              <a:latin typeface="Andalus" panose="02020603050405020304" pitchFamily="18" charset="-78"/>
              <a:cs typeface="Andalus" panose="02020603050405020304" pitchFamily="18" charset="-78"/>
            </a:endParaRPr>
          </a:p>
          <a:p>
            <a:pPr marL="0" indent="0">
              <a:spcBef>
                <a:spcPts val="580"/>
              </a:spcBef>
              <a:spcAft>
                <a:spcPts val="0"/>
              </a:spcAft>
              <a:buNone/>
              <a:defRPr/>
            </a:pPr>
            <a:r>
              <a:rPr lang="en-US" altLang="en-US" sz="2400" b="1" dirty="0" smtClean="0">
                <a:latin typeface="Andalus" pitchFamily="18" charset="-78"/>
                <a:cs typeface="Andalus" pitchFamily="18" charset="-78"/>
              </a:rPr>
              <a:t>C1-C4 </a:t>
            </a:r>
            <a:r>
              <a:rPr lang="en-US" altLang="en-US" sz="2400" dirty="0" smtClean="0">
                <a:latin typeface="Andalus" pitchFamily="18" charset="-78"/>
                <a:cs typeface="Andalus" pitchFamily="18" charset="-78"/>
              </a:rPr>
              <a:t>are</a:t>
            </a:r>
            <a:r>
              <a:rPr lang="en-US" altLang="en-US" sz="2400" b="1" dirty="0" smtClean="0">
                <a:latin typeface="Andalus" pitchFamily="18" charset="-78"/>
                <a:cs typeface="Andalus" pitchFamily="18" charset="-78"/>
              </a:rPr>
              <a:t> </a:t>
            </a:r>
            <a:r>
              <a:rPr lang="en-US" altLang="en-US" sz="2400" dirty="0" smtClean="0">
                <a:solidFill>
                  <a:srgbClr val="FF0000"/>
                </a:solidFill>
                <a:latin typeface="Andalus" pitchFamily="18" charset="-78"/>
                <a:cs typeface="Andalus" pitchFamily="18" charset="-78"/>
              </a:rPr>
              <a:t>gases</a:t>
            </a:r>
          </a:p>
          <a:p>
            <a:pPr marL="0" indent="0">
              <a:spcBef>
                <a:spcPts val="580"/>
              </a:spcBef>
              <a:spcAft>
                <a:spcPts val="0"/>
              </a:spcAft>
              <a:buNone/>
              <a:defRPr/>
            </a:pPr>
            <a:r>
              <a:rPr lang="en-US" altLang="en-US" sz="2400" b="1" dirty="0" smtClean="0">
                <a:latin typeface="Andalus" pitchFamily="18" charset="-78"/>
                <a:cs typeface="Andalus" pitchFamily="18" charset="-78"/>
              </a:rPr>
              <a:t>C5-C17 </a:t>
            </a:r>
            <a:r>
              <a:rPr lang="en-US" altLang="en-US" sz="2400" dirty="0" smtClean="0">
                <a:latin typeface="Andalus" pitchFamily="18" charset="-78"/>
                <a:cs typeface="Andalus" pitchFamily="18" charset="-78"/>
              </a:rPr>
              <a:t>are </a:t>
            </a:r>
            <a:r>
              <a:rPr lang="en-US" altLang="en-US" sz="2400" dirty="0" smtClean="0">
                <a:solidFill>
                  <a:srgbClr val="FF0000"/>
                </a:solidFill>
                <a:latin typeface="Andalus" pitchFamily="18" charset="-78"/>
                <a:cs typeface="Andalus" pitchFamily="18" charset="-78"/>
              </a:rPr>
              <a:t>liquids</a:t>
            </a:r>
          </a:p>
          <a:p>
            <a:pPr marL="0" indent="0">
              <a:spcBef>
                <a:spcPts val="580"/>
              </a:spcBef>
              <a:spcAft>
                <a:spcPts val="0"/>
              </a:spcAft>
              <a:buNone/>
              <a:defRPr/>
            </a:pPr>
            <a:r>
              <a:rPr lang="en-US" altLang="en-US" sz="2400" b="1" dirty="0" smtClean="0">
                <a:latin typeface="Andalus" pitchFamily="18" charset="-78"/>
                <a:cs typeface="Andalus" pitchFamily="18" charset="-78"/>
              </a:rPr>
              <a:t>more than 18 carbon atoms </a:t>
            </a:r>
            <a:r>
              <a:rPr lang="en-US" sz="2400" dirty="0" smtClean="0">
                <a:latin typeface="Andalus" pitchFamily="18" charset="-78"/>
                <a:cs typeface="Andalus" pitchFamily="18" charset="-78"/>
              </a:rPr>
              <a:t>are </a:t>
            </a:r>
            <a:r>
              <a:rPr lang="en-US" sz="2400" dirty="0" smtClean="0">
                <a:solidFill>
                  <a:srgbClr val="FF0000"/>
                </a:solidFill>
                <a:latin typeface="Andalus" pitchFamily="18" charset="-78"/>
                <a:cs typeface="Andalus" pitchFamily="18" charset="-78"/>
              </a:rPr>
              <a:t>solids</a:t>
            </a:r>
            <a:r>
              <a:rPr lang="en-US" sz="2400" dirty="0" smtClean="0">
                <a:latin typeface="Andalus" pitchFamily="18" charset="-78"/>
                <a:cs typeface="Andalus" pitchFamily="18" charset="-78"/>
              </a:rPr>
              <a:t>. </a:t>
            </a:r>
          </a:p>
          <a:p>
            <a:pPr marL="1143000" indent="-1143000">
              <a:spcBef>
                <a:spcPts val="580"/>
              </a:spcBef>
              <a:spcAft>
                <a:spcPts val="0"/>
              </a:spcAft>
              <a:buFont typeface="Andalus" panose="02020603050405020304" pitchFamily="18" charset="-78"/>
              <a:buChar char="*"/>
              <a:defRPr/>
            </a:pPr>
            <a:r>
              <a:rPr lang="en-US" sz="2400" b="1" dirty="0" smtClean="0">
                <a:solidFill>
                  <a:schemeClr val="accent3">
                    <a:lumMod val="50000"/>
                  </a:schemeClr>
                </a:solidFill>
                <a:latin typeface="Andalus" panose="02020603050405020304" pitchFamily="18" charset="-78"/>
                <a:cs typeface="Andalus" panose="02020603050405020304" pitchFamily="18" charset="-78"/>
              </a:rPr>
              <a:t>Solubility</a:t>
            </a:r>
            <a:endParaRPr lang="en-US" sz="2400" dirty="0" smtClean="0">
              <a:solidFill>
                <a:schemeClr val="accent3">
                  <a:lumMod val="50000"/>
                </a:schemeClr>
              </a:solidFill>
              <a:latin typeface="Andalus" panose="02020603050405020304" pitchFamily="18" charset="-78"/>
              <a:cs typeface="Andalus" panose="02020603050405020304" pitchFamily="18" charset="-78"/>
            </a:endParaRPr>
          </a:p>
          <a:p>
            <a:pPr marL="0" indent="0">
              <a:spcBef>
                <a:spcPts val="580"/>
              </a:spcBef>
              <a:spcAft>
                <a:spcPts val="0"/>
              </a:spcAft>
              <a:buNone/>
              <a:defRPr/>
            </a:pPr>
            <a:r>
              <a:rPr lang="en-US" sz="2400" dirty="0" smtClean="0">
                <a:latin typeface="Andalus" panose="02020603050405020304" pitchFamily="18" charset="-78"/>
                <a:cs typeface="Andalus" panose="02020603050405020304" pitchFamily="18" charset="-78"/>
              </a:rPr>
              <a:t>Alkenes are non polar compounds. Insoluble in water. Soluble in non polar organic solvents </a:t>
            </a:r>
            <a:r>
              <a:rPr lang="en-US" sz="2400" dirty="0" smtClean="0">
                <a:effectLst>
                  <a:outerShdw blurRad="38100" dist="38100" dir="2700000" algn="tl">
                    <a:srgbClr val="C0C0C0"/>
                  </a:outerShdw>
                </a:effectLst>
                <a:latin typeface="Times New Roman"/>
                <a:cs typeface="Times New Roman"/>
              </a:rPr>
              <a:t>( </a:t>
            </a:r>
            <a:r>
              <a:rPr lang="en-US" sz="2400" dirty="0" smtClean="0">
                <a:effectLst>
                  <a:outerShdw blurRad="38100" dist="38100" dir="2700000" algn="tl">
                    <a:srgbClr val="C0C0C0"/>
                  </a:outerShdw>
                </a:effectLst>
                <a:latin typeface="Andalus" pitchFamily="18" charset="-78"/>
                <a:cs typeface="Andalus" pitchFamily="18" charset="-78"/>
              </a:rPr>
              <a:t>hexane, benzene,…)</a:t>
            </a:r>
            <a:r>
              <a:rPr lang="en-US" sz="2400" dirty="0" smtClean="0">
                <a:latin typeface="Andalus" pitchFamily="18" charset="-78"/>
                <a:cs typeface="Andalus" pitchFamily="18" charset="-78"/>
              </a:rPr>
              <a:t>. </a:t>
            </a:r>
          </a:p>
          <a:p>
            <a:pPr marL="0" indent="0">
              <a:spcBef>
                <a:spcPts val="580"/>
              </a:spcBef>
              <a:spcAft>
                <a:spcPts val="0"/>
              </a:spcAft>
              <a:buNone/>
              <a:defRPr/>
            </a:pPr>
            <a:r>
              <a:rPr lang="en-US" sz="2400" dirty="0" smtClean="0">
                <a:latin typeface="Andalus" pitchFamily="18" charset="-78"/>
                <a:cs typeface="Andalus" pitchFamily="18" charset="-78"/>
              </a:rPr>
              <a:t>They </a:t>
            </a:r>
            <a:r>
              <a:rPr lang="en-US" sz="2400" dirty="0">
                <a:latin typeface="Andalus" panose="02020603050405020304" pitchFamily="18" charset="-78"/>
                <a:cs typeface="Andalus" panose="02020603050405020304" pitchFamily="18" charset="-78"/>
              </a:rPr>
              <a:t>are less dense than water.</a:t>
            </a:r>
          </a:p>
          <a:p>
            <a:r>
              <a:rPr lang="en-US" sz="2400" b="1" dirty="0" smtClean="0">
                <a:latin typeface="Andalus" panose="02020603050405020304" pitchFamily="18" charset="-78"/>
                <a:cs typeface="Andalus" panose="02020603050405020304" pitchFamily="18" charset="-78"/>
              </a:rPr>
              <a:t>            </a:t>
            </a:r>
            <a:r>
              <a:rPr lang="en-US" sz="2400" b="1" dirty="0" smtClean="0">
                <a:solidFill>
                  <a:schemeClr val="accent3">
                    <a:lumMod val="50000"/>
                  </a:schemeClr>
                </a:solidFill>
                <a:latin typeface="Andalus" panose="02020603050405020304" pitchFamily="18" charset="-78"/>
                <a:cs typeface="Andalus" panose="02020603050405020304" pitchFamily="18" charset="-78"/>
              </a:rPr>
              <a:t>Boiling </a:t>
            </a:r>
            <a:r>
              <a:rPr lang="en-US" sz="2400" b="1" dirty="0">
                <a:solidFill>
                  <a:schemeClr val="accent3">
                    <a:lumMod val="50000"/>
                  </a:schemeClr>
                </a:solidFill>
                <a:latin typeface="Andalus" panose="02020603050405020304" pitchFamily="18" charset="-78"/>
                <a:cs typeface="Andalus" panose="02020603050405020304" pitchFamily="18" charset="-78"/>
              </a:rPr>
              <a:t>point</a:t>
            </a:r>
            <a:endParaRPr lang="en-US" sz="2400" dirty="0">
              <a:solidFill>
                <a:schemeClr val="accent3">
                  <a:lumMod val="50000"/>
                </a:schemeClr>
              </a:solidFill>
              <a:latin typeface="Andalus" panose="02020603050405020304" pitchFamily="18" charset="-78"/>
              <a:cs typeface="Andalus" panose="02020603050405020304" pitchFamily="18" charset="-78"/>
            </a:endParaRPr>
          </a:p>
          <a:p>
            <a:pPr marL="45720" indent="0">
              <a:buNone/>
            </a:pPr>
            <a:r>
              <a:rPr lang="en-US" sz="2400" dirty="0" smtClean="0">
                <a:latin typeface="Andalus" panose="02020603050405020304" pitchFamily="18" charset="-78"/>
                <a:cs typeface="Andalus" panose="02020603050405020304" pitchFamily="18" charset="-78"/>
              </a:rPr>
              <a:t>The </a:t>
            </a:r>
            <a:r>
              <a:rPr lang="en-US" sz="2400" dirty="0">
                <a:latin typeface="Andalus" panose="02020603050405020304" pitchFamily="18" charset="-78"/>
                <a:cs typeface="Andalus" panose="02020603050405020304" pitchFamily="18" charset="-78"/>
              </a:rPr>
              <a:t>alkenes has a boiling point which is a small number of degrees lower than the corresponding alkanes. </a:t>
            </a:r>
            <a:r>
              <a:rPr lang="en-US" sz="2400" dirty="0" smtClean="0">
                <a:effectLst>
                  <a:outerShdw blurRad="38100" dist="38100" dir="2700000" algn="tl">
                    <a:srgbClr val="C0C0C0"/>
                  </a:outerShdw>
                </a:effectLst>
                <a:latin typeface="Times New Roman"/>
                <a:cs typeface="Times New Roman"/>
              </a:rPr>
              <a:t>The boiling point of alkenes increase as the number of carbons increase.</a:t>
            </a:r>
          </a:p>
          <a:p>
            <a:pPr marL="45720" indent="0">
              <a:buNone/>
            </a:pPr>
            <a:endParaRPr lang="en-US" sz="2400" dirty="0">
              <a:latin typeface="Andalus" panose="02020603050405020304" pitchFamily="18" charset="-78"/>
              <a:cs typeface="Andalus" panose="02020603050405020304" pitchFamily="18" charset="-78"/>
            </a:endParaRPr>
          </a:p>
          <a:p>
            <a:pPr marL="45720" indent="0">
              <a:buNone/>
            </a:pPr>
            <a:endParaRPr lang="en-US" sz="2400" dirty="0"/>
          </a:p>
        </p:txBody>
      </p:sp>
      <p:sp>
        <p:nvSpPr>
          <p:cNvPr id="6" name="Slide Number Placeholder 5"/>
          <p:cNvSpPr>
            <a:spLocks noGrp="1"/>
          </p:cNvSpPr>
          <p:nvPr>
            <p:ph type="sldNum" sz="quarter" idx="12"/>
          </p:nvPr>
        </p:nvSpPr>
        <p:spPr>
          <a:xfrm>
            <a:off x="7239000" y="6172200"/>
            <a:ext cx="1828800" cy="365125"/>
          </a:xfrm>
        </p:spPr>
        <p:txBody>
          <a:bodyPr/>
          <a:lstStyle/>
          <a:p>
            <a:fld id="{8F46A9B3-9256-472E-83BE-ED1E908B8D37}" type="slidenum">
              <a:rPr lang="en-US" smtClean="0"/>
              <a:pPr/>
              <a:t>18</a:t>
            </a:fld>
            <a:endParaRPr lang="en-US" dirty="0"/>
          </a:p>
        </p:txBody>
      </p:sp>
    </p:spTree>
    <p:extLst>
      <p:ext uri="{BB962C8B-B14F-4D97-AF65-F5344CB8AC3E}">
        <p14:creationId xmlns="" xmlns:p14="http://schemas.microsoft.com/office/powerpoint/2010/main" val="228512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4"/>
          <p:cNvGraphicFramePr>
            <a:graphicFrameLocks noGrp="1" noChangeAspect="1"/>
          </p:cNvGraphicFramePr>
          <p:nvPr>
            <p:ph sz="half" idx="4294967295"/>
            <p:extLst>
              <p:ext uri="{D42A27DB-BD31-4B8C-83A1-F6EECF244321}">
                <p14:modId xmlns="" xmlns:p14="http://schemas.microsoft.com/office/powerpoint/2010/main" val="502506437"/>
              </p:ext>
            </p:extLst>
          </p:nvPr>
        </p:nvGraphicFramePr>
        <p:xfrm>
          <a:off x="1295400" y="2913063"/>
          <a:ext cx="6629400" cy="3332162"/>
        </p:xfrm>
        <a:graphic>
          <a:graphicData uri="http://schemas.openxmlformats.org/presentationml/2006/ole">
            <p:oleObj spid="_x0000_s9246" name="ChemSketch" r:id="rId3" imgW="3072240" imgH="1917360" progId="">
              <p:embed/>
            </p:oleObj>
          </a:graphicData>
        </a:graphic>
      </p:graphicFrame>
      <p:sp>
        <p:nvSpPr>
          <p:cNvPr id="4" name="Rectangle 2"/>
          <p:cNvSpPr>
            <a:spLocks noGrp="1" noChangeArrowheads="1"/>
          </p:cNvSpPr>
          <p:nvPr>
            <p:ph type="title" idx="4294967295"/>
          </p:nvPr>
        </p:nvSpPr>
        <p:spPr>
          <a:xfrm>
            <a:off x="484188" y="304800"/>
            <a:ext cx="8229600" cy="1143000"/>
          </a:xfrm>
        </p:spPr>
        <p:txBody>
          <a:bodyPr lIns="91440" rIns="91440" bIns="45720" anchor="ctr"/>
          <a:lstStyle/>
          <a:p>
            <a:pPr marL="0" indent="0" algn="ctr">
              <a:buNone/>
              <a:defRPr/>
            </a:pPr>
            <a:r>
              <a:rPr lang="en-US" sz="4000" dirty="0" smtClean="0">
                <a:solidFill>
                  <a:schemeClr val="accent1"/>
                </a:solidFill>
                <a:effectLst>
                  <a:outerShdw blurRad="38100" dist="38100" dir="2700000" algn="tl">
                    <a:srgbClr val="C0C0C0"/>
                  </a:outerShdw>
                </a:effectLst>
                <a:latin typeface="Andalus" panose="02020603050405020304" pitchFamily="18" charset="-78"/>
                <a:cs typeface="Andalus" panose="02020603050405020304" pitchFamily="18" charset="-78"/>
              </a:rPr>
              <a:t>Preparation Of Alkenes</a:t>
            </a:r>
            <a:br>
              <a:rPr lang="en-US" sz="4000" dirty="0" smtClean="0">
                <a:solidFill>
                  <a:schemeClr val="accent1"/>
                </a:solidFill>
                <a:effectLst>
                  <a:outerShdw blurRad="38100" dist="38100" dir="2700000" algn="tl">
                    <a:srgbClr val="C0C0C0"/>
                  </a:outerShdw>
                </a:effectLst>
                <a:latin typeface="Andalus" panose="02020603050405020304" pitchFamily="18" charset="-78"/>
                <a:cs typeface="Andalus" panose="02020603050405020304" pitchFamily="18" charset="-78"/>
              </a:rPr>
            </a:br>
            <a:r>
              <a:rPr lang="en-US" sz="4000" dirty="0" smtClean="0">
                <a:solidFill>
                  <a:schemeClr val="accent1"/>
                </a:solidFill>
                <a:effectLst>
                  <a:outerShdw blurRad="38100" dist="38100" dir="2700000" algn="tl">
                    <a:srgbClr val="C0C0C0"/>
                  </a:outerShdw>
                </a:effectLst>
                <a:latin typeface="Andalus" panose="02020603050405020304" pitchFamily="18" charset="-78"/>
                <a:cs typeface="Andalus" panose="02020603050405020304" pitchFamily="18" charset="-78"/>
              </a:rPr>
              <a:t>Elimination</a:t>
            </a:r>
          </a:p>
        </p:txBody>
      </p:sp>
      <p:sp>
        <p:nvSpPr>
          <p:cNvPr id="5" name="Rectangle 3"/>
          <p:cNvSpPr txBox="1">
            <a:spLocks noChangeArrowheads="1"/>
          </p:cNvSpPr>
          <p:nvPr/>
        </p:nvSpPr>
        <p:spPr>
          <a:xfrm>
            <a:off x="0" y="1447800"/>
            <a:ext cx="9144000" cy="152400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gn="just">
              <a:buFont typeface="Wingdings 2" pitchFamily="18" charset="2"/>
              <a:buNone/>
              <a:defRPr/>
            </a:pPr>
            <a:r>
              <a:rPr lang="en-US" sz="2400" b="1" dirty="0" smtClean="0">
                <a:solidFill>
                  <a:srgbClr val="CC0000"/>
                </a:solidFill>
                <a:effectLst>
                  <a:outerShdw blurRad="38100" dist="38100" dir="2700000" algn="tl">
                    <a:srgbClr val="C0C0C0"/>
                  </a:outerShdw>
                </a:effectLst>
                <a:latin typeface="Andalus" panose="02020603050405020304" pitchFamily="18" charset="-78"/>
                <a:cs typeface="Andalus" panose="02020603050405020304" pitchFamily="18" charset="-78"/>
              </a:rPr>
              <a:t>1-</a:t>
            </a:r>
            <a:r>
              <a:rPr lang="en-US" sz="2400" b="1" dirty="0" smtClean="0">
                <a:solidFill>
                  <a:srgbClr val="CC0000"/>
                </a:solidFill>
                <a:latin typeface="Andalus" panose="02020603050405020304" pitchFamily="18" charset="-78"/>
                <a:cs typeface="Andalus" panose="02020603050405020304" pitchFamily="18" charset="-78"/>
              </a:rPr>
              <a:t> </a:t>
            </a:r>
            <a:r>
              <a:rPr lang="en-US" sz="2400" b="1" u="sng" dirty="0" smtClean="0">
                <a:solidFill>
                  <a:srgbClr val="CC0000"/>
                </a:solidFill>
                <a:latin typeface="Andalus" panose="02020603050405020304" pitchFamily="18" charset="-78"/>
                <a:cs typeface="Andalus" panose="02020603050405020304" pitchFamily="18" charset="-78"/>
              </a:rPr>
              <a:t>Dehydration of alcohols</a:t>
            </a:r>
            <a:r>
              <a:rPr lang="en-US" sz="2400" b="1" dirty="0" smtClean="0">
                <a:solidFill>
                  <a:srgbClr val="CC0000"/>
                </a:solidFill>
                <a:latin typeface="Andalus" panose="02020603050405020304" pitchFamily="18" charset="-78"/>
                <a:cs typeface="Andalus" panose="02020603050405020304" pitchFamily="18" charset="-78"/>
              </a:rPr>
              <a:t>:</a:t>
            </a:r>
            <a:r>
              <a:rPr lang="en-US" sz="2400" dirty="0" smtClean="0">
                <a:solidFill>
                  <a:srgbClr val="2D2D8A"/>
                </a:solidFill>
                <a:latin typeface="Andalus" panose="02020603050405020304" pitchFamily="18" charset="-78"/>
                <a:cs typeface="Andalus" panose="02020603050405020304" pitchFamily="18" charset="-78"/>
              </a:rPr>
              <a:t> </a:t>
            </a:r>
            <a:r>
              <a:rPr lang="en-US" sz="2400" dirty="0" smtClean="0">
                <a:latin typeface="Andalus" panose="02020603050405020304" pitchFamily="18" charset="-78"/>
                <a:cs typeface="Andalus" panose="02020603050405020304" pitchFamily="18" charset="-78"/>
              </a:rPr>
              <a:t>( removal of OH group and a proton from two adjacent carbon atoms ) using mineral acids such as H</a:t>
            </a:r>
            <a:r>
              <a:rPr lang="en-US" sz="2400" baseline="-25000" dirty="0" smtClean="0">
                <a:latin typeface="Andalus" panose="02020603050405020304" pitchFamily="18" charset="-78"/>
                <a:cs typeface="Andalus" panose="02020603050405020304" pitchFamily="18" charset="-78"/>
              </a:rPr>
              <a:t>2</a:t>
            </a:r>
            <a:r>
              <a:rPr lang="en-US" sz="2400" dirty="0" smtClean="0">
                <a:latin typeface="Andalus" panose="02020603050405020304" pitchFamily="18" charset="-78"/>
                <a:cs typeface="Andalus" panose="02020603050405020304" pitchFamily="18" charset="-78"/>
              </a:rPr>
              <a:t>SO</a:t>
            </a:r>
            <a:r>
              <a:rPr lang="en-US" sz="2400" baseline="-25000" dirty="0" smtClean="0">
                <a:latin typeface="Andalus" panose="02020603050405020304" pitchFamily="18" charset="-78"/>
                <a:cs typeface="Andalus" panose="02020603050405020304" pitchFamily="18" charset="-78"/>
              </a:rPr>
              <a:t>4</a:t>
            </a:r>
            <a:r>
              <a:rPr lang="en-US" sz="2400" dirty="0" smtClean="0">
                <a:latin typeface="Andalus" panose="02020603050405020304" pitchFamily="18" charset="-78"/>
                <a:cs typeface="Andalus" panose="02020603050405020304" pitchFamily="18" charset="-78"/>
              </a:rPr>
              <a:t> or H</a:t>
            </a:r>
            <a:r>
              <a:rPr lang="en-US" sz="2400" baseline="-25000" dirty="0" smtClean="0">
                <a:latin typeface="Andalus" panose="02020603050405020304" pitchFamily="18" charset="-78"/>
                <a:cs typeface="Andalus" panose="02020603050405020304" pitchFamily="18" charset="-78"/>
              </a:rPr>
              <a:t>3</a:t>
            </a:r>
            <a:r>
              <a:rPr lang="en-US" sz="2400" dirty="0" smtClean="0">
                <a:latin typeface="Andalus" panose="02020603050405020304" pitchFamily="18" charset="-78"/>
                <a:cs typeface="Andalus" panose="02020603050405020304" pitchFamily="18" charset="-78"/>
              </a:rPr>
              <a:t>PO</a:t>
            </a:r>
            <a:r>
              <a:rPr lang="en-US" sz="2400" baseline="-25000" dirty="0" smtClean="0">
                <a:latin typeface="Andalus" panose="02020603050405020304" pitchFamily="18" charset="-78"/>
                <a:cs typeface="Andalus" panose="02020603050405020304" pitchFamily="18" charset="-78"/>
              </a:rPr>
              <a:t>4 </a:t>
            </a:r>
            <a:r>
              <a:rPr lang="en-US" sz="2800" dirty="0" smtClean="0">
                <a:latin typeface="Andalus" panose="02020603050405020304" pitchFamily="18" charset="-78"/>
                <a:cs typeface="Andalus" panose="02020603050405020304" pitchFamily="18" charset="-78"/>
              </a:rPr>
              <a:t>(H</a:t>
            </a:r>
            <a:r>
              <a:rPr lang="en-US" sz="2800" baseline="30000" dirty="0" smtClean="0">
                <a:latin typeface="Andalus" panose="02020603050405020304" pitchFamily="18" charset="-78"/>
                <a:cs typeface="Andalus" panose="02020603050405020304" pitchFamily="18" charset="-78"/>
              </a:rPr>
              <a:t>+</a:t>
            </a:r>
            <a:r>
              <a:rPr lang="en-US" sz="2800" dirty="0" smtClean="0">
                <a:latin typeface="Andalus" panose="02020603050405020304" pitchFamily="18" charset="-78"/>
                <a:cs typeface="Andalus" panose="02020603050405020304" pitchFamily="18" charset="-78"/>
              </a:rPr>
              <a:t>).</a:t>
            </a:r>
            <a:endParaRPr lang="en-US" sz="2400" dirty="0" smtClean="0">
              <a:latin typeface="Andalus" panose="02020603050405020304" pitchFamily="18" charset="-78"/>
              <a:cs typeface="Andalus" panose="02020603050405020304" pitchFamily="18" charset="-78"/>
            </a:endParaRPr>
          </a:p>
          <a:p>
            <a:pPr>
              <a:buFont typeface="Wingdings 2" pitchFamily="18" charset="2"/>
              <a:buNone/>
              <a:defRPr/>
            </a:pPr>
            <a:endParaRPr lang="en-US" sz="2400" b="1" dirty="0" smtClean="0">
              <a:solidFill>
                <a:srgbClr val="990033"/>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a:p>
            <a:pPr>
              <a:buFont typeface="Wingdings 2" pitchFamily="18" charset="2"/>
              <a:buNone/>
              <a:defRPr/>
            </a:pPr>
            <a:endParaRPr lang="en-US" sz="2400" dirty="0" smtClean="0">
              <a:latin typeface="Andalus" panose="02020603050405020304" pitchFamily="18" charset="-78"/>
              <a:cs typeface="Andalus" panose="02020603050405020304" pitchFamily="18" charset="-78"/>
            </a:endParaRPr>
          </a:p>
        </p:txBody>
      </p:sp>
      <p:sp>
        <p:nvSpPr>
          <p:cNvPr id="7" name="Slide Number Placeholder 6"/>
          <p:cNvSpPr>
            <a:spLocks noGrp="1"/>
          </p:cNvSpPr>
          <p:nvPr>
            <p:ph type="sldNum" sz="quarter" idx="12"/>
          </p:nvPr>
        </p:nvSpPr>
        <p:spPr>
          <a:xfrm>
            <a:off x="7239000" y="6172200"/>
            <a:ext cx="1828800" cy="365125"/>
          </a:xfrm>
        </p:spPr>
        <p:txBody>
          <a:bodyPr/>
          <a:lstStyle/>
          <a:p>
            <a:fld id="{8F46A9B3-9256-472E-83BE-ED1E908B8D37}" type="slidenum">
              <a:rPr lang="en-US" smtClean="0"/>
              <a:pPr/>
              <a:t>19</a:t>
            </a:fld>
            <a:endParaRPr lang="en-US"/>
          </a:p>
        </p:txBody>
      </p:sp>
    </p:spTree>
    <p:extLst>
      <p:ext uri="{BB962C8B-B14F-4D97-AF65-F5344CB8AC3E}">
        <p14:creationId xmlns="" xmlns:p14="http://schemas.microsoft.com/office/powerpoint/2010/main" val="1006896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512511" cy="1143000"/>
          </a:xfrm>
        </p:spPr>
        <p:txBody>
          <a:bodyPr/>
          <a:lstStyle/>
          <a:p>
            <a:pPr marL="0" indent="0" algn="ctr">
              <a:buNone/>
            </a:pPr>
            <a:r>
              <a:rPr lang="en-US" altLang="en-US" sz="4800" dirty="0">
                <a:solidFill>
                  <a:schemeClr val="accent6"/>
                </a:solidFill>
                <a:effectLst/>
                <a:latin typeface="Andalus" panose="02020603050405020304" pitchFamily="18" charset="-78"/>
                <a:cs typeface="Andalus" panose="02020603050405020304" pitchFamily="18" charset="-78"/>
              </a:rPr>
              <a:t>Learning Objectives</a:t>
            </a:r>
            <a:endParaRPr lang="en-US" dirty="0">
              <a:solidFill>
                <a:schemeClr val="accent6"/>
              </a:solidFill>
              <a:effectLst/>
              <a:latin typeface="Andalus" panose="02020603050405020304" pitchFamily="18" charset="-78"/>
              <a:cs typeface="Andalus" panose="02020603050405020304" pitchFamily="18" charset="-78"/>
            </a:endParaRPr>
          </a:p>
        </p:txBody>
      </p:sp>
      <p:sp>
        <p:nvSpPr>
          <p:cNvPr id="3" name="Content Placeholder 2"/>
          <p:cNvSpPr>
            <a:spLocks noGrp="1"/>
          </p:cNvSpPr>
          <p:nvPr>
            <p:ph sz="quarter" idx="13"/>
          </p:nvPr>
        </p:nvSpPr>
        <p:spPr>
          <a:xfrm>
            <a:off x="533400" y="1112520"/>
            <a:ext cx="8077200" cy="4831080"/>
          </a:xfrm>
        </p:spPr>
        <p:txBody>
          <a:bodyPr>
            <a:normAutofit fontScale="25000" lnSpcReduction="20000"/>
          </a:bodyPr>
          <a:lstStyle/>
          <a:p>
            <a:pPr algn="just">
              <a:defRPr/>
            </a:pPr>
            <a:endParaRPr lang="en-US" sz="2400" dirty="0" smtClean="0">
              <a:solidFill>
                <a:schemeClr val="accent1"/>
              </a:solidFill>
              <a:effectLst>
                <a:outerShdw blurRad="38100" dist="38100" dir="2700000" algn="tl">
                  <a:srgbClr val="C0C0C0"/>
                </a:outerShdw>
              </a:effectLst>
              <a:latin typeface="Constantia" pitchFamily="18" charset="0"/>
            </a:endParaRPr>
          </a:p>
          <a:p>
            <a:pPr marL="45720" indent="0" algn="just">
              <a:buNone/>
              <a:defRPr/>
            </a:pPr>
            <a:r>
              <a:rPr lang="en-US" sz="9600" b="1" dirty="0" smtClean="0">
                <a:solidFill>
                  <a:schemeClr val="accent3">
                    <a:lumMod val="50000"/>
                  </a:schemeClr>
                </a:solidFill>
                <a:latin typeface="Andalus" panose="02020603050405020304" pitchFamily="18" charset="-78"/>
                <a:cs typeface="Andalus" panose="02020603050405020304" pitchFamily="18" charset="-78"/>
              </a:rPr>
              <a:t>Chapter </a:t>
            </a:r>
            <a:r>
              <a:rPr lang="en-US" sz="9600" b="1" dirty="0">
                <a:solidFill>
                  <a:schemeClr val="accent3">
                    <a:lumMod val="50000"/>
                  </a:schemeClr>
                </a:solidFill>
                <a:latin typeface="Andalus" panose="02020603050405020304" pitchFamily="18" charset="-78"/>
                <a:cs typeface="Andalus" panose="02020603050405020304" pitchFamily="18" charset="-78"/>
              </a:rPr>
              <a:t>two discusses the following topics and the student by the end of this chapter will:</a:t>
            </a:r>
          </a:p>
          <a:p>
            <a:pPr algn="just" eaLnBrk="0" hangingPunct="0">
              <a:buClr>
                <a:schemeClr val="folHlink"/>
              </a:buClr>
              <a:buFont typeface="Wingdings" pitchFamily="2" charset="2"/>
              <a:buChar char="Ø"/>
              <a:defRPr/>
            </a:pPr>
            <a:r>
              <a:rPr lang="en-US" sz="9600" dirty="0" smtClean="0">
                <a:latin typeface="Andalus" panose="02020603050405020304" pitchFamily="18" charset="-78"/>
                <a:ea typeface="Times New Roman" pitchFamily="18" charset="0"/>
                <a:cs typeface="Andalus" panose="02020603050405020304" pitchFamily="18" charset="-78"/>
              </a:rPr>
              <a:t> </a:t>
            </a:r>
            <a:r>
              <a:rPr lang="en-US" sz="9600" dirty="0">
                <a:effectLst>
                  <a:outerShdw blurRad="38100" dist="38100" dir="2700000" algn="tl">
                    <a:srgbClr val="C0C0C0"/>
                  </a:outerShdw>
                </a:effectLst>
                <a:latin typeface="Andalus" panose="02020603050405020304" pitchFamily="18" charset="-78"/>
                <a:ea typeface="Times New Roman" pitchFamily="18" charset="0"/>
                <a:cs typeface="Andalus" panose="02020603050405020304" pitchFamily="18" charset="-78"/>
              </a:rPr>
              <a:t>Know the structure, hybridization and bonding of alkenes </a:t>
            </a:r>
          </a:p>
          <a:p>
            <a:pPr algn="just" eaLnBrk="0" hangingPunct="0">
              <a:buClr>
                <a:schemeClr val="folHlink"/>
              </a:buClr>
              <a:buFont typeface="Wingdings" pitchFamily="2" charset="2"/>
              <a:buChar char="Ø"/>
              <a:defRPr/>
            </a:pPr>
            <a:r>
              <a:rPr lang="en-US" sz="9600" dirty="0" smtClean="0">
                <a:effectLst>
                  <a:outerShdw blurRad="38100" dist="38100" dir="2700000" algn="tl">
                    <a:srgbClr val="C0C0C0"/>
                  </a:outerShdw>
                </a:effectLst>
                <a:latin typeface="Andalus" panose="02020603050405020304" pitchFamily="18" charset="-78"/>
                <a:ea typeface="Times New Roman" pitchFamily="18" charset="0"/>
                <a:cs typeface="Andalus" panose="02020603050405020304" pitchFamily="18" charset="-78"/>
              </a:rPr>
              <a:t> </a:t>
            </a:r>
            <a:r>
              <a:rPr lang="en-US" sz="9600" dirty="0">
                <a:effectLst>
                  <a:outerShdw blurRad="38100" dist="38100" dir="2700000" algn="tl">
                    <a:srgbClr val="C0C0C0"/>
                  </a:outerShdw>
                </a:effectLst>
                <a:latin typeface="Andalus" panose="02020603050405020304" pitchFamily="18" charset="-78"/>
                <a:cs typeface="Andalus" panose="02020603050405020304" pitchFamily="18" charset="-78"/>
              </a:rPr>
              <a:t>Know the common and IUPAC naming of </a:t>
            </a:r>
            <a:r>
              <a:rPr lang="en-US" sz="9600" dirty="0" smtClean="0">
                <a:effectLst>
                  <a:outerShdw blurRad="38100" dist="38100" dir="2700000" algn="tl">
                    <a:srgbClr val="C0C0C0"/>
                  </a:outerShdw>
                </a:effectLst>
                <a:latin typeface="Andalus" panose="02020603050405020304" pitchFamily="18" charset="-78"/>
                <a:cs typeface="Andalus" panose="02020603050405020304" pitchFamily="18" charset="-78"/>
              </a:rPr>
              <a:t>alkenes</a:t>
            </a:r>
            <a:endParaRPr lang="en-US" sz="9600" dirty="0">
              <a:effectLst>
                <a:outerShdw blurRad="38100" dist="38100" dir="2700000" algn="tl">
                  <a:srgbClr val="C0C0C0"/>
                </a:outerShdw>
              </a:effectLst>
              <a:latin typeface="Andalus" panose="02020603050405020304" pitchFamily="18" charset="-78"/>
              <a:cs typeface="Andalus" panose="02020603050405020304" pitchFamily="18" charset="-78"/>
            </a:endParaRPr>
          </a:p>
          <a:p>
            <a:pPr algn="just" eaLnBrk="0" hangingPunct="0">
              <a:buClr>
                <a:schemeClr val="folHlink"/>
              </a:buClr>
              <a:buFont typeface="Wingdings" pitchFamily="2" charset="2"/>
              <a:buChar char="Ø"/>
              <a:defRPr/>
            </a:pPr>
            <a:r>
              <a:rPr lang="en-US" sz="9600" dirty="0">
                <a:effectLst>
                  <a:outerShdw blurRad="38100" dist="38100" dir="2700000" algn="tl">
                    <a:srgbClr val="C0C0C0"/>
                  </a:outerShdw>
                </a:effectLst>
                <a:latin typeface="Andalus" panose="02020603050405020304" pitchFamily="18" charset="-78"/>
                <a:cs typeface="Andalus" panose="02020603050405020304" pitchFamily="18" charset="-78"/>
              </a:rPr>
              <a:t> Know the geometry of the double bond  i.e. cis/trans isomerization</a:t>
            </a:r>
          </a:p>
          <a:p>
            <a:pPr algn="just" eaLnBrk="0" hangingPunct="0">
              <a:buClr>
                <a:schemeClr val="folHlink"/>
              </a:buClr>
              <a:buFont typeface="Wingdings" pitchFamily="2" charset="2"/>
              <a:buChar char="Ø"/>
              <a:defRPr/>
            </a:pPr>
            <a:r>
              <a:rPr lang="en-US" sz="9600" dirty="0">
                <a:effectLst>
                  <a:outerShdw blurRad="38100" dist="38100" dir="2700000" algn="tl">
                    <a:srgbClr val="C0C0C0"/>
                  </a:outerShdw>
                </a:effectLst>
                <a:latin typeface="Andalus" panose="02020603050405020304" pitchFamily="18" charset="-78"/>
                <a:cs typeface="Andalus" panose="02020603050405020304" pitchFamily="18" charset="-78"/>
              </a:rPr>
              <a:t> Know the physical properties of </a:t>
            </a:r>
            <a:r>
              <a:rPr lang="en-US" sz="9600" dirty="0" smtClean="0">
                <a:effectLst>
                  <a:outerShdw blurRad="38100" dist="38100" dir="2700000" algn="tl">
                    <a:srgbClr val="C0C0C0"/>
                  </a:outerShdw>
                </a:effectLst>
                <a:latin typeface="Andalus" panose="02020603050405020304" pitchFamily="18" charset="-78"/>
                <a:cs typeface="Andalus" panose="02020603050405020304" pitchFamily="18" charset="-78"/>
              </a:rPr>
              <a:t>alkenes</a:t>
            </a:r>
            <a:endParaRPr lang="en-US" sz="9600" dirty="0">
              <a:effectLst>
                <a:outerShdw blurRad="38100" dist="38100" dir="2700000" algn="tl">
                  <a:srgbClr val="C0C0C0"/>
                </a:outerShdw>
              </a:effectLst>
              <a:latin typeface="Andalus" panose="02020603050405020304" pitchFamily="18" charset="-78"/>
              <a:cs typeface="Andalus" panose="02020603050405020304" pitchFamily="18" charset="-78"/>
            </a:endParaRPr>
          </a:p>
          <a:p>
            <a:pPr algn="just" eaLnBrk="0" hangingPunct="0">
              <a:buClr>
                <a:schemeClr val="folHlink"/>
              </a:buClr>
              <a:buFont typeface="Wingdings" pitchFamily="2" charset="2"/>
              <a:buChar char="Ø"/>
              <a:defRPr/>
            </a:pPr>
            <a:r>
              <a:rPr lang="en-US" sz="9600" dirty="0">
                <a:effectLst>
                  <a:outerShdw blurRad="38100" dist="38100" dir="2700000" algn="tl">
                    <a:srgbClr val="C0C0C0"/>
                  </a:outerShdw>
                </a:effectLst>
                <a:latin typeface="Andalus" panose="02020603050405020304" pitchFamily="18" charset="-78"/>
                <a:cs typeface="Andalus" panose="02020603050405020304" pitchFamily="18" charset="-78"/>
              </a:rPr>
              <a:t> Know the different methods used for preparation of alkenes (elimination reactions ; dehydrogenation, dehydration and alkenes stability (</a:t>
            </a:r>
            <a:r>
              <a:rPr lang="en-US" sz="9600" dirty="0" err="1">
                <a:effectLst>
                  <a:outerShdw blurRad="38100" dist="38100" dir="2700000" algn="tl">
                    <a:srgbClr val="C0C0C0"/>
                  </a:outerShdw>
                </a:effectLst>
                <a:latin typeface="Andalus" panose="02020603050405020304" pitchFamily="18" charset="-78"/>
                <a:cs typeface="Andalus" panose="02020603050405020304" pitchFamily="18" charset="-78"/>
              </a:rPr>
              <a:t>Zaitsev’s</a:t>
            </a:r>
            <a:r>
              <a:rPr lang="en-US" sz="9600" dirty="0">
                <a:effectLst>
                  <a:outerShdw blurRad="38100" dist="38100" dir="2700000" algn="tl">
                    <a:srgbClr val="C0C0C0"/>
                  </a:outerShdw>
                </a:effectLst>
                <a:latin typeface="Andalus" panose="02020603050405020304" pitchFamily="18" charset="-78"/>
                <a:cs typeface="Andalus" panose="02020603050405020304" pitchFamily="18" charset="-78"/>
              </a:rPr>
              <a:t> rule) play an important role in understanding these </a:t>
            </a:r>
            <a:r>
              <a:rPr lang="en-US" sz="9600" dirty="0" smtClean="0">
                <a:effectLst>
                  <a:outerShdw blurRad="38100" dist="38100" dir="2700000" algn="tl">
                    <a:srgbClr val="C0C0C0"/>
                  </a:outerShdw>
                </a:effectLst>
                <a:latin typeface="Andalus" panose="02020603050405020304" pitchFamily="18" charset="-78"/>
                <a:cs typeface="Andalus" panose="02020603050405020304" pitchFamily="18" charset="-78"/>
              </a:rPr>
              <a:t>reactions</a:t>
            </a:r>
            <a:endParaRPr lang="en-US" sz="9600" dirty="0">
              <a:effectLst>
                <a:outerShdw blurRad="38100" dist="38100" dir="2700000" algn="tl">
                  <a:srgbClr val="C0C0C0"/>
                </a:outerShdw>
              </a:effectLst>
              <a:latin typeface="Andalus" panose="02020603050405020304" pitchFamily="18" charset="-78"/>
              <a:cs typeface="Andalus" panose="02020603050405020304" pitchFamily="18" charset="-78"/>
            </a:endParaRPr>
          </a:p>
          <a:p>
            <a:pPr algn="just" eaLnBrk="0" hangingPunct="0">
              <a:buClr>
                <a:schemeClr val="folHlink"/>
              </a:buClr>
              <a:buFont typeface="Wingdings" pitchFamily="2" charset="2"/>
              <a:buChar char="Ø"/>
              <a:defRPr/>
            </a:pPr>
            <a:r>
              <a:rPr lang="en-US" sz="9600" dirty="0">
                <a:effectLst>
                  <a:outerShdw blurRad="38100" dist="38100" dir="2700000" algn="tl">
                    <a:srgbClr val="C0C0C0"/>
                  </a:outerShdw>
                </a:effectLst>
                <a:latin typeface="Andalus" panose="02020603050405020304" pitchFamily="18" charset="-78"/>
                <a:cs typeface="Andalus" panose="02020603050405020304" pitchFamily="18" charset="-78"/>
              </a:rPr>
              <a:t> Know the addition reactions of alkenes and the effect of </a:t>
            </a:r>
            <a:r>
              <a:rPr lang="en-US" sz="9600" dirty="0" err="1">
                <a:effectLst>
                  <a:outerShdw blurRad="38100" dist="38100" dir="2700000" algn="tl">
                    <a:srgbClr val="C0C0C0"/>
                  </a:outerShdw>
                </a:effectLst>
                <a:latin typeface="Andalus" panose="02020603050405020304" pitchFamily="18" charset="-78"/>
                <a:cs typeface="Andalus" panose="02020603050405020304" pitchFamily="18" charset="-78"/>
              </a:rPr>
              <a:t>Markovnikov’s</a:t>
            </a:r>
            <a:r>
              <a:rPr lang="en-US" sz="9600" dirty="0">
                <a:effectLst>
                  <a:outerShdw blurRad="38100" dist="38100" dir="2700000" algn="tl">
                    <a:srgbClr val="C0C0C0"/>
                  </a:outerShdw>
                </a:effectLst>
                <a:latin typeface="Andalus" panose="02020603050405020304" pitchFamily="18" charset="-78"/>
                <a:cs typeface="Andalus" panose="02020603050405020304" pitchFamily="18" charset="-78"/>
              </a:rPr>
              <a:t> rule in determining the </a:t>
            </a:r>
            <a:r>
              <a:rPr lang="en-US" sz="9600" dirty="0" err="1">
                <a:effectLst>
                  <a:outerShdw blurRad="38100" dist="38100" dir="2700000" algn="tl">
                    <a:srgbClr val="C0C0C0"/>
                  </a:outerShdw>
                </a:effectLst>
                <a:latin typeface="Andalus" panose="02020603050405020304" pitchFamily="18" charset="-78"/>
                <a:cs typeface="Andalus" panose="02020603050405020304" pitchFamily="18" charset="-78"/>
              </a:rPr>
              <a:t>regioselectivity</a:t>
            </a:r>
            <a:r>
              <a:rPr lang="en-US" sz="9600" dirty="0">
                <a:effectLst>
                  <a:outerShdw blurRad="38100" dist="38100" dir="2700000" algn="tl">
                    <a:srgbClr val="C0C0C0"/>
                  </a:outerShdw>
                </a:effectLst>
                <a:latin typeface="Andalus" panose="02020603050405020304" pitchFamily="18" charset="-78"/>
                <a:cs typeface="Andalus" panose="02020603050405020304" pitchFamily="18" charset="-78"/>
              </a:rPr>
              <a:t> of this reaction</a:t>
            </a:r>
            <a:r>
              <a:rPr lang="en-US" sz="9600" dirty="0" smtClean="0">
                <a:effectLst>
                  <a:outerShdw blurRad="38100" dist="38100" dir="2700000" algn="tl">
                    <a:srgbClr val="C0C0C0"/>
                  </a:outerShdw>
                </a:effectLst>
                <a:latin typeface="Andalus" panose="02020603050405020304" pitchFamily="18" charset="-78"/>
                <a:cs typeface="Andalus" panose="02020603050405020304" pitchFamily="18" charset="-78"/>
              </a:rPr>
              <a:t>.</a:t>
            </a:r>
            <a:endParaRPr lang="en-US" sz="9600" dirty="0">
              <a:effectLst>
                <a:outerShdw blurRad="38100" dist="38100" dir="2700000" algn="tl">
                  <a:srgbClr val="C0C0C0"/>
                </a:outerShdw>
              </a:effectLst>
              <a:latin typeface="Andalus" panose="02020603050405020304" pitchFamily="18" charset="-78"/>
              <a:cs typeface="Andalus" panose="02020603050405020304" pitchFamily="18" charset="-78"/>
            </a:endParaRPr>
          </a:p>
        </p:txBody>
      </p:sp>
      <p:sp>
        <p:nvSpPr>
          <p:cNvPr id="6" name="Slide Number Placeholder 5"/>
          <p:cNvSpPr>
            <a:spLocks noGrp="1"/>
          </p:cNvSpPr>
          <p:nvPr>
            <p:ph type="sldNum" sz="quarter" idx="12"/>
          </p:nvPr>
        </p:nvSpPr>
        <p:spPr>
          <a:xfrm>
            <a:off x="7315200" y="6172200"/>
            <a:ext cx="1828800" cy="365125"/>
          </a:xfrm>
        </p:spPr>
        <p:txBody>
          <a:bodyPr/>
          <a:lstStyle/>
          <a:p>
            <a:fld id="{8F46A9B3-9256-472E-83BE-ED1E908B8D37}" type="slidenum">
              <a:rPr lang="en-US" smtClean="0"/>
              <a:pPr/>
              <a:t>2</a:t>
            </a:fld>
            <a:endParaRPr lang="en-US" dirty="0"/>
          </a:p>
        </p:txBody>
      </p:sp>
    </p:spTree>
    <p:extLst>
      <p:ext uri="{BB962C8B-B14F-4D97-AF65-F5344CB8AC3E}">
        <p14:creationId xmlns="" xmlns:p14="http://schemas.microsoft.com/office/powerpoint/2010/main" val="3851788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2841964" y="727063"/>
            <a:ext cx="1819729" cy="461665"/>
          </a:xfrm>
          <a:prstGeom prst="rect">
            <a:avLst/>
          </a:prstGeom>
          <a:noFill/>
          <a:ln w="9525">
            <a:noFill/>
            <a:miter lim="800000"/>
            <a:headEnd/>
            <a:tailEnd/>
          </a:ln>
          <a:effectLst/>
        </p:spPr>
        <p:txBody>
          <a:bodyPr wrap="none">
            <a:spAutoFit/>
          </a:bodyPr>
          <a:lstStyle/>
          <a:p>
            <a:pPr>
              <a:defRPr/>
            </a:pPr>
            <a:r>
              <a:rPr lang="en-US" sz="2400" b="1" u="sng" dirty="0" err="1">
                <a:solidFill>
                  <a:schemeClr val="accent1"/>
                </a:solidFill>
                <a:effectLst>
                  <a:outerShdw blurRad="38100" dist="38100" dir="2700000" algn="tl">
                    <a:srgbClr val="C0C0C0"/>
                  </a:outerShdw>
                </a:effectLst>
                <a:latin typeface="Andalus" panose="02020603050405020304" pitchFamily="18" charset="-78"/>
                <a:cs typeface="Andalus" panose="02020603050405020304" pitchFamily="18" charset="-78"/>
              </a:rPr>
              <a:t>Zaitsev’sRule</a:t>
            </a:r>
            <a:endParaRPr lang="en-GB" sz="2400" b="1" u="sng" dirty="0">
              <a:solidFill>
                <a:schemeClr val="accent1"/>
              </a:solidFill>
              <a:effectLst>
                <a:outerShdw blurRad="38100" dist="38100" dir="2700000" algn="tl">
                  <a:srgbClr val="C0C0C0"/>
                </a:outerShdw>
              </a:effectLst>
              <a:latin typeface="Andalus" panose="02020603050405020304" pitchFamily="18" charset="-78"/>
              <a:cs typeface="Andalus" panose="02020603050405020304" pitchFamily="18" charset="-78"/>
            </a:endParaRPr>
          </a:p>
        </p:txBody>
      </p:sp>
      <p:sp>
        <p:nvSpPr>
          <p:cNvPr id="6" name="Rectangle 6"/>
          <p:cNvSpPr>
            <a:spLocks noChangeArrowheads="1"/>
          </p:cNvSpPr>
          <p:nvPr/>
        </p:nvSpPr>
        <p:spPr bwMode="auto">
          <a:xfrm>
            <a:off x="0" y="1340277"/>
            <a:ext cx="9144000" cy="1569660"/>
          </a:xfrm>
          <a:prstGeom prst="rect">
            <a:avLst/>
          </a:prstGeom>
          <a:noFill/>
          <a:ln w="9525">
            <a:noFill/>
            <a:miter lim="800000"/>
            <a:headEnd/>
            <a:tailEnd/>
          </a:ln>
          <a:effectLst/>
        </p:spPr>
        <p:txBody>
          <a:bodyPr>
            <a:spAutoFit/>
          </a:bodyPr>
          <a:lstStyle/>
          <a:p>
            <a:pPr algn="just">
              <a:buClr>
                <a:schemeClr val="folHlink"/>
              </a:buClr>
              <a:buFont typeface="Wingdings" pitchFamily="2" charset="2"/>
              <a:buChar char="Ø"/>
              <a:defRPr/>
            </a:pPr>
            <a:r>
              <a:rPr lang="en-US" sz="2400" dirty="0">
                <a:latin typeface="Andalus" panose="02020603050405020304" pitchFamily="18" charset="-78"/>
                <a:cs typeface="Andalus" panose="02020603050405020304" pitchFamily="18" charset="-78"/>
              </a:rPr>
              <a:t> </a:t>
            </a:r>
            <a:r>
              <a:rPr lang="en-US" sz="2400" dirty="0">
                <a:effectLst>
                  <a:outerShdw blurRad="38100" dist="38100" dir="2700000" algn="tl">
                    <a:srgbClr val="C0C0C0"/>
                  </a:outerShdw>
                </a:effectLst>
                <a:latin typeface="Andalus" panose="02020603050405020304" pitchFamily="18" charset="-78"/>
                <a:cs typeface="Andalus" panose="02020603050405020304" pitchFamily="18" charset="-78"/>
              </a:rPr>
              <a:t>If there are  different protons can be eliminated with the hydroxyl group or with halogen atom, in this case more than one alkene can be formed, the major product will be the alkene with the most alkyl substituents attached to the double bonded carbon.</a:t>
            </a:r>
            <a:endParaRPr lang="en-GB" sz="2400" dirty="0">
              <a:effectLst>
                <a:outerShdw blurRad="38100" dist="38100" dir="2700000" algn="tl">
                  <a:srgbClr val="C0C0C0"/>
                </a:outerShdw>
              </a:effectLst>
              <a:latin typeface="Andalus" panose="02020603050405020304" pitchFamily="18" charset="-78"/>
              <a:cs typeface="Andalus" panose="02020603050405020304" pitchFamily="18" charset="-78"/>
            </a:endParaRPr>
          </a:p>
        </p:txBody>
      </p:sp>
      <p:graphicFrame>
        <p:nvGraphicFramePr>
          <p:cNvPr id="7" name="Object 7"/>
          <p:cNvGraphicFramePr>
            <a:graphicFrameLocks noChangeAspect="1"/>
          </p:cNvGraphicFramePr>
          <p:nvPr>
            <p:extLst>
              <p:ext uri="{D42A27DB-BD31-4B8C-83A1-F6EECF244321}">
                <p14:modId xmlns="" xmlns:p14="http://schemas.microsoft.com/office/powerpoint/2010/main" val="3696491691"/>
              </p:ext>
            </p:extLst>
          </p:nvPr>
        </p:nvGraphicFramePr>
        <p:xfrm>
          <a:off x="760413" y="2819400"/>
          <a:ext cx="7083425" cy="2584450"/>
        </p:xfrm>
        <a:graphic>
          <a:graphicData uri="http://schemas.openxmlformats.org/presentationml/2006/ole">
            <p:oleObj spid="_x0000_s12311" name="CS ChemDraw Drawing" r:id="rId3" imgW="4093920" imgH="1311840" progId="ChemDraw.Document.6.0">
              <p:embed/>
            </p:oleObj>
          </a:graphicData>
        </a:graphic>
      </p:graphicFrame>
      <p:sp>
        <p:nvSpPr>
          <p:cNvPr id="8" name="TextBox 7"/>
          <p:cNvSpPr txBox="1">
            <a:spLocks noChangeArrowheads="1"/>
          </p:cNvSpPr>
          <p:nvPr/>
        </p:nvSpPr>
        <p:spPr bwMode="auto">
          <a:xfrm>
            <a:off x="914400" y="5493603"/>
            <a:ext cx="749458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err="1">
                <a:solidFill>
                  <a:schemeClr val="accent1"/>
                </a:solidFill>
                <a:latin typeface="Andalus" panose="02020603050405020304" pitchFamily="18" charset="-78"/>
                <a:cs typeface="Andalus" panose="02020603050405020304" pitchFamily="18" charset="-78"/>
              </a:rPr>
              <a:t>Zaitsev</a:t>
            </a:r>
            <a:r>
              <a:rPr lang="en-US" sz="2400" b="1" dirty="0">
                <a:solidFill>
                  <a:schemeClr val="accent1"/>
                </a:solidFill>
                <a:latin typeface="Andalus" panose="02020603050405020304" pitchFamily="18" charset="-78"/>
                <a:cs typeface="Andalus" panose="02020603050405020304" pitchFamily="18" charset="-78"/>
              </a:rPr>
              <a:t> rule:</a:t>
            </a:r>
            <a:r>
              <a:rPr lang="en-US" sz="2400" dirty="0">
                <a:solidFill>
                  <a:schemeClr val="accent1"/>
                </a:solidFill>
                <a:latin typeface="Andalus" panose="02020603050405020304" pitchFamily="18" charset="-78"/>
                <a:cs typeface="Andalus" panose="02020603050405020304" pitchFamily="18" charset="-78"/>
              </a:rPr>
              <a:t>  </a:t>
            </a:r>
            <a:r>
              <a:rPr lang="en-US" sz="2400" dirty="0">
                <a:solidFill>
                  <a:schemeClr val="accent6"/>
                </a:solidFill>
                <a:latin typeface="Andalus" panose="02020603050405020304" pitchFamily="18" charset="-78"/>
                <a:cs typeface="Andalus" panose="02020603050405020304" pitchFamily="18" charset="-78"/>
              </a:rPr>
              <a:t>an elimination occurs to give the most stable, more highly substituted alkene</a:t>
            </a:r>
          </a:p>
        </p:txBody>
      </p:sp>
      <p:sp>
        <p:nvSpPr>
          <p:cNvPr id="4" name="Slide Number Placeholder 3"/>
          <p:cNvSpPr>
            <a:spLocks noGrp="1"/>
          </p:cNvSpPr>
          <p:nvPr>
            <p:ph type="sldNum" sz="quarter" idx="12"/>
          </p:nvPr>
        </p:nvSpPr>
        <p:spPr>
          <a:xfrm>
            <a:off x="7315200" y="6172200"/>
            <a:ext cx="1828800" cy="365125"/>
          </a:xfrm>
        </p:spPr>
        <p:txBody>
          <a:bodyPr/>
          <a:lstStyle/>
          <a:p>
            <a:fld id="{8F46A9B3-9256-472E-83BE-ED1E908B8D37}" type="slidenum">
              <a:rPr lang="en-US" smtClean="0"/>
              <a:pPr/>
              <a:t>20</a:t>
            </a:fld>
            <a:endParaRPr lang="en-US" dirty="0"/>
          </a:p>
        </p:txBody>
      </p:sp>
    </p:spTree>
    <p:extLst>
      <p:ext uri="{BB962C8B-B14F-4D97-AF65-F5344CB8AC3E}">
        <p14:creationId xmlns="" xmlns:p14="http://schemas.microsoft.com/office/powerpoint/2010/main" val="26727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865176" y="533400"/>
            <a:ext cx="7391400" cy="1104900"/>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19100" indent="-419100" algn="just">
              <a:buClr>
                <a:srgbClr val="CC0000"/>
              </a:buClr>
              <a:buNone/>
              <a:defRPr/>
            </a:pPr>
            <a:r>
              <a:rPr lang="en-US" sz="2000" dirty="0" smtClean="0">
                <a:solidFill>
                  <a:srgbClr val="CC0000"/>
                </a:solidFill>
                <a:effectLst>
                  <a:outerShdw blurRad="38100" dist="38100" dir="2700000" algn="tl">
                    <a:srgbClr val="C0C0C0"/>
                  </a:outerShdw>
                </a:effectLst>
              </a:rPr>
              <a:t>2-</a:t>
            </a:r>
            <a:r>
              <a:rPr lang="en-US" sz="2000" dirty="0" smtClean="0">
                <a:solidFill>
                  <a:srgbClr val="990033"/>
                </a:solidFill>
              </a:rPr>
              <a:t> </a:t>
            </a:r>
            <a:r>
              <a:rPr lang="en-US" sz="2000" b="1" u="sng" dirty="0" err="1" smtClean="0">
                <a:solidFill>
                  <a:srgbClr val="CC0000"/>
                </a:solidFill>
                <a:effectLst>
                  <a:outerShdw blurRad="38100" dist="38100" dir="2700000" algn="tl">
                    <a:srgbClr val="C0C0C0"/>
                  </a:outerShdw>
                </a:effectLst>
                <a:latin typeface="Andalus" panose="02020603050405020304" pitchFamily="18" charset="-78"/>
                <a:cs typeface="Andalus" panose="02020603050405020304" pitchFamily="18" charset="-78"/>
              </a:rPr>
              <a:t>Dehydrohalogenation</a:t>
            </a:r>
            <a:r>
              <a:rPr lang="en-US" sz="2000" b="1" u="sng" dirty="0" smtClean="0">
                <a:solidFill>
                  <a:srgbClr val="CC0000"/>
                </a:solidFill>
                <a:effectLst>
                  <a:outerShdw blurRad="38100" dist="38100" dir="2700000" algn="tl">
                    <a:srgbClr val="C0C0C0"/>
                  </a:outerShdw>
                </a:effectLst>
                <a:latin typeface="Andalus" panose="02020603050405020304" pitchFamily="18" charset="-78"/>
                <a:cs typeface="Andalus" panose="02020603050405020304" pitchFamily="18" charset="-78"/>
              </a:rPr>
              <a:t> of alkyl halides</a:t>
            </a:r>
            <a:r>
              <a:rPr lang="en-US" sz="2000" b="1" dirty="0" smtClean="0">
                <a:solidFill>
                  <a:srgbClr val="CC0000"/>
                </a:solidFill>
                <a:effectLst>
                  <a:outerShdw blurRad="38100" dist="38100" dir="2700000" algn="tl">
                    <a:srgbClr val="C0C0C0"/>
                  </a:outerShdw>
                </a:effectLst>
                <a:latin typeface="Andalus" panose="02020603050405020304" pitchFamily="18" charset="-78"/>
                <a:cs typeface="Andalus" panose="02020603050405020304" pitchFamily="18" charset="-78"/>
              </a:rPr>
              <a:t> using a base:</a:t>
            </a:r>
          </a:p>
          <a:p>
            <a:pPr marL="419100" indent="-419100" algn="just">
              <a:buClr>
                <a:srgbClr val="CC0000"/>
              </a:buClr>
              <a:buNone/>
              <a:defRPr/>
            </a:pPr>
            <a:r>
              <a:rPr lang="en-US" sz="2000" b="1" dirty="0" smtClean="0">
                <a:solidFill>
                  <a:schemeClr val="tx1">
                    <a:lumMod val="85000"/>
                    <a:lumOff val="15000"/>
                  </a:schemeClr>
                </a:solidFill>
                <a:effectLst>
                  <a:outerShdw blurRad="38100" dist="38100" dir="2700000" algn="tl">
                    <a:srgbClr val="C0C0C0"/>
                  </a:outerShdw>
                </a:effectLst>
                <a:latin typeface="Andalus" pitchFamily="18" charset="-78"/>
                <a:cs typeface="Andalus" pitchFamily="18" charset="-78"/>
              </a:rPr>
              <a:t>(</a:t>
            </a:r>
            <a:r>
              <a:rPr lang="en-US" sz="2000" dirty="0" smtClean="0">
                <a:solidFill>
                  <a:schemeClr val="tx1"/>
                </a:solidFill>
                <a:effectLst>
                  <a:outerShdw blurRad="38100" dist="38100" dir="2700000" algn="tl">
                    <a:srgbClr val="C0C0C0"/>
                  </a:outerShdw>
                </a:effectLst>
                <a:latin typeface="Andalus" panose="02020603050405020304" pitchFamily="18" charset="-78"/>
                <a:cs typeface="Andalus" panose="02020603050405020304" pitchFamily="18" charset="-78"/>
              </a:rPr>
              <a:t>removal halogen atom with  hydrogen atom ) </a:t>
            </a:r>
            <a:r>
              <a:rPr lang="en-US" sz="2000" dirty="0" smtClean="0">
                <a:latin typeface="Andalus" panose="02020603050405020304" pitchFamily="18" charset="-78"/>
                <a:cs typeface="Andalus" panose="02020603050405020304" pitchFamily="18" charset="-78"/>
              </a:rPr>
              <a:t>Heating </a:t>
            </a:r>
            <a:r>
              <a:rPr lang="en-US" sz="2000" dirty="0">
                <a:latin typeface="Andalus" panose="02020603050405020304" pitchFamily="18" charset="-78"/>
                <a:cs typeface="Andalus" panose="02020603050405020304" pitchFamily="18" charset="-78"/>
              </a:rPr>
              <a:t>an alkyl halide with a solution of KOH, in </a:t>
            </a:r>
            <a:r>
              <a:rPr lang="en-US" sz="2000" dirty="0" smtClean="0">
                <a:latin typeface="Andalus" panose="02020603050405020304" pitchFamily="18" charset="-78"/>
                <a:cs typeface="Andalus" panose="02020603050405020304" pitchFamily="18" charset="-78"/>
              </a:rPr>
              <a:t>alcohol, yields </a:t>
            </a:r>
            <a:r>
              <a:rPr lang="en-US" sz="2000" dirty="0">
                <a:latin typeface="Andalus" panose="02020603050405020304" pitchFamily="18" charset="-78"/>
                <a:cs typeface="Andalus" panose="02020603050405020304" pitchFamily="18" charset="-78"/>
              </a:rPr>
              <a:t>an alkenes. </a:t>
            </a:r>
            <a:endParaRPr lang="en-US" sz="2000" b="1" dirty="0" smtClean="0">
              <a:solidFill>
                <a:srgbClr val="CC0000"/>
              </a:solidFill>
              <a:effectLst>
                <a:outerShdw blurRad="38100" dist="38100" dir="2700000" algn="tl">
                  <a:srgbClr val="C0C0C0"/>
                </a:outerShdw>
              </a:effectLst>
              <a:latin typeface="Andalus" panose="02020603050405020304" pitchFamily="18" charset="-78"/>
              <a:cs typeface="Andalus" panose="02020603050405020304" pitchFamily="18" charset="-78"/>
            </a:endParaRPr>
          </a:p>
        </p:txBody>
      </p:sp>
      <p:graphicFrame>
        <p:nvGraphicFramePr>
          <p:cNvPr id="5" name="Object 5"/>
          <p:cNvGraphicFramePr>
            <a:graphicFrameLocks noChangeAspect="1"/>
          </p:cNvGraphicFramePr>
          <p:nvPr>
            <p:extLst>
              <p:ext uri="{D42A27DB-BD31-4B8C-83A1-F6EECF244321}">
                <p14:modId xmlns="" xmlns:p14="http://schemas.microsoft.com/office/powerpoint/2010/main" val="4245838745"/>
              </p:ext>
            </p:extLst>
          </p:nvPr>
        </p:nvGraphicFramePr>
        <p:xfrm>
          <a:off x="663552" y="1825625"/>
          <a:ext cx="7794648" cy="4270375"/>
        </p:xfrm>
        <a:graphic>
          <a:graphicData uri="http://schemas.openxmlformats.org/presentationml/2006/ole">
            <p:oleObj spid="_x0000_s13339" name="CS ChemDraw Drawing" r:id="rId3" imgW="3552840" imgH="1815480" progId="ChemDraw.Document.6.0">
              <p:embed/>
            </p:oleObj>
          </a:graphicData>
        </a:graphic>
      </p:graphicFrame>
      <p:sp>
        <p:nvSpPr>
          <p:cNvPr id="6" name="Slide Number Placeholder 5"/>
          <p:cNvSpPr>
            <a:spLocks noGrp="1"/>
          </p:cNvSpPr>
          <p:nvPr>
            <p:ph type="sldNum" sz="quarter" idx="12"/>
          </p:nvPr>
        </p:nvSpPr>
        <p:spPr>
          <a:xfrm>
            <a:off x="7315200" y="6172200"/>
            <a:ext cx="1828800" cy="365125"/>
          </a:xfrm>
        </p:spPr>
        <p:txBody>
          <a:bodyPr/>
          <a:lstStyle/>
          <a:p>
            <a:fld id="{8F46A9B3-9256-472E-83BE-ED1E908B8D37}" type="slidenum">
              <a:rPr lang="en-US" smtClean="0"/>
              <a:pPr/>
              <a:t>21</a:t>
            </a:fld>
            <a:endParaRPr lang="en-US" dirty="0"/>
          </a:p>
        </p:txBody>
      </p:sp>
    </p:spTree>
    <p:extLst>
      <p:ext uri="{BB962C8B-B14F-4D97-AF65-F5344CB8AC3E}">
        <p14:creationId xmlns="" xmlns:p14="http://schemas.microsoft.com/office/powerpoint/2010/main" val="3216383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2"/>
          <p:cNvSpPr/>
          <p:nvPr/>
        </p:nvSpPr>
        <p:spPr>
          <a:xfrm>
            <a:off x="15240" y="0"/>
            <a:ext cx="5958408" cy="461665"/>
          </a:xfrm>
          <a:prstGeom prst="rect">
            <a:avLst/>
          </a:prstGeom>
        </p:spPr>
        <p:txBody>
          <a:bodyPr wrap="square">
            <a:spAutoFit/>
          </a:bodyPr>
          <a:lstStyle/>
          <a:p>
            <a:pPr lvl="0" algn="l" rtl="0"/>
            <a:r>
              <a:rPr lang="en-US" sz="2400" b="1" u="sng" dirty="0" smtClean="0">
                <a:solidFill>
                  <a:srgbClr val="C00000"/>
                </a:solidFill>
                <a:latin typeface="Andalus" panose="02020603050405020304" pitchFamily="18" charset="-78"/>
                <a:cs typeface="Andalus" panose="02020603050405020304" pitchFamily="18" charset="-78"/>
              </a:rPr>
              <a:t>3- </a:t>
            </a:r>
            <a:r>
              <a:rPr lang="en-US" sz="2400" b="1" u="sng" dirty="0" err="1" smtClean="0">
                <a:solidFill>
                  <a:srgbClr val="C00000"/>
                </a:solidFill>
                <a:latin typeface="Andalus" panose="02020603050405020304" pitchFamily="18" charset="-78"/>
                <a:cs typeface="Andalus" panose="02020603050405020304" pitchFamily="18" charset="-78"/>
              </a:rPr>
              <a:t>Dehalogenation</a:t>
            </a:r>
            <a:r>
              <a:rPr lang="en-US" sz="2400" b="1" u="sng" dirty="0" smtClean="0">
                <a:solidFill>
                  <a:srgbClr val="C00000"/>
                </a:solidFill>
                <a:latin typeface="Andalus" panose="02020603050405020304" pitchFamily="18" charset="-78"/>
                <a:cs typeface="Andalus" panose="02020603050405020304" pitchFamily="18" charset="-78"/>
              </a:rPr>
              <a:t> </a:t>
            </a:r>
            <a:r>
              <a:rPr lang="en-US" sz="2400" b="1" u="sng" dirty="0">
                <a:solidFill>
                  <a:srgbClr val="C00000"/>
                </a:solidFill>
                <a:latin typeface="Andalus" panose="02020603050405020304" pitchFamily="18" charset="-78"/>
                <a:cs typeface="Andalus" panose="02020603050405020304" pitchFamily="18" charset="-78"/>
              </a:rPr>
              <a:t>of </a:t>
            </a:r>
            <a:r>
              <a:rPr lang="en-US" sz="2400" b="1" u="sng" dirty="0" smtClean="0">
                <a:solidFill>
                  <a:srgbClr val="C00000"/>
                </a:solidFill>
                <a:latin typeface="Andalus" panose="02020603050405020304" pitchFamily="18" charset="-78"/>
                <a:cs typeface="Andalus" panose="02020603050405020304" pitchFamily="18" charset="-78"/>
              </a:rPr>
              <a:t>vicinal </a:t>
            </a:r>
            <a:r>
              <a:rPr lang="en-US" sz="2400" b="1" u="sng" dirty="0" err="1" smtClean="0">
                <a:solidFill>
                  <a:srgbClr val="C00000"/>
                </a:solidFill>
                <a:latin typeface="Andalus" panose="02020603050405020304" pitchFamily="18" charset="-78"/>
                <a:cs typeface="Andalus" panose="02020603050405020304" pitchFamily="18" charset="-78"/>
              </a:rPr>
              <a:t>dihalides</a:t>
            </a:r>
            <a:endParaRPr lang="ar-SA" sz="2400" b="1" u="sng" dirty="0">
              <a:solidFill>
                <a:srgbClr val="C00000"/>
              </a:solidFill>
              <a:latin typeface="Andalus" panose="02020603050405020304" pitchFamily="18" charset="-78"/>
              <a:cs typeface="Andalus" panose="02020603050405020304" pitchFamily="18" charset="-78"/>
            </a:endParaRPr>
          </a:p>
        </p:txBody>
      </p:sp>
      <p:grpSp>
        <p:nvGrpSpPr>
          <p:cNvPr id="3" name="مجموعة 6"/>
          <p:cNvGrpSpPr>
            <a:grpSpLocks noChangeAspect="1"/>
          </p:cNvGrpSpPr>
          <p:nvPr/>
        </p:nvGrpSpPr>
        <p:grpSpPr>
          <a:xfrm>
            <a:off x="1362915" y="968667"/>
            <a:ext cx="6759954" cy="1260000"/>
            <a:chOff x="990600" y="1124744"/>
            <a:chExt cx="7162800" cy="1335087"/>
          </a:xfrm>
        </p:grpSpPr>
        <p:pic>
          <p:nvPicPr>
            <p:cNvPr id="4"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0600" y="1124744"/>
              <a:ext cx="7162800" cy="1335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4500562" y="1240059"/>
              <a:ext cx="929436" cy="391342"/>
            </a:xfrm>
            <a:prstGeom prst="rect">
              <a:avLst/>
            </a:prstGeom>
            <a:noFill/>
          </p:spPr>
          <p:txBody>
            <a:bodyPr wrap="none" rtlCol="1">
              <a:spAutoFit/>
            </a:bodyPr>
            <a:lstStyle/>
            <a:p>
              <a:r>
                <a:rPr lang="en-US" dirty="0" smtClean="0">
                  <a:latin typeface="Andalus" panose="02020603050405020304" pitchFamily="18" charset="-78"/>
                  <a:cs typeface="Andalus" panose="02020603050405020304" pitchFamily="18" charset="-78"/>
                </a:rPr>
                <a:t>alcohol</a:t>
              </a:r>
              <a:endParaRPr lang="ar-SA" dirty="0">
                <a:latin typeface="Andalus" panose="02020603050405020304" pitchFamily="18" charset="-78"/>
                <a:cs typeface="Andalus" panose="02020603050405020304" pitchFamily="18" charset="-78"/>
              </a:endParaRPr>
            </a:p>
          </p:txBody>
        </p:sp>
      </p:grpSp>
      <p:sp>
        <p:nvSpPr>
          <p:cNvPr id="6" name="مستطيل 59"/>
          <p:cNvSpPr/>
          <p:nvPr/>
        </p:nvSpPr>
        <p:spPr>
          <a:xfrm>
            <a:off x="452997" y="2788276"/>
            <a:ext cx="1361270" cy="461665"/>
          </a:xfrm>
          <a:prstGeom prst="rect">
            <a:avLst/>
          </a:prstGeom>
        </p:spPr>
        <p:txBody>
          <a:bodyPr wrap="none">
            <a:spAutoFit/>
          </a:bodyPr>
          <a:lstStyle/>
          <a:p>
            <a:pPr lvl="0"/>
            <a:r>
              <a:rPr lang="en-US" sz="2400" dirty="0" smtClean="0">
                <a:solidFill>
                  <a:srgbClr val="00B050"/>
                </a:solidFill>
                <a:latin typeface="Andalus" panose="02020603050405020304" pitchFamily="18" charset="-78"/>
                <a:cs typeface="Andalus" panose="02020603050405020304" pitchFamily="18" charset="-78"/>
              </a:rPr>
              <a:t>Example:</a:t>
            </a:r>
            <a:endParaRPr lang="ar-SA" sz="2400" dirty="0">
              <a:solidFill>
                <a:srgbClr val="00B050"/>
              </a:solidFill>
              <a:latin typeface="Andalus" panose="02020603050405020304" pitchFamily="18" charset="-78"/>
              <a:cs typeface="Andalus" panose="02020603050405020304" pitchFamily="18" charset="-78"/>
            </a:endParaRPr>
          </a:p>
        </p:txBody>
      </p:sp>
      <p:pic>
        <p:nvPicPr>
          <p:cNvPr id="7" name="Picture 2"/>
          <p:cNvPicPr>
            <a:picLocks noChangeAspect="1" noChangeArrowheads="1"/>
          </p:cNvPicPr>
          <p:nvPr/>
        </p:nvPicPr>
        <p:blipFill>
          <a:blip r:embed="rId3" cstate="print">
            <a:lum bright="-40000"/>
            <a:extLst>
              <a:ext uri="{28A0092B-C50C-407E-A947-70E740481C1C}">
                <a14:useLocalDpi xmlns="" xmlns:a14="http://schemas.microsoft.com/office/drawing/2010/main" val="0"/>
              </a:ext>
            </a:extLst>
          </a:blip>
          <a:srcRect/>
          <a:stretch>
            <a:fillRect/>
          </a:stretch>
        </p:blipFill>
        <p:spPr bwMode="auto">
          <a:xfrm>
            <a:off x="2255477" y="4617232"/>
            <a:ext cx="4974830" cy="90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print">
            <a:duotone>
              <a:prstClr val="black"/>
              <a:schemeClr val="tx1">
                <a:tint val="45000"/>
                <a:satMod val="400000"/>
              </a:schemeClr>
            </a:duotone>
            <a:extLst>
              <a:ext uri="{28A0092B-C50C-407E-A947-70E740481C1C}">
                <a14:useLocalDpi xmlns="" xmlns:a14="http://schemas.microsoft.com/office/drawing/2010/main" val="0"/>
              </a:ext>
            </a:extLst>
          </a:blip>
          <a:srcRect/>
          <a:stretch>
            <a:fillRect/>
          </a:stretch>
        </p:blipFill>
        <p:spPr bwMode="auto">
          <a:xfrm>
            <a:off x="1814265" y="3293025"/>
            <a:ext cx="6133479" cy="90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Slide Number Placeholder 10"/>
          <p:cNvSpPr>
            <a:spLocks noGrp="1"/>
          </p:cNvSpPr>
          <p:nvPr>
            <p:ph type="sldNum" sz="quarter" idx="12"/>
          </p:nvPr>
        </p:nvSpPr>
        <p:spPr>
          <a:xfrm>
            <a:off x="7239000" y="6172200"/>
            <a:ext cx="1828800" cy="365125"/>
          </a:xfrm>
        </p:spPr>
        <p:txBody>
          <a:bodyPr/>
          <a:lstStyle/>
          <a:p>
            <a:fld id="{8F46A9B3-9256-472E-83BE-ED1E908B8D37}" type="slidenum">
              <a:rPr lang="en-US" smtClean="0"/>
              <a:pPr/>
              <a:t>22</a:t>
            </a:fld>
            <a:endParaRPr lang="en-US" dirty="0"/>
          </a:p>
        </p:txBody>
      </p:sp>
    </p:spTree>
    <p:extLst>
      <p:ext uri="{BB962C8B-B14F-4D97-AF65-F5344CB8AC3E}">
        <p14:creationId xmlns="" xmlns:p14="http://schemas.microsoft.com/office/powerpoint/2010/main" val="1309911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idx="4294967295"/>
          </p:nvPr>
        </p:nvSpPr>
        <p:spPr>
          <a:xfrm>
            <a:off x="457200" y="704850"/>
            <a:ext cx="8229600" cy="1143000"/>
          </a:xfrm>
        </p:spPr>
        <p:txBody>
          <a:bodyPr lIns="91440" rIns="91440" bIns="45720" anchor="ctr"/>
          <a:lstStyle/>
          <a:p>
            <a:pPr marL="0" indent="0" algn="ctr">
              <a:buNone/>
              <a:defRPr/>
            </a:pPr>
            <a:r>
              <a:rPr lang="en-US" dirty="0" smtClean="0">
                <a:solidFill>
                  <a:schemeClr val="accent1"/>
                </a:solidFill>
                <a:effectLst>
                  <a:outerShdw blurRad="38100" dist="38100" dir="2700000" algn="tl">
                    <a:srgbClr val="C0C0C0"/>
                  </a:outerShdw>
                </a:effectLst>
                <a:latin typeface="Andalus" panose="02020603050405020304" pitchFamily="18" charset="-78"/>
                <a:cs typeface="Andalus" panose="02020603050405020304" pitchFamily="18" charset="-78"/>
              </a:rPr>
              <a:t>Reactions Of Alkenes</a:t>
            </a:r>
            <a:endParaRPr lang="ar-SA" dirty="0" smtClean="0">
              <a:solidFill>
                <a:schemeClr val="accent1"/>
              </a:solidFill>
              <a:effectLst>
                <a:outerShdw blurRad="38100" dist="38100" dir="2700000" algn="tl">
                  <a:srgbClr val="C0C0C0"/>
                </a:outerShdw>
              </a:effectLst>
              <a:latin typeface="Andalus" panose="02020603050405020304" pitchFamily="18" charset="-78"/>
              <a:cs typeface="Andalus" panose="02020603050405020304" pitchFamily="18" charset="-78"/>
            </a:endParaRPr>
          </a:p>
        </p:txBody>
      </p:sp>
      <p:graphicFrame>
        <p:nvGraphicFramePr>
          <p:cNvPr id="5" name="Object 7"/>
          <p:cNvGraphicFramePr>
            <a:graphicFrameLocks noChangeAspect="1"/>
          </p:cNvGraphicFramePr>
          <p:nvPr>
            <p:extLst>
              <p:ext uri="{D42A27DB-BD31-4B8C-83A1-F6EECF244321}">
                <p14:modId xmlns="" xmlns:p14="http://schemas.microsoft.com/office/powerpoint/2010/main" val="3782869821"/>
              </p:ext>
            </p:extLst>
          </p:nvPr>
        </p:nvGraphicFramePr>
        <p:xfrm>
          <a:off x="1000125" y="2065338"/>
          <a:ext cx="6799263" cy="3205162"/>
        </p:xfrm>
        <a:graphic>
          <a:graphicData uri="http://schemas.openxmlformats.org/presentationml/2006/ole">
            <p:oleObj spid="_x0000_s15383" name="CS ChemDraw Drawing" r:id="rId3" imgW="6103800" imgH="2724840" progId="ChemDraw.Document.6.0">
              <p:embed/>
            </p:oleObj>
          </a:graphicData>
        </a:graphic>
      </p:graphicFrame>
      <p:sp>
        <p:nvSpPr>
          <p:cNvPr id="6" name="Slide Number Placeholder 5"/>
          <p:cNvSpPr>
            <a:spLocks noGrp="1"/>
          </p:cNvSpPr>
          <p:nvPr>
            <p:ph type="sldNum" sz="quarter" idx="12"/>
          </p:nvPr>
        </p:nvSpPr>
        <p:spPr>
          <a:xfrm>
            <a:off x="7315200" y="6172200"/>
            <a:ext cx="1828800" cy="365125"/>
          </a:xfrm>
        </p:spPr>
        <p:txBody>
          <a:bodyPr/>
          <a:lstStyle/>
          <a:p>
            <a:fld id="{8F46A9B3-9256-472E-83BE-ED1E908B8D37}" type="slidenum">
              <a:rPr lang="en-US" smtClean="0"/>
              <a:pPr/>
              <a:t>23</a:t>
            </a:fld>
            <a:endParaRPr lang="en-US"/>
          </a:p>
        </p:txBody>
      </p:sp>
    </p:spTree>
    <p:extLst>
      <p:ext uri="{BB962C8B-B14F-4D97-AF65-F5344CB8AC3E}">
        <p14:creationId xmlns="" xmlns:p14="http://schemas.microsoft.com/office/powerpoint/2010/main" val="1754474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2"/>
          <p:cNvSpPr/>
          <p:nvPr/>
        </p:nvSpPr>
        <p:spPr>
          <a:xfrm>
            <a:off x="2710012" y="0"/>
            <a:ext cx="5261377" cy="1015663"/>
          </a:xfrm>
          <a:prstGeom prst="rect">
            <a:avLst/>
          </a:prstGeom>
        </p:spPr>
        <p:txBody>
          <a:bodyPr wrap="none">
            <a:spAutoFit/>
          </a:bodyPr>
          <a:lstStyle/>
          <a:p>
            <a:r>
              <a:rPr lang="en-US" sz="3200" dirty="0" smtClean="0">
                <a:solidFill>
                  <a:schemeClr val="accent1"/>
                </a:solidFill>
                <a:latin typeface="Andalus" panose="02020603050405020304" pitchFamily="18" charset="-78"/>
                <a:cs typeface="Andalus" panose="02020603050405020304" pitchFamily="18" charset="-78"/>
              </a:rPr>
              <a:t>1-Substitution </a:t>
            </a:r>
            <a:r>
              <a:rPr lang="en-US" sz="3200" dirty="0">
                <a:solidFill>
                  <a:schemeClr val="accent1"/>
                </a:solidFill>
                <a:latin typeface="Andalus" panose="02020603050405020304" pitchFamily="18" charset="-78"/>
                <a:cs typeface="Andalus" panose="02020603050405020304" pitchFamily="18" charset="-78"/>
              </a:rPr>
              <a:t>reactions</a:t>
            </a:r>
            <a:r>
              <a:rPr lang="en-US" sz="2800" dirty="0">
                <a:solidFill>
                  <a:schemeClr val="accent1"/>
                </a:solidFill>
                <a:latin typeface="Andalus" panose="02020603050405020304" pitchFamily="18" charset="-78"/>
                <a:cs typeface="Andalus" panose="02020603050405020304" pitchFamily="18" charset="-78"/>
              </a:rPr>
              <a:t> </a:t>
            </a:r>
            <a:endParaRPr lang="en-US" sz="2800" dirty="0" smtClean="0">
              <a:solidFill>
                <a:schemeClr val="accent1"/>
              </a:solidFill>
              <a:latin typeface="Andalus" panose="02020603050405020304" pitchFamily="18" charset="-78"/>
              <a:cs typeface="Andalus" panose="02020603050405020304" pitchFamily="18" charset="-78"/>
            </a:endParaRPr>
          </a:p>
          <a:p>
            <a:r>
              <a:rPr lang="en-US" sz="2800" dirty="0" smtClean="0">
                <a:solidFill>
                  <a:schemeClr val="accent1"/>
                </a:solidFill>
                <a:latin typeface="Andalus" panose="02020603050405020304" pitchFamily="18" charset="-78"/>
                <a:cs typeface="Andalus" panose="02020603050405020304" pitchFamily="18" charset="-78"/>
              </a:rPr>
              <a:t>Halogenation at High Temperature</a:t>
            </a:r>
            <a:endParaRPr lang="ar-SA" sz="2800" dirty="0">
              <a:solidFill>
                <a:schemeClr val="accent1"/>
              </a:solidFill>
              <a:latin typeface="Andalus" panose="02020603050405020304" pitchFamily="18" charset="-78"/>
              <a:cs typeface="Andalus" panose="02020603050405020304" pitchFamily="18" charset="-78"/>
            </a:endParaRPr>
          </a:p>
        </p:txBody>
      </p:sp>
      <p:sp>
        <p:nvSpPr>
          <p:cNvPr id="3" name="مستطيل 4"/>
          <p:cNvSpPr/>
          <p:nvPr/>
        </p:nvSpPr>
        <p:spPr>
          <a:xfrm>
            <a:off x="179512" y="909935"/>
            <a:ext cx="8470589" cy="461665"/>
          </a:xfrm>
          <a:prstGeom prst="rect">
            <a:avLst/>
          </a:prstGeom>
        </p:spPr>
        <p:txBody>
          <a:bodyPr wrap="none">
            <a:spAutoFit/>
          </a:bodyPr>
          <a:lstStyle/>
          <a:p>
            <a:r>
              <a:rPr lang="en-US" sz="2400" dirty="0" smtClean="0">
                <a:latin typeface="Andalus" panose="02020603050405020304" pitchFamily="18" charset="-78"/>
                <a:cs typeface="Andalus" panose="02020603050405020304" pitchFamily="18" charset="-78"/>
              </a:rPr>
              <a:t>Involve the saturated alkyl chain at </a:t>
            </a:r>
            <a:r>
              <a:rPr lang="en-US" sz="2400" dirty="0">
                <a:latin typeface="Andalus" panose="02020603050405020304" pitchFamily="18" charset="-78"/>
                <a:cs typeface="Andalus" panose="02020603050405020304" pitchFamily="18" charset="-78"/>
              </a:rPr>
              <a:t>High </a:t>
            </a:r>
            <a:r>
              <a:rPr lang="en-US" sz="2400" dirty="0" smtClean="0">
                <a:latin typeface="Andalus" panose="02020603050405020304" pitchFamily="18" charset="-78"/>
                <a:cs typeface="Andalus" panose="02020603050405020304" pitchFamily="18" charset="-78"/>
              </a:rPr>
              <a:t>temperature or UV light </a:t>
            </a:r>
            <a:endParaRPr lang="ar-SA" sz="2400" dirty="0">
              <a:latin typeface="Andalus" panose="02020603050405020304" pitchFamily="18" charset="-78"/>
              <a:cs typeface="Andalus" panose="02020603050405020304" pitchFamily="18" charset="-78"/>
            </a:endParaRPr>
          </a:p>
        </p:txBody>
      </p:sp>
      <p:sp>
        <p:nvSpPr>
          <p:cNvPr id="5" name="مستطيل 12"/>
          <p:cNvSpPr/>
          <p:nvPr/>
        </p:nvSpPr>
        <p:spPr>
          <a:xfrm>
            <a:off x="6192984" y="1988840"/>
            <a:ext cx="2858476" cy="1200329"/>
          </a:xfrm>
          <a:prstGeom prst="rect">
            <a:avLst/>
          </a:prstGeom>
        </p:spPr>
        <p:txBody>
          <a:bodyPr wrap="none">
            <a:spAutoFit/>
          </a:bodyPr>
          <a:lstStyle/>
          <a:p>
            <a:pPr lvl="0" algn="ctr"/>
            <a:r>
              <a:rPr lang="en-US" sz="2400" dirty="0">
                <a:solidFill>
                  <a:srgbClr val="C00000"/>
                </a:solidFill>
                <a:latin typeface="Andalus" panose="02020603050405020304" pitchFamily="18" charset="-78"/>
                <a:cs typeface="Andalus" panose="02020603050405020304" pitchFamily="18" charset="-78"/>
              </a:rPr>
              <a:t>Substitution </a:t>
            </a:r>
            <a:r>
              <a:rPr lang="en-US" sz="2400" dirty="0" smtClean="0">
                <a:solidFill>
                  <a:srgbClr val="C00000"/>
                </a:solidFill>
                <a:latin typeface="Andalus" panose="02020603050405020304" pitchFamily="18" charset="-78"/>
                <a:cs typeface="Andalus" panose="02020603050405020304" pitchFamily="18" charset="-78"/>
              </a:rPr>
              <a:t>reaction:</a:t>
            </a:r>
            <a:endParaRPr lang="en-US" sz="2400" dirty="0">
              <a:solidFill>
                <a:srgbClr val="C00000"/>
              </a:solidFill>
              <a:latin typeface="Andalus" panose="02020603050405020304" pitchFamily="18" charset="-78"/>
              <a:cs typeface="Andalus" panose="02020603050405020304" pitchFamily="18" charset="-78"/>
            </a:endParaRPr>
          </a:p>
          <a:p>
            <a:pPr lvl="0" algn="ctr"/>
            <a:r>
              <a:rPr lang="en-US" sz="2400" dirty="0">
                <a:latin typeface="Andalus" panose="02020603050405020304" pitchFamily="18" charset="-78"/>
                <a:cs typeface="Andalus" panose="02020603050405020304" pitchFamily="18" charset="-78"/>
              </a:rPr>
              <a:t>High temperature</a:t>
            </a:r>
          </a:p>
          <a:p>
            <a:pPr lvl="0" algn="ctr"/>
            <a:r>
              <a:rPr lang="en-US" sz="2400" dirty="0">
                <a:latin typeface="Andalus" panose="02020603050405020304" pitchFamily="18" charset="-78"/>
                <a:cs typeface="Andalus" panose="02020603050405020304" pitchFamily="18" charset="-78"/>
              </a:rPr>
              <a:t>or Ultraviolet </a:t>
            </a:r>
            <a:r>
              <a:rPr lang="en-US" sz="2400" dirty="0" smtClean="0">
                <a:latin typeface="Andalus" panose="02020603050405020304" pitchFamily="18" charset="-78"/>
                <a:cs typeface="Andalus" panose="02020603050405020304" pitchFamily="18" charset="-78"/>
              </a:rPr>
              <a:t>light</a:t>
            </a:r>
          </a:p>
        </p:txBody>
      </p:sp>
      <p:sp>
        <p:nvSpPr>
          <p:cNvPr id="6" name="مستطيل 14"/>
          <p:cNvSpPr/>
          <p:nvPr/>
        </p:nvSpPr>
        <p:spPr>
          <a:xfrm>
            <a:off x="1532657" y="2012647"/>
            <a:ext cx="2463279" cy="1200329"/>
          </a:xfrm>
          <a:prstGeom prst="rect">
            <a:avLst/>
          </a:prstGeom>
        </p:spPr>
        <p:txBody>
          <a:bodyPr wrap="square">
            <a:spAutoFit/>
          </a:bodyPr>
          <a:lstStyle/>
          <a:p>
            <a:pPr lvl="0" algn="ctr" rtl="0"/>
            <a:r>
              <a:rPr lang="en-US" sz="2400" dirty="0" smtClean="0">
                <a:solidFill>
                  <a:srgbClr val="C00000"/>
                </a:solidFill>
                <a:latin typeface="Andalus" panose="02020603050405020304" pitchFamily="18" charset="-78"/>
                <a:cs typeface="Andalus" panose="02020603050405020304" pitchFamily="18" charset="-78"/>
              </a:rPr>
              <a:t>Addition reaction:</a:t>
            </a:r>
            <a:endParaRPr lang="en-US" sz="2400" dirty="0">
              <a:solidFill>
                <a:srgbClr val="C00000"/>
              </a:solidFill>
              <a:latin typeface="Andalus" panose="02020603050405020304" pitchFamily="18" charset="-78"/>
              <a:cs typeface="Andalus" panose="02020603050405020304" pitchFamily="18" charset="-78"/>
            </a:endParaRPr>
          </a:p>
          <a:p>
            <a:pPr lvl="0" algn="ctr" rtl="0"/>
            <a:r>
              <a:rPr lang="en-US" sz="2400" dirty="0" smtClean="0">
                <a:solidFill>
                  <a:prstClr val="black"/>
                </a:solidFill>
                <a:latin typeface="Andalus" panose="02020603050405020304" pitchFamily="18" charset="-78"/>
                <a:cs typeface="Andalus" panose="02020603050405020304" pitchFamily="18" charset="-78"/>
              </a:rPr>
              <a:t>low </a:t>
            </a:r>
            <a:r>
              <a:rPr lang="en-US" sz="2400" dirty="0">
                <a:solidFill>
                  <a:prstClr val="black"/>
                </a:solidFill>
                <a:latin typeface="Andalus" panose="02020603050405020304" pitchFamily="18" charset="-78"/>
                <a:cs typeface="Andalus" panose="02020603050405020304" pitchFamily="18" charset="-78"/>
              </a:rPr>
              <a:t>temperature</a:t>
            </a:r>
          </a:p>
          <a:p>
            <a:pPr lvl="0" algn="ctr" rtl="0"/>
            <a:r>
              <a:rPr lang="en-US" sz="2400" dirty="0" smtClean="0">
                <a:solidFill>
                  <a:prstClr val="black"/>
                </a:solidFill>
                <a:latin typeface="Andalus" panose="02020603050405020304" pitchFamily="18" charset="-78"/>
                <a:cs typeface="Andalus" panose="02020603050405020304" pitchFamily="18" charset="-78"/>
              </a:rPr>
              <a:t>Absence of light  </a:t>
            </a:r>
            <a:endParaRPr lang="ar-SA" sz="2400" dirty="0">
              <a:solidFill>
                <a:prstClr val="black"/>
              </a:solidFill>
              <a:latin typeface="Andalus" panose="02020603050405020304" pitchFamily="18" charset="-78"/>
              <a:cs typeface="Andalus" panose="02020603050405020304" pitchFamily="18" charset="-78"/>
            </a:endParaRPr>
          </a:p>
        </p:txBody>
      </p:sp>
      <p:pic>
        <p:nvPicPr>
          <p:cNvPr id="7" name="Picture 2" descr="C:\Users\VIP\Pictures\صورة2.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6957" y="3645024"/>
            <a:ext cx="5971427" cy="3065010"/>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p:cNvSpPr txBox="1"/>
          <p:nvPr/>
        </p:nvSpPr>
        <p:spPr>
          <a:xfrm>
            <a:off x="4191000" y="1447800"/>
            <a:ext cx="2218877" cy="523220"/>
          </a:xfrm>
          <a:prstGeom prst="rect">
            <a:avLst/>
          </a:prstGeom>
          <a:noFill/>
        </p:spPr>
        <p:txBody>
          <a:bodyPr wrap="none" rtlCol="0">
            <a:spAutoFit/>
          </a:bodyPr>
          <a:lstStyle/>
          <a:p>
            <a:r>
              <a:rPr lang="en-US" sz="2800" dirty="0" smtClean="0">
                <a:latin typeface="Andalus" panose="02020603050405020304" pitchFamily="18" charset="-78"/>
                <a:cs typeface="Andalus" panose="02020603050405020304" pitchFamily="18" charset="-78"/>
              </a:rPr>
              <a:t>CH</a:t>
            </a:r>
            <a:r>
              <a:rPr lang="en-US" sz="2800" baseline="-25000" dirty="0" smtClean="0">
                <a:latin typeface="Andalus" panose="02020603050405020304" pitchFamily="18" charset="-78"/>
                <a:cs typeface="Andalus" panose="02020603050405020304" pitchFamily="18" charset="-78"/>
              </a:rPr>
              <a:t>2</a:t>
            </a:r>
            <a:r>
              <a:rPr lang="en-US" sz="2800" dirty="0" smtClean="0">
                <a:latin typeface="Times New Roman" panose="02020603050405020304" pitchFamily="18" charset="0"/>
                <a:cs typeface="Times New Roman" panose="02020603050405020304" pitchFamily="18" charset="0"/>
              </a:rPr>
              <a:t>=</a:t>
            </a:r>
            <a:r>
              <a:rPr lang="en-US" sz="2800" dirty="0" smtClean="0">
                <a:latin typeface="Andalus" panose="02020603050405020304" pitchFamily="18" charset="-78"/>
                <a:cs typeface="Andalus" panose="02020603050405020304" pitchFamily="18" charset="-78"/>
              </a:rPr>
              <a:t>CH-CH</a:t>
            </a:r>
            <a:r>
              <a:rPr lang="en-US" sz="2800" baseline="-25000" dirty="0" smtClean="0">
                <a:latin typeface="Andalus" panose="02020603050405020304" pitchFamily="18" charset="-78"/>
                <a:cs typeface="Andalus" panose="02020603050405020304" pitchFamily="18" charset="-78"/>
              </a:rPr>
              <a:t>3</a:t>
            </a:r>
            <a:endParaRPr lang="en-US" sz="2800" baseline="-25000" dirty="0">
              <a:latin typeface="Andalus" panose="02020603050405020304" pitchFamily="18" charset="-78"/>
              <a:cs typeface="Andalus" panose="02020603050405020304" pitchFamily="18" charset="-78"/>
            </a:endParaRPr>
          </a:p>
        </p:txBody>
      </p:sp>
      <p:cxnSp>
        <p:nvCxnSpPr>
          <p:cNvPr id="17" name="Elbow Connector 16"/>
          <p:cNvCxnSpPr/>
          <p:nvPr/>
        </p:nvCxnSpPr>
        <p:spPr>
          <a:xfrm rot="5400000" flipH="1" flipV="1">
            <a:off x="4191000" y="1752600"/>
            <a:ext cx="685800" cy="6858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6200000" flipV="1">
            <a:off x="5801592" y="2047008"/>
            <a:ext cx="609600" cy="17318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810000" y="2438400"/>
            <a:ext cx="381000" cy="1744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214864" y="2403068"/>
            <a:ext cx="195013" cy="122537"/>
          </a:xfrm>
          <a:prstGeom prst="line">
            <a:avLst/>
          </a:prstGeom>
        </p:spPr>
        <p:style>
          <a:lnRef idx="1">
            <a:schemeClr val="accent1"/>
          </a:lnRef>
          <a:fillRef idx="0">
            <a:schemeClr val="accent1"/>
          </a:fillRef>
          <a:effectRef idx="0">
            <a:schemeClr val="accent1"/>
          </a:effectRef>
          <a:fontRef idx="minor">
            <a:schemeClr val="tx1"/>
          </a:fontRef>
        </p:style>
      </p:cxnSp>
      <p:sp>
        <p:nvSpPr>
          <p:cNvPr id="29" name="Slide Number Placeholder 28"/>
          <p:cNvSpPr>
            <a:spLocks noGrp="1"/>
          </p:cNvSpPr>
          <p:nvPr>
            <p:ph type="sldNum" sz="quarter" idx="12"/>
          </p:nvPr>
        </p:nvSpPr>
        <p:spPr>
          <a:xfrm>
            <a:off x="7391400" y="6172200"/>
            <a:ext cx="1828800" cy="365125"/>
          </a:xfrm>
        </p:spPr>
        <p:txBody>
          <a:bodyPr/>
          <a:lstStyle/>
          <a:p>
            <a:fld id="{8F46A9B3-9256-472E-83BE-ED1E908B8D37}" type="slidenum">
              <a:rPr lang="en-US" smtClean="0"/>
              <a:pPr/>
              <a:t>24</a:t>
            </a:fld>
            <a:endParaRPr lang="en-US" dirty="0"/>
          </a:p>
        </p:txBody>
      </p:sp>
    </p:spTree>
    <p:extLst>
      <p:ext uri="{BB962C8B-B14F-4D97-AF65-F5344CB8AC3E}">
        <p14:creationId xmlns="" xmlns:p14="http://schemas.microsoft.com/office/powerpoint/2010/main" val="90774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609600"/>
            <a:ext cx="7239000" cy="1348061"/>
          </a:xfrm>
          <a:prstGeom prst="rect">
            <a:avLst/>
          </a:prstGeom>
        </p:spPr>
        <p:txBody>
          <a:bodyPr wrap="square">
            <a:spAutoFit/>
          </a:bodyPr>
          <a:lstStyle/>
          <a:p>
            <a:pPr marL="273050" indent="-273050" algn="ctr" eaLnBrk="0" hangingPunct="0">
              <a:spcBef>
                <a:spcPct val="20000"/>
              </a:spcBef>
              <a:buClr>
                <a:srgbClr val="0BD0D9"/>
              </a:buClr>
              <a:buSzPct val="95000"/>
              <a:buFont typeface="Wingdings 2" pitchFamily="18" charset="2"/>
              <a:buNone/>
              <a:defRPr/>
            </a:pPr>
            <a:r>
              <a:rPr lang="en-US" sz="2400" b="1" u="sng" dirty="0">
                <a:solidFill>
                  <a:srgbClr val="002060"/>
                </a:solidFill>
                <a:effectLst>
                  <a:outerShdw blurRad="38100" dist="38100" dir="2700000" algn="tl">
                    <a:srgbClr val="C0C0C0"/>
                  </a:outerShdw>
                </a:effectLst>
                <a:latin typeface="Andalus" panose="02020603050405020304" pitchFamily="18" charset="-78"/>
                <a:cs typeface="Andalus" panose="02020603050405020304" pitchFamily="18" charset="-78"/>
              </a:rPr>
              <a:t>Electrophilic Addition Reaction</a:t>
            </a:r>
          </a:p>
          <a:p>
            <a:pPr marL="273050" indent="-273050" eaLnBrk="0" hangingPunct="0">
              <a:spcBef>
                <a:spcPct val="20000"/>
              </a:spcBef>
              <a:buClr>
                <a:srgbClr val="0BD0D9"/>
              </a:buClr>
              <a:buSzPct val="95000"/>
              <a:buFont typeface="Wingdings 2" pitchFamily="18" charset="2"/>
              <a:buNone/>
              <a:defRPr/>
            </a:pPr>
            <a:r>
              <a:rPr lang="en-US" sz="2400" b="1" dirty="0" smtClean="0">
                <a:solidFill>
                  <a:schemeClr val="accent1"/>
                </a:solidFill>
                <a:effectLst>
                  <a:outerShdw blurRad="38100" dist="38100" dir="2700000" algn="tl">
                    <a:srgbClr val="C0C0C0"/>
                  </a:outerShdw>
                </a:effectLst>
                <a:latin typeface="Andalus" panose="02020603050405020304" pitchFamily="18" charset="-78"/>
                <a:cs typeface="Andalus" panose="02020603050405020304" pitchFamily="18" charset="-78"/>
              </a:rPr>
              <a:t>2- </a:t>
            </a:r>
            <a:r>
              <a:rPr lang="en-US" sz="2400" b="1" dirty="0">
                <a:solidFill>
                  <a:schemeClr val="accent1"/>
                </a:solidFill>
                <a:effectLst>
                  <a:outerShdw blurRad="38100" dist="38100" dir="2700000" algn="tl">
                    <a:srgbClr val="C0C0C0"/>
                  </a:outerShdw>
                </a:effectLst>
                <a:latin typeface="Andalus" panose="02020603050405020304" pitchFamily="18" charset="-78"/>
                <a:cs typeface="Andalus" panose="02020603050405020304" pitchFamily="18" charset="-78"/>
              </a:rPr>
              <a:t>Additions To The Carbon-Carbon Double Bond</a:t>
            </a:r>
          </a:p>
          <a:p>
            <a:pPr marL="273050" indent="-273050" eaLnBrk="0" hangingPunct="0">
              <a:spcBef>
                <a:spcPct val="20000"/>
              </a:spcBef>
              <a:buClr>
                <a:srgbClr val="0BD0D9"/>
              </a:buClr>
              <a:buSzPct val="95000"/>
              <a:buFont typeface="Wingdings 2" pitchFamily="18" charset="2"/>
              <a:buNone/>
              <a:defRPr/>
            </a:pPr>
            <a:r>
              <a:rPr lang="en-US" sz="2400" b="1" u="sng" dirty="0" smtClean="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2.1 </a:t>
            </a:r>
            <a:r>
              <a:rPr lang="en-US" sz="2400" b="1" u="sng" dirty="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Addition Of Hydrogen: Hydrogenation</a:t>
            </a:r>
          </a:p>
        </p:txBody>
      </p:sp>
      <p:sp>
        <p:nvSpPr>
          <p:cNvPr id="4" name="Slide Number Placeholder 3"/>
          <p:cNvSpPr>
            <a:spLocks noGrp="1"/>
          </p:cNvSpPr>
          <p:nvPr>
            <p:ph type="sldNum" sz="quarter" idx="12"/>
          </p:nvPr>
        </p:nvSpPr>
        <p:spPr>
          <a:xfrm>
            <a:off x="7239000" y="6172200"/>
            <a:ext cx="1828800" cy="365125"/>
          </a:xfrm>
        </p:spPr>
        <p:txBody>
          <a:bodyPr/>
          <a:lstStyle/>
          <a:p>
            <a:fld id="{8F46A9B3-9256-472E-83BE-ED1E908B8D37}" type="slidenum">
              <a:rPr lang="en-US" smtClean="0"/>
              <a:pPr/>
              <a:t>25</a:t>
            </a:fld>
            <a:endParaRPr lang="en-US" dirty="0"/>
          </a:p>
        </p:txBody>
      </p:sp>
      <p:graphicFrame>
        <p:nvGraphicFramePr>
          <p:cNvPr id="11290" name="Object 26"/>
          <p:cNvGraphicFramePr>
            <a:graphicFrameLocks noChangeAspect="1"/>
          </p:cNvGraphicFramePr>
          <p:nvPr/>
        </p:nvGraphicFramePr>
        <p:xfrm>
          <a:off x="838200" y="1981200"/>
          <a:ext cx="6477000" cy="4394200"/>
        </p:xfrm>
        <a:graphic>
          <a:graphicData uri="http://schemas.openxmlformats.org/presentationml/2006/ole">
            <p:oleObj spid="_x0000_s11290" name="ChemSketch" r:id="rId3" imgW="4129920" imgH="2807280" progId="">
              <p:embed/>
            </p:oleObj>
          </a:graphicData>
        </a:graphic>
      </p:graphicFrame>
      <p:sp>
        <p:nvSpPr>
          <p:cNvPr id="7" name="Rectangle 6"/>
          <p:cNvSpPr/>
          <p:nvPr/>
        </p:nvSpPr>
        <p:spPr>
          <a:xfrm>
            <a:off x="4267200" y="6324600"/>
            <a:ext cx="3254417" cy="369332"/>
          </a:xfrm>
          <a:prstGeom prst="rect">
            <a:avLst/>
          </a:prstGeom>
        </p:spPr>
        <p:txBody>
          <a:bodyPr wrap="none">
            <a:spAutoFit/>
          </a:bodyPr>
          <a:lstStyle/>
          <a:p>
            <a:r>
              <a:rPr lang="en-US" i="1" dirty="0" smtClean="0"/>
              <a:t>Cis-</a:t>
            </a:r>
            <a:r>
              <a:rPr lang="en-US" dirty="0" smtClean="0"/>
              <a:t>1,2-Dimethyl </a:t>
            </a:r>
            <a:r>
              <a:rPr lang="en-US" dirty="0" err="1" smtClean="0"/>
              <a:t>cyclohexane</a:t>
            </a:r>
            <a:endParaRPr lang="en-US" dirty="0"/>
          </a:p>
        </p:txBody>
      </p:sp>
    </p:spTree>
    <p:extLst>
      <p:ext uri="{BB962C8B-B14F-4D97-AF65-F5344CB8AC3E}">
        <p14:creationId xmlns="" xmlns:p14="http://schemas.microsoft.com/office/powerpoint/2010/main" val="3547118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p:extLst>
              <p:ext uri="{D42A27DB-BD31-4B8C-83A1-F6EECF244321}">
                <p14:modId xmlns="" xmlns:p14="http://schemas.microsoft.com/office/powerpoint/2010/main" val="180300162"/>
              </p:ext>
            </p:extLst>
          </p:nvPr>
        </p:nvGraphicFramePr>
        <p:xfrm>
          <a:off x="533400" y="1828800"/>
          <a:ext cx="8091488" cy="4030663"/>
        </p:xfrm>
        <a:graphic>
          <a:graphicData uri="http://schemas.openxmlformats.org/presentationml/2006/ole">
            <p:oleObj spid="_x0000_s16409" name="ChemSketch" r:id="rId4" imgW="4596384" imgH="2289048" progId="">
              <p:embed/>
            </p:oleObj>
          </a:graphicData>
        </a:graphic>
      </p:graphicFrame>
      <p:sp>
        <p:nvSpPr>
          <p:cNvPr id="4" name="عنصر نائب للمحتوى 2"/>
          <p:cNvSpPr>
            <a:spLocks noGrp="1"/>
          </p:cNvSpPr>
          <p:nvPr>
            <p:ph idx="4294967295"/>
          </p:nvPr>
        </p:nvSpPr>
        <p:spPr>
          <a:xfrm>
            <a:off x="0" y="1066800"/>
            <a:ext cx="8229600" cy="685800"/>
          </a:xfrm>
        </p:spPr>
        <p:txBody>
          <a:bodyPr>
            <a:normAutofit/>
          </a:bodyPr>
          <a:lstStyle/>
          <a:p>
            <a:pPr algn="ctr">
              <a:buFont typeface="Wingdings 2" pitchFamily="18" charset="2"/>
              <a:buNone/>
              <a:defRPr/>
            </a:pPr>
            <a:r>
              <a:rPr lang="en-US" sz="2400" b="1" u="sng" dirty="0" smtClean="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2.2.Addition of Halogens( Halogenation)</a:t>
            </a:r>
            <a:endParaRPr lang="ar-SA" sz="2400" b="1" u="sng" dirty="0" smtClean="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endParaRPr>
          </a:p>
        </p:txBody>
      </p:sp>
      <p:sp>
        <p:nvSpPr>
          <p:cNvPr id="6" name="Rectangle 5"/>
          <p:cNvSpPr/>
          <p:nvPr/>
        </p:nvSpPr>
        <p:spPr>
          <a:xfrm>
            <a:off x="4191000" y="1981200"/>
            <a:ext cx="990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lumMod val="50000"/>
                  </a:schemeClr>
                </a:solidFill>
                <a:latin typeface="Andalus" panose="02020603050405020304" pitchFamily="18" charset="-78"/>
                <a:cs typeface="Andalus" panose="02020603050405020304" pitchFamily="18" charset="-78"/>
              </a:rPr>
              <a:t>CCl</a:t>
            </a:r>
            <a:r>
              <a:rPr lang="en-US" sz="1400" dirty="0" smtClean="0">
                <a:solidFill>
                  <a:schemeClr val="accent3">
                    <a:lumMod val="50000"/>
                  </a:schemeClr>
                </a:solidFill>
                <a:latin typeface="Andalus" panose="02020603050405020304" pitchFamily="18" charset="-78"/>
                <a:cs typeface="Andalus" panose="02020603050405020304" pitchFamily="18" charset="-78"/>
              </a:rPr>
              <a:t>4</a:t>
            </a:r>
            <a:endParaRPr lang="en-US" sz="1400" dirty="0">
              <a:solidFill>
                <a:schemeClr val="accent3">
                  <a:lumMod val="50000"/>
                </a:schemeClr>
              </a:solidFill>
              <a:latin typeface="Andalus" panose="02020603050405020304" pitchFamily="18" charset="-78"/>
              <a:cs typeface="Andalus" panose="02020603050405020304" pitchFamily="18" charset="-78"/>
            </a:endParaRPr>
          </a:p>
        </p:txBody>
      </p:sp>
      <p:sp>
        <p:nvSpPr>
          <p:cNvPr id="7" name="Slide Number Placeholder 6"/>
          <p:cNvSpPr>
            <a:spLocks noGrp="1"/>
          </p:cNvSpPr>
          <p:nvPr>
            <p:ph type="sldNum" sz="quarter" idx="12"/>
          </p:nvPr>
        </p:nvSpPr>
        <p:spPr>
          <a:xfrm>
            <a:off x="7162800" y="6172200"/>
            <a:ext cx="1828800" cy="365125"/>
          </a:xfrm>
        </p:spPr>
        <p:txBody>
          <a:bodyPr/>
          <a:lstStyle/>
          <a:p>
            <a:fld id="{8F46A9B3-9256-472E-83BE-ED1E908B8D37}" type="slidenum">
              <a:rPr lang="en-US" smtClean="0"/>
              <a:pPr/>
              <a:t>26</a:t>
            </a:fld>
            <a:endParaRPr lang="en-US" dirty="0"/>
          </a:p>
        </p:txBody>
      </p:sp>
    </p:spTree>
    <p:extLst>
      <p:ext uri="{BB962C8B-B14F-4D97-AF65-F5344CB8AC3E}">
        <p14:creationId xmlns="" xmlns:p14="http://schemas.microsoft.com/office/powerpoint/2010/main" val="3977739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1"/>
          <p:cNvSpPr>
            <a:spLocks noChangeArrowheads="1"/>
          </p:cNvSpPr>
          <p:nvPr/>
        </p:nvSpPr>
        <p:spPr bwMode="auto">
          <a:xfrm>
            <a:off x="1066800" y="609600"/>
            <a:ext cx="7162800" cy="461665"/>
          </a:xfrm>
          <a:prstGeom prst="rect">
            <a:avLst/>
          </a:prstGeom>
          <a:noFill/>
          <a:ln w="9525">
            <a:noFill/>
            <a:miter lim="800000"/>
            <a:headEnd/>
            <a:tailEnd/>
          </a:ln>
        </p:spPr>
        <p:txBody>
          <a:bodyPr wrap="square">
            <a:spAutoFit/>
          </a:bodyPr>
          <a:lstStyle/>
          <a:p>
            <a:pPr algn="ctr">
              <a:defRPr/>
            </a:pPr>
            <a:r>
              <a:rPr lang="en-US" sz="2400" b="1" u="sng" dirty="0" smtClean="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2.3</a:t>
            </a:r>
            <a:r>
              <a:rPr lang="en-US" sz="2400" b="1" u="sng" dirty="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 Addition of Hydrogen </a:t>
            </a:r>
            <a:r>
              <a:rPr lang="en-US" sz="2400" b="1" u="sng" dirty="0" smtClean="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Halides (</a:t>
            </a:r>
            <a:r>
              <a:rPr lang="en-US" sz="2400" b="1" u="sng" dirty="0" err="1" smtClean="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Hydrohalogenation</a:t>
            </a:r>
            <a:r>
              <a:rPr lang="en-US" sz="2400" b="1" u="sng" dirty="0" smtClean="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a:t>
            </a:r>
            <a:endParaRPr lang="ar-SA" sz="2400" b="1" u="sng" dirty="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endParaRPr>
          </a:p>
        </p:txBody>
      </p:sp>
      <p:sp>
        <p:nvSpPr>
          <p:cNvPr id="5" name="Rectangle 6"/>
          <p:cNvSpPr>
            <a:spLocks noChangeArrowheads="1"/>
          </p:cNvSpPr>
          <p:nvPr/>
        </p:nvSpPr>
        <p:spPr bwMode="auto">
          <a:xfrm>
            <a:off x="0" y="4648200"/>
            <a:ext cx="9144000" cy="1323439"/>
          </a:xfrm>
          <a:prstGeom prst="rect">
            <a:avLst/>
          </a:prstGeom>
          <a:noFill/>
          <a:ln w="9525">
            <a:noFill/>
            <a:miter lim="800000"/>
            <a:headEnd/>
            <a:tailEnd/>
          </a:ln>
        </p:spPr>
        <p:txBody>
          <a:bodyPr>
            <a:spAutoFit/>
          </a:bodyPr>
          <a:lstStyle/>
          <a:p>
            <a:pPr algn="just">
              <a:buClr>
                <a:schemeClr val="folHlink"/>
              </a:buClr>
              <a:buFont typeface="Wingdings" pitchFamily="2" charset="2"/>
              <a:buChar char="Ø"/>
              <a:defRPr/>
            </a:pPr>
            <a:r>
              <a:rPr lang="en-US" sz="2000">
                <a:latin typeface="Andalus" panose="02020603050405020304" pitchFamily="18" charset="-78"/>
                <a:cs typeface="Andalus" panose="02020603050405020304" pitchFamily="18" charset="-78"/>
              </a:rPr>
              <a:t>  </a:t>
            </a:r>
            <a:r>
              <a:rPr lang="en-US" sz="2000">
                <a:effectLst>
                  <a:outerShdw blurRad="38100" dist="38100" dir="2700000" algn="tl">
                    <a:srgbClr val="C0C0C0"/>
                  </a:outerShdw>
                </a:effectLst>
                <a:latin typeface="Andalus" panose="02020603050405020304" pitchFamily="18" charset="-78"/>
                <a:cs typeface="Andalus" panose="02020603050405020304" pitchFamily="18" charset="-78"/>
              </a:rPr>
              <a:t>However, if the double bond carbon atoms are not structurally equivalent, i.e. </a:t>
            </a:r>
            <a:r>
              <a:rPr lang="en-US" sz="2000" b="1">
                <a:solidFill>
                  <a:schemeClr val="accent2"/>
                </a:solidFill>
                <a:effectLst>
                  <a:outerShdw blurRad="38100" dist="38100" dir="2700000" algn="tl">
                    <a:srgbClr val="C0C0C0"/>
                  </a:outerShdw>
                </a:effectLst>
                <a:latin typeface="Andalus" panose="02020603050405020304" pitchFamily="18" charset="-78"/>
                <a:cs typeface="Andalus" panose="02020603050405020304" pitchFamily="18" charset="-78"/>
              </a:rPr>
              <a:t>unsymmetrical alkenes</a:t>
            </a:r>
            <a:r>
              <a:rPr lang="en-US" sz="2000">
                <a:effectLst>
                  <a:outerShdw blurRad="38100" dist="38100" dir="2700000" algn="tl">
                    <a:srgbClr val="C0C0C0"/>
                  </a:outerShdw>
                </a:effectLst>
                <a:latin typeface="Andalus" panose="02020603050405020304" pitchFamily="18" charset="-78"/>
                <a:cs typeface="Andalus" panose="02020603050405020304" pitchFamily="18" charset="-78"/>
              </a:rPr>
              <a:t> as in molecules of 1- propene, 1-butene, 2-methyl-2-butene and 1-methylcyclohexene, the </a:t>
            </a:r>
            <a:r>
              <a:rPr lang="en-US" sz="2000" b="1">
                <a:solidFill>
                  <a:schemeClr val="accent2"/>
                </a:solidFill>
                <a:effectLst>
                  <a:outerShdw blurRad="38100" dist="38100" dir="2700000" algn="tl">
                    <a:srgbClr val="C0C0C0"/>
                  </a:outerShdw>
                </a:effectLst>
                <a:latin typeface="Andalus" panose="02020603050405020304" pitchFamily="18" charset="-78"/>
                <a:cs typeface="Andalus" panose="02020603050405020304" pitchFamily="18" charset="-78"/>
              </a:rPr>
              <a:t>reagent may add in two different ways </a:t>
            </a:r>
            <a:r>
              <a:rPr lang="en-US" sz="2000">
                <a:effectLst>
                  <a:outerShdw blurRad="38100" dist="38100" dir="2700000" algn="tl">
                    <a:srgbClr val="C0C0C0"/>
                  </a:outerShdw>
                </a:effectLst>
                <a:latin typeface="Andalus" panose="02020603050405020304" pitchFamily="18" charset="-78"/>
                <a:cs typeface="Andalus" panose="02020603050405020304" pitchFamily="18" charset="-78"/>
              </a:rPr>
              <a:t>to give two isomeric products. This is shown for 1-propene in the following equation. </a:t>
            </a:r>
            <a:endParaRPr lang="ar-SA" sz="2000">
              <a:effectLst>
                <a:outerShdw blurRad="38100" dist="38100" dir="2700000" algn="tl">
                  <a:srgbClr val="C0C0C0"/>
                </a:outerShdw>
              </a:effectLst>
              <a:latin typeface="Andalus" panose="02020603050405020304" pitchFamily="18" charset="-78"/>
              <a:cs typeface="Andalus" panose="02020603050405020304" pitchFamily="18" charset="-78"/>
            </a:endParaRPr>
          </a:p>
        </p:txBody>
      </p:sp>
      <p:sp>
        <p:nvSpPr>
          <p:cNvPr id="6" name="Rectangle 7"/>
          <p:cNvSpPr>
            <a:spLocks noChangeArrowheads="1"/>
          </p:cNvSpPr>
          <p:nvPr/>
        </p:nvSpPr>
        <p:spPr bwMode="auto">
          <a:xfrm>
            <a:off x="0" y="1066800"/>
            <a:ext cx="9144000" cy="707886"/>
          </a:xfrm>
          <a:prstGeom prst="rect">
            <a:avLst/>
          </a:prstGeom>
          <a:noFill/>
          <a:ln w="9525">
            <a:noFill/>
            <a:miter lim="800000"/>
            <a:headEnd/>
            <a:tailEnd/>
          </a:ln>
          <a:effectLst/>
        </p:spPr>
        <p:txBody>
          <a:bodyPr>
            <a:spAutoFit/>
          </a:bodyPr>
          <a:lstStyle/>
          <a:p>
            <a:pPr algn="just">
              <a:buClr>
                <a:schemeClr val="folHlink"/>
              </a:buClr>
              <a:buFont typeface="Wingdings" pitchFamily="2" charset="2"/>
              <a:buChar char="Ø"/>
              <a:defRPr/>
            </a:pPr>
            <a:r>
              <a:rPr lang="en-US" sz="2000" dirty="0">
                <a:latin typeface="Andalus" panose="02020603050405020304" pitchFamily="18" charset="-78"/>
                <a:cs typeface="Andalus" panose="02020603050405020304" pitchFamily="18" charset="-78"/>
              </a:rPr>
              <a:t> </a:t>
            </a:r>
            <a:r>
              <a:rPr lang="en-US" sz="2000" dirty="0" smtClean="0">
                <a:latin typeface="Andalus" panose="02020603050405020304" pitchFamily="18" charset="-78"/>
                <a:cs typeface="Andalus" panose="02020603050405020304" pitchFamily="18" charset="-78"/>
              </a:rPr>
              <a:t>when HX is added </a:t>
            </a:r>
            <a:r>
              <a:rPr lang="en-US" sz="2000" dirty="0">
                <a:effectLst>
                  <a:outerShdw blurRad="38100" dist="38100" dir="2700000" algn="tl">
                    <a:srgbClr val="C0C0C0"/>
                  </a:outerShdw>
                </a:effectLst>
                <a:latin typeface="Andalus" panose="02020603050405020304" pitchFamily="18" charset="-78"/>
                <a:cs typeface="Andalus" panose="02020603050405020304" pitchFamily="18" charset="-78"/>
              </a:rPr>
              <a:t>to </a:t>
            </a:r>
            <a:r>
              <a:rPr lang="en-US" sz="2000" b="1" dirty="0">
                <a:solidFill>
                  <a:schemeClr val="accent2"/>
                </a:solidFill>
                <a:effectLst>
                  <a:outerShdw blurRad="38100" dist="38100" dir="2700000" algn="tl">
                    <a:srgbClr val="C0C0C0"/>
                  </a:outerShdw>
                </a:effectLst>
                <a:latin typeface="Andalus" panose="02020603050405020304" pitchFamily="18" charset="-78"/>
                <a:cs typeface="Andalus" panose="02020603050405020304" pitchFamily="18" charset="-78"/>
              </a:rPr>
              <a:t>symmetrical </a:t>
            </a:r>
            <a:r>
              <a:rPr lang="en-US" sz="2000" b="1" dirty="0" smtClean="0">
                <a:solidFill>
                  <a:schemeClr val="accent2"/>
                </a:solidFill>
                <a:effectLst>
                  <a:outerShdw blurRad="38100" dist="38100" dir="2700000" algn="tl">
                    <a:srgbClr val="C0C0C0"/>
                  </a:outerShdw>
                </a:effectLst>
                <a:latin typeface="Andalus" panose="02020603050405020304" pitchFamily="18" charset="-78"/>
                <a:cs typeface="Andalus" panose="02020603050405020304" pitchFamily="18" charset="-78"/>
              </a:rPr>
              <a:t>alkenes,</a:t>
            </a:r>
            <a:r>
              <a:rPr lang="en-US" sz="2000" dirty="0" smtClean="0">
                <a:effectLst>
                  <a:outerShdw blurRad="38100" dist="38100" dir="2700000" algn="tl">
                    <a:srgbClr val="C0C0C0"/>
                  </a:outerShdw>
                </a:effectLst>
                <a:latin typeface="Andalus" panose="02020603050405020304" pitchFamily="18" charset="-78"/>
                <a:cs typeface="Andalus" panose="02020603050405020304" pitchFamily="18" charset="-78"/>
              </a:rPr>
              <a:t> there is only </a:t>
            </a:r>
            <a:r>
              <a:rPr lang="en-US" sz="2000" b="1" dirty="0">
                <a:solidFill>
                  <a:schemeClr val="accent2"/>
                </a:solidFill>
                <a:effectLst>
                  <a:outerShdw blurRad="38100" dist="38100" dir="2700000" algn="tl">
                    <a:srgbClr val="C0C0C0"/>
                  </a:outerShdw>
                </a:effectLst>
                <a:latin typeface="Andalus" panose="02020603050405020304" pitchFamily="18" charset="-78"/>
                <a:cs typeface="Andalus" panose="02020603050405020304" pitchFamily="18" charset="-78"/>
              </a:rPr>
              <a:t>one </a:t>
            </a:r>
            <a:r>
              <a:rPr lang="en-US" sz="2000" dirty="0">
                <a:effectLst>
                  <a:outerShdw blurRad="38100" dist="38100" dir="2700000" algn="tl">
                    <a:srgbClr val="C0C0C0"/>
                  </a:outerShdw>
                </a:effectLst>
                <a:latin typeface="Andalus" panose="02020603050405020304" pitchFamily="18" charset="-78"/>
                <a:cs typeface="Andalus" panose="02020603050405020304" pitchFamily="18" charset="-78"/>
              </a:rPr>
              <a:t>possible </a:t>
            </a:r>
            <a:r>
              <a:rPr lang="en-US" sz="2000" b="1" dirty="0" smtClean="0">
                <a:solidFill>
                  <a:schemeClr val="accent2"/>
                </a:solidFill>
                <a:effectLst>
                  <a:outerShdw blurRad="38100" dist="38100" dir="2700000" algn="tl">
                    <a:srgbClr val="C0C0C0"/>
                  </a:outerShdw>
                </a:effectLst>
                <a:latin typeface="Andalus" panose="02020603050405020304" pitchFamily="18" charset="-78"/>
                <a:cs typeface="Andalus" panose="02020603050405020304" pitchFamily="18" charset="-78"/>
              </a:rPr>
              <a:t>product</a:t>
            </a:r>
            <a:r>
              <a:rPr lang="en-US" sz="2000" dirty="0" smtClean="0">
                <a:effectLst>
                  <a:outerShdw blurRad="38100" dist="38100" dir="2700000" algn="tl">
                    <a:srgbClr val="C0C0C0"/>
                  </a:outerShdw>
                </a:effectLst>
                <a:latin typeface="Andalus" panose="02020603050405020304" pitchFamily="18" charset="-78"/>
                <a:cs typeface="Andalus" panose="02020603050405020304" pitchFamily="18" charset="-78"/>
              </a:rPr>
              <a:t> from this </a:t>
            </a:r>
            <a:r>
              <a:rPr lang="en-US" sz="2000" dirty="0">
                <a:effectLst>
                  <a:outerShdw blurRad="38100" dist="38100" dir="2700000" algn="tl">
                    <a:srgbClr val="C0C0C0"/>
                  </a:outerShdw>
                </a:effectLst>
                <a:latin typeface="Andalus" panose="02020603050405020304" pitchFamily="18" charset="-78"/>
                <a:cs typeface="Andalus" panose="02020603050405020304" pitchFamily="18" charset="-78"/>
              </a:rPr>
              <a:t>addition </a:t>
            </a:r>
            <a:r>
              <a:rPr lang="en-US" sz="2000" dirty="0" smtClean="0">
                <a:effectLst>
                  <a:outerShdw blurRad="38100" dist="38100" dir="2700000" algn="tl">
                    <a:srgbClr val="C0C0C0"/>
                  </a:outerShdw>
                </a:effectLst>
                <a:latin typeface="Andalus" panose="02020603050405020304" pitchFamily="18" charset="-78"/>
                <a:cs typeface="Andalus" panose="02020603050405020304" pitchFamily="18" charset="-78"/>
              </a:rPr>
              <a:t>by </a:t>
            </a:r>
            <a:r>
              <a:rPr lang="en-US" sz="2000" dirty="0">
                <a:effectLst>
                  <a:outerShdw blurRad="38100" dist="38100" dir="2700000" algn="tl">
                    <a:srgbClr val="C0C0C0"/>
                  </a:outerShdw>
                </a:effectLst>
                <a:latin typeface="Andalus" panose="02020603050405020304" pitchFamily="18" charset="-78"/>
                <a:cs typeface="Andalus" panose="02020603050405020304" pitchFamily="18" charset="-78"/>
              </a:rPr>
              <a:t>strong acids </a:t>
            </a:r>
            <a:r>
              <a:rPr lang="en-US" sz="2000" dirty="0" smtClean="0">
                <a:effectLst>
                  <a:outerShdw blurRad="38100" dist="38100" dir="2700000" algn="tl">
                    <a:srgbClr val="C0C0C0"/>
                  </a:outerShdw>
                </a:effectLst>
                <a:latin typeface="Andalus" panose="02020603050405020304" pitchFamily="18" charset="-78"/>
                <a:cs typeface="Andalus" panose="02020603050405020304" pitchFamily="18" charset="-78"/>
              </a:rPr>
              <a:t>such </a:t>
            </a:r>
            <a:r>
              <a:rPr lang="en-US" sz="2000" dirty="0">
                <a:effectLst>
                  <a:outerShdw blurRad="38100" dist="38100" dir="2700000" algn="tl">
                    <a:srgbClr val="C0C0C0"/>
                  </a:outerShdw>
                </a:effectLst>
                <a:latin typeface="Andalus" panose="02020603050405020304" pitchFamily="18" charset="-78"/>
                <a:cs typeface="Andalus" panose="02020603050405020304" pitchFamily="18" charset="-78"/>
              </a:rPr>
              <a:t>as </a:t>
            </a:r>
            <a:r>
              <a:rPr lang="en-US" sz="2000" dirty="0" err="1">
                <a:effectLst>
                  <a:outerShdw blurRad="38100" dist="38100" dir="2700000" algn="tl">
                    <a:srgbClr val="C0C0C0"/>
                  </a:outerShdw>
                </a:effectLst>
                <a:latin typeface="Andalus" panose="02020603050405020304" pitchFamily="18" charset="-78"/>
                <a:cs typeface="Andalus" panose="02020603050405020304" pitchFamily="18" charset="-78"/>
              </a:rPr>
              <a:t>ethene</a:t>
            </a:r>
            <a:r>
              <a:rPr lang="en-US" sz="2000" dirty="0">
                <a:effectLst>
                  <a:outerShdw blurRad="38100" dist="38100" dir="2700000" algn="tl">
                    <a:srgbClr val="C0C0C0"/>
                  </a:outerShdw>
                </a:effectLst>
                <a:latin typeface="Andalus" panose="02020603050405020304" pitchFamily="18" charset="-78"/>
                <a:cs typeface="Andalus" panose="02020603050405020304" pitchFamily="18" charset="-78"/>
              </a:rPr>
              <a:t>, 2-butene and cyclohexene. </a:t>
            </a:r>
            <a:endParaRPr lang="ar-SA" sz="2000" dirty="0">
              <a:effectLst>
                <a:outerShdw blurRad="38100" dist="38100" dir="2700000" algn="tl">
                  <a:srgbClr val="C0C0C0"/>
                </a:outerShdw>
              </a:effectLst>
              <a:latin typeface="Andalus" panose="02020603050405020304" pitchFamily="18" charset="-78"/>
              <a:cs typeface="Andalus" panose="02020603050405020304" pitchFamily="18" charset="-78"/>
            </a:endParaRPr>
          </a:p>
        </p:txBody>
      </p:sp>
      <p:graphicFrame>
        <p:nvGraphicFramePr>
          <p:cNvPr id="7" name="Object 11"/>
          <p:cNvGraphicFramePr>
            <a:graphicFrameLocks noGrp="1" noChangeAspect="1"/>
          </p:cNvGraphicFramePr>
          <p:nvPr>
            <p:ph/>
          </p:nvPr>
        </p:nvGraphicFramePr>
        <p:xfrm>
          <a:off x="990600" y="1752600"/>
          <a:ext cx="6172200" cy="2708275"/>
        </p:xfrm>
        <a:graphic>
          <a:graphicData uri="http://schemas.openxmlformats.org/presentationml/2006/ole">
            <p:oleObj spid="_x0000_s17432" name="CS ChemDraw Drawing" r:id="rId3" imgW="3259836" imgH="1729740" progId="ChemDraw.Document.6.0">
              <p:embed/>
            </p:oleObj>
          </a:graphicData>
        </a:graphic>
      </p:graphicFrame>
      <p:sp>
        <p:nvSpPr>
          <p:cNvPr id="8" name="Slide Number Placeholder 7"/>
          <p:cNvSpPr>
            <a:spLocks noGrp="1"/>
          </p:cNvSpPr>
          <p:nvPr>
            <p:ph type="sldNum" sz="quarter" idx="12"/>
          </p:nvPr>
        </p:nvSpPr>
        <p:spPr>
          <a:xfrm>
            <a:off x="7315200" y="6172200"/>
            <a:ext cx="1828800" cy="365125"/>
          </a:xfrm>
        </p:spPr>
        <p:txBody>
          <a:bodyPr/>
          <a:lstStyle/>
          <a:p>
            <a:fld id="{8F46A9B3-9256-472E-83BE-ED1E908B8D37}" type="slidenum">
              <a:rPr lang="en-US" smtClean="0"/>
              <a:pPr/>
              <a:t>27</a:t>
            </a:fld>
            <a:endParaRPr lang="en-US"/>
          </a:p>
        </p:txBody>
      </p:sp>
    </p:spTree>
    <p:extLst>
      <p:ext uri="{BB962C8B-B14F-4D97-AF65-F5344CB8AC3E}">
        <p14:creationId xmlns="" xmlns:p14="http://schemas.microsoft.com/office/powerpoint/2010/main" val="442072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Slide Number Placeholder 7"/>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AEFB1324-F0EB-4928-B0D6-AA45811D1134}" type="slidenum">
              <a:rPr lang="x-none" sz="1400">
                <a:cs typeface="Arial" pitchFamily="34" charset="0"/>
              </a:rPr>
              <a:pPr rtl="1"/>
              <a:t>28</a:t>
            </a:fld>
            <a:endParaRPr lang="en-US" sz="1400">
              <a:cs typeface="Arial" pitchFamily="34" charset="0"/>
            </a:endParaRPr>
          </a:p>
        </p:txBody>
      </p:sp>
      <p:graphicFrame>
        <p:nvGraphicFramePr>
          <p:cNvPr id="2" name="Object 1"/>
          <p:cNvGraphicFramePr>
            <a:graphicFrameLocks noChangeAspect="1"/>
          </p:cNvGraphicFramePr>
          <p:nvPr>
            <p:extLst>
              <p:ext uri="{D42A27DB-BD31-4B8C-83A1-F6EECF244321}">
                <p14:modId xmlns="" xmlns:p14="http://schemas.microsoft.com/office/powerpoint/2010/main" val="1256585715"/>
              </p:ext>
            </p:extLst>
          </p:nvPr>
        </p:nvGraphicFramePr>
        <p:xfrm>
          <a:off x="993775" y="1152525"/>
          <a:ext cx="6229350" cy="2041525"/>
        </p:xfrm>
        <a:graphic>
          <a:graphicData uri="http://schemas.openxmlformats.org/presentationml/2006/ole">
            <p:oleObj spid="_x0000_s69634" name="CS ChemDraw Drawing" r:id="rId3" imgW="4756680" imgH="1357560" progId="ChemDraw.Document.6.0">
              <p:embed/>
            </p:oleObj>
          </a:graphicData>
        </a:graphic>
      </p:graphicFrame>
      <p:sp>
        <p:nvSpPr>
          <p:cNvPr id="3" name="TextBox 2"/>
          <p:cNvSpPr txBox="1"/>
          <p:nvPr/>
        </p:nvSpPr>
        <p:spPr>
          <a:xfrm>
            <a:off x="936321" y="3510698"/>
            <a:ext cx="3260829" cy="461665"/>
          </a:xfrm>
          <a:prstGeom prst="rect">
            <a:avLst/>
          </a:prstGeom>
          <a:noFill/>
        </p:spPr>
        <p:txBody>
          <a:bodyPr wrap="none" rtlCol="0">
            <a:spAutoFit/>
          </a:bodyPr>
          <a:lstStyle/>
          <a:p>
            <a:r>
              <a:rPr lang="en-US" sz="2400" b="1" u="sng" dirty="0">
                <a:solidFill>
                  <a:srgbClr val="FF0000"/>
                </a:solidFill>
                <a:effectLst>
                  <a:outerShdw blurRad="38100" dist="38100" dir="2700000" algn="tl">
                    <a:srgbClr val="C0C0C0"/>
                  </a:outerShdw>
                </a:effectLst>
                <a:latin typeface="Times New Roman"/>
                <a:cs typeface="Times New Roman"/>
              </a:rPr>
              <a:t>Stability of carbocation</a:t>
            </a:r>
          </a:p>
        </p:txBody>
      </p:sp>
      <p:graphicFrame>
        <p:nvGraphicFramePr>
          <p:cNvPr id="4" name="Object 3"/>
          <p:cNvGraphicFramePr>
            <a:graphicFrameLocks noChangeAspect="1"/>
          </p:cNvGraphicFramePr>
          <p:nvPr>
            <p:extLst>
              <p:ext uri="{D42A27DB-BD31-4B8C-83A1-F6EECF244321}">
                <p14:modId xmlns="" xmlns:p14="http://schemas.microsoft.com/office/powerpoint/2010/main" val="3510901664"/>
              </p:ext>
            </p:extLst>
          </p:nvPr>
        </p:nvGraphicFramePr>
        <p:xfrm>
          <a:off x="1752599" y="4255532"/>
          <a:ext cx="6618221" cy="1802923"/>
        </p:xfrm>
        <a:graphic>
          <a:graphicData uri="http://schemas.openxmlformats.org/presentationml/2006/ole">
            <p:oleObj spid="_x0000_s69635" name="CS ChemDraw Drawing" r:id="rId4" imgW="3735720" imgH="1018080" progId="ChemDraw.Document.6.0">
              <p:embed/>
            </p:oleObj>
          </a:graphicData>
        </a:graphic>
      </p:graphicFrame>
    </p:spTree>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3"/>
          <p:cNvSpPr>
            <a:spLocks noChangeArrowheads="1"/>
          </p:cNvSpPr>
          <p:nvPr/>
        </p:nvSpPr>
        <p:spPr bwMode="auto">
          <a:xfrm>
            <a:off x="0" y="1143000"/>
            <a:ext cx="9144000" cy="2246769"/>
          </a:xfrm>
          <a:prstGeom prst="rect">
            <a:avLst/>
          </a:prstGeom>
          <a:noFill/>
          <a:ln w="9525">
            <a:noFill/>
            <a:miter lim="800000"/>
            <a:headEnd/>
            <a:tailEnd/>
          </a:ln>
        </p:spPr>
        <p:txBody>
          <a:bodyPr>
            <a:spAutoFit/>
          </a:bodyPr>
          <a:lstStyle/>
          <a:p>
            <a:pPr algn="just">
              <a:defRPr/>
            </a:pPr>
            <a:r>
              <a:rPr lang="en-US" sz="2800" b="1" dirty="0" err="1">
                <a:solidFill>
                  <a:srgbClr val="009900"/>
                </a:solidFill>
                <a:effectLst>
                  <a:outerShdw blurRad="38100" dist="38100" dir="2700000" algn="tl">
                    <a:srgbClr val="C0C0C0"/>
                  </a:outerShdw>
                </a:effectLst>
                <a:latin typeface="Andalus" panose="02020603050405020304" pitchFamily="18" charset="-78"/>
                <a:cs typeface="Andalus" panose="02020603050405020304" pitchFamily="18" charset="-78"/>
              </a:rPr>
              <a:t>Markovnikov’s</a:t>
            </a:r>
            <a:r>
              <a:rPr lang="en-US" sz="2800" b="1" dirty="0">
                <a:solidFill>
                  <a:srgbClr val="009900"/>
                </a:solidFill>
                <a:effectLst>
                  <a:outerShdw blurRad="38100" dist="38100" dir="2700000" algn="tl">
                    <a:srgbClr val="C0C0C0"/>
                  </a:outerShdw>
                </a:effectLst>
                <a:latin typeface="Andalus" panose="02020603050405020304" pitchFamily="18" charset="-78"/>
                <a:cs typeface="Andalus" panose="02020603050405020304" pitchFamily="18" charset="-78"/>
              </a:rPr>
              <a:t> rule </a:t>
            </a:r>
            <a:endParaRPr lang="en-US" sz="2800" b="1" dirty="0" smtClean="0">
              <a:solidFill>
                <a:srgbClr val="009900"/>
              </a:solidFill>
              <a:effectLst>
                <a:outerShdw blurRad="38100" dist="38100" dir="2700000" algn="tl">
                  <a:srgbClr val="C0C0C0"/>
                </a:outerShdw>
              </a:effectLst>
              <a:latin typeface="Andalus" panose="02020603050405020304" pitchFamily="18" charset="-78"/>
              <a:cs typeface="Andalus" panose="02020603050405020304" pitchFamily="18" charset="-78"/>
            </a:endParaRPr>
          </a:p>
          <a:p>
            <a:pPr algn="just">
              <a:defRPr/>
            </a:pPr>
            <a:r>
              <a:rPr lang="en-US" sz="2800" dirty="0" smtClean="0">
                <a:effectLst>
                  <a:outerShdw blurRad="38100" dist="38100" dir="2700000" algn="tl">
                    <a:srgbClr val="C0C0C0"/>
                  </a:outerShdw>
                </a:effectLst>
                <a:latin typeface="Andalus" panose="02020603050405020304" pitchFamily="18" charset="-78"/>
                <a:cs typeface="Andalus" panose="02020603050405020304" pitchFamily="18" charset="-78"/>
              </a:rPr>
              <a:t>In </a:t>
            </a:r>
            <a:r>
              <a:rPr lang="en-US" sz="2800" dirty="0">
                <a:effectLst>
                  <a:outerShdw blurRad="38100" dist="38100" dir="2700000" algn="tl">
                    <a:srgbClr val="C0C0C0"/>
                  </a:outerShdw>
                </a:effectLst>
                <a:latin typeface="Andalus" panose="02020603050405020304" pitchFamily="18" charset="-78"/>
                <a:cs typeface="Andalus" panose="02020603050405020304" pitchFamily="18" charset="-78"/>
              </a:rPr>
              <a:t>addition of </a:t>
            </a:r>
            <a:r>
              <a:rPr lang="en-US" sz="2800" dirty="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unsymmetrical reagent </a:t>
            </a:r>
            <a:r>
              <a:rPr lang="en-US" sz="2800" dirty="0">
                <a:effectLst>
                  <a:outerShdw blurRad="38100" dist="38100" dir="2700000" algn="tl">
                    <a:srgbClr val="C0C0C0"/>
                  </a:outerShdw>
                </a:effectLst>
                <a:latin typeface="Andalus" panose="02020603050405020304" pitchFamily="18" charset="-78"/>
                <a:cs typeface="Andalus" panose="02020603050405020304" pitchFamily="18" charset="-78"/>
              </a:rPr>
              <a:t>to </a:t>
            </a:r>
            <a:r>
              <a:rPr lang="en-US" sz="2800" dirty="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unsymmetrical alkenes </a:t>
            </a:r>
            <a:r>
              <a:rPr lang="en-US" sz="2800" dirty="0">
                <a:effectLst>
                  <a:outerShdw blurRad="38100" dist="38100" dir="2700000" algn="tl">
                    <a:srgbClr val="C0C0C0"/>
                  </a:outerShdw>
                </a:effectLst>
                <a:latin typeface="Andalus" panose="02020603050405020304" pitchFamily="18" charset="-78"/>
                <a:cs typeface="Andalus" panose="02020603050405020304" pitchFamily="18" charset="-78"/>
              </a:rPr>
              <a:t>the </a:t>
            </a:r>
            <a:r>
              <a:rPr lang="en-US" sz="2800" b="1" dirty="0">
                <a:solidFill>
                  <a:srgbClr val="0070C0"/>
                </a:solidFill>
                <a:effectLst>
                  <a:outerShdw blurRad="38100" dist="38100" dir="2700000" algn="tl">
                    <a:srgbClr val="C0C0C0"/>
                  </a:outerShdw>
                </a:effectLst>
                <a:latin typeface="Andalus" panose="02020603050405020304" pitchFamily="18" charset="-78"/>
                <a:cs typeface="Andalus" panose="02020603050405020304" pitchFamily="18" charset="-78"/>
              </a:rPr>
              <a:t>positive ion</a:t>
            </a:r>
            <a:r>
              <a:rPr lang="en-US" sz="2800" dirty="0">
                <a:effectLst>
                  <a:outerShdw blurRad="38100" dist="38100" dir="2700000" algn="tl">
                    <a:srgbClr val="C0C0C0"/>
                  </a:outerShdw>
                </a:effectLst>
                <a:latin typeface="Andalus" panose="02020603050405020304" pitchFamily="18" charset="-78"/>
                <a:cs typeface="Andalus" panose="02020603050405020304" pitchFamily="18" charset="-78"/>
              </a:rPr>
              <a:t> </a:t>
            </a:r>
            <a:r>
              <a:rPr lang="en-US" sz="2800" b="1" dirty="0">
                <a:solidFill>
                  <a:srgbClr val="0070C0"/>
                </a:solidFill>
                <a:effectLst>
                  <a:outerShdw blurRad="38100" dist="38100" dir="2700000" algn="tl">
                    <a:srgbClr val="C0C0C0"/>
                  </a:outerShdw>
                </a:effectLst>
                <a:latin typeface="Andalus" panose="02020603050405020304" pitchFamily="18" charset="-78"/>
                <a:cs typeface="Andalus" panose="02020603050405020304" pitchFamily="18" charset="-78"/>
              </a:rPr>
              <a:t>adds</a:t>
            </a:r>
            <a:r>
              <a:rPr lang="en-US" sz="2800" dirty="0">
                <a:effectLst>
                  <a:outerShdw blurRad="38100" dist="38100" dir="2700000" algn="tl">
                    <a:srgbClr val="C0C0C0"/>
                  </a:outerShdw>
                </a:effectLst>
                <a:latin typeface="Andalus" panose="02020603050405020304" pitchFamily="18" charset="-78"/>
                <a:cs typeface="Andalus" panose="02020603050405020304" pitchFamily="18" charset="-78"/>
              </a:rPr>
              <a:t> </a:t>
            </a:r>
            <a:r>
              <a:rPr lang="en-US" sz="2800" b="1" dirty="0">
                <a:solidFill>
                  <a:schemeClr val="accent1"/>
                </a:solidFill>
                <a:effectLst>
                  <a:outerShdw blurRad="38100" dist="38100" dir="2700000" algn="tl">
                    <a:srgbClr val="C0C0C0"/>
                  </a:outerShdw>
                </a:effectLst>
                <a:latin typeface="Andalus" panose="02020603050405020304" pitchFamily="18" charset="-78"/>
                <a:cs typeface="Andalus" panose="02020603050405020304" pitchFamily="18" charset="-78"/>
              </a:rPr>
              <a:t>to the </a:t>
            </a:r>
            <a:r>
              <a:rPr lang="en-US" sz="2800" b="1" dirty="0">
                <a:solidFill>
                  <a:srgbClr val="0070C0"/>
                </a:solidFill>
                <a:effectLst>
                  <a:outerShdw blurRad="38100" dist="38100" dir="2700000" algn="tl">
                    <a:srgbClr val="C0C0C0"/>
                  </a:outerShdw>
                </a:effectLst>
                <a:latin typeface="Andalus" panose="02020603050405020304" pitchFamily="18" charset="-78"/>
                <a:cs typeface="Andalus" panose="02020603050405020304" pitchFamily="18" charset="-78"/>
              </a:rPr>
              <a:t>carbon of the alkene that bears the greater number of hydrogen atoms </a:t>
            </a:r>
            <a:r>
              <a:rPr lang="en-US" sz="2800" dirty="0">
                <a:effectLst>
                  <a:outerShdw blurRad="38100" dist="38100" dir="2700000" algn="tl">
                    <a:srgbClr val="C0C0C0"/>
                  </a:outerShdw>
                </a:effectLst>
                <a:latin typeface="Andalus" panose="02020603050405020304" pitchFamily="18" charset="-78"/>
                <a:cs typeface="Andalus" panose="02020603050405020304" pitchFamily="18" charset="-78"/>
              </a:rPr>
              <a:t>and </a:t>
            </a:r>
            <a:r>
              <a:rPr lang="en-US" sz="2800" b="1" dirty="0">
                <a:solidFill>
                  <a:srgbClr val="7030A0"/>
                </a:solidFill>
                <a:effectLst>
                  <a:outerShdw blurRad="38100" dist="38100" dir="2700000" algn="tl">
                    <a:srgbClr val="C0C0C0"/>
                  </a:outerShdw>
                </a:effectLst>
                <a:latin typeface="Andalus" panose="02020603050405020304" pitchFamily="18" charset="-78"/>
                <a:cs typeface="Andalus" panose="02020603050405020304" pitchFamily="18" charset="-78"/>
              </a:rPr>
              <a:t>the negative ion </a:t>
            </a:r>
            <a:r>
              <a:rPr lang="en-US" sz="2800" b="1" dirty="0" smtClean="0">
                <a:solidFill>
                  <a:srgbClr val="7030A0"/>
                </a:solidFill>
                <a:effectLst>
                  <a:outerShdw blurRad="38100" dist="38100" dir="2700000" algn="tl">
                    <a:srgbClr val="C0C0C0"/>
                  </a:outerShdw>
                </a:effectLst>
                <a:latin typeface="Andalus" panose="02020603050405020304" pitchFamily="18" charset="-78"/>
                <a:cs typeface="Andalus" panose="02020603050405020304" pitchFamily="18" charset="-78"/>
              </a:rPr>
              <a:t>adds </a:t>
            </a:r>
            <a:r>
              <a:rPr lang="en-US" sz="2800" b="1" dirty="0">
                <a:solidFill>
                  <a:srgbClr val="7030A0"/>
                </a:solidFill>
                <a:effectLst>
                  <a:outerShdw blurRad="38100" dist="38100" dir="2700000" algn="tl">
                    <a:srgbClr val="C0C0C0"/>
                  </a:outerShdw>
                </a:effectLst>
                <a:latin typeface="Andalus" panose="02020603050405020304" pitchFamily="18" charset="-78"/>
                <a:cs typeface="Andalus" panose="02020603050405020304" pitchFamily="18" charset="-78"/>
              </a:rPr>
              <a:t>to the other carbon of the alkene</a:t>
            </a:r>
            <a:r>
              <a:rPr lang="en-US" sz="2800" dirty="0">
                <a:effectLst>
                  <a:outerShdw blurRad="38100" dist="38100" dir="2700000" algn="tl">
                    <a:srgbClr val="C0C0C0"/>
                  </a:outerShdw>
                </a:effectLst>
                <a:latin typeface="Andalus" panose="02020603050405020304" pitchFamily="18" charset="-78"/>
                <a:cs typeface="Andalus" panose="02020603050405020304" pitchFamily="18" charset="-78"/>
              </a:rPr>
              <a:t>. </a:t>
            </a:r>
            <a:endParaRPr lang="ar-SA" sz="2800" dirty="0">
              <a:effectLst>
                <a:outerShdw blurRad="38100" dist="38100" dir="2700000" algn="tl">
                  <a:srgbClr val="C0C0C0"/>
                </a:outerShdw>
              </a:effectLst>
              <a:latin typeface="Andalus" panose="02020603050405020304" pitchFamily="18" charset="-78"/>
              <a:cs typeface="Andalus" panose="02020603050405020304" pitchFamily="18" charset="-78"/>
            </a:endParaRPr>
          </a:p>
        </p:txBody>
      </p:sp>
      <p:graphicFrame>
        <p:nvGraphicFramePr>
          <p:cNvPr id="5" name="Object 9"/>
          <p:cNvGraphicFramePr>
            <a:graphicFrameLocks noChangeAspect="1"/>
          </p:cNvGraphicFramePr>
          <p:nvPr>
            <p:extLst>
              <p:ext uri="{D42A27DB-BD31-4B8C-83A1-F6EECF244321}">
                <p14:modId xmlns="" xmlns:p14="http://schemas.microsoft.com/office/powerpoint/2010/main" val="1668108370"/>
              </p:ext>
            </p:extLst>
          </p:nvPr>
        </p:nvGraphicFramePr>
        <p:xfrm>
          <a:off x="762000" y="3505200"/>
          <a:ext cx="7239000" cy="1066800"/>
        </p:xfrm>
        <a:graphic>
          <a:graphicData uri="http://schemas.openxmlformats.org/presentationml/2006/ole">
            <p:oleObj spid="_x0000_s18456" name="CS ChemDraw Drawing" r:id="rId3" imgW="3720084" imgH="565404" progId="ChemDraw.Document.6.0">
              <p:embed/>
            </p:oleObj>
          </a:graphicData>
        </a:graphic>
      </p:graphicFrame>
      <p:sp>
        <p:nvSpPr>
          <p:cNvPr id="6" name="Slide Number Placeholder 5"/>
          <p:cNvSpPr>
            <a:spLocks noGrp="1"/>
          </p:cNvSpPr>
          <p:nvPr>
            <p:ph type="sldNum" sz="quarter" idx="12"/>
          </p:nvPr>
        </p:nvSpPr>
        <p:spPr>
          <a:xfrm>
            <a:off x="7315200" y="6172200"/>
            <a:ext cx="1828800" cy="365125"/>
          </a:xfrm>
        </p:spPr>
        <p:txBody>
          <a:bodyPr/>
          <a:lstStyle/>
          <a:p>
            <a:fld id="{8F46A9B3-9256-472E-83BE-ED1E908B8D37}" type="slidenum">
              <a:rPr lang="en-US" smtClean="0"/>
              <a:pPr/>
              <a:t>29</a:t>
            </a:fld>
            <a:endParaRPr lang="en-US"/>
          </a:p>
        </p:txBody>
      </p:sp>
    </p:spTree>
    <p:extLst>
      <p:ext uri="{BB962C8B-B14F-4D97-AF65-F5344CB8AC3E}">
        <p14:creationId xmlns="" xmlns:p14="http://schemas.microsoft.com/office/powerpoint/2010/main" val="395534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01000" cy="1143000"/>
          </a:xfrm>
        </p:spPr>
        <p:txBody>
          <a:bodyPr/>
          <a:lstStyle/>
          <a:p>
            <a:pPr marL="0" indent="0" algn="ctr">
              <a:buNone/>
            </a:pPr>
            <a:r>
              <a:rPr lang="en-US" sz="4800" dirty="0">
                <a:solidFill>
                  <a:schemeClr val="accent6"/>
                </a:solidFill>
                <a:effectLst>
                  <a:outerShdw blurRad="38100" dist="38100" dir="2700000" algn="tl">
                    <a:srgbClr val="C0C0C0"/>
                  </a:outerShdw>
                </a:effectLst>
                <a:latin typeface="Andalus" panose="02020603050405020304" pitchFamily="18" charset="-78"/>
                <a:cs typeface="Andalus" panose="02020603050405020304" pitchFamily="18" charset="-78"/>
              </a:rPr>
              <a:t>Structure Of </a:t>
            </a:r>
            <a:r>
              <a:rPr lang="en-US" sz="4800" dirty="0" smtClean="0">
                <a:solidFill>
                  <a:schemeClr val="accent6"/>
                </a:solidFill>
                <a:effectLst>
                  <a:outerShdw blurRad="38100" dist="38100" dir="2700000" algn="tl">
                    <a:srgbClr val="C0C0C0"/>
                  </a:outerShdw>
                </a:effectLst>
                <a:latin typeface="Andalus" panose="02020603050405020304" pitchFamily="18" charset="-78"/>
                <a:cs typeface="Andalus" panose="02020603050405020304" pitchFamily="18" charset="-78"/>
              </a:rPr>
              <a:t>Alkenes (</a:t>
            </a:r>
            <a:r>
              <a:rPr lang="en-US" sz="4800" dirty="0" err="1" smtClean="0">
                <a:solidFill>
                  <a:schemeClr val="accent6"/>
                </a:solidFill>
                <a:effectLst>
                  <a:outerShdw blurRad="38100" dist="38100" dir="2700000" algn="tl">
                    <a:srgbClr val="C0C0C0"/>
                  </a:outerShdw>
                </a:effectLst>
                <a:latin typeface="Andalus" panose="02020603050405020304" pitchFamily="18" charset="-78"/>
                <a:cs typeface="Andalus" panose="02020603050405020304" pitchFamily="18" charset="-78"/>
              </a:rPr>
              <a:t>Olefines</a:t>
            </a:r>
            <a:r>
              <a:rPr lang="en-US" sz="4800" dirty="0" smtClean="0">
                <a:solidFill>
                  <a:schemeClr val="accent6"/>
                </a:solidFill>
                <a:effectLst>
                  <a:outerShdw blurRad="38100" dist="38100" dir="2700000" algn="tl">
                    <a:srgbClr val="C0C0C0"/>
                  </a:outerShdw>
                </a:effectLst>
                <a:latin typeface="Andalus" panose="02020603050405020304" pitchFamily="18" charset="-78"/>
                <a:cs typeface="Andalus" panose="02020603050405020304" pitchFamily="18" charset="-78"/>
              </a:rPr>
              <a:t>)</a:t>
            </a:r>
            <a:endParaRPr lang="en-US" dirty="0">
              <a:solidFill>
                <a:schemeClr val="accent6"/>
              </a:solidFill>
              <a:latin typeface="Andalus" panose="02020603050405020304" pitchFamily="18" charset="-78"/>
              <a:cs typeface="Andalus" panose="02020603050405020304" pitchFamily="18" charset="-78"/>
            </a:endParaRPr>
          </a:p>
        </p:txBody>
      </p:sp>
      <p:sp>
        <p:nvSpPr>
          <p:cNvPr id="3" name="Content Placeholder 2"/>
          <p:cNvSpPr>
            <a:spLocks noGrp="1"/>
          </p:cNvSpPr>
          <p:nvPr>
            <p:ph sz="quarter" idx="13"/>
          </p:nvPr>
        </p:nvSpPr>
        <p:spPr>
          <a:xfrm>
            <a:off x="1143000" y="1859280"/>
            <a:ext cx="6400800" cy="3474720"/>
          </a:xfrm>
        </p:spPr>
        <p:txBody>
          <a:bodyPr>
            <a:normAutofit/>
          </a:bodyPr>
          <a:lstStyle/>
          <a:p>
            <a:pPr algn="just">
              <a:spcAft>
                <a:spcPct val="50000"/>
              </a:spcAft>
              <a:buFont typeface="Wingdings" pitchFamily="2" charset="2"/>
              <a:buChar char="Ø"/>
              <a:defRPr/>
            </a:pPr>
            <a:r>
              <a:rPr lang="en-GB" sz="2400" b="1" dirty="0" smtClean="0">
                <a:solidFill>
                  <a:srgbClr val="CC0000"/>
                </a:solidFill>
                <a:effectLst>
                  <a:outerShdw blurRad="38100" dist="38100" dir="2700000" algn="tl">
                    <a:srgbClr val="C0C0C0"/>
                  </a:outerShdw>
                </a:effectLst>
                <a:latin typeface="Andalus" pitchFamily="18" charset="-78"/>
                <a:cs typeface="Andalus" pitchFamily="18" charset="-78"/>
              </a:rPr>
              <a:t>They are unsaturated hydrocarbons</a:t>
            </a:r>
            <a:r>
              <a:rPr lang="en-GB" sz="2400" dirty="0" smtClean="0">
                <a:effectLst>
                  <a:outerShdw blurRad="38100" dist="38100" dir="2700000" algn="tl">
                    <a:srgbClr val="C0C0C0"/>
                  </a:outerShdw>
                </a:effectLst>
                <a:latin typeface="Andalus" pitchFamily="18" charset="-78"/>
                <a:cs typeface="Andalus" pitchFamily="18" charset="-78"/>
              </a:rPr>
              <a:t> – made up of  C and H atoms and contain </a:t>
            </a:r>
            <a:r>
              <a:rPr lang="en-GB" sz="2400" b="1" dirty="0" smtClean="0">
                <a:solidFill>
                  <a:srgbClr val="CC0000"/>
                </a:solidFill>
                <a:effectLst>
                  <a:outerShdw blurRad="38100" dist="38100" dir="2700000" algn="tl">
                    <a:srgbClr val="C0C0C0"/>
                  </a:outerShdw>
                </a:effectLst>
                <a:latin typeface="Andalus" pitchFamily="18" charset="-78"/>
                <a:cs typeface="Andalus" pitchFamily="18" charset="-78"/>
              </a:rPr>
              <a:t>one or more C=C</a:t>
            </a:r>
            <a:r>
              <a:rPr lang="en-GB" sz="2400" dirty="0" smtClean="0">
                <a:solidFill>
                  <a:srgbClr val="CC0000"/>
                </a:solidFill>
                <a:effectLst>
                  <a:outerShdw blurRad="38100" dist="38100" dir="2700000" algn="tl">
                    <a:srgbClr val="C0C0C0"/>
                  </a:outerShdw>
                </a:effectLst>
                <a:latin typeface="Andalus" pitchFamily="18" charset="-78"/>
                <a:cs typeface="Andalus" pitchFamily="18" charset="-78"/>
              </a:rPr>
              <a:t> </a:t>
            </a:r>
            <a:r>
              <a:rPr lang="en-GB" sz="2400" dirty="0" smtClean="0">
                <a:effectLst>
                  <a:outerShdw blurRad="38100" dist="38100" dir="2700000" algn="tl">
                    <a:srgbClr val="C0C0C0"/>
                  </a:outerShdw>
                </a:effectLst>
                <a:latin typeface="Andalus" pitchFamily="18" charset="-78"/>
                <a:cs typeface="Andalus" pitchFamily="18" charset="-78"/>
              </a:rPr>
              <a:t>double bond somewhere in their structures</a:t>
            </a:r>
            <a:r>
              <a:rPr lang="en-GB" sz="2400" dirty="0" smtClean="0">
                <a:effectLst>
                  <a:outerShdw blurRad="38100" dist="38100" dir="2700000" algn="tl">
                    <a:srgbClr val="C0C0C0"/>
                  </a:outerShdw>
                </a:effectLst>
                <a:latin typeface="Times New Roman"/>
                <a:cs typeface="Times New Roman"/>
              </a:rPr>
              <a:t>.</a:t>
            </a:r>
          </a:p>
          <a:p>
            <a:pPr>
              <a:spcAft>
                <a:spcPct val="50000"/>
              </a:spcAft>
              <a:buClr>
                <a:schemeClr val="folHlink"/>
              </a:buClr>
              <a:buFont typeface="Wingdings" pitchFamily="2" charset="2"/>
              <a:buChar char="Ø"/>
              <a:defRPr/>
            </a:pPr>
            <a:r>
              <a:rPr lang="en-GB" sz="2400" dirty="0" smtClean="0">
                <a:effectLst>
                  <a:outerShdw blurRad="38100" dist="38100" dir="2700000" algn="tl">
                    <a:srgbClr val="C0C0C0"/>
                  </a:outerShdw>
                </a:effectLst>
                <a:latin typeface="Andalus" panose="02020603050405020304" pitchFamily="18" charset="-78"/>
                <a:cs typeface="Andalus" panose="02020603050405020304" pitchFamily="18" charset="-78"/>
              </a:rPr>
              <a:t>Their </a:t>
            </a:r>
            <a:r>
              <a:rPr lang="en-GB" sz="2400" dirty="0">
                <a:effectLst>
                  <a:outerShdw blurRad="38100" dist="38100" dir="2700000" algn="tl">
                    <a:srgbClr val="C0C0C0"/>
                  </a:outerShdw>
                </a:effectLst>
                <a:latin typeface="Andalus" panose="02020603050405020304" pitchFamily="18" charset="-78"/>
                <a:cs typeface="Andalus" panose="02020603050405020304" pitchFamily="18" charset="-78"/>
              </a:rPr>
              <a:t>general formula is </a:t>
            </a:r>
            <a:r>
              <a:rPr lang="en-GB" sz="2400" dirty="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C</a:t>
            </a:r>
            <a:r>
              <a:rPr lang="en-GB" sz="2400" baseline="-25000" dirty="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n</a:t>
            </a:r>
            <a:r>
              <a:rPr lang="en-GB" sz="2400" dirty="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H</a:t>
            </a:r>
            <a:r>
              <a:rPr lang="en-GB" sz="2400" baseline="-25000" dirty="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2n</a:t>
            </a:r>
            <a:r>
              <a:rPr lang="en-GB" sz="2400" dirty="0">
                <a:effectLst>
                  <a:outerShdw blurRad="38100" dist="38100" dir="2700000" algn="tl">
                    <a:srgbClr val="C0C0C0"/>
                  </a:outerShdw>
                </a:effectLst>
                <a:latin typeface="Andalus" panose="02020603050405020304" pitchFamily="18" charset="-78"/>
                <a:cs typeface="Andalus" panose="02020603050405020304" pitchFamily="18" charset="-78"/>
              </a:rPr>
              <a:t>  -  for non-cyclic alkenes</a:t>
            </a:r>
          </a:p>
          <a:p>
            <a:pPr>
              <a:spcAft>
                <a:spcPct val="50000"/>
              </a:spcAft>
              <a:buClr>
                <a:schemeClr val="folHlink"/>
              </a:buClr>
              <a:buFont typeface="Wingdings" pitchFamily="2" charset="2"/>
              <a:buChar char="Ø"/>
              <a:defRPr/>
            </a:pPr>
            <a:r>
              <a:rPr lang="en-GB" sz="2400" dirty="0">
                <a:effectLst>
                  <a:outerShdw blurRad="38100" dist="38100" dir="2700000" algn="tl">
                    <a:srgbClr val="C0C0C0"/>
                  </a:outerShdw>
                </a:effectLst>
                <a:latin typeface="Andalus" panose="02020603050405020304" pitchFamily="18" charset="-78"/>
                <a:cs typeface="Andalus" panose="02020603050405020304" pitchFamily="18" charset="-78"/>
              </a:rPr>
              <a:t>Their general formula is </a:t>
            </a:r>
            <a:r>
              <a:rPr lang="en-GB" sz="2400" dirty="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CnH</a:t>
            </a:r>
            <a:r>
              <a:rPr lang="en-GB" sz="2400" baseline="-25000" dirty="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2</a:t>
            </a:r>
            <a:r>
              <a:rPr lang="en-GB" sz="2400" dirty="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n-2</a:t>
            </a:r>
            <a:r>
              <a:rPr lang="en-GB" sz="2400" dirty="0">
                <a:effectLst>
                  <a:outerShdw blurRad="38100" dist="38100" dir="2700000" algn="tl">
                    <a:srgbClr val="C0C0C0"/>
                  </a:outerShdw>
                </a:effectLst>
                <a:latin typeface="Andalus" panose="02020603050405020304" pitchFamily="18" charset="-78"/>
                <a:cs typeface="Andalus" panose="02020603050405020304" pitchFamily="18" charset="-78"/>
              </a:rPr>
              <a:t>  -  for cyclic alkenes</a:t>
            </a:r>
            <a:endParaRPr lang="en-US" dirty="0">
              <a:latin typeface="Andalus" panose="02020603050405020304" pitchFamily="18" charset="-78"/>
              <a:cs typeface="Andalus" panose="02020603050405020304" pitchFamily="18" charset="-78"/>
            </a:endParaRPr>
          </a:p>
        </p:txBody>
      </p:sp>
      <p:sp>
        <p:nvSpPr>
          <p:cNvPr id="6" name="Slide Number Placeholder 5"/>
          <p:cNvSpPr>
            <a:spLocks noGrp="1"/>
          </p:cNvSpPr>
          <p:nvPr>
            <p:ph type="sldNum" sz="quarter" idx="12"/>
          </p:nvPr>
        </p:nvSpPr>
        <p:spPr>
          <a:xfrm>
            <a:off x="7315200" y="6172200"/>
            <a:ext cx="1828800" cy="365125"/>
          </a:xfrm>
        </p:spPr>
        <p:txBody>
          <a:bodyPr/>
          <a:lstStyle/>
          <a:p>
            <a:fld id="{8F46A9B3-9256-472E-83BE-ED1E908B8D37}" type="slidenum">
              <a:rPr lang="en-US" smtClean="0"/>
              <a:pPr/>
              <a:t>3</a:t>
            </a:fld>
            <a:endParaRPr lang="en-US"/>
          </a:p>
        </p:txBody>
      </p:sp>
    </p:spTree>
    <p:extLst>
      <p:ext uri="{BB962C8B-B14F-4D97-AF65-F5344CB8AC3E}">
        <p14:creationId xmlns="" xmlns:p14="http://schemas.microsoft.com/office/powerpoint/2010/main" val="3030674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0298" y="214290"/>
            <a:ext cx="3962367" cy="523220"/>
          </a:xfrm>
          <a:prstGeom prst="rect">
            <a:avLst/>
          </a:prstGeom>
        </p:spPr>
        <p:txBody>
          <a:bodyPr wrap="none">
            <a:spAutoFit/>
          </a:bodyPr>
          <a:lstStyle/>
          <a:p>
            <a:pPr algn="r" rtl="0"/>
            <a:r>
              <a:rPr lang="en-US" sz="2800" dirty="0" smtClean="0">
                <a:solidFill>
                  <a:srgbClr val="00B050"/>
                </a:solidFill>
                <a:latin typeface="Andalus" panose="02020603050405020304" pitchFamily="18" charset="-78"/>
                <a:cs typeface="Andalus" panose="02020603050405020304" pitchFamily="18" charset="-78"/>
              </a:rPr>
              <a:t>Anti </a:t>
            </a:r>
            <a:r>
              <a:rPr lang="en-US" sz="2800" dirty="0" err="1" smtClean="0">
                <a:solidFill>
                  <a:srgbClr val="00B050"/>
                </a:solidFill>
                <a:latin typeface="Andalus" panose="02020603050405020304" pitchFamily="18" charset="-78"/>
                <a:cs typeface="Andalus" panose="02020603050405020304" pitchFamily="18" charset="-78"/>
              </a:rPr>
              <a:t>Markovnikov’s</a:t>
            </a:r>
            <a:r>
              <a:rPr lang="en-US" sz="2800" dirty="0" smtClean="0">
                <a:solidFill>
                  <a:srgbClr val="00B050"/>
                </a:solidFill>
                <a:latin typeface="Andalus" panose="02020603050405020304" pitchFamily="18" charset="-78"/>
                <a:cs typeface="Andalus" panose="02020603050405020304" pitchFamily="18" charset="-78"/>
              </a:rPr>
              <a:t> Rule </a:t>
            </a:r>
            <a:endParaRPr lang="ar-SA" sz="2800" dirty="0">
              <a:solidFill>
                <a:srgbClr val="00B050"/>
              </a:solidFill>
              <a:latin typeface="Andalus" panose="02020603050405020304" pitchFamily="18" charset="-78"/>
              <a:cs typeface="Andalus" panose="02020603050405020304" pitchFamily="18" charset="-78"/>
            </a:endParaRPr>
          </a:p>
        </p:txBody>
      </p:sp>
      <p:pic>
        <p:nvPicPr>
          <p:cNvPr id="3" name="Picture 2"/>
          <p:cNvPicPr>
            <a:picLocks noChangeAspect="1" noChangeArrowheads="1"/>
          </p:cNvPicPr>
          <p:nvPr/>
        </p:nvPicPr>
        <p:blipFill>
          <a:blip r:embed="rId2" cstate="print"/>
          <a:stretch>
            <a:fillRect/>
          </a:stretch>
        </p:blipFill>
        <p:spPr bwMode="auto">
          <a:xfrm>
            <a:off x="1285852" y="1428736"/>
            <a:ext cx="6171778" cy="3172494"/>
          </a:xfrm>
          <a:prstGeom prst="rect">
            <a:avLst/>
          </a:prstGeom>
          <a:solidFill>
            <a:schemeClr val="bg2"/>
          </a:solidFill>
          <a:ln>
            <a:noFill/>
          </a:ln>
          <a:effectLst/>
          <a:extLst/>
        </p:spPr>
      </p:pic>
      <p:sp>
        <p:nvSpPr>
          <p:cNvPr id="4" name="Rectangle 3"/>
          <p:cNvSpPr/>
          <p:nvPr/>
        </p:nvSpPr>
        <p:spPr>
          <a:xfrm>
            <a:off x="642910" y="4786322"/>
            <a:ext cx="7358114" cy="1200329"/>
          </a:xfrm>
          <a:prstGeom prst="rect">
            <a:avLst/>
          </a:prstGeom>
        </p:spPr>
        <p:txBody>
          <a:bodyPr wrap="square">
            <a:spAutoFit/>
          </a:bodyPr>
          <a:lstStyle/>
          <a:p>
            <a:pPr lvl="0" algn="just" rtl="0" fontAlgn="base">
              <a:spcBef>
                <a:spcPct val="50000"/>
              </a:spcBef>
              <a:spcAft>
                <a:spcPct val="0"/>
              </a:spcAft>
            </a:pPr>
            <a:r>
              <a:rPr lang="en-US" sz="2400" dirty="0" smtClean="0">
                <a:solidFill>
                  <a:prstClr val="black"/>
                </a:solidFill>
                <a:latin typeface="Andalus" panose="02020603050405020304" pitchFamily="18" charset="-78"/>
                <a:cs typeface="Andalus" panose="02020603050405020304" pitchFamily="18" charset="-78"/>
              </a:rPr>
              <a:t>In the addition of an acid to an </a:t>
            </a:r>
            <a:r>
              <a:rPr lang="en-US" sz="2400" dirty="0" err="1" smtClean="0">
                <a:solidFill>
                  <a:prstClr val="black"/>
                </a:solidFill>
                <a:latin typeface="Andalus" panose="02020603050405020304" pitchFamily="18" charset="-78"/>
                <a:cs typeface="Andalus" panose="02020603050405020304" pitchFamily="18" charset="-78"/>
              </a:rPr>
              <a:t>alkene</a:t>
            </a:r>
            <a:r>
              <a:rPr lang="en-US" sz="2400" dirty="0" smtClean="0">
                <a:solidFill>
                  <a:prstClr val="black"/>
                </a:solidFill>
                <a:latin typeface="Andalus" panose="02020603050405020304" pitchFamily="18" charset="-78"/>
                <a:cs typeface="Andalus" panose="02020603050405020304" pitchFamily="18" charset="-78"/>
              </a:rPr>
              <a:t> </a:t>
            </a:r>
            <a:r>
              <a:rPr lang="en-US" sz="2400" dirty="0" smtClean="0">
                <a:solidFill>
                  <a:srgbClr val="C00000"/>
                </a:solidFill>
                <a:latin typeface="Andalus" panose="02020603050405020304" pitchFamily="18" charset="-78"/>
                <a:cs typeface="Andalus" panose="02020603050405020304" pitchFamily="18" charset="-78"/>
              </a:rPr>
              <a:t>the hydrogen </a:t>
            </a:r>
            <a:r>
              <a:rPr lang="en-US" sz="2400" dirty="0" smtClean="0">
                <a:solidFill>
                  <a:prstClr val="black"/>
                </a:solidFill>
                <a:latin typeface="Andalus" panose="02020603050405020304" pitchFamily="18" charset="-78"/>
                <a:cs typeface="Andalus" panose="02020603050405020304" pitchFamily="18" charset="-78"/>
              </a:rPr>
              <a:t>will go to </a:t>
            </a:r>
            <a:r>
              <a:rPr lang="en-US" sz="2400" dirty="0" smtClean="0">
                <a:solidFill>
                  <a:srgbClr val="C00000"/>
                </a:solidFill>
                <a:latin typeface="Andalus" panose="02020603050405020304" pitchFamily="18" charset="-78"/>
                <a:cs typeface="Andalus" panose="02020603050405020304" pitchFamily="18" charset="-78"/>
              </a:rPr>
              <a:t>the vinyl carbon that already has the lowest number of </a:t>
            </a:r>
            <a:r>
              <a:rPr lang="en-US" sz="2400" dirty="0" err="1" smtClean="0">
                <a:solidFill>
                  <a:srgbClr val="C00000"/>
                </a:solidFill>
                <a:latin typeface="Andalus" panose="02020603050405020304" pitchFamily="18" charset="-78"/>
                <a:cs typeface="Andalus" panose="02020603050405020304" pitchFamily="18" charset="-78"/>
              </a:rPr>
              <a:t>hydrogens</a:t>
            </a:r>
            <a:r>
              <a:rPr lang="en-US" sz="2400" dirty="0" smtClean="0">
                <a:solidFill>
                  <a:srgbClr val="C00000"/>
                </a:solidFill>
                <a:latin typeface="Andalus" panose="02020603050405020304" pitchFamily="18" charset="-78"/>
                <a:cs typeface="Andalus" panose="02020603050405020304" pitchFamily="18" charset="-78"/>
              </a:rPr>
              <a:t>.</a:t>
            </a:r>
            <a:endParaRPr lang="en-US" sz="2400" dirty="0">
              <a:solidFill>
                <a:srgbClr val="C00000"/>
              </a:solidFill>
              <a:latin typeface="Andalus" panose="02020603050405020304" pitchFamily="18" charset="-78"/>
              <a:cs typeface="Andalus" panose="02020603050405020304" pitchFamily="18" charset="-78"/>
            </a:endParaRPr>
          </a:p>
        </p:txBody>
      </p:sp>
      <p:sp>
        <p:nvSpPr>
          <p:cNvPr id="7" name="Slide Number Placeholder 6"/>
          <p:cNvSpPr>
            <a:spLocks noGrp="1"/>
          </p:cNvSpPr>
          <p:nvPr>
            <p:ph type="sldNum" sz="quarter" idx="12"/>
          </p:nvPr>
        </p:nvSpPr>
        <p:spPr>
          <a:xfrm>
            <a:off x="7162800" y="6172200"/>
            <a:ext cx="1828800" cy="365125"/>
          </a:xfrm>
        </p:spPr>
        <p:txBody>
          <a:bodyPr/>
          <a:lstStyle/>
          <a:p>
            <a:fld id="{8F46A9B3-9256-472E-83BE-ED1E908B8D37}" type="slidenum">
              <a:rPr lang="en-US" smtClean="0"/>
              <a:pPr/>
              <a:t>30</a:t>
            </a:fld>
            <a:endParaRPr lang="en-US"/>
          </a:p>
        </p:txBody>
      </p:sp>
    </p:spTree>
    <p:extLst>
      <p:ext uri="{BB962C8B-B14F-4D97-AF65-F5344CB8AC3E}">
        <p14:creationId xmlns="" xmlns:p14="http://schemas.microsoft.com/office/powerpoint/2010/main" val="4182392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2"/>
          <p:cNvSpPr/>
          <p:nvPr/>
        </p:nvSpPr>
        <p:spPr>
          <a:xfrm>
            <a:off x="183363" y="84413"/>
            <a:ext cx="4968552" cy="523220"/>
          </a:xfrm>
          <a:prstGeom prst="rect">
            <a:avLst/>
          </a:prstGeom>
        </p:spPr>
        <p:txBody>
          <a:bodyPr wrap="square">
            <a:spAutoFit/>
          </a:bodyPr>
          <a:lstStyle/>
          <a:p>
            <a:r>
              <a:rPr lang="en-US" sz="2800" b="1" u="sng" dirty="0" smtClean="0">
                <a:solidFill>
                  <a:srgbClr val="C00000"/>
                </a:solidFill>
                <a:latin typeface="Andalus" panose="02020603050405020304" pitchFamily="18" charset="-78"/>
                <a:cs typeface="Andalus" panose="02020603050405020304" pitchFamily="18" charset="-78"/>
              </a:rPr>
              <a:t>2.4- Addition of Sulfuric acid</a:t>
            </a:r>
            <a:endParaRPr lang="ar-SA" b="1" u="sng" dirty="0">
              <a:latin typeface="Andalus" panose="02020603050405020304" pitchFamily="18" charset="-78"/>
              <a:cs typeface="Andalus" panose="02020603050405020304" pitchFamily="18" charset="-78"/>
            </a:endParaRPr>
          </a:p>
        </p:txBody>
      </p:sp>
      <p:sp>
        <p:nvSpPr>
          <p:cNvPr id="3" name="مربع نص 15"/>
          <p:cNvSpPr txBox="1"/>
          <p:nvPr/>
        </p:nvSpPr>
        <p:spPr>
          <a:xfrm>
            <a:off x="183363" y="3140968"/>
            <a:ext cx="8743740" cy="1200329"/>
          </a:xfrm>
          <a:prstGeom prst="rect">
            <a:avLst/>
          </a:prstGeom>
          <a:noFill/>
        </p:spPr>
        <p:txBody>
          <a:bodyPr wrap="none" rtlCol="1">
            <a:spAutoFit/>
          </a:bodyPr>
          <a:lstStyle/>
          <a:p>
            <a:r>
              <a:rPr lang="en-US" sz="2400" dirty="0">
                <a:latin typeface="Andalus" panose="02020603050405020304" pitchFamily="18" charset="-78"/>
                <a:cs typeface="Andalus" panose="02020603050405020304" pitchFamily="18" charset="-78"/>
              </a:rPr>
              <a:t>Addition of </a:t>
            </a:r>
            <a:r>
              <a:rPr lang="en-US" sz="2400" dirty="0">
                <a:solidFill>
                  <a:srgbClr val="C00000"/>
                </a:solidFill>
                <a:latin typeface="Andalus" panose="02020603050405020304" pitchFamily="18" charset="-78"/>
                <a:cs typeface="Andalus" panose="02020603050405020304" pitchFamily="18" charset="-78"/>
              </a:rPr>
              <a:t>Sulfuric </a:t>
            </a:r>
            <a:r>
              <a:rPr lang="en-US" sz="2400" dirty="0" smtClean="0">
                <a:solidFill>
                  <a:srgbClr val="C00000"/>
                </a:solidFill>
                <a:latin typeface="Andalus" panose="02020603050405020304" pitchFamily="18" charset="-78"/>
                <a:cs typeface="Andalus" panose="02020603050405020304" pitchFamily="18" charset="-78"/>
              </a:rPr>
              <a:t>acid </a:t>
            </a:r>
            <a:r>
              <a:rPr lang="en-US" sz="2400" dirty="0" smtClean="0">
                <a:latin typeface="Andalus" panose="02020603050405020304" pitchFamily="18" charset="-78"/>
                <a:cs typeface="Andalus" panose="02020603050405020304" pitchFamily="18" charset="-78"/>
              </a:rPr>
              <a:t>to alkenes also follows </a:t>
            </a:r>
            <a:r>
              <a:rPr lang="en-US" sz="2400" dirty="0" err="1">
                <a:solidFill>
                  <a:srgbClr val="C00000"/>
                </a:solidFill>
                <a:latin typeface="Andalus" panose="02020603050405020304" pitchFamily="18" charset="-78"/>
                <a:cs typeface="Andalus" panose="02020603050405020304" pitchFamily="18" charset="-78"/>
              </a:rPr>
              <a:t>Markovnikov’s</a:t>
            </a:r>
            <a:r>
              <a:rPr lang="en-US" sz="2400" dirty="0">
                <a:solidFill>
                  <a:srgbClr val="C00000"/>
                </a:solidFill>
                <a:latin typeface="Andalus" panose="02020603050405020304" pitchFamily="18" charset="-78"/>
                <a:cs typeface="Andalus" panose="02020603050405020304" pitchFamily="18" charset="-78"/>
              </a:rPr>
              <a:t> </a:t>
            </a:r>
            <a:r>
              <a:rPr lang="en-US" sz="2400" dirty="0" smtClean="0">
                <a:solidFill>
                  <a:srgbClr val="C00000"/>
                </a:solidFill>
                <a:latin typeface="Andalus" panose="02020603050405020304" pitchFamily="18" charset="-78"/>
                <a:cs typeface="Andalus" panose="02020603050405020304" pitchFamily="18" charset="-78"/>
              </a:rPr>
              <a:t>rule</a:t>
            </a:r>
            <a:r>
              <a:rPr lang="en-US" sz="2400" dirty="0" smtClean="0">
                <a:latin typeface="Andalus" panose="02020603050405020304" pitchFamily="18" charset="-78"/>
                <a:cs typeface="Andalus" panose="02020603050405020304" pitchFamily="18" charset="-78"/>
              </a:rPr>
              <a:t>,</a:t>
            </a:r>
          </a:p>
          <a:p>
            <a:pPr algn="l"/>
            <a:r>
              <a:rPr lang="en-US" sz="2400" dirty="0" smtClean="0">
                <a:latin typeface="Andalus" panose="02020603050405020304" pitchFamily="18" charset="-78"/>
                <a:cs typeface="Andalus" panose="02020603050405020304" pitchFamily="18" charset="-78"/>
              </a:rPr>
              <a:t> as the example </a:t>
            </a:r>
            <a:endParaRPr lang="ar-SA" sz="2400" dirty="0">
              <a:latin typeface="Andalus" panose="02020603050405020304" pitchFamily="18" charset="-78"/>
              <a:cs typeface="Andalus" panose="02020603050405020304" pitchFamily="18" charset="-78"/>
            </a:endParaRPr>
          </a:p>
          <a:p>
            <a:r>
              <a:rPr lang="en-US" sz="2400" dirty="0" smtClean="0">
                <a:latin typeface="Andalus" panose="02020603050405020304" pitchFamily="18" charset="-78"/>
                <a:cs typeface="Andalus" panose="02020603050405020304" pitchFamily="18" charset="-78"/>
              </a:rPr>
              <a:t> </a:t>
            </a:r>
            <a:endParaRPr lang="ar-SA" sz="2400" dirty="0">
              <a:latin typeface="Andalus" panose="02020603050405020304" pitchFamily="18" charset="-78"/>
              <a:cs typeface="Andalus" panose="02020603050405020304" pitchFamily="18" charset="-78"/>
            </a:endParaRPr>
          </a:p>
        </p:txBody>
      </p:sp>
      <p:grpSp>
        <p:nvGrpSpPr>
          <p:cNvPr id="4" name="مجموعة 14"/>
          <p:cNvGrpSpPr/>
          <p:nvPr/>
        </p:nvGrpSpPr>
        <p:grpSpPr>
          <a:xfrm>
            <a:off x="395536" y="720317"/>
            <a:ext cx="8531568" cy="2062362"/>
            <a:chOff x="395536" y="720317"/>
            <a:chExt cx="8531568" cy="2062362"/>
          </a:xfrm>
        </p:grpSpPr>
        <p:grpSp>
          <p:nvGrpSpPr>
            <p:cNvPr id="5" name="مجموعة 10"/>
            <p:cNvGrpSpPr/>
            <p:nvPr/>
          </p:nvGrpSpPr>
          <p:grpSpPr>
            <a:xfrm>
              <a:off x="395536" y="720317"/>
              <a:ext cx="8531568" cy="2062362"/>
              <a:chOff x="8001" y="571525"/>
              <a:chExt cx="9388535" cy="2062362"/>
            </a:xfrm>
          </p:grpSpPr>
          <p:grpSp>
            <p:nvGrpSpPr>
              <p:cNvPr id="7" name="مجموعة 9"/>
              <p:cNvGrpSpPr/>
              <p:nvPr/>
            </p:nvGrpSpPr>
            <p:grpSpPr>
              <a:xfrm>
                <a:off x="8001" y="869110"/>
                <a:ext cx="6025176" cy="1764777"/>
                <a:chOff x="8001" y="869110"/>
                <a:chExt cx="6025176" cy="1764777"/>
              </a:xfrm>
            </p:grpSpPr>
            <p:pic>
              <p:nvPicPr>
                <p:cNvPr id="1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001" y="869110"/>
                  <a:ext cx="6025176" cy="1764777"/>
                </a:xfrm>
                <a:prstGeom prst="rect">
                  <a:avLst/>
                </a:prstGeom>
                <a:noFill/>
                <a:ln>
                  <a:noFill/>
                </a:ln>
                <a:effectLst/>
                <a:extLst>
                  <a:ext uri="{909E8E84-426E-40DD-AFC4-6F175D3DCCD1}">
                    <a14:hiddenFill xmlns="" xmlns:a14="http://schemas.microsoft.com/office/drawing/2010/main">
                      <a:gradFill rotWithShape="0">
                        <a:gsLst>
                          <a:gs pos="0">
                            <a:srgbClr val="CC3300"/>
                          </a:gs>
                          <a:gs pos="100000">
                            <a:srgbClr val="CC3300">
                              <a:gamma/>
                              <a:shade val="46275"/>
                              <a:invGamma/>
                            </a:srgbClr>
                          </a:gs>
                        </a:gsLst>
                        <a:lin ang="0" scaled="1"/>
                      </a:gradFill>
                    </a14:hiddenFill>
                  </a:ext>
                  <a:ext uri="{91240B29-F687-4F45-9708-019B960494DF}">
                    <a14:hiddenLine xmlns="" xmlns:a14="http://schemas.microsoft.com/office/drawing/2010/main" w="9525" cap="flat" cmpd="sng">
                      <a:solidFill>
                        <a:schemeClr val="tx1"/>
                      </a:solidFill>
                      <a:prstDash val="solid"/>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مربع نص 5"/>
                <p:cNvSpPr txBox="1"/>
                <p:nvPr/>
              </p:nvSpPr>
              <p:spPr>
                <a:xfrm>
                  <a:off x="1767188" y="1551070"/>
                  <a:ext cx="1218602" cy="338554"/>
                </a:xfrm>
                <a:prstGeom prst="rect">
                  <a:avLst/>
                </a:prstGeom>
                <a:noFill/>
              </p:spPr>
              <p:txBody>
                <a:bodyPr wrap="none" rtlCol="1">
                  <a:spAutoFit/>
                </a:bodyPr>
                <a:lstStyle/>
                <a:p>
                  <a:r>
                    <a:rPr lang="en-US" sz="1600" b="1" dirty="0" smtClean="0">
                      <a:solidFill>
                        <a:srgbClr val="FF0000"/>
                      </a:solidFill>
                      <a:latin typeface="Arial" pitchFamily="34" charset="0"/>
                      <a:cs typeface="Arial" pitchFamily="34" charset="0"/>
                    </a:rPr>
                    <a:t>(H-OSO</a:t>
                  </a:r>
                  <a:r>
                    <a:rPr lang="en-US" sz="1600" b="1" baseline="-25000" dirty="0" smtClean="0">
                      <a:solidFill>
                        <a:srgbClr val="FF0000"/>
                      </a:solidFill>
                      <a:latin typeface="Arial" pitchFamily="34" charset="0"/>
                      <a:cs typeface="Arial" pitchFamily="34" charset="0"/>
                    </a:rPr>
                    <a:t>3</a:t>
                  </a:r>
                  <a:r>
                    <a:rPr lang="en-US" sz="1600" b="1" dirty="0" smtClean="0">
                      <a:solidFill>
                        <a:srgbClr val="FF0000"/>
                      </a:solidFill>
                      <a:latin typeface="Arial" pitchFamily="34" charset="0"/>
                      <a:cs typeface="Arial" pitchFamily="34" charset="0"/>
                    </a:rPr>
                    <a:t>H)</a:t>
                  </a:r>
                  <a:endParaRPr lang="ar-SA" sz="1600" b="1" dirty="0">
                    <a:solidFill>
                      <a:srgbClr val="FF0000"/>
                    </a:solidFill>
                    <a:latin typeface="Arial" pitchFamily="34" charset="0"/>
                    <a:cs typeface="Arial" pitchFamily="34" charset="0"/>
                  </a:endParaRPr>
                </a:p>
              </p:txBody>
            </p:sp>
          </p:grpSp>
          <p:grpSp>
            <p:nvGrpSpPr>
              <p:cNvPr id="8" name="مجموعة 3"/>
              <p:cNvGrpSpPr/>
              <p:nvPr/>
            </p:nvGrpSpPr>
            <p:grpSpPr>
              <a:xfrm>
                <a:off x="5580112" y="571525"/>
                <a:ext cx="2588462" cy="1318099"/>
                <a:chOff x="5652121" y="571525"/>
                <a:chExt cx="2588462" cy="1318099"/>
              </a:xfrm>
            </p:grpSpPr>
            <p:pic>
              <p:nvPicPr>
                <p:cNvPr id="10"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54728" t="16408"/>
                <a:stretch/>
              </p:blipFill>
              <p:spPr bwMode="auto">
                <a:xfrm>
                  <a:off x="5652121" y="866454"/>
                  <a:ext cx="2588462" cy="1023170"/>
                </a:xfrm>
                <a:prstGeom prst="rect">
                  <a:avLst/>
                </a:prstGeom>
                <a:noFill/>
                <a:ln>
                  <a:noFill/>
                </a:ln>
                <a:effectLst/>
                <a:extLst>
                  <a:ext uri="{909E8E84-426E-40DD-AFC4-6F175D3DCCD1}">
                    <a14:hiddenFill xmlns="" xmlns:a14="http://schemas.microsoft.com/office/drawing/2010/main">
                      <a:gradFill rotWithShape="0">
                        <a:gsLst>
                          <a:gs pos="0">
                            <a:srgbClr val="CC3300"/>
                          </a:gs>
                          <a:gs pos="100000">
                            <a:srgbClr val="CC3300">
                              <a:gamma/>
                              <a:shade val="46275"/>
                              <a:invGamma/>
                            </a:srgbClr>
                          </a:gs>
                        </a:gsLst>
                        <a:lin ang="0" scaled="1"/>
                      </a:gradFill>
                    </a14:hiddenFill>
                  </a:ext>
                  <a:ext uri="{91240B29-F687-4F45-9708-019B960494DF}">
                    <a14:hiddenLine xmlns="" xmlns:a14="http://schemas.microsoft.com/office/drawing/2010/main" w="9525" cap="flat" cmpd="sng">
                      <a:solidFill>
                        <a:schemeClr val="tx1"/>
                      </a:solidFill>
                      <a:prstDash val="solid"/>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2113" t="6568" r="59083" b="57774"/>
                <a:stretch/>
              </p:blipFill>
              <p:spPr bwMode="auto">
                <a:xfrm>
                  <a:off x="5652121" y="571525"/>
                  <a:ext cx="516797" cy="504000"/>
                </a:xfrm>
                <a:prstGeom prst="rect">
                  <a:avLst/>
                </a:prstGeom>
                <a:noFill/>
                <a:ln>
                  <a:noFill/>
                </a:ln>
                <a:effectLst/>
                <a:extLst>
                  <a:ext uri="{909E8E84-426E-40DD-AFC4-6F175D3DCCD1}">
                    <a14:hiddenFill xmlns="" xmlns:a14="http://schemas.microsoft.com/office/drawing/2010/main">
                      <a:gradFill rotWithShape="0">
                        <a:gsLst>
                          <a:gs pos="0">
                            <a:srgbClr val="CC3300"/>
                          </a:gs>
                          <a:gs pos="100000">
                            <a:srgbClr val="CC3300">
                              <a:gamma/>
                              <a:shade val="46275"/>
                              <a:invGamma/>
                            </a:srgbClr>
                          </a:gs>
                        </a:gsLst>
                        <a:lin ang="0" scaled="1"/>
                      </a:gradFill>
                    </a14:hiddenFill>
                  </a:ext>
                  <a:ext uri="{91240B29-F687-4F45-9708-019B960494DF}">
                    <a14:hiddenLine xmlns="" xmlns:a14="http://schemas.microsoft.com/office/drawing/2010/main" w="9525" cap="flat" cmpd="sng">
                      <a:solidFill>
                        <a:schemeClr val="tx1"/>
                      </a:solidFill>
                      <a:prstDash val="solid"/>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9" name="Picture 9"/>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4958" t="-6025" r="54547" b="83766"/>
              <a:stretch/>
            </p:blipFill>
            <p:spPr bwMode="auto">
              <a:xfrm>
                <a:off x="8225668" y="764704"/>
                <a:ext cx="1170868" cy="396000"/>
              </a:xfrm>
              <a:prstGeom prst="rect">
                <a:avLst/>
              </a:prstGeom>
              <a:noFill/>
              <a:ln>
                <a:noFill/>
              </a:ln>
              <a:effectLst/>
              <a:extLst>
                <a:ext uri="{909E8E84-426E-40DD-AFC4-6F175D3DCCD1}">
                  <a14:hiddenFill xmlns="" xmlns:a14="http://schemas.microsoft.com/office/drawing/2010/main">
                    <a:gradFill rotWithShape="0">
                      <a:gsLst>
                        <a:gs pos="0">
                          <a:srgbClr val="CC3300"/>
                        </a:gs>
                        <a:gs pos="100000">
                          <a:srgbClr val="CC3300">
                            <a:gamma/>
                            <a:shade val="46275"/>
                            <a:invGamma/>
                          </a:srgbClr>
                        </a:gs>
                      </a:gsLst>
                      <a:lin ang="0" scaled="1"/>
                    </a:gradFill>
                  </a14:hiddenFill>
                </a:ext>
                <a:ext uri="{91240B29-F687-4F45-9708-019B960494DF}">
                  <a14:hiddenLine xmlns="" xmlns:a14="http://schemas.microsoft.com/office/drawing/2010/main" w="9525" cap="flat" cmpd="sng">
                    <a:solidFill>
                      <a:schemeClr val="tx1"/>
                    </a:solidFill>
                    <a:prstDash val="solid"/>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6" name="مربع نص 13"/>
            <p:cNvSpPr txBox="1"/>
            <p:nvPr/>
          </p:nvSpPr>
          <p:spPr>
            <a:xfrm>
              <a:off x="5410116" y="1124744"/>
              <a:ext cx="567463" cy="338554"/>
            </a:xfrm>
            <a:prstGeom prst="rect">
              <a:avLst/>
            </a:prstGeom>
            <a:noFill/>
          </p:spPr>
          <p:txBody>
            <a:bodyPr wrap="none" rtlCol="1">
              <a:spAutoFit/>
            </a:bodyPr>
            <a:lstStyle/>
            <a:p>
              <a:r>
                <a:rPr lang="en-US" sz="1600" b="1" dirty="0" smtClean="0">
                  <a:solidFill>
                    <a:srgbClr val="FF0000"/>
                  </a:solidFill>
                </a:rPr>
                <a:t>heat</a:t>
              </a:r>
              <a:endParaRPr lang="ar-SA" sz="1600" b="1" dirty="0">
                <a:solidFill>
                  <a:srgbClr val="FF0000"/>
                </a:solidFill>
              </a:endParaRPr>
            </a:p>
          </p:txBody>
        </p:sp>
      </p:grpSp>
      <p:grpSp>
        <p:nvGrpSpPr>
          <p:cNvPr id="14" name="مجموعة 24"/>
          <p:cNvGrpSpPr/>
          <p:nvPr/>
        </p:nvGrpSpPr>
        <p:grpSpPr>
          <a:xfrm>
            <a:off x="1284445" y="4678910"/>
            <a:ext cx="6526783" cy="1332000"/>
            <a:chOff x="698156" y="4711936"/>
            <a:chExt cx="6526783" cy="1071842"/>
          </a:xfrm>
        </p:grpSpPr>
        <p:pic>
          <p:nvPicPr>
            <p:cNvPr id="15" name="Picture 5" descr="C:\Users\hp\Pictures\122233.pn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r="37926" b="-28416"/>
            <a:stretch/>
          </p:blipFill>
          <p:spPr bwMode="auto">
            <a:xfrm>
              <a:off x="698156" y="4711936"/>
              <a:ext cx="3810466" cy="949312"/>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مربع نص 20"/>
            <p:cNvSpPr txBox="1"/>
            <p:nvPr/>
          </p:nvSpPr>
          <p:spPr>
            <a:xfrm>
              <a:off x="814310" y="5445224"/>
              <a:ext cx="857927" cy="338554"/>
            </a:xfrm>
            <a:prstGeom prst="rect">
              <a:avLst/>
            </a:prstGeom>
            <a:noFill/>
          </p:spPr>
          <p:txBody>
            <a:bodyPr wrap="none" rtlCol="1">
              <a:spAutoFit/>
            </a:bodyPr>
            <a:lstStyle/>
            <a:p>
              <a:r>
                <a:rPr lang="en-US" sz="1600" dirty="0" smtClean="0">
                  <a:latin typeface="Times New Roman" pitchFamily="18" charset="0"/>
                  <a:cs typeface="Times New Roman" pitchFamily="18" charset="0"/>
                </a:rPr>
                <a:t>Propene</a:t>
              </a:r>
              <a:endParaRPr lang="ar-SA" sz="1600" dirty="0">
                <a:latin typeface="Times New Roman" pitchFamily="18" charset="0"/>
                <a:cs typeface="Times New Roman" pitchFamily="18" charset="0"/>
              </a:endParaRPr>
            </a:p>
          </p:txBody>
        </p:sp>
        <p:sp>
          <p:nvSpPr>
            <p:cNvPr id="17" name="مربع نص 21"/>
            <p:cNvSpPr txBox="1"/>
            <p:nvPr/>
          </p:nvSpPr>
          <p:spPr>
            <a:xfrm>
              <a:off x="2771800" y="5445224"/>
              <a:ext cx="2401618" cy="338554"/>
            </a:xfrm>
            <a:prstGeom prst="rect">
              <a:avLst/>
            </a:prstGeom>
            <a:noFill/>
          </p:spPr>
          <p:txBody>
            <a:bodyPr wrap="none" rtlCol="1">
              <a:spAutoFit/>
            </a:bodyPr>
            <a:lstStyle/>
            <a:p>
              <a:r>
                <a:rPr lang="en-US" sz="1600" dirty="0" smtClean="0">
                  <a:latin typeface="Times New Roman" pitchFamily="18" charset="0"/>
                  <a:cs typeface="Times New Roman" pitchFamily="18" charset="0"/>
                </a:rPr>
                <a:t>Isopropyl hydrogen sulfate</a:t>
              </a:r>
              <a:endParaRPr lang="ar-SA" sz="1600" dirty="0">
                <a:latin typeface="Times New Roman" pitchFamily="18" charset="0"/>
                <a:cs typeface="Times New Roman" pitchFamily="18" charset="0"/>
              </a:endParaRPr>
            </a:p>
          </p:txBody>
        </p:sp>
        <p:grpSp>
          <p:nvGrpSpPr>
            <p:cNvPr id="18" name="مجموعة 28"/>
            <p:cNvGrpSpPr/>
            <p:nvPr/>
          </p:nvGrpSpPr>
          <p:grpSpPr>
            <a:xfrm>
              <a:off x="5089534" y="4711936"/>
              <a:ext cx="2135405" cy="1036576"/>
              <a:chOff x="5489131" y="5175342"/>
              <a:chExt cx="2135405" cy="1036576"/>
            </a:xfrm>
          </p:grpSpPr>
          <p:pic>
            <p:nvPicPr>
              <p:cNvPr id="20" name="Picture 5" descr="C:\Users\hp\Pictures\122233.pn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65214" b="-40221"/>
              <a:stretch/>
            </p:blipFill>
            <p:spPr bwMode="auto">
              <a:xfrm>
                <a:off x="5489131" y="5175342"/>
                <a:ext cx="2135405" cy="1036576"/>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مربع نص 30"/>
              <p:cNvSpPr txBox="1"/>
              <p:nvPr/>
            </p:nvSpPr>
            <p:spPr>
              <a:xfrm>
                <a:off x="5489132" y="5444321"/>
                <a:ext cx="595036" cy="369332"/>
              </a:xfrm>
              <a:prstGeom prst="rect">
                <a:avLst/>
              </a:prstGeom>
              <a:noFill/>
            </p:spPr>
            <p:txBody>
              <a:bodyPr wrap="none" rtlCol="1">
                <a:spAutoFit/>
              </a:bodyPr>
              <a:lstStyle/>
              <a:p>
                <a:r>
                  <a:rPr lang="en-US" dirty="0" smtClean="0">
                    <a:solidFill>
                      <a:srgbClr val="C80500"/>
                    </a:solidFill>
                    <a:latin typeface="Times New Roman" pitchFamily="18" charset="0"/>
                    <a:cs typeface="Times New Roman" pitchFamily="18" charset="0"/>
                  </a:rPr>
                  <a:t>H</a:t>
                </a:r>
                <a:r>
                  <a:rPr lang="en-US" baseline="-25000" dirty="0" smtClean="0">
                    <a:solidFill>
                      <a:srgbClr val="C80500"/>
                    </a:solidFill>
                    <a:latin typeface="Times New Roman" pitchFamily="18" charset="0"/>
                    <a:cs typeface="Times New Roman" pitchFamily="18" charset="0"/>
                  </a:rPr>
                  <a:t>2</a:t>
                </a:r>
                <a:r>
                  <a:rPr lang="en-US" dirty="0" smtClean="0">
                    <a:solidFill>
                      <a:srgbClr val="C80500"/>
                    </a:solidFill>
                    <a:latin typeface="Times New Roman" pitchFamily="18" charset="0"/>
                    <a:cs typeface="Times New Roman" pitchFamily="18" charset="0"/>
                  </a:rPr>
                  <a:t>O</a:t>
                </a:r>
                <a:endParaRPr lang="ar-SA" dirty="0">
                  <a:solidFill>
                    <a:srgbClr val="C80500"/>
                  </a:solidFill>
                  <a:latin typeface="Times New Roman" pitchFamily="18" charset="0"/>
                  <a:cs typeface="Times New Roman" pitchFamily="18" charset="0"/>
                </a:endParaRPr>
              </a:p>
            </p:txBody>
          </p:sp>
          <p:sp>
            <p:nvSpPr>
              <p:cNvPr id="22" name="مربع نص 31"/>
              <p:cNvSpPr txBox="1"/>
              <p:nvPr/>
            </p:nvSpPr>
            <p:spPr>
              <a:xfrm>
                <a:off x="5514781" y="5661248"/>
                <a:ext cx="569387" cy="369332"/>
              </a:xfrm>
              <a:prstGeom prst="rect">
                <a:avLst/>
              </a:prstGeom>
              <a:noFill/>
            </p:spPr>
            <p:txBody>
              <a:bodyPr wrap="none" rtlCol="1">
                <a:spAutoFit/>
              </a:bodyPr>
              <a:lstStyle/>
              <a:p>
                <a:r>
                  <a:rPr lang="en-US" dirty="0" smtClean="0">
                    <a:solidFill>
                      <a:srgbClr val="C80500"/>
                    </a:solidFill>
                    <a:latin typeface="Times New Roman" pitchFamily="18" charset="0"/>
                    <a:cs typeface="Times New Roman" pitchFamily="18" charset="0"/>
                  </a:rPr>
                  <a:t>heat</a:t>
                </a:r>
                <a:endParaRPr lang="ar-SA" dirty="0">
                  <a:solidFill>
                    <a:srgbClr val="C80500"/>
                  </a:solidFill>
                  <a:latin typeface="Times New Roman" pitchFamily="18" charset="0"/>
                  <a:cs typeface="Times New Roman" pitchFamily="18" charset="0"/>
                </a:endParaRPr>
              </a:p>
            </p:txBody>
          </p:sp>
        </p:grpSp>
        <p:sp>
          <p:nvSpPr>
            <p:cNvPr id="19" name="مربع نص 23"/>
            <p:cNvSpPr txBox="1"/>
            <p:nvPr/>
          </p:nvSpPr>
          <p:spPr>
            <a:xfrm>
              <a:off x="5693848" y="5433451"/>
              <a:ext cx="1103058" cy="338554"/>
            </a:xfrm>
            <a:prstGeom prst="rect">
              <a:avLst/>
            </a:prstGeom>
            <a:noFill/>
          </p:spPr>
          <p:txBody>
            <a:bodyPr wrap="none" rtlCol="1">
              <a:spAutoFit/>
            </a:bodyPr>
            <a:lstStyle/>
            <a:p>
              <a:r>
                <a:rPr lang="en-US" sz="1600" dirty="0" smtClean="0">
                  <a:latin typeface="Times New Roman" pitchFamily="18" charset="0"/>
                  <a:cs typeface="Times New Roman" pitchFamily="18" charset="0"/>
                </a:rPr>
                <a:t>2-Propanol</a:t>
              </a:r>
              <a:endParaRPr lang="ar-SA" sz="1600" dirty="0">
                <a:latin typeface="Times New Roman" pitchFamily="18" charset="0"/>
                <a:cs typeface="Times New Roman" pitchFamily="18" charset="0"/>
              </a:endParaRPr>
            </a:p>
          </p:txBody>
        </p:sp>
      </p:grpSp>
      <p:sp>
        <p:nvSpPr>
          <p:cNvPr id="25" name="Slide Number Placeholder 24"/>
          <p:cNvSpPr>
            <a:spLocks noGrp="1"/>
          </p:cNvSpPr>
          <p:nvPr>
            <p:ph type="sldNum" sz="quarter" idx="12"/>
          </p:nvPr>
        </p:nvSpPr>
        <p:spPr>
          <a:xfrm>
            <a:off x="7239000" y="6172200"/>
            <a:ext cx="1828800" cy="365125"/>
          </a:xfrm>
        </p:spPr>
        <p:txBody>
          <a:bodyPr/>
          <a:lstStyle/>
          <a:p>
            <a:fld id="{8F46A9B3-9256-472E-83BE-ED1E908B8D37}" type="slidenum">
              <a:rPr lang="en-US" smtClean="0"/>
              <a:pPr/>
              <a:t>31</a:t>
            </a:fld>
            <a:endParaRPr lang="en-US"/>
          </a:p>
        </p:txBody>
      </p:sp>
    </p:spTree>
    <p:extLst>
      <p:ext uri="{BB962C8B-B14F-4D97-AF65-F5344CB8AC3E}">
        <p14:creationId xmlns="" xmlns:p14="http://schemas.microsoft.com/office/powerpoint/2010/main" val="2848972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228600" y="304800"/>
            <a:ext cx="8229600" cy="914400"/>
          </a:xfrm>
          <a:prstGeom prst="rect">
            <a:avLst/>
          </a:prstGeom>
          <a:effectLst/>
        </p:spPr>
        <p:txBody>
          <a:bodyPr vert="horz" lIns="91440" tIns="45720" rIns="91440" bIns="4572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defRPr/>
            </a:pPr>
            <a:r>
              <a:rPr lang="en-US" sz="2400" u="sng" dirty="0" smtClean="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2.5. Addition of HOX ( </a:t>
            </a:r>
            <a:r>
              <a:rPr lang="en-US" sz="2400" u="sng" baseline="30000" dirty="0" smtClean="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a:t>
            </a:r>
            <a:r>
              <a:rPr lang="en-US" sz="2400" u="sng" dirty="0" smtClean="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OH, X</a:t>
            </a:r>
            <a:r>
              <a:rPr lang="en-US" sz="2400" u="sng" baseline="30000" dirty="0" smtClean="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a:t>
            </a:r>
            <a:r>
              <a:rPr lang="en-US" sz="2400" u="sng" dirty="0" smtClean="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 </a:t>
            </a:r>
            <a:r>
              <a:rPr lang="en-US" sz="2400" u="sng" dirty="0" err="1" smtClean="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Halohydrin</a:t>
            </a:r>
            <a:r>
              <a:rPr lang="en-US" sz="2400" u="sng" dirty="0" smtClean="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 formation</a:t>
            </a:r>
            <a:endParaRPr lang="ar-SA" sz="2400" u="sng" dirty="0" smtClean="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endParaRPr>
          </a:p>
        </p:txBody>
      </p:sp>
      <p:sp>
        <p:nvSpPr>
          <p:cNvPr id="3" name="Rectangle 4"/>
          <p:cNvSpPr>
            <a:spLocks noChangeArrowheads="1"/>
          </p:cNvSpPr>
          <p:nvPr/>
        </p:nvSpPr>
        <p:spPr bwMode="auto">
          <a:xfrm>
            <a:off x="0" y="990600"/>
            <a:ext cx="9144000" cy="701675"/>
          </a:xfrm>
          <a:prstGeom prst="rect">
            <a:avLst/>
          </a:prstGeom>
          <a:noFill/>
          <a:ln w="9525">
            <a:noFill/>
            <a:miter lim="800000"/>
            <a:headEnd/>
            <a:tailEnd/>
          </a:ln>
        </p:spPr>
        <p:txBody>
          <a:bodyPr>
            <a:spAutoFit/>
          </a:bodyPr>
          <a:lstStyle/>
          <a:p>
            <a:pPr algn="just">
              <a:buClr>
                <a:schemeClr val="folHlink"/>
              </a:buClr>
              <a:buFont typeface="Wingdings" pitchFamily="2" charset="2"/>
              <a:buChar char="Ø"/>
              <a:defRPr/>
            </a:pPr>
            <a:r>
              <a:rPr lang="en-US" dirty="0">
                <a:latin typeface="Andalus" panose="02020603050405020304" pitchFamily="18" charset="-78"/>
                <a:cs typeface="Andalus" panose="02020603050405020304" pitchFamily="18" charset="-78"/>
              </a:rPr>
              <a:t> </a:t>
            </a:r>
            <a:r>
              <a:rPr lang="en-US" sz="2000" dirty="0">
                <a:effectLst>
                  <a:outerShdw blurRad="38100" dist="38100" dir="2700000" algn="tl">
                    <a:srgbClr val="C0C0C0"/>
                  </a:outerShdw>
                </a:effectLst>
                <a:latin typeface="Andalus" panose="02020603050405020304" pitchFamily="18" charset="-78"/>
                <a:cs typeface="Andalus" panose="02020603050405020304" pitchFamily="18" charset="-78"/>
              </a:rPr>
              <a:t>Only one product is possible from the addition of HOX acids (formed from mixture of H</a:t>
            </a:r>
            <a:r>
              <a:rPr lang="en-US" sz="1200" dirty="0">
                <a:effectLst>
                  <a:outerShdw blurRad="38100" dist="38100" dir="2700000" algn="tl">
                    <a:srgbClr val="C0C0C0"/>
                  </a:outerShdw>
                </a:effectLst>
                <a:latin typeface="Andalus" panose="02020603050405020304" pitchFamily="18" charset="-78"/>
                <a:cs typeface="Andalus" panose="02020603050405020304" pitchFamily="18" charset="-78"/>
              </a:rPr>
              <a:t>2</a:t>
            </a:r>
            <a:r>
              <a:rPr lang="en-US" sz="2000" dirty="0">
                <a:effectLst>
                  <a:outerShdw blurRad="38100" dist="38100" dir="2700000" algn="tl">
                    <a:srgbClr val="C0C0C0"/>
                  </a:outerShdw>
                </a:effectLst>
                <a:latin typeface="Andalus" panose="02020603050405020304" pitchFamily="18" charset="-78"/>
                <a:cs typeface="Andalus" panose="02020603050405020304" pitchFamily="18" charset="-78"/>
              </a:rPr>
              <a:t>O and X</a:t>
            </a:r>
            <a:r>
              <a:rPr lang="en-US" sz="1200" dirty="0">
                <a:effectLst>
                  <a:outerShdw blurRad="38100" dist="38100" dir="2700000" algn="tl">
                    <a:srgbClr val="C0C0C0"/>
                  </a:outerShdw>
                </a:effectLst>
                <a:latin typeface="Andalus" panose="02020603050405020304" pitchFamily="18" charset="-78"/>
                <a:cs typeface="Andalus" panose="02020603050405020304" pitchFamily="18" charset="-78"/>
              </a:rPr>
              <a:t>2</a:t>
            </a:r>
            <a:r>
              <a:rPr lang="en-US" sz="2000" dirty="0">
                <a:effectLst>
                  <a:outerShdw blurRad="38100" dist="38100" dir="2700000" algn="tl">
                    <a:srgbClr val="C0C0C0"/>
                  </a:outerShdw>
                </a:effectLst>
                <a:latin typeface="Andalus" panose="02020603050405020304" pitchFamily="18" charset="-78"/>
                <a:cs typeface="Andalus" panose="02020603050405020304" pitchFamily="18" charset="-78"/>
              </a:rPr>
              <a:t>) to symmetrical alkenes such as </a:t>
            </a:r>
            <a:r>
              <a:rPr lang="en-US" sz="2000" dirty="0" err="1">
                <a:effectLst>
                  <a:outerShdw blurRad="38100" dist="38100" dir="2700000" algn="tl">
                    <a:srgbClr val="C0C0C0"/>
                  </a:outerShdw>
                </a:effectLst>
                <a:latin typeface="Andalus" panose="02020603050405020304" pitchFamily="18" charset="-78"/>
                <a:cs typeface="Andalus" panose="02020603050405020304" pitchFamily="18" charset="-78"/>
              </a:rPr>
              <a:t>ethene</a:t>
            </a:r>
            <a:r>
              <a:rPr lang="en-US" sz="2000" dirty="0">
                <a:effectLst>
                  <a:outerShdw blurRad="38100" dist="38100" dir="2700000" algn="tl">
                    <a:srgbClr val="C0C0C0"/>
                  </a:outerShdw>
                </a:effectLst>
                <a:latin typeface="Andalus" panose="02020603050405020304" pitchFamily="18" charset="-78"/>
                <a:cs typeface="Andalus" panose="02020603050405020304" pitchFamily="18" charset="-78"/>
              </a:rPr>
              <a:t> and cyclohexene.</a:t>
            </a:r>
            <a:endParaRPr lang="ar-SA" sz="2000" dirty="0">
              <a:effectLst>
                <a:outerShdw blurRad="38100" dist="38100" dir="2700000" algn="tl">
                  <a:srgbClr val="C0C0C0"/>
                </a:outerShdw>
              </a:effectLst>
              <a:latin typeface="Andalus" panose="02020603050405020304" pitchFamily="18" charset="-78"/>
              <a:cs typeface="Andalus" panose="02020603050405020304" pitchFamily="18" charset="-78"/>
            </a:endParaRPr>
          </a:p>
        </p:txBody>
      </p:sp>
      <p:sp>
        <p:nvSpPr>
          <p:cNvPr id="4" name="Rectangle 6"/>
          <p:cNvSpPr>
            <a:spLocks noChangeArrowheads="1"/>
          </p:cNvSpPr>
          <p:nvPr/>
        </p:nvSpPr>
        <p:spPr bwMode="auto">
          <a:xfrm>
            <a:off x="0" y="3733800"/>
            <a:ext cx="9144000" cy="701675"/>
          </a:xfrm>
          <a:prstGeom prst="rect">
            <a:avLst/>
          </a:prstGeom>
          <a:noFill/>
          <a:ln w="9525">
            <a:noFill/>
            <a:miter lim="800000"/>
            <a:headEnd/>
            <a:tailEnd/>
          </a:ln>
          <a:effectLst/>
        </p:spPr>
        <p:txBody>
          <a:bodyPr>
            <a:spAutoFit/>
          </a:bodyPr>
          <a:lstStyle/>
          <a:p>
            <a:pPr algn="just">
              <a:buClr>
                <a:schemeClr val="folHlink"/>
              </a:buClr>
              <a:buFont typeface="Wingdings" pitchFamily="2" charset="2"/>
              <a:buChar char="Ø"/>
              <a:defRPr/>
            </a:pPr>
            <a:r>
              <a:rPr lang="en-US" dirty="0">
                <a:latin typeface="Andalus" panose="02020603050405020304" pitchFamily="18" charset="-78"/>
                <a:cs typeface="Andalus" panose="02020603050405020304" pitchFamily="18" charset="-78"/>
              </a:rPr>
              <a:t> </a:t>
            </a:r>
            <a:r>
              <a:rPr lang="en-US" sz="2000" dirty="0">
                <a:effectLst>
                  <a:outerShdw blurRad="38100" dist="38100" dir="2700000" algn="tl">
                    <a:srgbClr val="C0C0C0"/>
                  </a:outerShdw>
                </a:effectLst>
                <a:latin typeface="Andalus" panose="02020603050405020304" pitchFamily="18" charset="-78"/>
                <a:cs typeface="Andalus" panose="02020603050405020304" pitchFamily="18" charset="-78"/>
              </a:rPr>
              <a:t>However, addition reactions to unsymmetrical alkenes will result in the formation of </a:t>
            </a:r>
            <a:r>
              <a:rPr lang="en-US" sz="2000" b="1" dirty="0" err="1">
                <a:solidFill>
                  <a:srgbClr val="009900"/>
                </a:solidFill>
                <a:effectLst>
                  <a:outerShdw blurRad="38100" dist="38100" dir="2700000" algn="tl">
                    <a:srgbClr val="C0C0C0"/>
                  </a:outerShdw>
                </a:effectLst>
                <a:latin typeface="Andalus" panose="02020603050405020304" pitchFamily="18" charset="-78"/>
                <a:cs typeface="Andalus" panose="02020603050405020304" pitchFamily="18" charset="-78"/>
              </a:rPr>
              <a:t>Markovonikov’s</a:t>
            </a:r>
            <a:r>
              <a:rPr lang="en-US" sz="2000" b="1" dirty="0">
                <a:solidFill>
                  <a:srgbClr val="009900"/>
                </a:solidFill>
                <a:effectLst>
                  <a:outerShdw blurRad="38100" dist="38100" dir="2700000" algn="tl">
                    <a:srgbClr val="C0C0C0"/>
                  </a:outerShdw>
                </a:effectLst>
                <a:latin typeface="Andalus" panose="02020603050405020304" pitchFamily="18" charset="-78"/>
                <a:cs typeface="Andalus" panose="02020603050405020304" pitchFamily="18" charset="-78"/>
              </a:rPr>
              <a:t> product</a:t>
            </a:r>
            <a:r>
              <a:rPr lang="en-US" sz="2000" dirty="0">
                <a:effectLst>
                  <a:outerShdw blurRad="38100" dist="38100" dir="2700000" algn="tl">
                    <a:srgbClr val="C0C0C0"/>
                  </a:outerShdw>
                </a:effectLst>
                <a:latin typeface="Andalus" panose="02020603050405020304" pitchFamily="18" charset="-78"/>
                <a:cs typeface="Andalus" panose="02020603050405020304" pitchFamily="18" charset="-78"/>
              </a:rPr>
              <a:t> preferentially.</a:t>
            </a:r>
            <a:endParaRPr lang="ar-SA" sz="2000" dirty="0">
              <a:effectLst>
                <a:outerShdw blurRad="38100" dist="38100" dir="2700000" algn="tl">
                  <a:srgbClr val="C0C0C0"/>
                </a:outerShdw>
              </a:effectLst>
              <a:latin typeface="Andalus" panose="02020603050405020304" pitchFamily="18" charset="-78"/>
              <a:cs typeface="Andalus" panose="02020603050405020304" pitchFamily="18" charset="-78"/>
            </a:endParaRPr>
          </a:p>
        </p:txBody>
      </p:sp>
      <p:graphicFrame>
        <p:nvGraphicFramePr>
          <p:cNvPr id="5" name="Object 8"/>
          <p:cNvGraphicFramePr>
            <a:graphicFrameLocks noChangeAspect="1"/>
          </p:cNvGraphicFramePr>
          <p:nvPr/>
        </p:nvGraphicFramePr>
        <p:xfrm>
          <a:off x="838200" y="4419600"/>
          <a:ext cx="5943600" cy="2286000"/>
        </p:xfrm>
        <a:graphic>
          <a:graphicData uri="http://schemas.openxmlformats.org/presentationml/2006/ole">
            <p:oleObj spid="_x0000_s19500" name="CS ChemDraw Drawing" r:id="rId3" imgW="3576828" imgH="1545336" progId="ChemDraw.Document.6.0">
              <p:embed/>
            </p:oleObj>
          </a:graphicData>
        </a:graphic>
      </p:graphicFrame>
      <p:graphicFrame>
        <p:nvGraphicFramePr>
          <p:cNvPr id="6" name="Object 10"/>
          <p:cNvGraphicFramePr>
            <a:graphicFrameLocks noChangeAspect="1"/>
          </p:cNvGraphicFramePr>
          <p:nvPr/>
        </p:nvGraphicFramePr>
        <p:xfrm>
          <a:off x="1066800" y="1676400"/>
          <a:ext cx="6324600" cy="2057400"/>
        </p:xfrm>
        <a:graphic>
          <a:graphicData uri="http://schemas.openxmlformats.org/presentationml/2006/ole">
            <p:oleObj spid="_x0000_s19501" name="CS ChemDraw Drawing" r:id="rId4" imgW="4024884" imgH="1441704" progId="ChemDraw.Document.6.0">
              <p:embed/>
            </p:oleObj>
          </a:graphicData>
        </a:graphic>
      </p:graphicFrame>
      <p:sp>
        <p:nvSpPr>
          <p:cNvPr id="9" name="Slide Number Placeholder 8"/>
          <p:cNvSpPr>
            <a:spLocks noGrp="1"/>
          </p:cNvSpPr>
          <p:nvPr>
            <p:ph type="sldNum" sz="quarter" idx="12"/>
          </p:nvPr>
        </p:nvSpPr>
        <p:spPr>
          <a:xfrm>
            <a:off x="7315200" y="6172200"/>
            <a:ext cx="1828800" cy="365125"/>
          </a:xfrm>
        </p:spPr>
        <p:txBody>
          <a:bodyPr/>
          <a:lstStyle/>
          <a:p>
            <a:fld id="{8F46A9B3-9256-472E-83BE-ED1E908B8D37}" type="slidenum">
              <a:rPr lang="en-US" smtClean="0"/>
              <a:pPr/>
              <a:t>32</a:t>
            </a:fld>
            <a:endParaRPr lang="en-US" dirty="0"/>
          </a:p>
        </p:txBody>
      </p:sp>
    </p:spTree>
    <p:extLst>
      <p:ext uri="{BB962C8B-B14F-4D97-AF65-F5344CB8AC3E}">
        <p14:creationId xmlns="" xmlns:p14="http://schemas.microsoft.com/office/powerpoint/2010/main" val="1142781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bwMode="auto">
          <a:xfrm>
            <a:off x="0" y="533400"/>
            <a:ext cx="8229600" cy="914400"/>
          </a:xfrm>
          <a:prstGeom prst="rect">
            <a:avLst/>
          </a:prstGeom>
          <a:noFill/>
          <a:ln w="9525">
            <a:noFill/>
            <a:miter lim="800000"/>
            <a:headEnd/>
            <a:tailEnd/>
          </a:ln>
        </p:spPr>
        <p:txBody>
          <a:bodyPr anchor="ctr"/>
          <a:lstStyle/>
          <a:p>
            <a:pPr algn="ctr" eaLnBrk="0" hangingPunct="0">
              <a:defRPr/>
            </a:pPr>
            <a:r>
              <a:rPr lang="en-US" sz="2400" b="1" u="sng" dirty="0" smtClean="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2.6. </a:t>
            </a:r>
            <a:r>
              <a:rPr lang="en-US" sz="2400" b="1" u="sng" dirty="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Addition of </a:t>
            </a:r>
            <a:r>
              <a:rPr lang="en-US" sz="2400" b="1" u="sng" dirty="0" smtClean="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 H</a:t>
            </a:r>
            <a:r>
              <a:rPr lang="en-US" sz="2400" b="1" baseline="-25000" dirty="0" smtClean="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2</a:t>
            </a:r>
            <a:r>
              <a:rPr lang="en-US" sz="2400" b="1" u="sng" dirty="0" smtClean="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O</a:t>
            </a:r>
            <a:r>
              <a:rPr lang="en-US" sz="2400" b="1" u="sng" dirty="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 Hydration</a:t>
            </a:r>
            <a:endParaRPr lang="ar-SA" sz="2400" b="1" u="sng" dirty="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endParaRPr>
          </a:p>
        </p:txBody>
      </p:sp>
      <p:sp>
        <p:nvSpPr>
          <p:cNvPr id="3" name="Rectangle 5"/>
          <p:cNvSpPr>
            <a:spLocks noChangeArrowheads="1"/>
          </p:cNvSpPr>
          <p:nvPr/>
        </p:nvSpPr>
        <p:spPr bwMode="auto">
          <a:xfrm>
            <a:off x="0" y="1143000"/>
            <a:ext cx="9144000" cy="701675"/>
          </a:xfrm>
          <a:prstGeom prst="rect">
            <a:avLst/>
          </a:prstGeom>
          <a:noFill/>
          <a:ln w="9525">
            <a:noFill/>
            <a:miter lim="800000"/>
            <a:headEnd/>
            <a:tailEnd/>
          </a:ln>
        </p:spPr>
        <p:txBody>
          <a:bodyPr>
            <a:spAutoFit/>
          </a:bodyPr>
          <a:lstStyle/>
          <a:p>
            <a:pPr algn="just">
              <a:buClr>
                <a:schemeClr val="folHlink"/>
              </a:buClr>
              <a:buFont typeface="Wingdings" pitchFamily="2" charset="2"/>
              <a:buChar char="Ø"/>
              <a:defRPr/>
            </a:pPr>
            <a:r>
              <a:rPr lang="en-US" dirty="0">
                <a:latin typeface="Andalus" panose="02020603050405020304" pitchFamily="18" charset="-78"/>
                <a:cs typeface="Andalus" panose="02020603050405020304" pitchFamily="18" charset="-78"/>
              </a:rPr>
              <a:t> </a:t>
            </a:r>
            <a:r>
              <a:rPr lang="en-US" sz="2000" dirty="0">
                <a:effectLst>
                  <a:outerShdw blurRad="38100" dist="38100" dir="2700000" algn="tl">
                    <a:srgbClr val="C0C0C0"/>
                  </a:outerShdw>
                </a:effectLst>
                <a:latin typeface="Andalus" panose="02020603050405020304" pitchFamily="18" charset="-78"/>
                <a:cs typeface="Andalus" panose="02020603050405020304" pitchFamily="18" charset="-78"/>
              </a:rPr>
              <a:t>Only </a:t>
            </a:r>
            <a:r>
              <a:rPr lang="en-US" sz="2000" dirty="0">
                <a:solidFill>
                  <a:schemeClr val="accent2"/>
                </a:solidFill>
                <a:effectLst>
                  <a:outerShdw blurRad="38100" dist="38100" dir="2700000" algn="tl">
                    <a:srgbClr val="C0C0C0"/>
                  </a:outerShdw>
                </a:effectLst>
                <a:latin typeface="Andalus" panose="02020603050405020304" pitchFamily="18" charset="-78"/>
                <a:cs typeface="Andalus" panose="02020603050405020304" pitchFamily="18" charset="-78"/>
              </a:rPr>
              <a:t>one product</a:t>
            </a:r>
            <a:r>
              <a:rPr lang="en-US" sz="2000" dirty="0">
                <a:effectLst>
                  <a:outerShdw blurRad="38100" dist="38100" dir="2700000" algn="tl">
                    <a:srgbClr val="C0C0C0"/>
                  </a:outerShdw>
                </a:effectLst>
                <a:latin typeface="Andalus" panose="02020603050405020304" pitchFamily="18" charset="-78"/>
                <a:cs typeface="Andalus" panose="02020603050405020304" pitchFamily="18" charset="-78"/>
              </a:rPr>
              <a:t> is possible from the addition of H</a:t>
            </a:r>
            <a:r>
              <a:rPr lang="en-US" sz="2000" baseline="-25000" dirty="0">
                <a:effectLst>
                  <a:outerShdw blurRad="38100" dist="38100" dir="2700000" algn="tl">
                    <a:srgbClr val="C0C0C0"/>
                  </a:outerShdw>
                </a:effectLst>
                <a:latin typeface="Andalus" panose="02020603050405020304" pitchFamily="18" charset="-78"/>
                <a:cs typeface="Andalus" panose="02020603050405020304" pitchFamily="18" charset="-78"/>
              </a:rPr>
              <a:t>2</a:t>
            </a:r>
            <a:r>
              <a:rPr lang="en-US" sz="2000" dirty="0">
                <a:effectLst>
                  <a:outerShdw blurRad="38100" dist="38100" dir="2700000" algn="tl">
                    <a:srgbClr val="C0C0C0"/>
                  </a:outerShdw>
                </a:effectLst>
                <a:latin typeface="Andalus" panose="02020603050405020304" pitchFamily="18" charset="-78"/>
                <a:cs typeface="Andalus" panose="02020603050405020304" pitchFamily="18" charset="-78"/>
              </a:rPr>
              <a:t>O in presence of acids as catalysts  to </a:t>
            </a:r>
            <a:r>
              <a:rPr lang="en-US" sz="2000" dirty="0">
                <a:solidFill>
                  <a:schemeClr val="accent2"/>
                </a:solidFill>
                <a:effectLst>
                  <a:outerShdw blurRad="38100" dist="38100" dir="2700000" algn="tl">
                    <a:srgbClr val="C0C0C0"/>
                  </a:outerShdw>
                </a:effectLst>
                <a:latin typeface="Andalus" panose="02020603050405020304" pitchFamily="18" charset="-78"/>
                <a:cs typeface="Andalus" panose="02020603050405020304" pitchFamily="18" charset="-78"/>
              </a:rPr>
              <a:t>symmetrical alkenes</a:t>
            </a:r>
            <a:r>
              <a:rPr lang="en-US" sz="2000" dirty="0">
                <a:effectLst>
                  <a:outerShdw blurRad="38100" dist="38100" dir="2700000" algn="tl">
                    <a:srgbClr val="C0C0C0"/>
                  </a:outerShdw>
                </a:effectLst>
                <a:latin typeface="Andalus" panose="02020603050405020304" pitchFamily="18" charset="-78"/>
                <a:cs typeface="Andalus" panose="02020603050405020304" pitchFamily="18" charset="-78"/>
              </a:rPr>
              <a:t> such as </a:t>
            </a:r>
            <a:r>
              <a:rPr lang="en-US" sz="2000" dirty="0" err="1">
                <a:effectLst>
                  <a:outerShdw blurRad="38100" dist="38100" dir="2700000" algn="tl">
                    <a:srgbClr val="C0C0C0"/>
                  </a:outerShdw>
                </a:effectLst>
                <a:latin typeface="Andalus" panose="02020603050405020304" pitchFamily="18" charset="-78"/>
                <a:cs typeface="Andalus" panose="02020603050405020304" pitchFamily="18" charset="-78"/>
              </a:rPr>
              <a:t>ethene</a:t>
            </a:r>
            <a:r>
              <a:rPr lang="en-US" sz="2000" dirty="0">
                <a:effectLst>
                  <a:outerShdw blurRad="38100" dist="38100" dir="2700000" algn="tl">
                    <a:srgbClr val="C0C0C0"/>
                  </a:outerShdw>
                </a:effectLst>
                <a:latin typeface="Andalus" panose="02020603050405020304" pitchFamily="18" charset="-78"/>
                <a:cs typeface="Andalus" panose="02020603050405020304" pitchFamily="18" charset="-78"/>
              </a:rPr>
              <a:t> and cyclohexene. </a:t>
            </a:r>
            <a:endParaRPr lang="ar-SA" sz="2000" dirty="0">
              <a:effectLst>
                <a:outerShdw blurRad="38100" dist="38100" dir="2700000" algn="tl">
                  <a:srgbClr val="C0C0C0"/>
                </a:outerShdw>
              </a:effectLst>
              <a:latin typeface="Andalus" panose="02020603050405020304" pitchFamily="18" charset="-78"/>
              <a:cs typeface="Andalus" panose="02020603050405020304" pitchFamily="18" charset="-78"/>
            </a:endParaRPr>
          </a:p>
        </p:txBody>
      </p:sp>
      <p:sp>
        <p:nvSpPr>
          <p:cNvPr id="4" name="Rectangle 6"/>
          <p:cNvSpPr>
            <a:spLocks noChangeArrowheads="1"/>
          </p:cNvSpPr>
          <p:nvPr/>
        </p:nvSpPr>
        <p:spPr bwMode="auto">
          <a:xfrm>
            <a:off x="0" y="4572000"/>
            <a:ext cx="9144000" cy="701675"/>
          </a:xfrm>
          <a:prstGeom prst="rect">
            <a:avLst/>
          </a:prstGeom>
          <a:noFill/>
          <a:ln w="9525">
            <a:noFill/>
            <a:miter lim="800000"/>
            <a:headEnd/>
            <a:tailEnd/>
          </a:ln>
          <a:effectLst/>
        </p:spPr>
        <p:txBody>
          <a:bodyPr>
            <a:spAutoFit/>
          </a:bodyPr>
          <a:lstStyle/>
          <a:p>
            <a:pPr algn="just">
              <a:buClr>
                <a:schemeClr val="folHlink"/>
              </a:buClr>
              <a:buFont typeface="Wingdings" pitchFamily="2" charset="2"/>
              <a:buChar char="Ø"/>
              <a:defRPr/>
            </a:pPr>
            <a:r>
              <a:rPr lang="en-US" dirty="0">
                <a:latin typeface="Andalus" panose="02020603050405020304" pitchFamily="18" charset="-78"/>
                <a:cs typeface="Andalus" panose="02020603050405020304" pitchFamily="18" charset="-78"/>
              </a:rPr>
              <a:t> </a:t>
            </a:r>
            <a:r>
              <a:rPr lang="en-US" sz="2000" dirty="0">
                <a:effectLst>
                  <a:outerShdw blurRad="38100" dist="38100" dir="2700000" algn="tl">
                    <a:srgbClr val="C0C0C0"/>
                  </a:outerShdw>
                </a:effectLst>
                <a:latin typeface="Andalus" panose="02020603050405020304" pitchFamily="18" charset="-78"/>
                <a:cs typeface="Andalus" panose="02020603050405020304" pitchFamily="18" charset="-78"/>
              </a:rPr>
              <a:t>However, addition reactions to </a:t>
            </a:r>
            <a:r>
              <a:rPr lang="en-US" sz="2000" dirty="0">
                <a:solidFill>
                  <a:schemeClr val="accent1"/>
                </a:solidFill>
                <a:effectLst>
                  <a:outerShdw blurRad="38100" dist="38100" dir="2700000" algn="tl">
                    <a:srgbClr val="C0C0C0"/>
                  </a:outerShdw>
                </a:effectLst>
                <a:latin typeface="Andalus" panose="02020603050405020304" pitchFamily="18" charset="-78"/>
                <a:cs typeface="Andalus" panose="02020603050405020304" pitchFamily="18" charset="-78"/>
              </a:rPr>
              <a:t>unsymmetrical alkenes</a:t>
            </a:r>
            <a:r>
              <a:rPr lang="en-US" sz="2000" dirty="0">
                <a:effectLst>
                  <a:outerShdw blurRad="38100" dist="38100" dir="2700000" algn="tl">
                    <a:srgbClr val="C0C0C0"/>
                  </a:outerShdw>
                </a:effectLst>
                <a:latin typeface="Andalus" panose="02020603050405020304" pitchFamily="18" charset="-78"/>
                <a:cs typeface="Andalus" panose="02020603050405020304" pitchFamily="18" charset="-78"/>
              </a:rPr>
              <a:t> will result in the formation of </a:t>
            </a:r>
            <a:r>
              <a:rPr lang="en-US" sz="2000" dirty="0" err="1">
                <a:solidFill>
                  <a:schemeClr val="accent1"/>
                </a:solidFill>
                <a:effectLst>
                  <a:outerShdw blurRad="38100" dist="38100" dir="2700000" algn="tl">
                    <a:srgbClr val="C0C0C0"/>
                  </a:outerShdw>
                </a:effectLst>
                <a:latin typeface="Andalus" panose="02020603050405020304" pitchFamily="18" charset="-78"/>
                <a:cs typeface="Andalus" panose="02020603050405020304" pitchFamily="18" charset="-78"/>
              </a:rPr>
              <a:t>Markovonikov’s</a:t>
            </a:r>
            <a:r>
              <a:rPr lang="en-US" sz="2000" dirty="0">
                <a:solidFill>
                  <a:schemeClr val="accent1"/>
                </a:solidFill>
                <a:effectLst>
                  <a:outerShdw blurRad="38100" dist="38100" dir="2700000" algn="tl">
                    <a:srgbClr val="C0C0C0"/>
                  </a:outerShdw>
                </a:effectLst>
                <a:latin typeface="Andalus" panose="02020603050405020304" pitchFamily="18" charset="-78"/>
                <a:cs typeface="Andalus" panose="02020603050405020304" pitchFamily="18" charset="-78"/>
              </a:rPr>
              <a:t> product preferentially</a:t>
            </a:r>
            <a:r>
              <a:rPr lang="en-US" sz="2000" dirty="0">
                <a:effectLst>
                  <a:outerShdw blurRad="38100" dist="38100" dir="2700000" algn="tl">
                    <a:srgbClr val="C0C0C0"/>
                  </a:outerShdw>
                </a:effectLst>
                <a:latin typeface="Andalus" panose="02020603050405020304" pitchFamily="18" charset="-78"/>
                <a:cs typeface="Andalus" panose="02020603050405020304" pitchFamily="18" charset="-78"/>
              </a:rPr>
              <a:t>.</a:t>
            </a:r>
            <a:endParaRPr lang="ar-SA" sz="2000" dirty="0">
              <a:effectLst>
                <a:outerShdw blurRad="38100" dist="38100" dir="2700000" algn="tl">
                  <a:srgbClr val="C0C0C0"/>
                </a:outerShdw>
              </a:effectLst>
              <a:latin typeface="Andalus" panose="02020603050405020304" pitchFamily="18" charset="-78"/>
              <a:cs typeface="Andalus" panose="02020603050405020304" pitchFamily="18" charset="-78"/>
            </a:endParaRPr>
          </a:p>
        </p:txBody>
      </p:sp>
      <p:graphicFrame>
        <p:nvGraphicFramePr>
          <p:cNvPr id="5" name="Object 10"/>
          <p:cNvGraphicFramePr>
            <a:graphicFrameLocks noChangeAspect="1"/>
          </p:cNvGraphicFramePr>
          <p:nvPr/>
        </p:nvGraphicFramePr>
        <p:xfrm>
          <a:off x="2133600" y="5334000"/>
          <a:ext cx="5638800" cy="1295400"/>
        </p:xfrm>
        <a:graphic>
          <a:graphicData uri="http://schemas.openxmlformats.org/presentationml/2006/ole">
            <p:oleObj spid="_x0000_s20524" name="CS ChemDraw Drawing" r:id="rId3" imgW="2964180" imgH="790956" progId="ChemDraw.Document.6.0">
              <p:embed/>
            </p:oleObj>
          </a:graphicData>
        </a:graphic>
      </p:graphicFrame>
      <p:graphicFrame>
        <p:nvGraphicFramePr>
          <p:cNvPr id="6" name="Object 11"/>
          <p:cNvGraphicFramePr>
            <a:graphicFrameLocks noChangeAspect="1"/>
          </p:cNvGraphicFramePr>
          <p:nvPr/>
        </p:nvGraphicFramePr>
        <p:xfrm>
          <a:off x="1524000" y="1905000"/>
          <a:ext cx="5105400" cy="2590800"/>
        </p:xfrm>
        <a:graphic>
          <a:graphicData uri="http://schemas.openxmlformats.org/presentationml/2006/ole">
            <p:oleObj spid="_x0000_s20525" name="CS ChemDraw Drawing" r:id="rId4" imgW="3264408" imgH="1659636" progId="ChemDraw.Document.6.0">
              <p:embed/>
            </p:oleObj>
          </a:graphicData>
        </a:graphic>
      </p:graphicFrame>
      <p:sp>
        <p:nvSpPr>
          <p:cNvPr id="9" name="Slide Number Placeholder 8"/>
          <p:cNvSpPr>
            <a:spLocks noGrp="1"/>
          </p:cNvSpPr>
          <p:nvPr>
            <p:ph type="sldNum" sz="quarter" idx="12"/>
          </p:nvPr>
        </p:nvSpPr>
        <p:spPr/>
        <p:txBody>
          <a:bodyPr/>
          <a:lstStyle/>
          <a:p>
            <a:fld id="{8F46A9B3-9256-472E-83BE-ED1E908B8D37}" type="slidenum">
              <a:rPr lang="en-US" smtClean="0"/>
              <a:pPr/>
              <a:t>33</a:t>
            </a:fld>
            <a:endParaRPr lang="en-US"/>
          </a:p>
        </p:txBody>
      </p:sp>
    </p:spTree>
    <p:extLst>
      <p:ext uri="{BB962C8B-B14F-4D97-AF65-F5344CB8AC3E}">
        <p14:creationId xmlns="" xmlns:p14="http://schemas.microsoft.com/office/powerpoint/2010/main" val="615259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bwMode="auto">
          <a:xfrm>
            <a:off x="76200" y="863887"/>
            <a:ext cx="9144000" cy="914400"/>
          </a:xfrm>
          <a:prstGeom prst="rect">
            <a:avLst/>
          </a:prstGeom>
          <a:noFill/>
          <a:ln w="9525">
            <a:noFill/>
            <a:miter lim="800000"/>
            <a:headEnd/>
            <a:tailEnd/>
          </a:ln>
        </p:spPr>
        <p:txBody>
          <a:bodyPr anchor="ctr"/>
          <a:lstStyle/>
          <a:p>
            <a:pPr algn="just" eaLnBrk="0" hangingPunct="0">
              <a:defRPr/>
            </a:pPr>
            <a:r>
              <a:rPr lang="en-US" sz="2400" b="1" dirty="0" smtClean="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3.1- </a:t>
            </a:r>
            <a:r>
              <a:rPr lang="en-US" sz="2400" b="1" dirty="0" err="1" smtClean="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Ozonolysis</a:t>
            </a:r>
            <a:r>
              <a:rPr lang="en-US" sz="2400" b="1" dirty="0" smtClean="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 </a:t>
            </a:r>
            <a:r>
              <a:rPr lang="en-US" sz="2400" b="1" u="sng" dirty="0" smtClean="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 </a:t>
            </a:r>
            <a:r>
              <a:rPr lang="en-US" sz="2400" dirty="0" smtClean="0">
                <a:latin typeface="Andalus" panose="02020603050405020304" pitchFamily="18" charset="-78"/>
                <a:cs typeface="Andalus" panose="02020603050405020304" pitchFamily="18" charset="-78"/>
              </a:rPr>
              <a:t>Oxidation </a:t>
            </a:r>
            <a:r>
              <a:rPr lang="en-US" sz="2400" dirty="0">
                <a:latin typeface="Andalus" panose="02020603050405020304" pitchFamily="18" charset="-78"/>
                <a:cs typeface="Andalus" panose="02020603050405020304" pitchFamily="18" charset="-78"/>
              </a:rPr>
              <a:t>of alkenes by ozone </a:t>
            </a:r>
            <a:r>
              <a:rPr lang="en-US" sz="2400" dirty="0" smtClean="0">
                <a:latin typeface="Andalus" panose="02020603050405020304" pitchFamily="18" charset="-78"/>
                <a:cs typeface="Andalus" panose="02020603050405020304" pitchFamily="18" charset="-78"/>
              </a:rPr>
              <a:t>O</a:t>
            </a:r>
            <a:r>
              <a:rPr lang="en-US" sz="2400" baseline="-25000" dirty="0" smtClean="0">
                <a:latin typeface="Andalus" panose="02020603050405020304" pitchFamily="18" charset="-78"/>
                <a:cs typeface="Andalus" panose="02020603050405020304" pitchFamily="18" charset="-78"/>
              </a:rPr>
              <a:t>3</a:t>
            </a:r>
            <a:r>
              <a:rPr lang="en-US" sz="2400" baseline="-25000" dirty="0" smtClean="0">
                <a:solidFill>
                  <a:srgbClr val="C00000"/>
                </a:solidFill>
                <a:latin typeface="Andalus" panose="02020603050405020304" pitchFamily="18" charset="-78"/>
                <a:cs typeface="Andalus" panose="02020603050405020304" pitchFamily="18" charset="-78"/>
              </a:rPr>
              <a:t> </a:t>
            </a:r>
            <a:r>
              <a:rPr lang="en-US" sz="2400" b="1" dirty="0" smtClean="0">
                <a:solidFill>
                  <a:srgbClr val="C00000"/>
                </a:solidFill>
                <a:latin typeface="Times New Roman" pitchFamily="18" charset="0"/>
                <a:cs typeface="Times New Roman" pitchFamily="18" charset="0"/>
              </a:rPr>
              <a:t>)</a:t>
            </a:r>
            <a:r>
              <a:rPr lang="en-US" sz="2000" b="1" u="sng" dirty="0" smtClean="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rPr>
              <a:t> </a:t>
            </a:r>
          </a:p>
          <a:p>
            <a:pPr algn="just" eaLnBrk="0" hangingPunct="0">
              <a:defRPr/>
            </a:pPr>
            <a:endParaRPr lang="en-US" sz="2000" b="1" u="sng" dirty="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endParaRPr>
          </a:p>
          <a:p>
            <a:pPr algn="just" eaLnBrk="0" hangingPunct="0">
              <a:defRPr/>
            </a:pPr>
            <a:r>
              <a:rPr lang="en-US" sz="2400" dirty="0">
                <a:effectLst>
                  <a:outerShdw blurRad="38100" dist="38100" dir="2700000" algn="tl">
                    <a:srgbClr val="C0C0C0"/>
                  </a:outerShdw>
                </a:effectLst>
                <a:latin typeface="Andalus" panose="02020603050405020304" pitchFamily="18" charset="-78"/>
                <a:cs typeface="Andalus" panose="02020603050405020304" pitchFamily="18" charset="-78"/>
              </a:rPr>
              <a:t>This reaction involves rupture of the C=C to give aldehydes or ketones according to the structure of the original alkene</a:t>
            </a:r>
            <a:r>
              <a:rPr lang="en-US" sz="2400" dirty="0">
                <a:effectLst>
                  <a:outerShdw blurRad="38100" dist="38100" dir="2700000" algn="tl">
                    <a:srgbClr val="C0C0C0"/>
                  </a:outerShdw>
                </a:effectLst>
                <a:latin typeface="Constantia" pitchFamily="18" charset="0"/>
                <a:cs typeface="Arial" charset="0"/>
              </a:rPr>
              <a:t>.</a:t>
            </a:r>
            <a:endParaRPr lang="ar-SA" sz="2400" b="1" u="sng" dirty="0">
              <a:effectLst>
                <a:outerShdw blurRad="38100" dist="38100" dir="2700000" algn="tl">
                  <a:srgbClr val="C0C0C0"/>
                </a:outerShdw>
              </a:effectLst>
              <a:latin typeface="Constantia" pitchFamily="18" charset="0"/>
              <a:cs typeface="Arial" charset="0"/>
            </a:endParaRPr>
          </a:p>
        </p:txBody>
      </p:sp>
      <p:graphicFrame>
        <p:nvGraphicFramePr>
          <p:cNvPr id="3" name="Object 5"/>
          <p:cNvGraphicFramePr>
            <a:graphicFrameLocks noChangeAspect="1"/>
          </p:cNvGraphicFramePr>
          <p:nvPr/>
        </p:nvGraphicFramePr>
        <p:xfrm>
          <a:off x="914400" y="2057400"/>
          <a:ext cx="8001000" cy="4572000"/>
        </p:xfrm>
        <a:graphic>
          <a:graphicData uri="http://schemas.openxmlformats.org/presentationml/2006/ole">
            <p:oleObj spid="_x0000_s21529" name="CS ChemDraw Drawing" r:id="rId3" imgW="5103876" imgH="3166872" progId="ChemDraw.Document.6.0">
              <p:embed/>
            </p:oleObj>
          </a:graphicData>
        </a:graphic>
      </p:graphicFrame>
      <p:sp>
        <p:nvSpPr>
          <p:cNvPr id="4" name="Rectangle 3"/>
          <p:cNvSpPr/>
          <p:nvPr/>
        </p:nvSpPr>
        <p:spPr>
          <a:xfrm>
            <a:off x="3517865" y="0"/>
            <a:ext cx="3993401" cy="584775"/>
          </a:xfrm>
          <a:prstGeom prst="rect">
            <a:avLst/>
          </a:prstGeom>
        </p:spPr>
        <p:txBody>
          <a:bodyPr wrap="none">
            <a:spAutoFit/>
          </a:bodyPr>
          <a:lstStyle/>
          <a:p>
            <a:r>
              <a:rPr lang="en-US" sz="3200" b="1" dirty="0" smtClean="0">
                <a:solidFill>
                  <a:schemeClr val="accent1"/>
                </a:solidFill>
                <a:latin typeface="Andalus" panose="02020603050405020304" pitchFamily="18" charset="-78"/>
                <a:cs typeface="Andalus" panose="02020603050405020304" pitchFamily="18" charset="-78"/>
              </a:rPr>
              <a:t>3-Oxidation </a:t>
            </a:r>
            <a:r>
              <a:rPr lang="en-US" sz="3200" b="1" dirty="0">
                <a:solidFill>
                  <a:schemeClr val="accent1"/>
                </a:solidFill>
                <a:latin typeface="Andalus" panose="02020603050405020304" pitchFamily="18" charset="-78"/>
                <a:cs typeface="Andalus" panose="02020603050405020304" pitchFamily="18" charset="-78"/>
              </a:rPr>
              <a:t>of alkenes</a:t>
            </a:r>
          </a:p>
        </p:txBody>
      </p:sp>
      <p:sp>
        <p:nvSpPr>
          <p:cNvPr id="8" name="Slide Number Placeholder 7"/>
          <p:cNvSpPr>
            <a:spLocks noGrp="1"/>
          </p:cNvSpPr>
          <p:nvPr>
            <p:ph type="sldNum" sz="quarter" idx="12"/>
          </p:nvPr>
        </p:nvSpPr>
        <p:spPr>
          <a:xfrm>
            <a:off x="7315200" y="6264275"/>
            <a:ext cx="1828800" cy="365125"/>
          </a:xfrm>
        </p:spPr>
        <p:txBody>
          <a:bodyPr/>
          <a:lstStyle/>
          <a:p>
            <a:fld id="{8F46A9B3-9256-472E-83BE-ED1E908B8D37}" type="slidenum">
              <a:rPr lang="en-US" smtClean="0"/>
              <a:pPr/>
              <a:t>34</a:t>
            </a:fld>
            <a:endParaRPr lang="en-US" dirty="0"/>
          </a:p>
        </p:txBody>
      </p:sp>
    </p:spTree>
    <p:extLst>
      <p:ext uri="{BB962C8B-B14F-4D97-AF65-F5344CB8AC3E}">
        <p14:creationId xmlns="" xmlns:p14="http://schemas.microsoft.com/office/powerpoint/2010/main" val="3262436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3"/>
          <p:cNvSpPr txBox="1">
            <a:spLocks/>
          </p:cNvSpPr>
          <p:nvPr/>
        </p:nvSpPr>
        <p:spPr>
          <a:xfrm>
            <a:off x="304800" y="990600"/>
            <a:ext cx="7772400" cy="365760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buFont typeface="Wingdings 2" pitchFamily="18" charset="2"/>
              <a:buNone/>
              <a:defRPr/>
            </a:pPr>
            <a:endParaRPr lang="en-US" sz="2000" b="1" dirty="0" smtClean="0">
              <a:solidFill>
                <a:schemeClr val="accent1"/>
              </a:solidFill>
              <a:cs typeface="Times New Roman" pitchFamily="18" charset="0"/>
            </a:endParaRPr>
          </a:p>
          <a:p>
            <a:pPr>
              <a:buFont typeface="Wingdings 2" pitchFamily="18" charset="2"/>
              <a:buNone/>
              <a:defRPr/>
            </a:pPr>
            <a:endParaRPr lang="en-US" sz="2400" b="1" dirty="0" smtClean="0">
              <a:solidFill>
                <a:schemeClr val="accent1"/>
              </a:solidFill>
              <a:cs typeface="Times New Roman" pitchFamily="18" charset="0"/>
            </a:endParaRPr>
          </a:p>
          <a:p>
            <a:pPr>
              <a:buFont typeface="Wingdings 2" pitchFamily="18" charset="2"/>
              <a:buNone/>
              <a:defRPr/>
            </a:pPr>
            <a:endParaRPr lang="en-US" sz="2400" b="1" dirty="0" smtClean="0">
              <a:solidFill>
                <a:schemeClr val="accent1"/>
              </a:solidFill>
              <a:cs typeface="Times New Roman" pitchFamily="18" charset="0"/>
            </a:endParaRPr>
          </a:p>
          <a:p>
            <a:pPr>
              <a:buFont typeface="Wingdings 2" pitchFamily="18" charset="2"/>
              <a:buNone/>
              <a:defRPr/>
            </a:pPr>
            <a:endParaRPr lang="en-US" sz="2400" b="1" dirty="0" smtClean="0">
              <a:solidFill>
                <a:schemeClr val="accent1"/>
              </a:solidFill>
              <a:cs typeface="Times New Roman" pitchFamily="18" charset="0"/>
            </a:endParaRPr>
          </a:p>
          <a:p>
            <a:pPr>
              <a:buFont typeface="Wingdings 2" pitchFamily="18" charset="2"/>
              <a:buNone/>
              <a:defRPr/>
            </a:pPr>
            <a:endParaRPr lang="en-US" sz="2400" b="1" dirty="0" smtClean="0">
              <a:solidFill>
                <a:schemeClr val="accent1"/>
              </a:solidFill>
              <a:cs typeface="Times New Roman" pitchFamily="18" charset="0"/>
            </a:endParaRPr>
          </a:p>
        </p:txBody>
      </p:sp>
      <p:graphicFrame>
        <p:nvGraphicFramePr>
          <p:cNvPr id="3" name="Object 7"/>
          <p:cNvGraphicFramePr>
            <a:graphicFrameLocks noChangeAspect="1"/>
          </p:cNvGraphicFramePr>
          <p:nvPr/>
        </p:nvGraphicFramePr>
        <p:xfrm>
          <a:off x="1143000" y="1676400"/>
          <a:ext cx="6477000" cy="1752600"/>
        </p:xfrm>
        <a:graphic>
          <a:graphicData uri="http://schemas.openxmlformats.org/presentationml/2006/ole">
            <p:oleObj spid="_x0000_s22577" name="CS ChemDraw Drawing" r:id="rId3" imgW="2947416" imgH="786384" progId="ChemDraw.Document.6.0">
              <p:embed/>
            </p:oleObj>
          </a:graphicData>
        </a:graphic>
      </p:graphicFrame>
      <p:sp>
        <p:nvSpPr>
          <p:cNvPr id="4" name="عنصر نائب للمحتوى 3"/>
          <p:cNvSpPr txBox="1">
            <a:spLocks/>
          </p:cNvSpPr>
          <p:nvPr/>
        </p:nvSpPr>
        <p:spPr>
          <a:xfrm>
            <a:off x="533400" y="533400"/>
            <a:ext cx="7772400" cy="4572000"/>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buFont typeface="Wingdings 2" pitchFamily="18" charset="2"/>
              <a:buNone/>
            </a:pPr>
            <a:r>
              <a:rPr lang="en-US" altLang="en-US" sz="2400" b="1" dirty="0" smtClean="0">
                <a:solidFill>
                  <a:srgbClr val="C00000"/>
                </a:solidFill>
                <a:latin typeface="Andalus" panose="02020603050405020304" pitchFamily="18" charset="-78"/>
                <a:cs typeface="Andalus" panose="02020603050405020304" pitchFamily="18" charset="-78"/>
              </a:rPr>
              <a:t>3.2- Oxidation </a:t>
            </a:r>
            <a:r>
              <a:rPr lang="en-US" sz="2400" b="1" dirty="0">
                <a:solidFill>
                  <a:srgbClr val="C00000"/>
                </a:solidFill>
                <a:latin typeface="Andalus" panose="02020603050405020304" pitchFamily="18" charset="-78"/>
                <a:cs typeface="Andalus" panose="02020603050405020304" pitchFamily="18" charset="-78"/>
              </a:rPr>
              <a:t>of alkenes with Permanganate (Baeyer test)</a:t>
            </a:r>
            <a:endParaRPr lang="en-US" altLang="en-US" sz="2400" b="1" dirty="0" smtClean="0">
              <a:solidFill>
                <a:srgbClr val="C00000"/>
              </a:solidFill>
              <a:latin typeface="Andalus" panose="02020603050405020304" pitchFamily="18" charset="-78"/>
              <a:cs typeface="Andalus" panose="02020603050405020304" pitchFamily="18" charset="-78"/>
            </a:endParaRPr>
          </a:p>
          <a:p>
            <a:pPr>
              <a:buFont typeface="Wingdings 2" pitchFamily="18" charset="2"/>
              <a:buNone/>
            </a:pPr>
            <a:endParaRPr lang="en-US" altLang="en-US" sz="2800" b="1" dirty="0" smtClean="0">
              <a:solidFill>
                <a:schemeClr val="accent1"/>
              </a:solidFill>
              <a:latin typeface="Andalus" panose="02020603050405020304" pitchFamily="18" charset="-78"/>
              <a:cs typeface="Andalus" panose="02020603050405020304" pitchFamily="18" charset="-78"/>
            </a:endParaRPr>
          </a:p>
          <a:p>
            <a:pPr>
              <a:buFont typeface="Wingdings 2" pitchFamily="18" charset="2"/>
              <a:buNone/>
            </a:pPr>
            <a:endParaRPr lang="en-US" altLang="en-US" sz="2800" b="1" dirty="0" smtClean="0">
              <a:solidFill>
                <a:schemeClr val="accent1"/>
              </a:solidFill>
              <a:latin typeface="Andalus" panose="02020603050405020304" pitchFamily="18" charset="-78"/>
              <a:cs typeface="Andalus" panose="02020603050405020304" pitchFamily="18" charset="-78"/>
            </a:endParaRPr>
          </a:p>
          <a:p>
            <a:pPr>
              <a:buFont typeface="Wingdings 2" pitchFamily="18" charset="2"/>
              <a:buNone/>
            </a:pPr>
            <a:endParaRPr lang="en-US" altLang="en-US" sz="2800" b="1" dirty="0" smtClean="0">
              <a:solidFill>
                <a:schemeClr val="accent1"/>
              </a:solidFill>
              <a:latin typeface="Andalus" panose="02020603050405020304" pitchFamily="18" charset="-78"/>
              <a:cs typeface="Andalus" panose="02020603050405020304" pitchFamily="18" charset="-78"/>
            </a:endParaRPr>
          </a:p>
          <a:p>
            <a:pPr>
              <a:buFont typeface="Wingdings 2" pitchFamily="18" charset="2"/>
              <a:buNone/>
            </a:pPr>
            <a:r>
              <a:rPr lang="en-US" altLang="en-US" sz="2800" b="1" dirty="0" smtClean="0">
                <a:solidFill>
                  <a:schemeClr val="accent1"/>
                </a:solidFill>
                <a:latin typeface="Andalus" panose="02020603050405020304" pitchFamily="18" charset="-78"/>
                <a:cs typeface="Andalus" panose="02020603050405020304" pitchFamily="18" charset="-78"/>
              </a:rPr>
              <a:t> </a:t>
            </a:r>
          </a:p>
          <a:p>
            <a:pPr lvl="0">
              <a:buNone/>
            </a:pPr>
            <a:endParaRPr lang="en-US" altLang="en-US" sz="2400" b="1" dirty="0" smtClean="0">
              <a:solidFill>
                <a:srgbClr val="C00000"/>
              </a:solidFill>
              <a:latin typeface="Andalus" panose="02020603050405020304" pitchFamily="18" charset="-78"/>
              <a:cs typeface="Andalus" panose="02020603050405020304" pitchFamily="18" charset="-78"/>
            </a:endParaRPr>
          </a:p>
          <a:p>
            <a:pPr lvl="0">
              <a:buNone/>
            </a:pPr>
            <a:r>
              <a:rPr lang="en-US" altLang="en-US" sz="2400" b="1" dirty="0" smtClean="0">
                <a:solidFill>
                  <a:srgbClr val="C00000"/>
                </a:solidFill>
                <a:latin typeface="Andalus" panose="02020603050405020304" pitchFamily="18" charset="-78"/>
                <a:cs typeface="Andalus" panose="02020603050405020304" pitchFamily="18" charset="-78"/>
              </a:rPr>
              <a:t>3.3- </a:t>
            </a:r>
            <a:r>
              <a:rPr lang="en-US" altLang="en-US" sz="2400" b="1" dirty="0">
                <a:solidFill>
                  <a:srgbClr val="C00000"/>
                </a:solidFill>
                <a:latin typeface="Andalus" panose="02020603050405020304" pitchFamily="18" charset="-78"/>
                <a:cs typeface="Andalus" panose="02020603050405020304" pitchFamily="18" charset="-78"/>
              </a:rPr>
              <a:t>Oxidation </a:t>
            </a:r>
            <a:r>
              <a:rPr lang="en-US" sz="2400" b="1" dirty="0" smtClean="0">
                <a:solidFill>
                  <a:srgbClr val="C00000"/>
                </a:solidFill>
                <a:latin typeface="Andalus" panose="02020603050405020304" pitchFamily="18" charset="-78"/>
                <a:cs typeface="Andalus" panose="02020603050405020304" pitchFamily="18" charset="-78"/>
              </a:rPr>
              <a:t>of </a:t>
            </a:r>
            <a:r>
              <a:rPr lang="en-US" sz="2400" b="1" dirty="0">
                <a:solidFill>
                  <a:srgbClr val="C00000"/>
                </a:solidFill>
                <a:latin typeface="Andalus" panose="02020603050405020304" pitchFamily="18" charset="-78"/>
                <a:cs typeface="Andalus" panose="02020603050405020304" pitchFamily="18" charset="-78"/>
              </a:rPr>
              <a:t>alkenes with </a:t>
            </a:r>
            <a:r>
              <a:rPr lang="en-US" sz="2400" b="1" dirty="0" err="1">
                <a:solidFill>
                  <a:srgbClr val="C00000"/>
                </a:solidFill>
                <a:latin typeface="Andalus" panose="02020603050405020304" pitchFamily="18" charset="-78"/>
                <a:cs typeface="Andalus" panose="02020603050405020304" pitchFamily="18" charset="-78"/>
              </a:rPr>
              <a:t>peroxy</a:t>
            </a:r>
            <a:r>
              <a:rPr lang="en-US" sz="2400" b="1" dirty="0">
                <a:solidFill>
                  <a:srgbClr val="C00000"/>
                </a:solidFill>
                <a:latin typeface="Andalus" panose="02020603050405020304" pitchFamily="18" charset="-78"/>
                <a:cs typeface="Andalus" panose="02020603050405020304" pitchFamily="18" charset="-78"/>
              </a:rPr>
              <a:t> acid</a:t>
            </a:r>
          </a:p>
          <a:p>
            <a:pPr>
              <a:buFont typeface="Wingdings 2" pitchFamily="18" charset="2"/>
              <a:buNone/>
            </a:pPr>
            <a:endParaRPr lang="en-US" altLang="en-US" sz="2800" b="1" dirty="0" smtClean="0">
              <a:solidFill>
                <a:schemeClr val="accent1"/>
              </a:solidFill>
              <a:latin typeface="Andalus" panose="02020603050405020304" pitchFamily="18" charset="-78"/>
              <a:cs typeface="Andalus" panose="02020603050405020304" pitchFamily="18" charset="-78"/>
            </a:endParaRPr>
          </a:p>
        </p:txBody>
      </p:sp>
      <p:graphicFrame>
        <p:nvGraphicFramePr>
          <p:cNvPr id="5" name="Object 4"/>
          <p:cNvGraphicFramePr>
            <a:graphicFrameLocks noChangeAspect="1"/>
          </p:cNvGraphicFramePr>
          <p:nvPr>
            <p:extLst>
              <p:ext uri="{D42A27DB-BD31-4B8C-83A1-F6EECF244321}">
                <p14:modId xmlns="" xmlns:p14="http://schemas.microsoft.com/office/powerpoint/2010/main" val="2163116708"/>
              </p:ext>
            </p:extLst>
          </p:nvPr>
        </p:nvGraphicFramePr>
        <p:xfrm>
          <a:off x="568325" y="4448175"/>
          <a:ext cx="7700963" cy="1517650"/>
        </p:xfrm>
        <a:graphic>
          <a:graphicData uri="http://schemas.openxmlformats.org/presentationml/2006/ole">
            <p:oleObj spid="_x0000_s22578" name="ChemSketch" r:id="rId4" imgW="3450240" imgH="679680" progId="">
              <p:embed/>
            </p:oleObj>
          </a:graphicData>
        </a:graphic>
      </p:graphicFrame>
      <p:sp>
        <p:nvSpPr>
          <p:cNvPr id="6" name="مربع نص 3"/>
          <p:cNvSpPr txBox="1"/>
          <p:nvPr/>
        </p:nvSpPr>
        <p:spPr>
          <a:xfrm>
            <a:off x="3724365" y="5757446"/>
            <a:ext cx="853119" cy="338554"/>
          </a:xfrm>
          <a:prstGeom prst="rect">
            <a:avLst/>
          </a:prstGeom>
          <a:noFill/>
        </p:spPr>
        <p:txBody>
          <a:bodyPr wrap="none" rtlCol="1">
            <a:spAutoFit/>
          </a:bodyPr>
          <a:lstStyle/>
          <a:p>
            <a:r>
              <a:rPr lang="en-US" sz="1600" dirty="0" smtClean="0">
                <a:solidFill>
                  <a:srgbClr val="FF0000"/>
                </a:solidFill>
                <a:latin typeface="Andalus" panose="02020603050405020304" pitchFamily="18" charset="-78"/>
                <a:cs typeface="Andalus" panose="02020603050405020304" pitchFamily="18" charset="-78"/>
              </a:rPr>
              <a:t>Epoxide</a:t>
            </a:r>
            <a:endParaRPr lang="ar-SA" sz="1600" dirty="0">
              <a:solidFill>
                <a:srgbClr val="FF0000"/>
              </a:solidFill>
              <a:latin typeface="Andalus" panose="02020603050405020304" pitchFamily="18" charset="-78"/>
              <a:cs typeface="Andalus" panose="02020603050405020304" pitchFamily="18" charset="-78"/>
            </a:endParaRPr>
          </a:p>
        </p:txBody>
      </p:sp>
      <p:sp>
        <p:nvSpPr>
          <p:cNvPr id="7" name="TextBox 6"/>
          <p:cNvSpPr txBox="1"/>
          <p:nvPr/>
        </p:nvSpPr>
        <p:spPr>
          <a:xfrm>
            <a:off x="5672031" y="5755243"/>
            <a:ext cx="1947969" cy="369332"/>
          </a:xfrm>
          <a:prstGeom prst="rect">
            <a:avLst/>
          </a:prstGeom>
          <a:noFill/>
        </p:spPr>
        <p:txBody>
          <a:bodyPr wrap="none" rtlCol="0">
            <a:spAutoFit/>
          </a:bodyPr>
          <a:lstStyle/>
          <a:p>
            <a:r>
              <a:rPr lang="en-US" dirty="0" smtClean="0">
                <a:solidFill>
                  <a:srgbClr val="FF0000"/>
                </a:solidFill>
                <a:latin typeface="Andalus" panose="02020603050405020304" pitchFamily="18" charset="-78"/>
                <a:cs typeface="Andalus" panose="02020603050405020304" pitchFamily="18" charset="-78"/>
              </a:rPr>
              <a:t>anti hydroxylation</a:t>
            </a:r>
            <a:endParaRPr lang="en-US" dirty="0">
              <a:solidFill>
                <a:srgbClr val="FF0000"/>
              </a:solidFill>
              <a:latin typeface="Andalus" panose="02020603050405020304" pitchFamily="18" charset="-78"/>
              <a:cs typeface="Andalus" panose="02020603050405020304" pitchFamily="18" charset="-78"/>
            </a:endParaRPr>
          </a:p>
        </p:txBody>
      </p:sp>
      <p:sp>
        <p:nvSpPr>
          <p:cNvPr id="10" name="Slide Number Placeholder 9"/>
          <p:cNvSpPr>
            <a:spLocks noGrp="1"/>
          </p:cNvSpPr>
          <p:nvPr>
            <p:ph type="sldNum" sz="quarter" idx="12"/>
          </p:nvPr>
        </p:nvSpPr>
        <p:spPr>
          <a:xfrm>
            <a:off x="7315200" y="6172200"/>
            <a:ext cx="1828800" cy="365125"/>
          </a:xfrm>
        </p:spPr>
        <p:txBody>
          <a:bodyPr/>
          <a:lstStyle/>
          <a:p>
            <a:fld id="{8F46A9B3-9256-472E-83BE-ED1E908B8D37}" type="slidenum">
              <a:rPr lang="en-US" smtClean="0"/>
              <a:pPr/>
              <a:t>35</a:t>
            </a:fld>
            <a:endParaRPr lang="en-US" dirty="0"/>
          </a:p>
        </p:txBody>
      </p:sp>
    </p:spTree>
    <p:extLst>
      <p:ext uri="{BB962C8B-B14F-4D97-AF65-F5344CB8AC3E}">
        <p14:creationId xmlns="" xmlns:p14="http://schemas.microsoft.com/office/powerpoint/2010/main" val="185387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 calcmode="lin" valueType="num">
                                      <p:cBhvr additive="base">
                                        <p:cTn id="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ox(i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ox(in)">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box(in)">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2"/>
          <p:cNvSpPr/>
          <p:nvPr/>
        </p:nvSpPr>
        <p:spPr>
          <a:xfrm>
            <a:off x="2166289" y="0"/>
            <a:ext cx="4408579" cy="523220"/>
          </a:xfrm>
          <a:prstGeom prst="rect">
            <a:avLst/>
          </a:prstGeom>
        </p:spPr>
        <p:txBody>
          <a:bodyPr wrap="none">
            <a:spAutoFit/>
          </a:bodyPr>
          <a:lstStyle/>
          <a:p>
            <a:pPr lvl="0" algn="ctr"/>
            <a:r>
              <a:rPr lang="en-US" sz="2800" b="1" dirty="0" smtClean="0">
                <a:solidFill>
                  <a:srgbClr val="C00000"/>
                </a:solidFill>
                <a:latin typeface="Andalus" panose="02020603050405020304" pitchFamily="18" charset="-78"/>
                <a:cs typeface="Andalus" panose="02020603050405020304" pitchFamily="18" charset="-78"/>
              </a:rPr>
              <a:t>Polymerization (Free radical)</a:t>
            </a:r>
            <a:endParaRPr lang="ar-SA" b="1" dirty="0">
              <a:solidFill>
                <a:prstClr val="black"/>
              </a:solidFill>
              <a:latin typeface="Andalus" panose="02020603050405020304" pitchFamily="18" charset="-78"/>
              <a:cs typeface="Andalus" panose="02020603050405020304" pitchFamily="18" charset="-78"/>
            </a:endParaRPr>
          </a:p>
        </p:txBody>
      </p:sp>
      <p:pic>
        <p:nvPicPr>
          <p:cNvPr id="3" name="Picture 3" descr="C:\Users\VIP\Pictures\صورة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75053" y="1496229"/>
            <a:ext cx="6228933" cy="118800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79713" y="741707"/>
            <a:ext cx="4192390" cy="5272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7" descr="C:\Users\VIP\Pictures\صورة7.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487993" y="3284984"/>
            <a:ext cx="3765161" cy="1225226"/>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 name="مجموعة 4"/>
          <p:cNvGrpSpPr/>
          <p:nvPr/>
        </p:nvGrpSpPr>
        <p:grpSpPr>
          <a:xfrm>
            <a:off x="1158690" y="4797152"/>
            <a:ext cx="6423765" cy="1799110"/>
            <a:chOff x="1331640" y="4654226"/>
            <a:chExt cx="6423765" cy="1799110"/>
          </a:xfrm>
        </p:grpSpPr>
        <p:pic>
          <p:nvPicPr>
            <p:cNvPr id="7" name="Picture 8" descr="C:\Users\VIP\Pictures\صورة8.pn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r="54046" b="30105"/>
            <a:stretch/>
          </p:blipFill>
          <p:spPr bwMode="auto">
            <a:xfrm>
              <a:off x="1475656" y="4797152"/>
              <a:ext cx="3030083" cy="1232587"/>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8" descr="C:\Users\VIP\Pictures\صورة8.pn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51976" t="19404"/>
            <a:stretch/>
          </p:blipFill>
          <p:spPr bwMode="auto">
            <a:xfrm>
              <a:off x="4588798" y="4654226"/>
              <a:ext cx="3166607" cy="179911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descr="C:\Users\VIP\Pictures\صورة8.pn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t="75799" r="74244" b="7668"/>
            <a:stretch/>
          </p:blipFill>
          <p:spPr bwMode="auto">
            <a:xfrm>
              <a:off x="1331640" y="5981054"/>
              <a:ext cx="1887265" cy="3240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0" name="مربع نص 5"/>
          <p:cNvSpPr txBox="1"/>
          <p:nvPr/>
        </p:nvSpPr>
        <p:spPr>
          <a:xfrm>
            <a:off x="775245" y="807332"/>
            <a:ext cx="799616" cy="461665"/>
          </a:xfrm>
          <a:prstGeom prst="rect">
            <a:avLst/>
          </a:prstGeom>
          <a:noFill/>
        </p:spPr>
        <p:txBody>
          <a:bodyPr wrap="square" rtlCol="1">
            <a:spAutoFit/>
          </a:bodyPr>
          <a:lstStyle/>
          <a:p>
            <a:r>
              <a:rPr lang="en-US" sz="2400" dirty="0">
                <a:solidFill>
                  <a:srgbClr val="C00000"/>
                </a:solidFill>
                <a:latin typeface="Times New Roman" pitchFamily="18" charset="0"/>
                <a:cs typeface="Times New Roman" pitchFamily="18" charset="0"/>
              </a:rPr>
              <a:t>A)</a:t>
            </a:r>
            <a:endParaRPr lang="ar-SA" sz="2400" dirty="0">
              <a:solidFill>
                <a:srgbClr val="C00000"/>
              </a:solidFill>
              <a:latin typeface="Times New Roman" pitchFamily="18" charset="0"/>
              <a:cs typeface="Times New Roman" pitchFamily="18" charset="0"/>
            </a:endParaRPr>
          </a:p>
        </p:txBody>
      </p:sp>
      <p:sp>
        <p:nvSpPr>
          <p:cNvPr id="11" name="مربع نص 6"/>
          <p:cNvSpPr txBox="1"/>
          <p:nvPr/>
        </p:nvSpPr>
        <p:spPr>
          <a:xfrm>
            <a:off x="1064721" y="3645024"/>
            <a:ext cx="510140" cy="738664"/>
          </a:xfrm>
          <a:prstGeom prst="rect">
            <a:avLst/>
          </a:prstGeom>
          <a:noFill/>
        </p:spPr>
        <p:txBody>
          <a:bodyPr wrap="none" rtlCol="1">
            <a:spAutoFit/>
          </a:bodyPr>
          <a:lstStyle/>
          <a:p>
            <a:pPr lvl="0"/>
            <a:r>
              <a:rPr lang="en-US" sz="2400" dirty="0" smtClean="0">
                <a:solidFill>
                  <a:srgbClr val="C00000"/>
                </a:solidFill>
                <a:latin typeface="Times New Roman" pitchFamily="18" charset="0"/>
                <a:cs typeface="Times New Roman" pitchFamily="18" charset="0"/>
              </a:rPr>
              <a:t>B)</a:t>
            </a:r>
            <a:endParaRPr lang="ar-SA" sz="2400" dirty="0">
              <a:solidFill>
                <a:srgbClr val="C00000"/>
              </a:solidFill>
              <a:latin typeface="Times New Roman" pitchFamily="18" charset="0"/>
              <a:cs typeface="Times New Roman" pitchFamily="18" charset="0"/>
            </a:endParaRPr>
          </a:p>
          <a:p>
            <a:endParaRPr lang="ar-SA" dirty="0"/>
          </a:p>
        </p:txBody>
      </p:sp>
      <p:sp>
        <p:nvSpPr>
          <p:cNvPr id="14" name="Slide Number Placeholder 13"/>
          <p:cNvSpPr>
            <a:spLocks noGrp="1"/>
          </p:cNvSpPr>
          <p:nvPr>
            <p:ph type="sldNum" sz="quarter" idx="12"/>
          </p:nvPr>
        </p:nvSpPr>
        <p:spPr>
          <a:xfrm>
            <a:off x="7239000" y="6416675"/>
            <a:ext cx="1828800" cy="365125"/>
          </a:xfrm>
        </p:spPr>
        <p:txBody>
          <a:bodyPr/>
          <a:lstStyle/>
          <a:p>
            <a:fld id="{8F46A9B3-9256-472E-83BE-ED1E908B8D37}" type="slidenum">
              <a:rPr lang="en-US" smtClean="0"/>
              <a:pPr/>
              <a:t>36</a:t>
            </a:fld>
            <a:endParaRPr lang="en-US" dirty="0"/>
          </a:p>
        </p:txBody>
      </p:sp>
    </p:spTree>
    <p:extLst>
      <p:ext uri="{BB962C8B-B14F-4D97-AF65-F5344CB8AC3E}">
        <p14:creationId xmlns="" xmlns:p14="http://schemas.microsoft.com/office/powerpoint/2010/main" val="1752018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400" y="1371600"/>
            <a:ext cx="7851648" cy="18288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defRPr/>
            </a:pPr>
            <a:r>
              <a:rPr lang="en-US" dirty="0" smtClean="0">
                <a:solidFill>
                  <a:schemeClr val="accent1"/>
                </a:solidFill>
                <a:latin typeface="Andalus" panose="02020603050405020304" pitchFamily="18" charset="-78"/>
                <a:cs typeface="Andalus" panose="02020603050405020304" pitchFamily="18" charset="-78"/>
              </a:rPr>
              <a:t>Thank You for your kind attention !</a:t>
            </a:r>
          </a:p>
        </p:txBody>
      </p:sp>
      <p:sp>
        <p:nvSpPr>
          <p:cNvPr id="3" name="Rectangle 3"/>
          <p:cNvSpPr txBox="1">
            <a:spLocks noChangeArrowheads="1"/>
          </p:cNvSpPr>
          <p:nvPr/>
        </p:nvSpPr>
        <p:spPr>
          <a:xfrm>
            <a:off x="3086100" y="4108450"/>
            <a:ext cx="2971800" cy="844550"/>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buFont typeface="Wingdings" pitchFamily="2" charset="2"/>
              <a:buNone/>
            </a:pPr>
            <a:r>
              <a:rPr lang="en-US" altLang="ko-KR" sz="3600" smtClean="0">
                <a:solidFill>
                  <a:schemeClr val="accent1"/>
                </a:solidFill>
                <a:latin typeface="Andalus" panose="02020603050405020304" pitchFamily="18" charset="-78"/>
                <a:ea typeface="Gulim" pitchFamily="34" charset="-127"/>
                <a:cs typeface="Andalus" panose="02020603050405020304" pitchFamily="18" charset="-78"/>
              </a:rPr>
              <a:t>Questions?</a:t>
            </a:r>
            <a:endParaRPr lang="en-US" sz="3600" smtClean="0">
              <a:solidFill>
                <a:schemeClr val="accent1"/>
              </a:solidFill>
              <a:latin typeface="Andalus" panose="02020603050405020304" pitchFamily="18" charset="-78"/>
              <a:ea typeface="Gulim" pitchFamily="34" charset="-127"/>
              <a:cs typeface="Andalus" panose="02020603050405020304" pitchFamily="18" charset="-78"/>
            </a:endParaRPr>
          </a:p>
        </p:txBody>
      </p:sp>
      <p:sp>
        <p:nvSpPr>
          <p:cNvPr id="6" name="Slide Number Placeholder 5"/>
          <p:cNvSpPr>
            <a:spLocks noGrp="1"/>
          </p:cNvSpPr>
          <p:nvPr>
            <p:ph type="sldNum" sz="quarter" idx="12"/>
          </p:nvPr>
        </p:nvSpPr>
        <p:spPr>
          <a:xfrm>
            <a:off x="7162800" y="6172200"/>
            <a:ext cx="1828800" cy="365125"/>
          </a:xfrm>
        </p:spPr>
        <p:txBody>
          <a:bodyPr/>
          <a:lstStyle/>
          <a:p>
            <a:fld id="{8F46A9B3-9256-472E-83BE-ED1E908B8D37}" type="slidenum">
              <a:rPr lang="en-US" smtClean="0"/>
              <a:pPr/>
              <a:t>37</a:t>
            </a:fld>
            <a:endParaRPr lang="en-US"/>
          </a:p>
        </p:txBody>
      </p:sp>
    </p:spTree>
    <p:extLst>
      <p:ext uri="{BB962C8B-B14F-4D97-AF65-F5344CB8AC3E}">
        <p14:creationId xmlns="" xmlns:p14="http://schemas.microsoft.com/office/powerpoint/2010/main" val="306446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80963" y="3292475"/>
            <a:ext cx="376237" cy="600075"/>
          </a:xfrm>
          <a:prstGeom prst="rect">
            <a:avLst/>
          </a:prstGeom>
          <a:solidFill>
            <a:srgbClr val="FFCCCC"/>
          </a:solidFill>
          <a:ln w="9525">
            <a:solidFill>
              <a:schemeClr val="tx1"/>
            </a:solidFill>
            <a:miter lim="800000"/>
            <a:headEnd/>
            <a:tailEnd/>
          </a:ln>
        </p:spPr>
        <p:txBody>
          <a:bodyPr wrap="none" anchor="ctr"/>
          <a:lstStyle/>
          <a:p>
            <a:pPr algn="r" rtl="1"/>
            <a:endParaRPr lang="en-GB">
              <a:cs typeface="Arial" pitchFamily="34" charset="0"/>
            </a:endParaRPr>
          </a:p>
        </p:txBody>
      </p:sp>
      <p:grpSp>
        <p:nvGrpSpPr>
          <p:cNvPr id="2" name="Group 11"/>
          <p:cNvGrpSpPr>
            <a:grpSpLocks/>
          </p:cNvGrpSpPr>
          <p:nvPr/>
        </p:nvGrpSpPr>
        <p:grpSpPr bwMode="auto">
          <a:xfrm>
            <a:off x="158750" y="3402012"/>
            <a:ext cx="61913" cy="368300"/>
            <a:chOff x="1114" y="940"/>
            <a:chExt cx="21" cy="77"/>
          </a:xfrm>
        </p:grpSpPr>
        <p:sp>
          <p:nvSpPr>
            <p:cNvPr id="32838" name="Line 12"/>
            <p:cNvSpPr>
              <a:spLocks noChangeShapeType="1"/>
            </p:cNvSpPr>
            <p:nvPr/>
          </p:nvSpPr>
          <p:spPr bwMode="auto">
            <a:xfrm flipV="1">
              <a:off x="1135" y="940"/>
              <a:ext cx="0" cy="77"/>
            </a:xfrm>
            <a:prstGeom prst="line">
              <a:avLst/>
            </a:prstGeom>
            <a:noFill/>
            <a:ln w="28575">
              <a:solidFill>
                <a:schemeClr val="tx1"/>
              </a:solidFill>
              <a:round/>
              <a:headEnd/>
              <a:tailEnd/>
            </a:ln>
          </p:spPr>
          <p:txBody>
            <a:bodyPr wrap="none" anchor="ctr"/>
            <a:lstStyle/>
            <a:p>
              <a:endParaRPr lang="en-US"/>
            </a:p>
          </p:txBody>
        </p:sp>
        <p:sp>
          <p:nvSpPr>
            <p:cNvPr id="32839" name="Line 13"/>
            <p:cNvSpPr>
              <a:spLocks noChangeShapeType="1"/>
            </p:cNvSpPr>
            <p:nvPr/>
          </p:nvSpPr>
          <p:spPr bwMode="auto">
            <a:xfrm flipH="1">
              <a:off x="1114" y="940"/>
              <a:ext cx="21" cy="32"/>
            </a:xfrm>
            <a:prstGeom prst="line">
              <a:avLst/>
            </a:prstGeom>
            <a:noFill/>
            <a:ln w="28575">
              <a:solidFill>
                <a:schemeClr val="tx1"/>
              </a:solidFill>
              <a:round/>
              <a:headEnd/>
              <a:tailEnd/>
            </a:ln>
          </p:spPr>
          <p:txBody>
            <a:bodyPr wrap="none" anchor="ctr"/>
            <a:lstStyle/>
            <a:p>
              <a:endParaRPr lang="en-US"/>
            </a:p>
          </p:txBody>
        </p:sp>
      </p:grpSp>
      <p:sp>
        <p:nvSpPr>
          <p:cNvPr id="32772" name="Rectangle 14"/>
          <p:cNvSpPr>
            <a:spLocks noChangeArrowheads="1"/>
          </p:cNvSpPr>
          <p:nvPr/>
        </p:nvSpPr>
        <p:spPr bwMode="auto">
          <a:xfrm>
            <a:off x="731838" y="3294062"/>
            <a:ext cx="376237" cy="600075"/>
          </a:xfrm>
          <a:prstGeom prst="rect">
            <a:avLst/>
          </a:prstGeom>
          <a:solidFill>
            <a:srgbClr val="CCECFF"/>
          </a:solidFill>
          <a:ln w="9525">
            <a:solidFill>
              <a:schemeClr val="tx1"/>
            </a:solidFill>
            <a:miter lim="800000"/>
            <a:headEnd/>
            <a:tailEnd/>
          </a:ln>
        </p:spPr>
        <p:txBody>
          <a:bodyPr wrap="none" anchor="ctr"/>
          <a:lstStyle/>
          <a:p>
            <a:pPr algn="r" rtl="1"/>
            <a:endParaRPr lang="en-GB">
              <a:cs typeface="Arial" pitchFamily="34" charset="0"/>
            </a:endParaRPr>
          </a:p>
        </p:txBody>
      </p:sp>
      <p:sp>
        <p:nvSpPr>
          <p:cNvPr id="32773" name="Rectangle 15"/>
          <p:cNvSpPr>
            <a:spLocks noChangeArrowheads="1"/>
          </p:cNvSpPr>
          <p:nvPr/>
        </p:nvSpPr>
        <p:spPr bwMode="auto">
          <a:xfrm>
            <a:off x="1122363" y="3292475"/>
            <a:ext cx="376237" cy="600075"/>
          </a:xfrm>
          <a:prstGeom prst="rect">
            <a:avLst/>
          </a:prstGeom>
          <a:solidFill>
            <a:srgbClr val="CCECFF"/>
          </a:solidFill>
          <a:ln w="9525">
            <a:solidFill>
              <a:schemeClr val="tx1"/>
            </a:solidFill>
            <a:miter lim="800000"/>
            <a:headEnd/>
            <a:tailEnd/>
          </a:ln>
        </p:spPr>
        <p:txBody>
          <a:bodyPr wrap="none" anchor="ctr"/>
          <a:lstStyle/>
          <a:p>
            <a:pPr algn="r" rtl="1"/>
            <a:endParaRPr lang="en-GB">
              <a:cs typeface="Arial" pitchFamily="34" charset="0"/>
            </a:endParaRPr>
          </a:p>
        </p:txBody>
      </p:sp>
      <p:sp>
        <p:nvSpPr>
          <p:cNvPr id="32774" name="Rectangle 16"/>
          <p:cNvSpPr>
            <a:spLocks noChangeArrowheads="1"/>
          </p:cNvSpPr>
          <p:nvPr/>
        </p:nvSpPr>
        <p:spPr bwMode="auto">
          <a:xfrm>
            <a:off x="1512888" y="3292475"/>
            <a:ext cx="376237" cy="600075"/>
          </a:xfrm>
          <a:prstGeom prst="rect">
            <a:avLst/>
          </a:prstGeom>
          <a:solidFill>
            <a:srgbClr val="CCECFF"/>
          </a:solidFill>
          <a:ln w="9525">
            <a:solidFill>
              <a:schemeClr val="tx1"/>
            </a:solidFill>
            <a:miter lim="800000"/>
            <a:headEnd/>
            <a:tailEnd/>
          </a:ln>
        </p:spPr>
        <p:txBody>
          <a:bodyPr wrap="none" anchor="ctr"/>
          <a:lstStyle/>
          <a:p>
            <a:pPr algn="r" rtl="1"/>
            <a:endParaRPr lang="en-GB">
              <a:cs typeface="Arial" pitchFamily="34" charset="0"/>
            </a:endParaRPr>
          </a:p>
        </p:txBody>
      </p:sp>
      <p:grpSp>
        <p:nvGrpSpPr>
          <p:cNvPr id="3" name="Group 17"/>
          <p:cNvGrpSpPr>
            <a:grpSpLocks/>
          </p:cNvGrpSpPr>
          <p:nvPr/>
        </p:nvGrpSpPr>
        <p:grpSpPr bwMode="auto">
          <a:xfrm>
            <a:off x="803275" y="3398837"/>
            <a:ext cx="61913" cy="368300"/>
            <a:chOff x="1114" y="940"/>
            <a:chExt cx="21" cy="77"/>
          </a:xfrm>
        </p:grpSpPr>
        <p:sp>
          <p:nvSpPr>
            <p:cNvPr id="32836" name="Line 18"/>
            <p:cNvSpPr>
              <a:spLocks noChangeShapeType="1"/>
            </p:cNvSpPr>
            <p:nvPr/>
          </p:nvSpPr>
          <p:spPr bwMode="auto">
            <a:xfrm flipV="1">
              <a:off x="1135" y="940"/>
              <a:ext cx="0" cy="77"/>
            </a:xfrm>
            <a:prstGeom prst="line">
              <a:avLst/>
            </a:prstGeom>
            <a:noFill/>
            <a:ln w="28575">
              <a:solidFill>
                <a:schemeClr val="tx1"/>
              </a:solidFill>
              <a:round/>
              <a:headEnd/>
              <a:tailEnd/>
            </a:ln>
          </p:spPr>
          <p:txBody>
            <a:bodyPr wrap="none" anchor="ctr"/>
            <a:lstStyle/>
            <a:p>
              <a:endParaRPr lang="en-US"/>
            </a:p>
          </p:txBody>
        </p:sp>
        <p:sp>
          <p:nvSpPr>
            <p:cNvPr id="32837" name="Line 19"/>
            <p:cNvSpPr>
              <a:spLocks noChangeShapeType="1"/>
            </p:cNvSpPr>
            <p:nvPr/>
          </p:nvSpPr>
          <p:spPr bwMode="auto">
            <a:xfrm flipH="1">
              <a:off x="1114" y="940"/>
              <a:ext cx="21" cy="32"/>
            </a:xfrm>
            <a:prstGeom prst="line">
              <a:avLst/>
            </a:prstGeom>
            <a:noFill/>
            <a:ln w="28575">
              <a:solidFill>
                <a:schemeClr val="tx1"/>
              </a:solidFill>
              <a:round/>
              <a:headEnd/>
              <a:tailEnd/>
            </a:ln>
          </p:spPr>
          <p:txBody>
            <a:bodyPr wrap="none" anchor="ctr"/>
            <a:lstStyle/>
            <a:p>
              <a:endParaRPr lang="en-US"/>
            </a:p>
          </p:txBody>
        </p:sp>
      </p:grpSp>
      <p:grpSp>
        <p:nvGrpSpPr>
          <p:cNvPr id="4" name="Group 20"/>
          <p:cNvGrpSpPr>
            <a:grpSpLocks/>
          </p:cNvGrpSpPr>
          <p:nvPr/>
        </p:nvGrpSpPr>
        <p:grpSpPr bwMode="auto">
          <a:xfrm>
            <a:off x="1190625" y="3414712"/>
            <a:ext cx="61913" cy="368300"/>
            <a:chOff x="1114" y="940"/>
            <a:chExt cx="21" cy="77"/>
          </a:xfrm>
        </p:grpSpPr>
        <p:sp>
          <p:nvSpPr>
            <p:cNvPr id="32834" name="Line 21"/>
            <p:cNvSpPr>
              <a:spLocks noChangeShapeType="1"/>
            </p:cNvSpPr>
            <p:nvPr/>
          </p:nvSpPr>
          <p:spPr bwMode="auto">
            <a:xfrm flipV="1">
              <a:off x="1135" y="940"/>
              <a:ext cx="0" cy="77"/>
            </a:xfrm>
            <a:prstGeom prst="line">
              <a:avLst/>
            </a:prstGeom>
            <a:noFill/>
            <a:ln w="28575">
              <a:solidFill>
                <a:schemeClr val="tx1"/>
              </a:solidFill>
              <a:round/>
              <a:headEnd/>
              <a:tailEnd/>
            </a:ln>
          </p:spPr>
          <p:txBody>
            <a:bodyPr wrap="none" anchor="ctr"/>
            <a:lstStyle/>
            <a:p>
              <a:endParaRPr lang="en-US"/>
            </a:p>
          </p:txBody>
        </p:sp>
        <p:sp>
          <p:nvSpPr>
            <p:cNvPr id="32835" name="Line 22"/>
            <p:cNvSpPr>
              <a:spLocks noChangeShapeType="1"/>
            </p:cNvSpPr>
            <p:nvPr/>
          </p:nvSpPr>
          <p:spPr bwMode="auto">
            <a:xfrm flipH="1">
              <a:off x="1114" y="940"/>
              <a:ext cx="21" cy="32"/>
            </a:xfrm>
            <a:prstGeom prst="line">
              <a:avLst/>
            </a:prstGeom>
            <a:noFill/>
            <a:ln w="28575">
              <a:solidFill>
                <a:schemeClr val="tx1"/>
              </a:solidFill>
              <a:round/>
              <a:headEnd/>
              <a:tailEnd/>
            </a:ln>
          </p:spPr>
          <p:txBody>
            <a:bodyPr wrap="none" anchor="ctr"/>
            <a:lstStyle/>
            <a:p>
              <a:endParaRPr lang="en-US"/>
            </a:p>
          </p:txBody>
        </p:sp>
      </p:grpSp>
      <p:grpSp>
        <p:nvGrpSpPr>
          <p:cNvPr id="5" name="Group 23"/>
          <p:cNvGrpSpPr>
            <a:grpSpLocks/>
          </p:cNvGrpSpPr>
          <p:nvPr/>
        </p:nvGrpSpPr>
        <p:grpSpPr bwMode="auto">
          <a:xfrm flipH="1" flipV="1">
            <a:off x="342900" y="3408362"/>
            <a:ext cx="61913" cy="368300"/>
            <a:chOff x="1114" y="940"/>
            <a:chExt cx="21" cy="77"/>
          </a:xfrm>
        </p:grpSpPr>
        <p:sp>
          <p:nvSpPr>
            <p:cNvPr id="32832" name="Line 24"/>
            <p:cNvSpPr>
              <a:spLocks noChangeShapeType="1"/>
            </p:cNvSpPr>
            <p:nvPr/>
          </p:nvSpPr>
          <p:spPr bwMode="auto">
            <a:xfrm flipV="1">
              <a:off x="1135" y="940"/>
              <a:ext cx="0" cy="77"/>
            </a:xfrm>
            <a:prstGeom prst="line">
              <a:avLst/>
            </a:prstGeom>
            <a:noFill/>
            <a:ln w="28575">
              <a:solidFill>
                <a:schemeClr val="tx1"/>
              </a:solidFill>
              <a:round/>
              <a:headEnd/>
              <a:tailEnd/>
            </a:ln>
          </p:spPr>
          <p:txBody>
            <a:bodyPr wrap="none" anchor="ctr"/>
            <a:lstStyle/>
            <a:p>
              <a:endParaRPr lang="en-US"/>
            </a:p>
          </p:txBody>
        </p:sp>
        <p:sp>
          <p:nvSpPr>
            <p:cNvPr id="32833" name="Line 25"/>
            <p:cNvSpPr>
              <a:spLocks noChangeShapeType="1"/>
            </p:cNvSpPr>
            <p:nvPr/>
          </p:nvSpPr>
          <p:spPr bwMode="auto">
            <a:xfrm flipH="1">
              <a:off x="1114" y="940"/>
              <a:ext cx="21" cy="32"/>
            </a:xfrm>
            <a:prstGeom prst="line">
              <a:avLst/>
            </a:prstGeom>
            <a:noFill/>
            <a:ln w="28575">
              <a:solidFill>
                <a:schemeClr val="tx1"/>
              </a:solidFill>
              <a:round/>
              <a:headEnd/>
              <a:tailEnd/>
            </a:ln>
          </p:spPr>
          <p:txBody>
            <a:bodyPr wrap="none" anchor="ctr"/>
            <a:lstStyle/>
            <a:p>
              <a:endParaRPr lang="en-US"/>
            </a:p>
          </p:txBody>
        </p:sp>
      </p:grpSp>
      <p:sp>
        <p:nvSpPr>
          <p:cNvPr id="32778" name="Rectangle 26"/>
          <p:cNvSpPr>
            <a:spLocks noChangeArrowheads="1"/>
          </p:cNvSpPr>
          <p:nvPr/>
        </p:nvSpPr>
        <p:spPr bwMode="auto">
          <a:xfrm>
            <a:off x="3233738" y="3244850"/>
            <a:ext cx="376237" cy="600075"/>
          </a:xfrm>
          <a:prstGeom prst="rect">
            <a:avLst/>
          </a:prstGeom>
          <a:solidFill>
            <a:srgbClr val="FFCCCC"/>
          </a:solidFill>
          <a:ln w="9525">
            <a:solidFill>
              <a:schemeClr val="tx1"/>
            </a:solidFill>
            <a:miter lim="800000"/>
            <a:headEnd/>
            <a:tailEnd/>
          </a:ln>
        </p:spPr>
        <p:txBody>
          <a:bodyPr wrap="none" anchor="ctr"/>
          <a:lstStyle/>
          <a:p>
            <a:pPr algn="r" rtl="1"/>
            <a:endParaRPr lang="en-GB">
              <a:cs typeface="Arial" pitchFamily="34" charset="0"/>
            </a:endParaRPr>
          </a:p>
        </p:txBody>
      </p:sp>
      <p:grpSp>
        <p:nvGrpSpPr>
          <p:cNvPr id="6" name="Group 27"/>
          <p:cNvGrpSpPr>
            <a:grpSpLocks/>
          </p:cNvGrpSpPr>
          <p:nvPr/>
        </p:nvGrpSpPr>
        <p:grpSpPr bwMode="auto">
          <a:xfrm>
            <a:off x="3311525" y="3354387"/>
            <a:ext cx="61913" cy="368300"/>
            <a:chOff x="1114" y="940"/>
            <a:chExt cx="21" cy="77"/>
          </a:xfrm>
        </p:grpSpPr>
        <p:sp>
          <p:nvSpPr>
            <p:cNvPr id="32830" name="Line 28"/>
            <p:cNvSpPr>
              <a:spLocks noChangeShapeType="1"/>
            </p:cNvSpPr>
            <p:nvPr/>
          </p:nvSpPr>
          <p:spPr bwMode="auto">
            <a:xfrm flipV="1">
              <a:off x="1135" y="940"/>
              <a:ext cx="0" cy="77"/>
            </a:xfrm>
            <a:prstGeom prst="line">
              <a:avLst/>
            </a:prstGeom>
            <a:noFill/>
            <a:ln w="28575">
              <a:solidFill>
                <a:schemeClr val="tx1"/>
              </a:solidFill>
              <a:round/>
              <a:headEnd/>
              <a:tailEnd/>
            </a:ln>
          </p:spPr>
          <p:txBody>
            <a:bodyPr wrap="none" anchor="ctr"/>
            <a:lstStyle/>
            <a:p>
              <a:endParaRPr lang="en-US"/>
            </a:p>
          </p:txBody>
        </p:sp>
        <p:sp>
          <p:nvSpPr>
            <p:cNvPr id="32831" name="Line 29"/>
            <p:cNvSpPr>
              <a:spLocks noChangeShapeType="1"/>
            </p:cNvSpPr>
            <p:nvPr/>
          </p:nvSpPr>
          <p:spPr bwMode="auto">
            <a:xfrm flipH="1">
              <a:off x="1114" y="940"/>
              <a:ext cx="21" cy="32"/>
            </a:xfrm>
            <a:prstGeom prst="line">
              <a:avLst/>
            </a:prstGeom>
            <a:noFill/>
            <a:ln w="28575">
              <a:solidFill>
                <a:schemeClr val="tx1"/>
              </a:solidFill>
              <a:round/>
              <a:headEnd/>
              <a:tailEnd/>
            </a:ln>
          </p:spPr>
          <p:txBody>
            <a:bodyPr wrap="none" anchor="ctr"/>
            <a:lstStyle/>
            <a:p>
              <a:endParaRPr lang="en-US"/>
            </a:p>
          </p:txBody>
        </p:sp>
      </p:grpSp>
      <p:sp>
        <p:nvSpPr>
          <p:cNvPr id="32780" name="Rectangle 30"/>
          <p:cNvSpPr>
            <a:spLocks noChangeArrowheads="1"/>
          </p:cNvSpPr>
          <p:nvPr/>
        </p:nvSpPr>
        <p:spPr bwMode="auto">
          <a:xfrm>
            <a:off x="3884613" y="3246437"/>
            <a:ext cx="376237" cy="598488"/>
          </a:xfrm>
          <a:prstGeom prst="rect">
            <a:avLst/>
          </a:prstGeom>
          <a:solidFill>
            <a:srgbClr val="CCECFF"/>
          </a:solidFill>
          <a:ln w="9525">
            <a:solidFill>
              <a:schemeClr val="tx1"/>
            </a:solidFill>
            <a:miter lim="800000"/>
            <a:headEnd/>
            <a:tailEnd/>
          </a:ln>
        </p:spPr>
        <p:txBody>
          <a:bodyPr wrap="none" anchor="ctr"/>
          <a:lstStyle/>
          <a:p>
            <a:pPr algn="r" rtl="1"/>
            <a:endParaRPr lang="en-GB">
              <a:cs typeface="Arial" pitchFamily="34" charset="0"/>
            </a:endParaRPr>
          </a:p>
        </p:txBody>
      </p:sp>
      <p:sp>
        <p:nvSpPr>
          <p:cNvPr id="32781" name="Rectangle 31"/>
          <p:cNvSpPr>
            <a:spLocks noChangeArrowheads="1"/>
          </p:cNvSpPr>
          <p:nvPr/>
        </p:nvSpPr>
        <p:spPr bwMode="auto">
          <a:xfrm>
            <a:off x="4275138" y="3244850"/>
            <a:ext cx="376237" cy="600075"/>
          </a:xfrm>
          <a:prstGeom prst="rect">
            <a:avLst/>
          </a:prstGeom>
          <a:solidFill>
            <a:srgbClr val="CCECFF"/>
          </a:solidFill>
          <a:ln w="9525">
            <a:solidFill>
              <a:schemeClr val="tx1"/>
            </a:solidFill>
            <a:miter lim="800000"/>
            <a:headEnd/>
            <a:tailEnd/>
          </a:ln>
        </p:spPr>
        <p:txBody>
          <a:bodyPr wrap="none" anchor="ctr"/>
          <a:lstStyle/>
          <a:p>
            <a:pPr algn="r" rtl="1"/>
            <a:endParaRPr lang="en-GB">
              <a:cs typeface="Arial" pitchFamily="34" charset="0"/>
            </a:endParaRPr>
          </a:p>
        </p:txBody>
      </p:sp>
      <p:sp>
        <p:nvSpPr>
          <p:cNvPr id="32782" name="Rectangle 32"/>
          <p:cNvSpPr>
            <a:spLocks noChangeArrowheads="1"/>
          </p:cNvSpPr>
          <p:nvPr/>
        </p:nvSpPr>
        <p:spPr bwMode="auto">
          <a:xfrm>
            <a:off x="4665663" y="3244850"/>
            <a:ext cx="376237" cy="600075"/>
          </a:xfrm>
          <a:prstGeom prst="rect">
            <a:avLst/>
          </a:prstGeom>
          <a:solidFill>
            <a:srgbClr val="CCECFF"/>
          </a:solidFill>
          <a:ln w="9525">
            <a:solidFill>
              <a:schemeClr val="tx1"/>
            </a:solidFill>
            <a:miter lim="800000"/>
            <a:headEnd/>
            <a:tailEnd/>
          </a:ln>
        </p:spPr>
        <p:txBody>
          <a:bodyPr wrap="none" anchor="ctr"/>
          <a:lstStyle/>
          <a:p>
            <a:pPr algn="r" rtl="1"/>
            <a:endParaRPr lang="en-GB">
              <a:cs typeface="Arial" pitchFamily="34" charset="0"/>
            </a:endParaRPr>
          </a:p>
        </p:txBody>
      </p:sp>
      <p:grpSp>
        <p:nvGrpSpPr>
          <p:cNvPr id="7" name="Group 33"/>
          <p:cNvGrpSpPr>
            <a:grpSpLocks/>
          </p:cNvGrpSpPr>
          <p:nvPr/>
        </p:nvGrpSpPr>
        <p:grpSpPr bwMode="auto">
          <a:xfrm>
            <a:off x="3956050" y="3351212"/>
            <a:ext cx="61913" cy="368300"/>
            <a:chOff x="1114" y="940"/>
            <a:chExt cx="21" cy="77"/>
          </a:xfrm>
        </p:grpSpPr>
        <p:sp>
          <p:nvSpPr>
            <p:cNvPr id="32828" name="Line 34"/>
            <p:cNvSpPr>
              <a:spLocks noChangeShapeType="1"/>
            </p:cNvSpPr>
            <p:nvPr/>
          </p:nvSpPr>
          <p:spPr bwMode="auto">
            <a:xfrm flipV="1">
              <a:off x="1135" y="940"/>
              <a:ext cx="0" cy="77"/>
            </a:xfrm>
            <a:prstGeom prst="line">
              <a:avLst/>
            </a:prstGeom>
            <a:noFill/>
            <a:ln w="28575">
              <a:solidFill>
                <a:schemeClr val="tx1"/>
              </a:solidFill>
              <a:round/>
              <a:headEnd/>
              <a:tailEnd/>
            </a:ln>
          </p:spPr>
          <p:txBody>
            <a:bodyPr wrap="none" anchor="ctr"/>
            <a:lstStyle/>
            <a:p>
              <a:endParaRPr lang="en-US"/>
            </a:p>
          </p:txBody>
        </p:sp>
        <p:sp>
          <p:nvSpPr>
            <p:cNvPr id="32829" name="Line 35"/>
            <p:cNvSpPr>
              <a:spLocks noChangeShapeType="1"/>
            </p:cNvSpPr>
            <p:nvPr/>
          </p:nvSpPr>
          <p:spPr bwMode="auto">
            <a:xfrm flipH="1">
              <a:off x="1114" y="940"/>
              <a:ext cx="21" cy="32"/>
            </a:xfrm>
            <a:prstGeom prst="line">
              <a:avLst/>
            </a:prstGeom>
            <a:noFill/>
            <a:ln w="28575">
              <a:solidFill>
                <a:schemeClr val="tx1"/>
              </a:solidFill>
              <a:round/>
              <a:headEnd/>
              <a:tailEnd/>
            </a:ln>
          </p:spPr>
          <p:txBody>
            <a:bodyPr wrap="none" anchor="ctr"/>
            <a:lstStyle/>
            <a:p>
              <a:endParaRPr lang="en-US"/>
            </a:p>
          </p:txBody>
        </p:sp>
      </p:grpSp>
      <p:grpSp>
        <p:nvGrpSpPr>
          <p:cNvPr id="8" name="Group 36"/>
          <p:cNvGrpSpPr>
            <a:grpSpLocks/>
          </p:cNvGrpSpPr>
          <p:nvPr/>
        </p:nvGrpSpPr>
        <p:grpSpPr bwMode="auto">
          <a:xfrm>
            <a:off x="4343400" y="3367087"/>
            <a:ext cx="61913" cy="368300"/>
            <a:chOff x="1114" y="940"/>
            <a:chExt cx="21" cy="77"/>
          </a:xfrm>
        </p:grpSpPr>
        <p:sp>
          <p:nvSpPr>
            <p:cNvPr id="32826" name="Line 37"/>
            <p:cNvSpPr>
              <a:spLocks noChangeShapeType="1"/>
            </p:cNvSpPr>
            <p:nvPr/>
          </p:nvSpPr>
          <p:spPr bwMode="auto">
            <a:xfrm flipV="1">
              <a:off x="1135" y="940"/>
              <a:ext cx="0" cy="77"/>
            </a:xfrm>
            <a:prstGeom prst="line">
              <a:avLst/>
            </a:prstGeom>
            <a:noFill/>
            <a:ln w="28575">
              <a:solidFill>
                <a:schemeClr val="tx1"/>
              </a:solidFill>
              <a:round/>
              <a:headEnd/>
              <a:tailEnd/>
            </a:ln>
          </p:spPr>
          <p:txBody>
            <a:bodyPr wrap="none" anchor="ctr"/>
            <a:lstStyle/>
            <a:p>
              <a:endParaRPr lang="en-US"/>
            </a:p>
          </p:txBody>
        </p:sp>
        <p:sp>
          <p:nvSpPr>
            <p:cNvPr id="32827" name="Line 38"/>
            <p:cNvSpPr>
              <a:spLocks noChangeShapeType="1"/>
            </p:cNvSpPr>
            <p:nvPr/>
          </p:nvSpPr>
          <p:spPr bwMode="auto">
            <a:xfrm flipH="1">
              <a:off x="1114" y="940"/>
              <a:ext cx="21" cy="32"/>
            </a:xfrm>
            <a:prstGeom prst="line">
              <a:avLst/>
            </a:prstGeom>
            <a:noFill/>
            <a:ln w="28575">
              <a:solidFill>
                <a:schemeClr val="tx1"/>
              </a:solidFill>
              <a:round/>
              <a:headEnd/>
              <a:tailEnd/>
            </a:ln>
          </p:spPr>
          <p:txBody>
            <a:bodyPr wrap="none" anchor="ctr"/>
            <a:lstStyle/>
            <a:p>
              <a:endParaRPr lang="en-US"/>
            </a:p>
          </p:txBody>
        </p:sp>
      </p:grpSp>
      <p:grpSp>
        <p:nvGrpSpPr>
          <p:cNvPr id="9" name="Group 39"/>
          <p:cNvGrpSpPr>
            <a:grpSpLocks/>
          </p:cNvGrpSpPr>
          <p:nvPr/>
        </p:nvGrpSpPr>
        <p:grpSpPr bwMode="auto">
          <a:xfrm>
            <a:off x="4730750" y="3368675"/>
            <a:ext cx="61913" cy="368300"/>
            <a:chOff x="1114" y="940"/>
            <a:chExt cx="21" cy="77"/>
          </a:xfrm>
        </p:grpSpPr>
        <p:sp>
          <p:nvSpPr>
            <p:cNvPr id="32824" name="Line 40"/>
            <p:cNvSpPr>
              <a:spLocks noChangeShapeType="1"/>
            </p:cNvSpPr>
            <p:nvPr/>
          </p:nvSpPr>
          <p:spPr bwMode="auto">
            <a:xfrm flipV="1">
              <a:off x="1135" y="940"/>
              <a:ext cx="0" cy="77"/>
            </a:xfrm>
            <a:prstGeom prst="line">
              <a:avLst/>
            </a:prstGeom>
            <a:noFill/>
            <a:ln w="28575">
              <a:solidFill>
                <a:schemeClr val="tx1"/>
              </a:solidFill>
              <a:round/>
              <a:headEnd/>
              <a:tailEnd/>
            </a:ln>
          </p:spPr>
          <p:txBody>
            <a:bodyPr wrap="none" anchor="ctr"/>
            <a:lstStyle/>
            <a:p>
              <a:endParaRPr lang="en-US"/>
            </a:p>
          </p:txBody>
        </p:sp>
        <p:sp>
          <p:nvSpPr>
            <p:cNvPr id="32825" name="Line 41"/>
            <p:cNvSpPr>
              <a:spLocks noChangeShapeType="1"/>
            </p:cNvSpPr>
            <p:nvPr/>
          </p:nvSpPr>
          <p:spPr bwMode="auto">
            <a:xfrm flipH="1">
              <a:off x="1114" y="940"/>
              <a:ext cx="21" cy="32"/>
            </a:xfrm>
            <a:prstGeom prst="line">
              <a:avLst/>
            </a:prstGeom>
            <a:noFill/>
            <a:ln w="28575">
              <a:solidFill>
                <a:schemeClr val="tx1"/>
              </a:solidFill>
              <a:round/>
              <a:headEnd/>
              <a:tailEnd/>
            </a:ln>
          </p:spPr>
          <p:txBody>
            <a:bodyPr wrap="none" anchor="ctr"/>
            <a:lstStyle/>
            <a:p>
              <a:endParaRPr lang="en-US"/>
            </a:p>
          </p:txBody>
        </p:sp>
      </p:grpSp>
      <p:sp>
        <p:nvSpPr>
          <p:cNvPr id="32786" name="Rectangle 42"/>
          <p:cNvSpPr>
            <a:spLocks noChangeArrowheads="1"/>
          </p:cNvSpPr>
          <p:nvPr/>
        </p:nvSpPr>
        <p:spPr bwMode="auto">
          <a:xfrm>
            <a:off x="6756400" y="3278187"/>
            <a:ext cx="376238" cy="600075"/>
          </a:xfrm>
          <a:prstGeom prst="rect">
            <a:avLst/>
          </a:prstGeom>
          <a:solidFill>
            <a:srgbClr val="CCFF99"/>
          </a:solidFill>
          <a:ln w="9525">
            <a:solidFill>
              <a:schemeClr val="tx1"/>
            </a:solidFill>
            <a:miter lim="800000"/>
            <a:headEnd/>
            <a:tailEnd/>
          </a:ln>
        </p:spPr>
        <p:txBody>
          <a:bodyPr wrap="none" anchor="ctr"/>
          <a:lstStyle/>
          <a:p>
            <a:pPr algn="r" rtl="1"/>
            <a:endParaRPr lang="en-GB">
              <a:cs typeface="Arial" pitchFamily="34" charset="0"/>
            </a:endParaRPr>
          </a:p>
        </p:txBody>
      </p:sp>
      <p:grpSp>
        <p:nvGrpSpPr>
          <p:cNvPr id="10" name="Group 43"/>
          <p:cNvGrpSpPr>
            <a:grpSpLocks/>
          </p:cNvGrpSpPr>
          <p:nvPr/>
        </p:nvGrpSpPr>
        <p:grpSpPr bwMode="auto">
          <a:xfrm>
            <a:off x="6834188" y="3387725"/>
            <a:ext cx="61912" cy="368300"/>
            <a:chOff x="1114" y="940"/>
            <a:chExt cx="21" cy="77"/>
          </a:xfrm>
        </p:grpSpPr>
        <p:sp>
          <p:nvSpPr>
            <p:cNvPr id="32822" name="Line 44"/>
            <p:cNvSpPr>
              <a:spLocks noChangeShapeType="1"/>
            </p:cNvSpPr>
            <p:nvPr/>
          </p:nvSpPr>
          <p:spPr bwMode="auto">
            <a:xfrm flipV="1">
              <a:off x="1135" y="940"/>
              <a:ext cx="0" cy="77"/>
            </a:xfrm>
            <a:prstGeom prst="line">
              <a:avLst/>
            </a:prstGeom>
            <a:noFill/>
            <a:ln w="28575">
              <a:solidFill>
                <a:schemeClr val="tx1"/>
              </a:solidFill>
              <a:round/>
              <a:headEnd/>
              <a:tailEnd/>
            </a:ln>
          </p:spPr>
          <p:txBody>
            <a:bodyPr wrap="none" anchor="ctr"/>
            <a:lstStyle/>
            <a:p>
              <a:endParaRPr lang="en-US"/>
            </a:p>
          </p:txBody>
        </p:sp>
        <p:sp>
          <p:nvSpPr>
            <p:cNvPr id="32823" name="Line 45"/>
            <p:cNvSpPr>
              <a:spLocks noChangeShapeType="1"/>
            </p:cNvSpPr>
            <p:nvPr/>
          </p:nvSpPr>
          <p:spPr bwMode="auto">
            <a:xfrm flipH="1">
              <a:off x="1114" y="940"/>
              <a:ext cx="21" cy="32"/>
            </a:xfrm>
            <a:prstGeom prst="line">
              <a:avLst/>
            </a:prstGeom>
            <a:noFill/>
            <a:ln w="28575">
              <a:solidFill>
                <a:schemeClr val="tx1"/>
              </a:solidFill>
              <a:round/>
              <a:headEnd/>
              <a:tailEnd/>
            </a:ln>
          </p:spPr>
          <p:txBody>
            <a:bodyPr wrap="none" anchor="ctr"/>
            <a:lstStyle/>
            <a:p>
              <a:endParaRPr lang="en-US"/>
            </a:p>
          </p:txBody>
        </p:sp>
      </p:grpSp>
      <p:sp>
        <p:nvSpPr>
          <p:cNvPr id="32788" name="Rectangle 46"/>
          <p:cNvSpPr>
            <a:spLocks noChangeArrowheads="1"/>
          </p:cNvSpPr>
          <p:nvPr/>
        </p:nvSpPr>
        <p:spPr bwMode="auto">
          <a:xfrm>
            <a:off x="7192963" y="3279775"/>
            <a:ext cx="376237" cy="600075"/>
          </a:xfrm>
          <a:prstGeom prst="rect">
            <a:avLst/>
          </a:prstGeom>
          <a:solidFill>
            <a:srgbClr val="CCFF99"/>
          </a:solidFill>
          <a:ln w="9525">
            <a:solidFill>
              <a:schemeClr val="tx1"/>
            </a:solidFill>
            <a:miter lim="800000"/>
            <a:headEnd/>
            <a:tailEnd/>
          </a:ln>
        </p:spPr>
        <p:txBody>
          <a:bodyPr wrap="none" anchor="ctr"/>
          <a:lstStyle/>
          <a:p>
            <a:pPr algn="r" rtl="1"/>
            <a:endParaRPr lang="en-GB">
              <a:cs typeface="Arial" pitchFamily="34" charset="0"/>
            </a:endParaRPr>
          </a:p>
        </p:txBody>
      </p:sp>
      <p:sp>
        <p:nvSpPr>
          <p:cNvPr id="32789" name="Rectangle 47"/>
          <p:cNvSpPr>
            <a:spLocks noChangeArrowheads="1"/>
          </p:cNvSpPr>
          <p:nvPr/>
        </p:nvSpPr>
        <p:spPr bwMode="auto">
          <a:xfrm>
            <a:off x="7626350" y="3278187"/>
            <a:ext cx="376238" cy="600075"/>
          </a:xfrm>
          <a:prstGeom prst="rect">
            <a:avLst/>
          </a:prstGeom>
          <a:solidFill>
            <a:srgbClr val="CCFF99"/>
          </a:solidFill>
          <a:ln w="9525">
            <a:solidFill>
              <a:schemeClr val="tx1"/>
            </a:solidFill>
            <a:miter lim="800000"/>
            <a:headEnd/>
            <a:tailEnd/>
          </a:ln>
        </p:spPr>
        <p:txBody>
          <a:bodyPr wrap="none" anchor="ctr"/>
          <a:lstStyle/>
          <a:p>
            <a:pPr algn="r" rtl="1"/>
            <a:endParaRPr lang="en-GB">
              <a:cs typeface="Arial" pitchFamily="34" charset="0"/>
            </a:endParaRPr>
          </a:p>
        </p:txBody>
      </p:sp>
      <p:sp>
        <p:nvSpPr>
          <p:cNvPr id="32790" name="Rectangle 48"/>
          <p:cNvSpPr>
            <a:spLocks noChangeArrowheads="1"/>
          </p:cNvSpPr>
          <p:nvPr/>
        </p:nvSpPr>
        <p:spPr bwMode="auto">
          <a:xfrm>
            <a:off x="8416925" y="3278187"/>
            <a:ext cx="376238" cy="600075"/>
          </a:xfrm>
          <a:prstGeom prst="rect">
            <a:avLst/>
          </a:prstGeom>
          <a:solidFill>
            <a:srgbClr val="CCECFF"/>
          </a:solidFill>
          <a:ln w="9525">
            <a:solidFill>
              <a:schemeClr val="tx1"/>
            </a:solidFill>
            <a:miter lim="800000"/>
            <a:headEnd/>
            <a:tailEnd/>
          </a:ln>
        </p:spPr>
        <p:txBody>
          <a:bodyPr wrap="none" anchor="ctr"/>
          <a:lstStyle/>
          <a:p>
            <a:pPr algn="r" rtl="1"/>
            <a:endParaRPr lang="en-GB">
              <a:cs typeface="Arial" pitchFamily="34" charset="0"/>
            </a:endParaRPr>
          </a:p>
        </p:txBody>
      </p:sp>
      <p:grpSp>
        <p:nvGrpSpPr>
          <p:cNvPr id="11" name="Group 49"/>
          <p:cNvGrpSpPr>
            <a:grpSpLocks/>
          </p:cNvGrpSpPr>
          <p:nvPr/>
        </p:nvGrpSpPr>
        <p:grpSpPr bwMode="auto">
          <a:xfrm>
            <a:off x="7264400" y="3384550"/>
            <a:ext cx="61913" cy="368300"/>
            <a:chOff x="1114" y="940"/>
            <a:chExt cx="21" cy="77"/>
          </a:xfrm>
        </p:grpSpPr>
        <p:sp>
          <p:nvSpPr>
            <p:cNvPr id="32820" name="Line 50"/>
            <p:cNvSpPr>
              <a:spLocks noChangeShapeType="1"/>
            </p:cNvSpPr>
            <p:nvPr/>
          </p:nvSpPr>
          <p:spPr bwMode="auto">
            <a:xfrm flipV="1">
              <a:off x="1135" y="940"/>
              <a:ext cx="0" cy="77"/>
            </a:xfrm>
            <a:prstGeom prst="line">
              <a:avLst/>
            </a:prstGeom>
            <a:noFill/>
            <a:ln w="28575">
              <a:solidFill>
                <a:schemeClr val="tx1"/>
              </a:solidFill>
              <a:round/>
              <a:headEnd/>
              <a:tailEnd/>
            </a:ln>
          </p:spPr>
          <p:txBody>
            <a:bodyPr wrap="none" anchor="ctr"/>
            <a:lstStyle/>
            <a:p>
              <a:endParaRPr lang="en-US"/>
            </a:p>
          </p:txBody>
        </p:sp>
        <p:sp>
          <p:nvSpPr>
            <p:cNvPr id="32821" name="Line 51"/>
            <p:cNvSpPr>
              <a:spLocks noChangeShapeType="1"/>
            </p:cNvSpPr>
            <p:nvPr/>
          </p:nvSpPr>
          <p:spPr bwMode="auto">
            <a:xfrm flipH="1">
              <a:off x="1114" y="940"/>
              <a:ext cx="21" cy="32"/>
            </a:xfrm>
            <a:prstGeom prst="line">
              <a:avLst/>
            </a:prstGeom>
            <a:noFill/>
            <a:ln w="28575">
              <a:solidFill>
                <a:schemeClr val="tx1"/>
              </a:solidFill>
              <a:round/>
              <a:headEnd/>
              <a:tailEnd/>
            </a:ln>
          </p:spPr>
          <p:txBody>
            <a:bodyPr wrap="none" anchor="ctr"/>
            <a:lstStyle/>
            <a:p>
              <a:endParaRPr lang="en-US"/>
            </a:p>
          </p:txBody>
        </p:sp>
      </p:grpSp>
      <p:grpSp>
        <p:nvGrpSpPr>
          <p:cNvPr id="12" name="Group 52"/>
          <p:cNvGrpSpPr>
            <a:grpSpLocks/>
          </p:cNvGrpSpPr>
          <p:nvPr/>
        </p:nvGrpSpPr>
        <p:grpSpPr bwMode="auto">
          <a:xfrm>
            <a:off x="7694613" y="3400425"/>
            <a:ext cx="61912" cy="368300"/>
            <a:chOff x="1114" y="940"/>
            <a:chExt cx="21" cy="77"/>
          </a:xfrm>
        </p:grpSpPr>
        <p:sp>
          <p:nvSpPr>
            <p:cNvPr id="32818" name="Line 53"/>
            <p:cNvSpPr>
              <a:spLocks noChangeShapeType="1"/>
            </p:cNvSpPr>
            <p:nvPr/>
          </p:nvSpPr>
          <p:spPr bwMode="auto">
            <a:xfrm flipV="1">
              <a:off x="1135" y="940"/>
              <a:ext cx="0" cy="77"/>
            </a:xfrm>
            <a:prstGeom prst="line">
              <a:avLst/>
            </a:prstGeom>
            <a:noFill/>
            <a:ln w="28575">
              <a:solidFill>
                <a:schemeClr val="tx1"/>
              </a:solidFill>
              <a:round/>
              <a:headEnd/>
              <a:tailEnd/>
            </a:ln>
          </p:spPr>
          <p:txBody>
            <a:bodyPr wrap="none" anchor="ctr"/>
            <a:lstStyle/>
            <a:p>
              <a:endParaRPr lang="en-US"/>
            </a:p>
          </p:txBody>
        </p:sp>
        <p:sp>
          <p:nvSpPr>
            <p:cNvPr id="32819" name="Line 54"/>
            <p:cNvSpPr>
              <a:spLocks noChangeShapeType="1"/>
            </p:cNvSpPr>
            <p:nvPr/>
          </p:nvSpPr>
          <p:spPr bwMode="auto">
            <a:xfrm flipH="1">
              <a:off x="1114" y="940"/>
              <a:ext cx="21" cy="32"/>
            </a:xfrm>
            <a:prstGeom prst="line">
              <a:avLst/>
            </a:prstGeom>
            <a:noFill/>
            <a:ln w="28575">
              <a:solidFill>
                <a:schemeClr val="tx1"/>
              </a:solidFill>
              <a:round/>
              <a:headEnd/>
              <a:tailEnd/>
            </a:ln>
          </p:spPr>
          <p:txBody>
            <a:bodyPr wrap="none" anchor="ctr"/>
            <a:lstStyle/>
            <a:p>
              <a:endParaRPr lang="en-US"/>
            </a:p>
          </p:txBody>
        </p:sp>
      </p:grpSp>
      <p:grpSp>
        <p:nvGrpSpPr>
          <p:cNvPr id="13" name="Group 55"/>
          <p:cNvGrpSpPr>
            <a:grpSpLocks/>
          </p:cNvGrpSpPr>
          <p:nvPr/>
        </p:nvGrpSpPr>
        <p:grpSpPr bwMode="auto">
          <a:xfrm>
            <a:off x="8482013" y="3402012"/>
            <a:ext cx="61912" cy="368300"/>
            <a:chOff x="1114" y="940"/>
            <a:chExt cx="21" cy="77"/>
          </a:xfrm>
        </p:grpSpPr>
        <p:sp>
          <p:nvSpPr>
            <p:cNvPr id="32816" name="Line 56"/>
            <p:cNvSpPr>
              <a:spLocks noChangeShapeType="1"/>
            </p:cNvSpPr>
            <p:nvPr/>
          </p:nvSpPr>
          <p:spPr bwMode="auto">
            <a:xfrm flipV="1">
              <a:off x="1135" y="940"/>
              <a:ext cx="0" cy="77"/>
            </a:xfrm>
            <a:prstGeom prst="line">
              <a:avLst/>
            </a:prstGeom>
            <a:noFill/>
            <a:ln w="28575">
              <a:solidFill>
                <a:schemeClr val="tx1"/>
              </a:solidFill>
              <a:round/>
              <a:headEnd/>
              <a:tailEnd/>
            </a:ln>
          </p:spPr>
          <p:txBody>
            <a:bodyPr wrap="none" anchor="ctr"/>
            <a:lstStyle/>
            <a:p>
              <a:endParaRPr lang="en-US"/>
            </a:p>
          </p:txBody>
        </p:sp>
        <p:sp>
          <p:nvSpPr>
            <p:cNvPr id="32817" name="Line 57"/>
            <p:cNvSpPr>
              <a:spLocks noChangeShapeType="1"/>
            </p:cNvSpPr>
            <p:nvPr/>
          </p:nvSpPr>
          <p:spPr bwMode="auto">
            <a:xfrm flipH="1">
              <a:off x="1114" y="940"/>
              <a:ext cx="21" cy="32"/>
            </a:xfrm>
            <a:prstGeom prst="line">
              <a:avLst/>
            </a:prstGeom>
            <a:noFill/>
            <a:ln w="28575">
              <a:solidFill>
                <a:schemeClr val="tx1"/>
              </a:solidFill>
              <a:round/>
              <a:headEnd/>
              <a:tailEnd/>
            </a:ln>
          </p:spPr>
          <p:txBody>
            <a:bodyPr wrap="none" anchor="ctr"/>
            <a:lstStyle/>
            <a:p>
              <a:endParaRPr lang="en-US"/>
            </a:p>
          </p:txBody>
        </p:sp>
      </p:grpSp>
      <p:sp>
        <p:nvSpPr>
          <p:cNvPr id="32794" name="Line 58"/>
          <p:cNvSpPr>
            <a:spLocks noChangeShapeType="1"/>
          </p:cNvSpPr>
          <p:nvPr/>
        </p:nvSpPr>
        <p:spPr bwMode="auto">
          <a:xfrm flipV="1">
            <a:off x="1981200" y="3595687"/>
            <a:ext cx="1219200" cy="15875"/>
          </a:xfrm>
          <a:prstGeom prst="line">
            <a:avLst/>
          </a:prstGeom>
          <a:noFill/>
          <a:ln w="57150">
            <a:solidFill>
              <a:schemeClr val="tx1"/>
            </a:solidFill>
            <a:round/>
            <a:headEnd/>
            <a:tailEnd type="triangle" w="med" len="med"/>
          </a:ln>
        </p:spPr>
        <p:txBody>
          <a:bodyPr wrap="none" anchor="ctr"/>
          <a:lstStyle/>
          <a:p>
            <a:endParaRPr lang="en-US"/>
          </a:p>
        </p:txBody>
      </p:sp>
      <p:sp>
        <p:nvSpPr>
          <p:cNvPr id="32795" name="Line 59"/>
          <p:cNvSpPr>
            <a:spLocks noChangeShapeType="1"/>
          </p:cNvSpPr>
          <p:nvPr/>
        </p:nvSpPr>
        <p:spPr bwMode="auto">
          <a:xfrm flipV="1">
            <a:off x="5105400" y="3595687"/>
            <a:ext cx="1441450" cy="30163"/>
          </a:xfrm>
          <a:prstGeom prst="line">
            <a:avLst/>
          </a:prstGeom>
          <a:noFill/>
          <a:ln w="57150">
            <a:solidFill>
              <a:schemeClr val="tx1"/>
            </a:solidFill>
            <a:round/>
            <a:headEnd/>
            <a:tailEnd type="triangle" w="med" len="med"/>
          </a:ln>
        </p:spPr>
        <p:txBody>
          <a:bodyPr wrap="none" anchor="ctr"/>
          <a:lstStyle/>
          <a:p>
            <a:endParaRPr lang="en-US"/>
          </a:p>
        </p:txBody>
      </p:sp>
      <p:pic>
        <p:nvPicPr>
          <p:cNvPr id="32796" name="Picture 7" descr="sp22g"/>
          <p:cNvPicPr>
            <a:picLocks noChangeAspect="1" noChangeArrowheads="1"/>
          </p:cNvPicPr>
          <p:nvPr/>
        </p:nvPicPr>
        <p:blipFill>
          <a:blip r:embed="rId2" cstate="print"/>
          <a:srcRect/>
          <a:stretch>
            <a:fillRect/>
          </a:stretch>
        </p:blipFill>
        <p:spPr bwMode="auto">
          <a:xfrm>
            <a:off x="6858000" y="4648200"/>
            <a:ext cx="1501775" cy="1887538"/>
          </a:xfrm>
          <a:prstGeom prst="rect">
            <a:avLst/>
          </a:prstGeom>
          <a:noFill/>
          <a:ln w="9525">
            <a:noFill/>
            <a:miter lim="800000"/>
            <a:headEnd/>
            <a:tailEnd/>
          </a:ln>
        </p:spPr>
      </p:pic>
      <p:sp>
        <p:nvSpPr>
          <p:cNvPr id="32797" name="Rectangle 70"/>
          <p:cNvSpPr>
            <a:spLocks noChangeArrowheads="1"/>
          </p:cNvSpPr>
          <p:nvPr/>
        </p:nvSpPr>
        <p:spPr bwMode="auto">
          <a:xfrm>
            <a:off x="3998002" y="5410200"/>
            <a:ext cx="2256748" cy="461665"/>
          </a:xfrm>
          <a:prstGeom prst="rect">
            <a:avLst/>
          </a:prstGeom>
          <a:noFill/>
          <a:ln w="9525">
            <a:noFill/>
            <a:miter lim="800000"/>
            <a:headEnd/>
            <a:tailEnd/>
          </a:ln>
        </p:spPr>
        <p:txBody>
          <a:bodyPr wrap="none">
            <a:spAutoFit/>
          </a:bodyPr>
          <a:lstStyle/>
          <a:p>
            <a:pPr algn="r" rtl="1"/>
            <a:r>
              <a:rPr lang="en-GB" sz="2400" b="1" dirty="0" err="1">
                <a:solidFill>
                  <a:srgbClr val="C00000"/>
                </a:solidFill>
                <a:latin typeface="Times New Roman"/>
                <a:cs typeface="Times New Roman"/>
              </a:rPr>
              <a:t>Trigonal</a:t>
            </a:r>
            <a:r>
              <a:rPr lang="en-GB" sz="2400" b="1" dirty="0">
                <a:solidFill>
                  <a:srgbClr val="C00000"/>
                </a:solidFill>
                <a:latin typeface="Times New Roman"/>
                <a:cs typeface="Times New Roman"/>
              </a:rPr>
              <a:t> planar</a:t>
            </a:r>
            <a:endParaRPr lang="en-US" sz="2400" dirty="0">
              <a:latin typeface="Times New Roman"/>
              <a:cs typeface="Times New Roman"/>
            </a:endParaRPr>
          </a:p>
        </p:txBody>
      </p:sp>
      <p:pic>
        <p:nvPicPr>
          <p:cNvPr id="32798" name="Picture 9" descr="orbs"/>
          <p:cNvPicPr>
            <a:picLocks noChangeAspect="1" noChangeArrowheads="1"/>
          </p:cNvPicPr>
          <p:nvPr/>
        </p:nvPicPr>
        <p:blipFill>
          <a:blip r:embed="rId3" cstate="print"/>
          <a:srcRect/>
          <a:stretch>
            <a:fillRect/>
          </a:stretch>
        </p:blipFill>
        <p:spPr bwMode="auto">
          <a:xfrm>
            <a:off x="3200400" y="4038600"/>
            <a:ext cx="463550" cy="463550"/>
          </a:xfrm>
          <a:prstGeom prst="rect">
            <a:avLst/>
          </a:prstGeom>
          <a:noFill/>
          <a:ln w="9525">
            <a:noFill/>
            <a:miter lim="800000"/>
            <a:headEnd/>
            <a:tailEnd/>
          </a:ln>
        </p:spPr>
      </p:pic>
      <p:pic>
        <p:nvPicPr>
          <p:cNvPr id="32799" name="Picture 8" descr="orbp"/>
          <p:cNvPicPr>
            <a:picLocks noChangeAspect="1" noChangeArrowheads="1"/>
          </p:cNvPicPr>
          <p:nvPr/>
        </p:nvPicPr>
        <p:blipFill>
          <a:blip r:embed="rId4" cstate="print"/>
          <a:srcRect/>
          <a:stretch>
            <a:fillRect/>
          </a:stretch>
        </p:blipFill>
        <p:spPr bwMode="auto">
          <a:xfrm>
            <a:off x="3962400" y="3886200"/>
            <a:ext cx="247650" cy="752475"/>
          </a:xfrm>
          <a:prstGeom prst="rect">
            <a:avLst/>
          </a:prstGeom>
          <a:noFill/>
          <a:ln w="9525">
            <a:noFill/>
            <a:miter lim="800000"/>
            <a:headEnd/>
            <a:tailEnd/>
          </a:ln>
        </p:spPr>
      </p:pic>
      <p:pic>
        <p:nvPicPr>
          <p:cNvPr id="32800" name="Picture 63" descr="orbp"/>
          <p:cNvPicPr>
            <a:picLocks noChangeAspect="1" noChangeArrowheads="1"/>
          </p:cNvPicPr>
          <p:nvPr/>
        </p:nvPicPr>
        <p:blipFill>
          <a:blip r:embed="rId4" cstate="print"/>
          <a:srcRect/>
          <a:stretch>
            <a:fillRect/>
          </a:stretch>
        </p:blipFill>
        <p:spPr bwMode="auto">
          <a:xfrm>
            <a:off x="4343400" y="3886200"/>
            <a:ext cx="247650" cy="752475"/>
          </a:xfrm>
          <a:prstGeom prst="rect">
            <a:avLst/>
          </a:prstGeom>
          <a:noFill/>
          <a:ln w="9525">
            <a:noFill/>
            <a:miter lim="800000"/>
            <a:headEnd/>
            <a:tailEnd/>
          </a:ln>
        </p:spPr>
      </p:pic>
      <p:pic>
        <p:nvPicPr>
          <p:cNvPr id="32801" name="Picture 64" descr="orbp"/>
          <p:cNvPicPr>
            <a:picLocks noChangeAspect="1" noChangeArrowheads="1"/>
          </p:cNvPicPr>
          <p:nvPr/>
        </p:nvPicPr>
        <p:blipFill>
          <a:blip r:embed="rId4" cstate="print"/>
          <a:srcRect/>
          <a:stretch>
            <a:fillRect/>
          </a:stretch>
        </p:blipFill>
        <p:spPr bwMode="auto">
          <a:xfrm>
            <a:off x="4730750" y="3886200"/>
            <a:ext cx="247650" cy="752475"/>
          </a:xfrm>
          <a:prstGeom prst="rect">
            <a:avLst/>
          </a:prstGeom>
          <a:noFill/>
          <a:ln w="9525">
            <a:noFill/>
            <a:miter lim="800000"/>
            <a:headEnd/>
            <a:tailEnd/>
          </a:ln>
        </p:spPr>
      </p:pic>
      <p:pic>
        <p:nvPicPr>
          <p:cNvPr id="32802" name="Picture 66" descr="orbp"/>
          <p:cNvPicPr>
            <a:picLocks noChangeAspect="1" noChangeArrowheads="1"/>
          </p:cNvPicPr>
          <p:nvPr/>
        </p:nvPicPr>
        <p:blipFill>
          <a:blip r:embed="rId4" cstate="print"/>
          <a:srcRect/>
          <a:stretch>
            <a:fillRect/>
          </a:stretch>
        </p:blipFill>
        <p:spPr bwMode="auto">
          <a:xfrm>
            <a:off x="8458200" y="3810000"/>
            <a:ext cx="247650" cy="752475"/>
          </a:xfrm>
          <a:prstGeom prst="rect">
            <a:avLst/>
          </a:prstGeom>
          <a:noFill/>
          <a:ln w="9525">
            <a:noFill/>
            <a:miter lim="800000"/>
            <a:headEnd/>
            <a:tailEnd/>
          </a:ln>
        </p:spPr>
      </p:pic>
      <p:pic>
        <p:nvPicPr>
          <p:cNvPr id="32803" name="Picture 67" descr="sporbg"/>
          <p:cNvPicPr>
            <a:picLocks noChangeAspect="1" noChangeArrowheads="1"/>
          </p:cNvPicPr>
          <p:nvPr/>
        </p:nvPicPr>
        <p:blipFill>
          <a:blip r:embed="rId5" cstate="print"/>
          <a:srcRect/>
          <a:stretch>
            <a:fillRect/>
          </a:stretch>
        </p:blipFill>
        <p:spPr bwMode="auto">
          <a:xfrm>
            <a:off x="6821488" y="3908425"/>
            <a:ext cx="238125" cy="574675"/>
          </a:xfrm>
          <a:prstGeom prst="rect">
            <a:avLst/>
          </a:prstGeom>
          <a:noFill/>
          <a:ln w="9525">
            <a:noFill/>
            <a:miter lim="800000"/>
            <a:headEnd/>
            <a:tailEnd/>
          </a:ln>
        </p:spPr>
      </p:pic>
      <p:pic>
        <p:nvPicPr>
          <p:cNvPr id="32804" name="Picture 68" descr="sporbg"/>
          <p:cNvPicPr>
            <a:picLocks noChangeAspect="1" noChangeArrowheads="1"/>
          </p:cNvPicPr>
          <p:nvPr/>
        </p:nvPicPr>
        <p:blipFill>
          <a:blip r:embed="rId5" cstate="print"/>
          <a:srcRect/>
          <a:stretch>
            <a:fillRect/>
          </a:stretch>
        </p:blipFill>
        <p:spPr bwMode="auto">
          <a:xfrm>
            <a:off x="7296150" y="3908425"/>
            <a:ext cx="238125" cy="574675"/>
          </a:xfrm>
          <a:prstGeom prst="rect">
            <a:avLst/>
          </a:prstGeom>
          <a:noFill/>
          <a:ln w="9525">
            <a:noFill/>
            <a:miter lim="800000"/>
            <a:headEnd/>
            <a:tailEnd/>
          </a:ln>
        </p:spPr>
      </p:pic>
      <p:pic>
        <p:nvPicPr>
          <p:cNvPr id="32805" name="Picture 69" descr="sporbg"/>
          <p:cNvPicPr>
            <a:picLocks noChangeAspect="1" noChangeArrowheads="1"/>
          </p:cNvPicPr>
          <p:nvPr/>
        </p:nvPicPr>
        <p:blipFill>
          <a:blip r:embed="rId5" cstate="print"/>
          <a:srcRect/>
          <a:stretch>
            <a:fillRect/>
          </a:stretch>
        </p:blipFill>
        <p:spPr bwMode="auto">
          <a:xfrm>
            <a:off x="7727950" y="3908425"/>
            <a:ext cx="238125" cy="574675"/>
          </a:xfrm>
          <a:prstGeom prst="rect">
            <a:avLst/>
          </a:prstGeom>
          <a:noFill/>
          <a:ln w="9525">
            <a:noFill/>
            <a:miter lim="800000"/>
            <a:headEnd/>
            <a:tailEnd/>
          </a:ln>
        </p:spPr>
      </p:pic>
      <p:sp>
        <p:nvSpPr>
          <p:cNvPr id="32806" name="Text Box 60"/>
          <p:cNvSpPr txBox="1">
            <a:spLocks noChangeArrowheads="1"/>
          </p:cNvSpPr>
          <p:nvPr/>
        </p:nvSpPr>
        <p:spPr bwMode="auto">
          <a:xfrm>
            <a:off x="0" y="2757487"/>
            <a:ext cx="609600" cy="366713"/>
          </a:xfrm>
          <a:prstGeom prst="rect">
            <a:avLst/>
          </a:prstGeom>
          <a:noFill/>
          <a:ln w="9525">
            <a:noFill/>
            <a:miter lim="800000"/>
            <a:headEnd/>
            <a:tailEnd/>
          </a:ln>
        </p:spPr>
        <p:txBody>
          <a:bodyPr>
            <a:spAutoFit/>
          </a:bodyPr>
          <a:lstStyle/>
          <a:p>
            <a:pPr algn="ctr" rtl="1"/>
            <a:r>
              <a:rPr lang="en-GB" b="1">
                <a:cs typeface="Arial" pitchFamily="34" charset="0"/>
              </a:rPr>
              <a:t>2s</a:t>
            </a:r>
            <a:r>
              <a:rPr lang="en-GB" b="1" baseline="30000">
                <a:cs typeface="Arial" pitchFamily="34" charset="0"/>
              </a:rPr>
              <a:t>2</a:t>
            </a:r>
            <a:endParaRPr lang="en-GB" b="1">
              <a:solidFill>
                <a:srgbClr val="CC3300"/>
              </a:solidFill>
              <a:cs typeface="Arial" pitchFamily="34" charset="0"/>
            </a:endParaRPr>
          </a:p>
        </p:txBody>
      </p:sp>
      <p:sp>
        <p:nvSpPr>
          <p:cNvPr id="32807" name="Text Box 61"/>
          <p:cNvSpPr txBox="1">
            <a:spLocks noChangeArrowheads="1"/>
          </p:cNvSpPr>
          <p:nvPr/>
        </p:nvSpPr>
        <p:spPr bwMode="auto">
          <a:xfrm>
            <a:off x="4038600" y="2681287"/>
            <a:ext cx="914400" cy="366713"/>
          </a:xfrm>
          <a:prstGeom prst="rect">
            <a:avLst/>
          </a:prstGeom>
          <a:noFill/>
          <a:ln w="9525">
            <a:noFill/>
            <a:miter lim="800000"/>
            <a:headEnd/>
            <a:tailEnd/>
          </a:ln>
        </p:spPr>
        <p:txBody>
          <a:bodyPr>
            <a:spAutoFit/>
          </a:bodyPr>
          <a:lstStyle/>
          <a:p>
            <a:pPr algn="ctr" rtl="1"/>
            <a:r>
              <a:rPr lang="en-GB" b="1">
                <a:cs typeface="Arial" pitchFamily="34" charset="0"/>
              </a:rPr>
              <a:t>2p</a:t>
            </a:r>
            <a:r>
              <a:rPr lang="en-GB" b="1" baseline="30000">
                <a:cs typeface="Arial" pitchFamily="34" charset="0"/>
              </a:rPr>
              <a:t>3</a:t>
            </a:r>
            <a:endParaRPr lang="en-GB" b="1">
              <a:solidFill>
                <a:srgbClr val="CC3300"/>
              </a:solidFill>
              <a:cs typeface="Arial" pitchFamily="34" charset="0"/>
            </a:endParaRPr>
          </a:p>
        </p:txBody>
      </p:sp>
      <p:sp>
        <p:nvSpPr>
          <p:cNvPr id="32808" name="Text Box 62"/>
          <p:cNvSpPr txBox="1">
            <a:spLocks noChangeArrowheads="1"/>
          </p:cNvSpPr>
          <p:nvPr/>
        </p:nvSpPr>
        <p:spPr bwMode="auto">
          <a:xfrm>
            <a:off x="6324600" y="2757487"/>
            <a:ext cx="1824038" cy="366713"/>
          </a:xfrm>
          <a:prstGeom prst="rect">
            <a:avLst/>
          </a:prstGeom>
          <a:noFill/>
          <a:ln w="9525">
            <a:noFill/>
            <a:miter lim="800000"/>
            <a:headEnd/>
            <a:tailEnd/>
          </a:ln>
        </p:spPr>
        <p:txBody>
          <a:bodyPr>
            <a:spAutoFit/>
          </a:bodyPr>
          <a:lstStyle/>
          <a:p>
            <a:pPr algn="ctr" rtl="1"/>
            <a:r>
              <a:rPr lang="en-GB" b="1">
                <a:cs typeface="Arial" pitchFamily="34" charset="0"/>
              </a:rPr>
              <a:t> 3 x sp</a:t>
            </a:r>
            <a:r>
              <a:rPr lang="en-GB" b="1" baseline="30000">
                <a:cs typeface="Arial" pitchFamily="34" charset="0"/>
              </a:rPr>
              <a:t>2</a:t>
            </a:r>
            <a:endParaRPr lang="en-GB" b="1">
              <a:solidFill>
                <a:srgbClr val="CC3300"/>
              </a:solidFill>
              <a:cs typeface="Arial" pitchFamily="34" charset="0"/>
            </a:endParaRPr>
          </a:p>
        </p:txBody>
      </p:sp>
      <p:sp>
        <p:nvSpPr>
          <p:cNvPr id="32809" name="Text Box 65"/>
          <p:cNvSpPr txBox="1">
            <a:spLocks noChangeArrowheads="1"/>
          </p:cNvSpPr>
          <p:nvPr/>
        </p:nvSpPr>
        <p:spPr bwMode="auto">
          <a:xfrm>
            <a:off x="8305800" y="2757487"/>
            <a:ext cx="544513" cy="366713"/>
          </a:xfrm>
          <a:prstGeom prst="rect">
            <a:avLst/>
          </a:prstGeom>
          <a:noFill/>
          <a:ln w="9525">
            <a:noFill/>
            <a:miter lim="800000"/>
            <a:headEnd/>
            <a:tailEnd/>
          </a:ln>
        </p:spPr>
        <p:txBody>
          <a:bodyPr>
            <a:spAutoFit/>
          </a:bodyPr>
          <a:lstStyle/>
          <a:p>
            <a:pPr algn="ctr" rtl="1"/>
            <a:r>
              <a:rPr lang="en-GB" b="1">
                <a:cs typeface="Arial" pitchFamily="34" charset="0"/>
              </a:rPr>
              <a:t>2p</a:t>
            </a:r>
            <a:endParaRPr lang="en-GB" b="1">
              <a:solidFill>
                <a:srgbClr val="CC3300"/>
              </a:solidFill>
              <a:cs typeface="Arial" pitchFamily="34" charset="0"/>
            </a:endParaRPr>
          </a:p>
        </p:txBody>
      </p:sp>
      <p:sp>
        <p:nvSpPr>
          <p:cNvPr id="248838" name="Text Box 6"/>
          <p:cNvSpPr txBox="1">
            <a:spLocks noChangeArrowheads="1"/>
          </p:cNvSpPr>
          <p:nvPr/>
        </p:nvSpPr>
        <p:spPr bwMode="auto">
          <a:xfrm>
            <a:off x="76200" y="1096962"/>
            <a:ext cx="6858000" cy="461665"/>
          </a:xfrm>
          <a:prstGeom prst="rect">
            <a:avLst/>
          </a:prstGeom>
          <a:noFill/>
          <a:ln w="9525">
            <a:noFill/>
            <a:miter lim="800000"/>
            <a:headEnd/>
            <a:tailEnd/>
          </a:ln>
          <a:effectLst/>
        </p:spPr>
        <p:txBody>
          <a:bodyPr>
            <a:spAutoFit/>
          </a:bodyPr>
          <a:lstStyle/>
          <a:p>
            <a:pPr rtl="1">
              <a:spcBef>
                <a:spcPct val="50000"/>
              </a:spcBef>
              <a:defRPr/>
            </a:pPr>
            <a:r>
              <a:rPr lang="en-US" sz="2400" b="1">
                <a:solidFill>
                  <a:schemeClr val="accent2"/>
                </a:solidFill>
                <a:effectLst>
                  <a:outerShdw blurRad="38100" dist="38100" dir="2700000" algn="tl">
                    <a:srgbClr val="C0C0C0"/>
                  </a:outerShdw>
                </a:effectLst>
                <a:latin typeface="Times New Roman"/>
                <a:cs typeface="Times New Roman"/>
              </a:rPr>
              <a:t>sp</a:t>
            </a:r>
            <a:r>
              <a:rPr lang="en-GB" sz="2400" b="1" baseline="30000">
                <a:solidFill>
                  <a:schemeClr val="accent2"/>
                </a:solidFill>
                <a:effectLst>
                  <a:outerShdw blurRad="38100" dist="38100" dir="2700000" algn="tl">
                    <a:srgbClr val="C0C0C0"/>
                  </a:outerShdw>
                </a:effectLst>
                <a:latin typeface="Times New Roman"/>
                <a:cs typeface="Times New Roman"/>
              </a:rPr>
              <a:t>2</a:t>
            </a:r>
            <a:r>
              <a:rPr lang="en-US" sz="2400" b="1">
                <a:solidFill>
                  <a:schemeClr val="accent2"/>
                </a:solidFill>
                <a:effectLst>
                  <a:outerShdw blurRad="38100" dist="38100" dir="2700000" algn="tl">
                    <a:srgbClr val="C0C0C0"/>
                  </a:outerShdw>
                </a:effectLst>
                <a:latin typeface="Times New Roman"/>
                <a:cs typeface="Times New Roman"/>
              </a:rPr>
              <a:t> Hybridization  Of Orbitals In Alkenes</a:t>
            </a:r>
          </a:p>
        </p:txBody>
      </p:sp>
      <p:sp>
        <p:nvSpPr>
          <p:cNvPr id="168005" name="Rectangle 69"/>
          <p:cNvSpPr>
            <a:spLocks noChangeArrowheads="1"/>
          </p:cNvSpPr>
          <p:nvPr/>
        </p:nvSpPr>
        <p:spPr bwMode="auto">
          <a:xfrm>
            <a:off x="0" y="1690687"/>
            <a:ext cx="7391400" cy="1015663"/>
          </a:xfrm>
          <a:prstGeom prst="rect">
            <a:avLst/>
          </a:prstGeom>
          <a:noFill/>
          <a:ln w="9525">
            <a:noFill/>
            <a:miter lim="800000"/>
            <a:headEnd/>
            <a:tailEnd/>
          </a:ln>
          <a:effectLst/>
        </p:spPr>
        <p:txBody>
          <a:bodyPr wrap="square">
            <a:spAutoFit/>
          </a:bodyPr>
          <a:lstStyle/>
          <a:p>
            <a:pPr rtl="1">
              <a:spcBef>
                <a:spcPct val="50000"/>
              </a:spcBef>
              <a:defRPr/>
            </a:pPr>
            <a:r>
              <a:rPr lang="en-GB" sz="2400" dirty="0">
                <a:effectLst>
                  <a:outerShdw blurRad="38100" dist="38100" dir="2700000" algn="tl">
                    <a:srgbClr val="C0C0C0"/>
                  </a:outerShdw>
                </a:effectLst>
                <a:latin typeface="Times New Roman"/>
                <a:cs typeface="Times New Roman"/>
              </a:rPr>
              <a:t>The electronic configuration of a carbon atom is </a:t>
            </a:r>
            <a:r>
              <a:rPr lang="en-GB" sz="2400" b="1" dirty="0">
                <a:solidFill>
                  <a:srgbClr val="CC3300"/>
                </a:solidFill>
                <a:effectLst>
                  <a:outerShdw blurRad="38100" dist="38100" dir="2700000" algn="tl">
                    <a:srgbClr val="C0C0C0"/>
                  </a:outerShdw>
                </a:effectLst>
                <a:latin typeface="Times New Roman"/>
                <a:cs typeface="Times New Roman"/>
              </a:rPr>
              <a:t>1s</a:t>
            </a:r>
            <a:r>
              <a:rPr lang="en-GB" sz="2400" b="1" baseline="30000" dirty="0">
                <a:solidFill>
                  <a:srgbClr val="CC3300"/>
                </a:solidFill>
                <a:effectLst>
                  <a:outerShdw blurRad="38100" dist="38100" dir="2700000" algn="tl">
                    <a:srgbClr val="C0C0C0"/>
                  </a:outerShdw>
                </a:effectLst>
                <a:latin typeface="Times New Roman"/>
                <a:cs typeface="Times New Roman"/>
              </a:rPr>
              <a:t>2</a:t>
            </a:r>
            <a:r>
              <a:rPr lang="en-GB" sz="2400" b="1" dirty="0">
                <a:solidFill>
                  <a:srgbClr val="CC3300"/>
                </a:solidFill>
                <a:effectLst>
                  <a:outerShdw blurRad="38100" dist="38100" dir="2700000" algn="tl">
                    <a:srgbClr val="C0C0C0"/>
                  </a:outerShdw>
                </a:effectLst>
                <a:latin typeface="Times New Roman"/>
                <a:cs typeface="Times New Roman"/>
              </a:rPr>
              <a:t>2s</a:t>
            </a:r>
            <a:r>
              <a:rPr lang="en-GB" sz="2400" b="1" baseline="30000" dirty="0">
                <a:solidFill>
                  <a:srgbClr val="CC3300"/>
                </a:solidFill>
                <a:effectLst>
                  <a:outerShdw blurRad="38100" dist="38100" dir="2700000" algn="tl">
                    <a:srgbClr val="C0C0C0"/>
                  </a:outerShdw>
                </a:effectLst>
                <a:latin typeface="Times New Roman"/>
                <a:cs typeface="Times New Roman"/>
              </a:rPr>
              <a:t>2</a:t>
            </a:r>
            <a:r>
              <a:rPr lang="en-GB" sz="2400" b="1" dirty="0">
                <a:solidFill>
                  <a:srgbClr val="CC3300"/>
                </a:solidFill>
                <a:effectLst>
                  <a:outerShdw blurRad="38100" dist="38100" dir="2700000" algn="tl">
                    <a:srgbClr val="C0C0C0"/>
                  </a:outerShdw>
                </a:effectLst>
                <a:latin typeface="Times New Roman"/>
                <a:cs typeface="Times New Roman"/>
              </a:rPr>
              <a:t>2p</a:t>
            </a:r>
            <a:r>
              <a:rPr lang="en-GB" sz="2400" b="1" baseline="30000" dirty="0">
                <a:solidFill>
                  <a:srgbClr val="CC3300"/>
                </a:solidFill>
                <a:effectLst>
                  <a:outerShdw blurRad="38100" dist="38100" dir="2700000" algn="tl">
                    <a:srgbClr val="C0C0C0"/>
                  </a:outerShdw>
                </a:effectLst>
                <a:latin typeface="Times New Roman"/>
                <a:cs typeface="Times New Roman"/>
              </a:rPr>
              <a:t>2 </a:t>
            </a:r>
          </a:p>
          <a:p>
            <a:pPr rtl="1">
              <a:spcBef>
                <a:spcPct val="50000"/>
              </a:spcBef>
              <a:defRPr/>
            </a:pPr>
            <a:r>
              <a:rPr lang="en-GB" sz="2400" b="1" dirty="0">
                <a:solidFill>
                  <a:srgbClr val="CC3300"/>
                </a:solidFill>
                <a:effectLst>
                  <a:outerShdw blurRad="38100" dist="38100" dir="2700000" algn="tl">
                    <a:srgbClr val="C0C0C0"/>
                  </a:outerShdw>
                </a:effectLst>
                <a:latin typeface="Times New Roman"/>
                <a:cs typeface="Times New Roman"/>
              </a:rPr>
              <a:t>Thus </a:t>
            </a:r>
            <a:endParaRPr lang="en-GB" sz="2400" b="1" baseline="30000" dirty="0">
              <a:solidFill>
                <a:srgbClr val="CC3300"/>
              </a:solidFill>
              <a:latin typeface="Times New Roman"/>
              <a:cs typeface="Times New Roman"/>
            </a:endParaRPr>
          </a:p>
        </p:txBody>
      </p:sp>
      <p:sp>
        <p:nvSpPr>
          <p:cNvPr id="32812" name="Rectangle 70"/>
          <p:cNvSpPr>
            <a:spLocks noChangeArrowheads="1"/>
          </p:cNvSpPr>
          <p:nvPr/>
        </p:nvSpPr>
        <p:spPr bwMode="auto">
          <a:xfrm>
            <a:off x="1981200" y="3138487"/>
            <a:ext cx="1200150" cy="366713"/>
          </a:xfrm>
          <a:prstGeom prst="rect">
            <a:avLst/>
          </a:prstGeom>
          <a:noFill/>
          <a:ln w="9525">
            <a:noFill/>
            <a:miter lim="800000"/>
            <a:headEnd/>
            <a:tailEnd/>
          </a:ln>
        </p:spPr>
        <p:txBody>
          <a:bodyPr wrap="none">
            <a:spAutoFit/>
          </a:bodyPr>
          <a:lstStyle/>
          <a:p>
            <a:r>
              <a:rPr lang="en-GB"/>
              <a:t>promotion</a:t>
            </a:r>
          </a:p>
        </p:txBody>
      </p:sp>
      <p:sp>
        <p:nvSpPr>
          <p:cNvPr id="32813" name="Rectangle 71"/>
          <p:cNvSpPr>
            <a:spLocks noChangeArrowheads="1"/>
          </p:cNvSpPr>
          <p:nvPr/>
        </p:nvSpPr>
        <p:spPr bwMode="auto">
          <a:xfrm>
            <a:off x="5105400" y="3214687"/>
            <a:ext cx="1466850" cy="366713"/>
          </a:xfrm>
          <a:prstGeom prst="rect">
            <a:avLst/>
          </a:prstGeom>
          <a:noFill/>
          <a:ln w="9525">
            <a:noFill/>
            <a:miter lim="800000"/>
            <a:headEnd/>
            <a:tailEnd/>
          </a:ln>
        </p:spPr>
        <p:txBody>
          <a:bodyPr wrap="none">
            <a:spAutoFit/>
          </a:bodyPr>
          <a:lstStyle/>
          <a:p>
            <a:r>
              <a:rPr lang="en-GB"/>
              <a:t>hybridization</a:t>
            </a:r>
          </a:p>
        </p:txBody>
      </p:sp>
      <p:sp>
        <p:nvSpPr>
          <p:cNvPr id="32814" name="Rectangle 69"/>
          <p:cNvSpPr>
            <a:spLocks noChangeArrowheads="1"/>
          </p:cNvSpPr>
          <p:nvPr/>
        </p:nvSpPr>
        <p:spPr bwMode="auto">
          <a:xfrm>
            <a:off x="762000" y="2833687"/>
            <a:ext cx="582613" cy="369888"/>
          </a:xfrm>
          <a:prstGeom prst="rect">
            <a:avLst/>
          </a:prstGeom>
          <a:noFill/>
          <a:ln w="9525">
            <a:noFill/>
            <a:miter lim="800000"/>
            <a:headEnd/>
            <a:tailEnd/>
          </a:ln>
        </p:spPr>
        <p:txBody>
          <a:bodyPr wrap="none">
            <a:spAutoFit/>
          </a:bodyPr>
          <a:lstStyle/>
          <a:p>
            <a:r>
              <a:rPr lang="en-GB" b="1" baseline="30000">
                <a:cs typeface="Arial" pitchFamily="34" charset="0"/>
              </a:rPr>
              <a:t> </a:t>
            </a:r>
            <a:r>
              <a:rPr lang="en-GB" b="1">
                <a:cs typeface="Arial" pitchFamily="34" charset="0"/>
              </a:rPr>
              <a:t>2p</a:t>
            </a:r>
            <a:r>
              <a:rPr lang="en-GB" b="1" baseline="30000">
                <a:cs typeface="Arial" pitchFamily="34" charset="0"/>
              </a:rPr>
              <a:t>2</a:t>
            </a:r>
            <a:endParaRPr lang="ar-KW">
              <a:ea typeface="Majalla UI"/>
            </a:endParaRPr>
          </a:p>
        </p:txBody>
      </p:sp>
      <p:sp>
        <p:nvSpPr>
          <p:cNvPr id="32815" name="Rectangle 70"/>
          <p:cNvSpPr>
            <a:spLocks noChangeArrowheads="1"/>
          </p:cNvSpPr>
          <p:nvPr/>
        </p:nvSpPr>
        <p:spPr bwMode="auto">
          <a:xfrm>
            <a:off x="3124200" y="2757487"/>
            <a:ext cx="525463" cy="369888"/>
          </a:xfrm>
          <a:prstGeom prst="rect">
            <a:avLst/>
          </a:prstGeom>
          <a:noFill/>
          <a:ln w="9525">
            <a:noFill/>
            <a:miter lim="800000"/>
            <a:headEnd/>
            <a:tailEnd/>
          </a:ln>
        </p:spPr>
        <p:txBody>
          <a:bodyPr wrap="none">
            <a:spAutoFit/>
          </a:bodyPr>
          <a:lstStyle/>
          <a:p>
            <a:r>
              <a:rPr lang="en-GB" b="1">
                <a:cs typeface="Arial" pitchFamily="34" charset="0"/>
              </a:rPr>
              <a:t>2s</a:t>
            </a:r>
            <a:r>
              <a:rPr lang="en-GB" b="1" baseline="30000">
                <a:cs typeface="Arial" pitchFamily="34" charset="0"/>
              </a:rPr>
              <a:t>1</a:t>
            </a:r>
            <a:endParaRPr lang="ar-KW">
              <a:ea typeface="Majalla UI"/>
            </a:endParaRPr>
          </a:p>
        </p:txBody>
      </p:sp>
      <p:sp>
        <p:nvSpPr>
          <p:cNvPr id="76" name="Rectangle 75"/>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cxnSp>
        <p:nvCxnSpPr>
          <p:cNvPr id="79" name="Straight Connector 78"/>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upload.wikimedia.org/wikipedia/commons/thumb/8/8d/Ethene-2D-flat.png/220px-Ethene-2D-flat.png">
            <a:hlinkClick r:id="rId2"/>
          </p:cNvPr>
          <p:cNvPicPr>
            <a:picLocks noChangeAspect="1" noChangeArrowheads="1"/>
          </p:cNvPicPr>
          <p:nvPr/>
        </p:nvPicPr>
        <p:blipFill>
          <a:blip r:embed="rId3" cstate="print"/>
          <a:srcRect/>
          <a:stretch>
            <a:fillRect/>
          </a:stretch>
        </p:blipFill>
        <p:spPr bwMode="auto">
          <a:xfrm>
            <a:off x="7010400" y="2653307"/>
            <a:ext cx="1322754" cy="1232893"/>
          </a:xfrm>
          <a:prstGeom prst="rect">
            <a:avLst/>
          </a:prstGeom>
          <a:noFill/>
          <a:ln w="9525">
            <a:noFill/>
            <a:miter lim="800000"/>
            <a:headEnd/>
            <a:tailEnd/>
          </a:ln>
        </p:spPr>
      </p:pic>
      <p:sp>
        <p:nvSpPr>
          <p:cNvPr id="166915" name="Rectangle 2"/>
          <p:cNvSpPr>
            <a:spLocks noChangeArrowheads="1"/>
          </p:cNvSpPr>
          <p:nvPr/>
        </p:nvSpPr>
        <p:spPr bwMode="auto">
          <a:xfrm>
            <a:off x="0" y="1770995"/>
            <a:ext cx="6400800" cy="4401205"/>
          </a:xfrm>
          <a:prstGeom prst="rect">
            <a:avLst/>
          </a:prstGeom>
          <a:noFill/>
          <a:ln w="9525">
            <a:noFill/>
            <a:miter lim="800000"/>
            <a:headEnd/>
            <a:tailEnd/>
          </a:ln>
        </p:spPr>
        <p:txBody>
          <a:bodyPr wrap="square">
            <a:spAutoFit/>
          </a:bodyPr>
          <a:lstStyle/>
          <a:p>
            <a:pPr algn="just">
              <a:buClr>
                <a:schemeClr val="folHlink"/>
              </a:buClr>
              <a:buFont typeface="Wingdings" pitchFamily="2" charset="2"/>
              <a:buChar char="Ø"/>
              <a:defRPr/>
            </a:pPr>
            <a:r>
              <a:rPr lang="en-US" sz="2000" dirty="0">
                <a:effectLst>
                  <a:outerShdw blurRad="38100" dist="38100" dir="2700000" algn="tl">
                    <a:srgbClr val="C0C0C0"/>
                  </a:outerShdw>
                </a:effectLst>
                <a:latin typeface="Times New Roman"/>
                <a:cs typeface="Times New Roman"/>
              </a:rPr>
              <a:t> In ethylene </a:t>
            </a:r>
            <a:r>
              <a:rPr lang="en-US" sz="2000" dirty="0">
                <a:solidFill>
                  <a:srgbClr val="C00000"/>
                </a:solidFill>
                <a:effectLst>
                  <a:outerShdw blurRad="38100" dist="38100" dir="2700000" algn="tl">
                    <a:srgbClr val="C0C0C0"/>
                  </a:outerShdw>
                </a:effectLst>
                <a:latin typeface="Times New Roman"/>
                <a:cs typeface="Times New Roman"/>
              </a:rPr>
              <a:t>(</a:t>
            </a:r>
            <a:r>
              <a:rPr lang="en-US" sz="2000" dirty="0" err="1">
                <a:solidFill>
                  <a:srgbClr val="C00000"/>
                </a:solidFill>
                <a:effectLst>
                  <a:outerShdw blurRad="38100" dist="38100" dir="2700000" algn="tl">
                    <a:srgbClr val="C0C0C0"/>
                  </a:outerShdw>
                </a:effectLst>
                <a:latin typeface="Times New Roman"/>
                <a:cs typeface="Times New Roman"/>
              </a:rPr>
              <a:t>ethene</a:t>
            </a:r>
            <a:r>
              <a:rPr lang="en-US" sz="2000" dirty="0">
                <a:solidFill>
                  <a:srgbClr val="C00000"/>
                </a:solidFill>
                <a:effectLst>
                  <a:outerShdw blurRad="38100" dist="38100" dir="2700000" algn="tl">
                    <a:srgbClr val="C0C0C0"/>
                  </a:outerShdw>
                </a:effectLst>
                <a:latin typeface="Times New Roman"/>
                <a:cs typeface="Times New Roman"/>
              </a:rPr>
              <a:t>), </a:t>
            </a:r>
            <a:r>
              <a:rPr lang="en-US" sz="2000" dirty="0">
                <a:effectLst>
                  <a:outerShdw blurRad="38100" dist="38100" dir="2700000" algn="tl">
                    <a:srgbClr val="C0C0C0"/>
                  </a:outerShdw>
                </a:effectLst>
                <a:latin typeface="Times New Roman"/>
                <a:cs typeface="Times New Roman"/>
              </a:rPr>
              <a:t>each carbon atom use an </a:t>
            </a:r>
            <a:r>
              <a:rPr lang="en-GB" sz="2000" dirty="0">
                <a:effectLst>
                  <a:outerShdw blurRad="38100" dist="38100" dir="2700000" algn="tl">
                    <a:srgbClr val="C0C0C0"/>
                  </a:outerShdw>
                </a:effectLst>
                <a:latin typeface="Times New Roman"/>
                <a:cs typeface="Times New Roman"/>
              </a:rPr>
              <a:t>sp</a:t>
            </a:r>
            <a:r>
              <a:rPr lang="en-GB" sz="2000" baseline="30000" dirty="0">
                <a:effectLst>
                  <a:outerShdw blurRad="38100" dist="38100" dir="2700000" algn="tl">
                    <a:srgbClr val="C0C0C0"/>
                  </a:outerShdw>
                </a:effectLst>
                <a:latin typeface="Times New Roman"/>
                <a:cs typeface="Times New Roman"/>
              </a:rPr>
              <a:t>2</a:t>
            </a:r>
            <a:r>
              <a:rPr lang="en-GB" sz="2000" dirty="0">
                <a:effectLst>
                  <a:outerShdw blurRad="38100" dist="38100" dir="2700000" algn="tl">
                    <a:srgbClr val="C0C0C0"/>
                  </a:outerShdw>
                </a:effectLst>
                <a:latin typeface="Times New Roman"/>
                <a:cs typeface="Times New Roman"/>
              </a:rPr>
              <a:t> orbital</a:t>
            </a:r>
            <a:r>
              <a:rPr lang="en-US" sz="2000" dirty="0">
                <a:effectLst>
                  <a:outerShdw blurRad="38100" dist="38100" dir="2700000" algn="tl">
                    <a:srgbClr val="C0C0C0"/>
                  </a:outerShdw>
                </a:effectLst>
                <a:latin typeface="Times New Roman"/>
                <a:cs typeface="Times New Roman"/>
              </a:rPr>
              <a:t> to form a </a:t>
            </a:r>
            <a:r>
              <a:rPr lang="en-GB" sz="2000" dirty="0">
                <a:effectLst>
                  <a:outerShdw blurRad="38100" dist="38100" dir="2700000" algn="tl">
                    <a:srgbClr val="C0C0C0"/>
                  </a:outerShdw>
                </a:effectLst>
                <a:latin typeface="Times New Roman"/>
                <a:cs typeface="Times New Roman"/>
              </a:rPr>
              <a:t>single </a:t>
            </a:r>
          </a:p>
          <a:p>
            <a:pPr algn="just">
              <a:buClr>
                <a:schemeClr val="folHlink"/>
              </a:buClr>
              <a:buFont typeface="Wingdings" pitchFamily="2" charset="2"/>
              <a:buNone/>
              <a:defRPr/>
            </a:pPr>
            <a:r>
              <a:rPr lang="en-GB" sz="2000" dirty="0">
                <a:effectLst>
                  <a:outerShdw blurRad="38100" dist="38100" dir="2700000" algn="tl">
                    <a:srgbClr val="C0C0C0"/>
                  </a:outerShdw>
                </a:effectLst>
                <a:latin typeface="Times New Roman"/>
                <a:cs typeface="Times New Roman"/>
              </a:rPr>
              <a:t>C-C bond. </a:t>
            </a:r>
            <a:r>
              <a:rPr lang="en-US" sz="2000" dirty="0">
                <a:effectLst>
                  <a:outerShdw blurRad="38100" dist="38100" dir="2700000" algn="tl">
                    <a:srgbClr val="C0C0C0"/>
                  </a:outerShdw>
                </a:effectLst>
                <a:latin typeface="Times New Roman"/>
                <a:cs typeface="Times New Roman"/>
              </a:rPr>
              <a:t>Because of the two </a:t>
            </a:r>
            <a:r>
              <a:rPr lang="en-US" sz="2000" i="1" dirty="0">
                <a:effectLst>
                  <a:outerShdw blurRad="38100" dist="38100" dir="2700000" algn="tl">
                    <a:srgbClr val="C0C0C0"/>
                  </a:outerShdw>
                </a:effectLst>
                <a:latin typeface="Times New Roman"/>
                <a:cs typeface="Times New Roman"/>
              </a:rPr>
              <a:t>sp</a:t>
            </a:r>
            <a:r>
              <a:rPr lang="en-US" sz="2000" baseline="30000" dirty="0">
                <a:effectLst>
                  <a:outerShdw blurRad="38100" dist="38100" dir="2700000" algn="tl">
                    <a:srgbClr val="C0C0C0"/>
                  </a:outerShdw>
                </a:effectLst>
                <a:latin typeface="Times New Roman"/>
                <a:cs typeface="Times New Roman"/>
              </a:rPr>
              <a:t>2</a:t>
            </a:r>
            <a:r>
              <a:rPr lang="en-US" sz="2000" dirty="0">
                <a:effectLst>
                  <a:outerShdw blurRad="38100" dist="38100" dir="2700000" algn="tl">
                    <a:srgbClr val="C0C0C0"/>
                  </a:outerShdw>
                </a:effectLst>
                <a:latin typeface="Times New Roman"/>
                <a:cs typeface="Times New Roman"/>
              </a:rPr>
              <a:t> </a:t>
            </a:r>
            <a:r>
              <a:rPr lang="en-US" sz="2000" dirty="0" err="1">
                <a:effectLst>
                  <a:outerShdw blurRad="38100" dist="38100" dir="2700000" algn="tl">
                    <a:srgbClr val="C0C0C0"/>
                  </a:outerShdw>
                </a:effectLst>
                <a:latin typeface="Times New Roman"/>
                <a:cs typeface="Times New Roman"/>
              </a:rPr>
              <a:t>orbitals</a:t>
            </a:r>
            <a:r>
              <a:rPr lang="en-US" sz="2000" dirty="0">
                <a:effectLst>
                  <a:outerShdw blurRad="38100" dist="38100" dir="2700000" algn="tl">
                    <a:srgbClr val="C0C0C0"/>
                  </a:outerShdw>
                </a:effectLst>
                <a:latin typeface="Times New Roman"/>
                <a:cs typeface="Times New Roman"/>
              </a:rPr>
              <a:t> overlap  </a:t>
            </a:r>
            <a:r>
              <a:rPr lang="en-US" sz="2000" dirty="0">
                <a:solidFill>
                  <a:srgbClr val="C00000"/>
                </a:solidFill>
                <a:effectLst>
                  <a:outerShdw blurRad="38100" dist="38100" dir="2700000" algn="tl">
                    <a:srgbClr val="C0C0C0"/>
                  </a:outerShdw>
                </a:effectLst>
                <a:latin typeface="Times New Roman"/>
                <a:cs typeface="Times New Roman"/>
              </a:rPr>
              <a:t>by end- to- end  </a:t>
            </a:r>
            <a:r>
              <a:rPr lang="en-US" sz="2000" dirty="0">
                <a:effectLst>
                  <a:outerShdw blurRad="38100" dist="38100" dir="2700000" algn="tl">
                    <a:srgbClr val="C0C0C0"/>
                  </a:outerShdw>
                </a:effectLst>
                <a:latin typeface="Times New Roman"/>
                <a:cs typeface="Times New Roman"/>
              </a:rPr>
              <a:t>the resulting bond is called</a:t>
            </a:r>
            <a:r>
              <a:rPr lang="en-US" sz="2000" dirty="0">
                <a:solidFill>
                  <a:srgbClr val="C00000"/>
                </a:solidFill>
                <a:effectLst>
                  <a:outerShdw blurRad="38100" dist="38100" dir="2700000" algn="tl">
                    <a:srgbClr val="C0C0C0"/>
                  </a:outerShdw>
                </a:effectLst>
                <a:latin typeface="Times New Roman"/>
                <a:cs typeface="Times New Roman"/>
              </a:rPr>
              <a:t> σ</a:t>
            </a:r>
            <a:r>
              <a:rPr lang="en-US" sz="2000" dirty="0">
                <a:effectLst>
                  <a:outerShdw blurRad="38100" dist="38100" dir="2700000" algn="tl">
                    <a:srgbClr val="C0C0C0"/>
                  </a:outerShdw>
                </a:effectLst>
                <a:latin typeface="Times New Roman"/>
                <a:cs typeface="Times New Roman"/>
              </a:rPr>
              <a:t> </a:t>
            </a:r>
            <a:r>
              <a:rPr lang="en-US" sz="2000" dirty="0">
                <a:solidFill>
                  <a:srgbClr val="C00000"/>
                </a:solidFill>
                <a:effectLst>
                  <a:outerShdw blurRad="38100" dist="38100" dir="2700000" algn="tl">
                    <a:srgbClr val="C0C0C0"/>
                  </a:outerShdw>
                </a:effectLst>
                <a:latin typeface="Times New Roman"/>
                <a:cs typeface="Times New Roman"/>
              </a:rPr>
              <a:t>bond. </a:t>
            </a:r>
            <a:r>
              <a:rPr lang="en-US" sz="2000" dirty="0">
                <a:effectLst>
                  <a:outerShdw blurRad="38100" dist="38100" dir="2700000" algn="tl">
                    <a:srgbClr val="C0C0C0"/>
                  </a:outerShdw>
                </a:effectLst>
                <a:latin typeface="Times New Roman"/>
                <a:cs typeface="Times New Roman"/>
              </a:rPr>
              <a:t>The</a:t>
            </a:r>
            <a:r>
              <a:rPr lang="en-US" sz="2000" dirty="0">
                <a:solidFill>
                  <a:srgbClr val="C00000"/>
                </a:solidFill>
                <a:effectLst>
                  <a:outerShdw blurRad="38100" dist="38100" dir="2700000" algn="tl">
                    <a:srgbClr val="C0C0C0"/>
                  </a:outerShdw>
                </a:effectLst>
                <a:latin typeface="Times New Roman"/>
                <a:cs typeface="Times New Roman"/>
              </a:rPr>
              <a:t> </a:t>
            </a:r>
            <a:r>
              <a:rPr lang="en-GB" sz="2000" dirty="0">
                <a:solidFill>
                  <a:srgbClr val="C00000"/>
                </a:solidFill>
                <a:effectLst>
                  <a:outerShdw blurRad="38100" dist="38100" dir="2700000" algn="tl">
                    <a:srgbClr val="C0C0C0"/>
                  </a:outerShdw>
                </a:effectLst>
                <a:latin typeface="Times New Roman"/>
                <a:cs typeface="Times New Roman"/>
              </a:rPr>
              <a:t>pi (</a:t>
            </a:r>
            <a:r>
              <a:rPr lang="el-GR" sz="2000" dirty="0">
                <a:solidFill>
                  <a:srgbClr val="C00000"/>
                </a:solidFill>
                <a:effectLst>
                  <a:outerShdw blurRad="38100" dist="38100" dir="2700000" algn="tl">
                    <a:srgbClr val="C0C0C0"/>
                  </a:outerShdw>
                </a:effectLst>
                <a:latin typeface="Times New Roman"/>
                <a:cs typeface="Times New Roman"/>
              </a:rPr>
              <a:t>π</a:t>
            </a:r>
            <a:r>
              <a:rPr lang="en-GB" sz="2000" dirty="0">
                <a:solidFill>
                  <a:srgbClr val="C00000"/>
                </a:solidFill>
                <a:effectLst>
                  <a:outerShdw blurRad="38100" dist="38100" dir="2700000" algn="tl">
                    <a:srgbClr val="C0C0C0"/>
                  </a:outerShdw>
                </a:effectLst>
                <a:latin typeface="Times New Roman"/>
                <a:cs typeface="Times New Roman"/>
              </a:rPr>
              <a:t>) </a:t>
            </a:r>
            <a:r>
              <a:rPr lang="en-US" sz="2000" dirty="0">
                <a:solidFill>
                  <a:srgbClr val="C00000"/>
                </a:solidFill>
                <a:effectLst>
                  <a:outerShdw blurRad="38100" dist="38100" dir="2700000" algn="tl">
                    <a:srgbClr val="C0C0C0"/>
                  </a:outerShdw>
                </a:effectLst>
                <a:latin typeface="Times New Roman"/>
                <a:cs typeface="Times New Roman"/>
              </a:rPr>
              <a:t>bond </a:t>
            </a:r>
            <a:r>
              <a:rPr lang="en-US" sz="2000" dirty="0">
                <a:effectLst>
                  <a:outerShdw blurRad="38100" dist="38100" dir="2700000" algn="tl">
                    <a:srgbClr val="C0C0C0"/>
                  </a:outerShdw>
                </a:effectLst>
                <a:latin typeface="Times New Roman"/>
                <a:cs typeface="Times New Roman"/>
              </a:rPr>
              <a:t>between the two carbon atoms is formed by </a:t>
            </a:r>
            <a:r>
              <a:rPr lang="en-US" sz="2000" dirty="0">
                <a:solidFill>
                  <a:srgbClr val="C00000"/>
                </a:solidFill>
                <a:effectLst>
                  <a:outerShdw blurRad="38100" dist="38100" dir="2700000" algn="tl">
                    <a:srgbClr val="C0C0C0"/>
                  </a:outerShdw>
                </a:effectLst>
                <a:latin typeface="Times New Roman"/>
                <a:cs typeface="Times New Roman"/>
              </a:rPr>
              <a:t>side- by-side overlap </a:t>
            </a:r>
            <a:r>
              <a:rPr lang="en-US" sz="2000" dirty="0">
                <a:effectLst>
                  <a:outerShdw blurRad="38100" dist="38100" dir="2700000" algn="tl">
                    <a:srgbClr val="C0C0C0"/>
                  </a:outerShdw>
                </a:effectLst>
                <a:latin typeface="Times New Roman"/>
                <a:cs typeface="Times New Roman"/>
              </a:rPr>
              <a:t>of the two  </a:t>
            </a:r>
            <a:r>
              <a:rPr lang="en-US" sz="2000" dirty="0" err="1">
                <a:effectLst>
                  <a:outerShdw blurRad="38100" dist="38100" dir="2700000" algn="tl">
                    <a:srgbClr val="C0C0C0"/>
                  </a:outerShdw>
                </a:effectLst>
                <a:latin typeface="Times New Roman"/>
                <a:cs typeface="Times New Roman"/>
              </a:rPr>
              <a:t>unhybridized</a:t>
            </a:r>
            <a:r>
              <a:rPr lang="en-US" sz="2000" dirty="0">
                <a:effectLst>
                  <a:outerShdw blurRad="38100" dist="38100" dir="2700000" algn="tl">
                    <a:srgbClr val="C0C0C0"/>
                  </a:outerShdw>
                </a:effectLst>
                <a:latin typeface="Times New Roman"/>
                <a:cs typeface="Times New Roman"/>
              </a:rPr>
              <a:t> p- </a:t>
            </a:r>
            <a:r>
              <a:rPr lang="en-US" sz="2000" dirty="0" err="1">
                <a:effectLst>
                  <a:outerShdw blurRad="38100" dist="38100" dir="2700000" algn="tl">
                    <a:srgbClr val="C0C0C0"/>
                  </a:outerShdw>
                </a:effectLst>
                <a:latin typeface="Times New Roman"/>
                <a:cs typeface="Times New Roman"/>
              </a:rPr>
              <a:t>orbitals</a:t>
            </a:r>
            <a:r>
              <a:rPr lang="en-US" sz="2000" dirty="0">
                <a:effectLst>
                  <a:outerShdw blurRad="38100" dist="38100" dir="2700000" algn="tl">
                    <a:srgbClr val="C0C0C0"/>
                  </a:outerShdw>
                </a:effectLst>
                <a:latin typeface="Times New Roman"/>
                <a:cs typeface="Times New Roman"/>
              </a:rPr>
              <a:t>  (2</a:t>
            </a:r>
            <a:r>
              <a:rPr lang="en-US" sz="2000" i="1" dirty="0">
                <a:effectLst>
                  <a:outerShdw blurRad="38100" dist="38100" dir="2700000" algn="tl">
                    <a:srgbClr val="C0C0C0"/>
                  </a:outerShdw>
                </a:effectLst>
                <a:latin typeface="Times New Roman"/>
                <a:cs typeface="Times New Roman"/>
              </a:rPr>
              <a:t>p</a:t>
            </a:r>
            <a:r>
              <a:rPr lang="en-US" sz="2000" dirty="0">
                <a:effectLst>
                  <a:outerShdw blurRad="38100" dist="38100" dir="2700000" algn="tl">
                    <a:srgbClr val="C0C0C0"/>
                  </a:outerShdw>
                </a:effectLst>
                <a:latin typeface="Times New Roman"/>
                <a:cs typeface="Times New Roman"/>
              </a:rPr>
              <a:t>–2</a:t>
            </a:r>
            <a:r>
              <a:rPr lang="en-US" sz="2000" i="1" dirty="0">
                <a:effectLst>
                  <a:outerShdw blurRad="38100" dist="38100" dir="2700000" algn="tl">
                    <a:srgbClr val="C0C0C0"/>
                  </a:outerShdw>
                </a:effectLst>
                <a:latin typeface="Times New Roman"/>
                <a:cs typeface="Times New Roman"/>
              </a:rPr>
              <a:t>p ) </a:t>
            </a:r>
            <a:r>
              <a:rPr lang="en-GB" sz="2000" dirty="0">
                <a:effectLst>
                  <a:outerShdw blurRad="38100" dist="38100" dir="2700000" algn="tl">
                    <a:srgbClr val="C0C0C0"/>
                  </a:outerShdw>
                </a:effectLst>
                <a:latin typeface="Times New Roman"/>
                <a:cs typeface="Times New Roman"/>
              </a:rPr>
              <a:t>for </a:t>
            </a:r>
            <a:r>
              <a:rPr lang="en-GB" sz="2000" dirty="0">
                <a:solidFill>
                  <a:srgbClr val="CC3300"/>
                </a:solidFill>
                <a:effectLst>
                  <a:outerShdw blurRad="38100" dist="38100" dir="2700000" algn="tl">
                    <a:srgbClr val="C0C0C0"/>
                  </a:outerShdw>
                </a:effectLst>
                <a:latin typeface="Times New Roman"/>
                <a:cs typeface="Times New Roman"/>
              </a:rPr>
              <a:t>maximum overlap</a:t>
            </a:r>
            <a:r>
              <a:rPr lang="en-GB" sz="2000" dirty="0">
                <a:effectLst>
                  <a:outerShdw blurRad="38100" dist="38100" dir="2700000" algn="tl">
                    <a:srgbClr val="C0C0C0"/>
                  </a:outerShdw>
                </a:effectLst>
                <a:latin typeface="Times New Roman"/>
                <a:cs typeface="Times New Roman"/>
              </a:rPr>
              <a:t> and hence</a:t>
            </a:r>
            <a:r>
              <a:rPr lang="en-GB" sz="2000" b="1" dirty="0">
                <a:solidFill>
                  <a:srgbClr val="CC3300"/>
                </a:solidFill>
                <a:effectLst>
                  <a:outerShdw blurRad="38100" dist="38100" dir="2700000" algn="tl">
                    <a:srgbClr val="C0C0C0"/>
                  </a:outerShdw>
                </a:effectLst>
                <a:latin typeface="Times New Roman"/>
                <a:cs typeface="Times New Roman"/>
              </a:rPr>
              <a:t> </a:t>
            </a:r>
            <a:r>
              <a:rPr lang="en-GB" sz="2000" dirty="0">
                <a:effectLst>
                  <a:outerShdw blurRad="38100" dist="38100" dir="2700000" algn="tl">
                    <a:srgbClr val="C0C0C0"/>
                  </a:outerShdw>
                </a:effectLst>
                <a:latin typeface="Times New Roman"/>
                <a:cs typeface="Times New Roman"/>
              </a:rPr>
              <a:t>the </a:t>
            </a:r>
            <a:r>
              <a:rPr lang="en-GB" sz="2000" dirty="0">
                <a:solidFill>
                  <a:srgbClr val="CC3300"/>
                </a:solidFill>
                <a:effectLst>
                  <a:outerShdw blurRad="38100" dist="38100" dir="2700000" algn="tl">
                    <a:srgbClr val="C0C0C0"/>
                  </a:outerShdw>
                </a:effectLst>
                <a:latin typeface="Times New Roman"/>
                <a:cs typeface="Times New Roman"/>
              </a:rPr>
              <a:t>strongest bond</a:t>
            </a:r>
            <a:r>
              <a:rPr lang="en-GB" sz="2000" dirty="0">
                <a:effectLst>
                  <a:outerShdw blurRad="38100" dist="38100" dir="2700000" algn="tl">
                    <a:srgbClr val="C0C0C0"/>
                  </a:outerShdw>
                </a:effectLst>
                <a:latin typeface="Times New Roman"/>
                <a:cs typeface="Times New Roman"/>
              </a:rPr>
              <a:t>, the 2p </a:t>
            </a:r>
            <a:r>
              <a:rPr lang="en-GB" sz="2000" dirty="0" err="1">
                <a:effectLst>
                  <a:outerShdw blurRad="38100" dist="38100" dir="2700000" algn="tl">
                    <a:srgbClr val="C0C0C0"/>
                  </a:outerShdw>
                </a:effectLst>
                <a:latin typeface="Times New Roman"/>
                <a:cs typeface="Times New Roman"/>
              </a:rPr>
              <a:t>orbitals</a:t>
            </a:r>
            <a:r>
              <a:rPr lang="en-GB" sz="2000" dirty="0">
                <a:effectLst>
                  <a:outerShdw blurRad="38100" dist="38100" dir="2700000" algn="tl">
                    <a:srgbClr val="C0C0C0"/>
                  </a:outerShdw>
                </a:effectLst>
                <a:latin typeface="Times New Roman"/>
                <a:cs typeface="Times New Roman"/>
              </a:rPr>
              <a:t> are in line </a:t>
            </a:r>
            <a:r>
              <a:rPr lang="en-US" sz="2000" dirty="0">
                <a:effectLst>
                  <a:outerShdw blurRad="38100" dist="38100" dir="2700000" algn="tl">
                    <a:srgbClr val="C0C0C0"/>
                  </a:outerShdw>
                </a:effectLst>
                <a:latin typeface="Times New Roman"/>
                <a:cs typeface="Times New Roman"/>
              </a:rPr>
              <a:t>and perpendicular to the molecular plane</a:t>
            </a:r>
            <a:r>
              <a:rPr lang="en-GB" sz="2000" dirty="0">
                <a:effectLst>
                  <a:outerShdw blurRad="38100" dist="38100" dir="2700000" algn="tl">
                    <a:srgbClr val="C0C0C0"/>
                  </a:outerShdw>
                </a:effectLst>
                <a:latin typeface="Times New Roman"/>
                <a:cs typeface="Times New Roman"/>
              </a:rPr>
              <a:t>.</a:t>
            </a:r>
          </a:p>
          <a:p>
            <a:pPr algn="just">
              <a:buClr>
                <a:schemeClr val="folHlink"/>
              </a:buClr>
              <a:buFont typeface="Wingdings" pitchFamily="2" charset="2"/>
              <a:buChar char="Ø"/>
              <a:defRPr/>
            </a:pPr>
            <a:r>
              <a:rPr lang="en-GB" sz="2000" dirty="0">
                <a:effectLst>
                  <a:outerShdw blurRad="38100" dist="38100" dir="2700000" algn="tl">
                    <a:srgbClr val="C0C0C0"/>
                  </a:outerShdw>
                </a:effectLst>
                <a:latin typeface="Times New Roman"/>
                <a:cs typeface="Times New Roman"/>
              </a:rPr>
              <a:t> This gives rise to the planar arrangement around C=C bonds</a:t>
            </a:r>
            <a:r>
              <a:rPr lang="en-US" sz="2000" dirty="0">
                <a:effectLst>
                  <a:outerShdw blurRad="38100" dist="38100" dir="2700000" algn="tl">
                    <a:srgbClr val="C0C0C0"/>
                  </a:outerShdw>
                </a:effectLst>
                <a:latin typeface="Times New Roman"/>
                <a:cs typeface="Times New Roman"/>
              </a:rPr>
              <a:t>. Also s </a:t>
            </a:r>
            <a:r>
              <a:rPr lang="en-US" sz="2000" dirty="0" err="1">
                <a:effectLst>
                  <a:outerShdw blurRad="38100" dist="38100" dir="2700000" algn="tl">
                    <a:srgbClr val="C0C0C0"/>
                  </a:outerShdw>
                </a:effectLst>
                <a:latin typeface="Times New Roman"/>
                <a:cs typeface="Times New Roman"/>
              </a:rPr>
              <a:t>orbitals</a:t>
            </a:r>
            <a:r>
              <a:rPr lang="en-US" sz="2000" dirty="0">
                <a:effectLst>
                  <a:outerShdw blurRad="38100" dist="38100" dir="2700000" algn="tl">
                    <a:srgbClr val="C0C0C0"/>
                  </a:outerShdw>
                </a:effectLst>
                <a:latin typeface="Times New Roman"/>
                <a:cs typeface="Times New Roman"/>
              </a:rPr>
              <a:t> of hydrogen atoms overlap </a:t>
            </a:r>
            <a:r>
              <a:rPr lang="en-GB" sz="2000" dirty="0">
                <a:effectLst>
                  <a:outerShdw blurRad="38100" dist="38100" dir="2700000" algn="tl">
                    <a:srgbClr val="C0C0C0"/>
                  </a:outerShdw>
                </a:effectLst>
                <a:latin typeface="Times New Roman"/>
                <a:cs typeface="Times New Roman"/>
              </a:rPr>
              <a:t>with the sp</a:t>
            </a:r>
            <a:r>
              <a:rPr lang="en-GB" sz="2000" baseline="30000" dirty="0">
                <a:effectLst>
                  <a:outerShdw blurRad="38100" dist="38100" dir="2700000" algn="tl">
                    <a:srgbClr val="C0C0C0"/>
                  </a:outerShdw>
                </a:effectLst>
                <a:latin typeface="Times New Roman"/>
                <a:cs typeface="Times New Roman"/>
              </a:rPr>
              <a:t>2</a:t>
            </a:r>
            <a:r>
              <a:rPr lang="en-GB" sz="2000" dirty="0">
                <a:effectLst>
                  <a:outerShdw blurRad="38100" dist="38100" dir="2700000" algn="tl">
                    <a:srgbClr val="C0C0C0"/>
                  </a:outerShdw>
                </a:effectLst>
                <a:latin typeface="Times New Roman"/>
                <a:cs typeface="Times New Roman"/>
              </a:rPr>
              <a:t> </a:t>
            </a:r>
            <a:r>
              <a:rPr lang="en-GB" sz="2000" dirty="0" err="1">
                <a:effectLst>
                  <a:outerShdw blurRad="38100" dist="38100" dir="2700000" algn="tl">
                    <a:srgbClr val="C0C0C0"/>
                  </a:outerShdw>
                </a:effectLst>
                <a:latin typeface="Times New Roman"/>
                <a:cs typeface="Times New Roman"/>
              </a:rPr>
              <a:t>orbitals</a:t>
            </a:r>
            <a:r>
              <a:rPr lang="en-GB" sz="2000" dirty="0">
                <a:effectLst>
                  <a:outerShdw blurRad="38100" dist="38100" dir="2700000" algn="tl">
                    <a:srgbClr val="C0C0C0"/>
                  </a:outerShdw>
                </a:effectLst>
                <a:latin typeface="Times New Roman"/>
                <a:cs typeface="Times New Roman"/>
              </a:rPr>
              <a:t> in carbon atoms  to form two </a:t>
            </a:r>
          </a:p>
          <a:p>
            <a:pPr algn="just">
              <a:buClr>
                <a:schemeClr val="folHlink"/>
              </a:buClr>
              <a:buFont typeface="Wingdings" pitchFamily="2" charset="2"/>
              <a:buNone/>
              <a:defRPr/>
            </a:pPr>
            <a:r>
              <a:rPr lang="en-GB" sz="2000" dirty="0">
                <a:effectLst>
                  <a:outerShdw blurRad="38100" dist="38100" dir="2700000" algn="tl">
                    <a:srgbClr val="C0C0C0"/>
                  </a:outerShdw>
                </a:effectLst>
                <a:latin typeface="Times New Roman"/>
                <a:cs typeface="Times New Roman"/>
              </a:rPr>
              <a:t>C-H bonds with each carbon atom.</a:t>
            </a:r>
          </a:p>
          <a:p>
            <a:pPr algn="just">
              <a:buClr>
                <a:schemeClr val="folHlink"/>
              </a:buClr>
              <a:buFont typeface="Wingdings" pitchFamily="2" charset="2"/>
              <a:buChar char="Ø"/>
              <a:defRPr/>
            </a:pPr>
            <a:r>
              <a:rPr lang="en-GB" sz="2000" b="1" dirty="0">
                <a:effectLst>
                  <a:outerShdw blurRad="38100" dist="38100" dir="2700000" algn="tl">
                    <a:srgbClr val="C0C0C0"/>
                  </a:outerShdw>
                </a:effectLst>
                <a:latin typeface="Times New Roman"/>
                <a:cs typeface="Times New Roman"/>
              </a:rPr>
              <a:t> </a:t>
            </a:r>
            <a:r>
              <a:rPr lang="en-GB" sz="2000" dirty="0">
                <a:effectLst>
                  <a:outerShdw blurRad="38100" dist="38100" dir="2700000" algn="tl">
                    <a:srgbClr val="C0C0C0"/>
                  </a:outerShdw>
                </a:effectLst>
                <a:latin typeface="Times New Roman"/>
                <a:cs typeface="Times New Roman"/>
              </a:rPr>
              <a:t>The resulting shape of </a:t>
            </a:r>
            <a:r>
              <a:rPr lang="en-GB" sz="2000" dirty="0" err="1">
                <a:effectLst>
                  <a:outerShdw blurRad="38100" dist="38100" dir="2700000" algn="tl">
                    <a:srgbClr val="C0C0C0"/>
                  </a:outerShdw>
                </a:effectLst>
                <a:latin typeface="Times New Roman"/>
                <a:cs typeface="Times New Roman"/>
              </a:rPr>
              <a:t>ethene</a:t>
            </a:r>
            <a:r>
              <a:rPr lang="en-GB" sz="2000" dirty="0">
                <a:effectLst>
                  <a:outerShdw blurRad="38100" dist="38100" dir="2700000" algn="tl">
                    <a:srgbClr val="C0C0C0"/>
                  </a:outerShdw>
                </a:effectLst>
                <a:latin typeface="Times New Roman"/>
                <a:cs typeface="Times New Roman"/>
              </a:rPr>
              <a:t> molecule is </a:t>
            </a:r>
            <a:r>
              <a:rPr lang="en-GB" sz="2000" dirty="0">
                <a:solidFill>
                  <a:srgbClr val="CC0000"/>
                </a:solidFill>
                <a:effectLst>
                  <a:outerShdw blurRad="38100" dist="38100" dir="2700000" algn="tl">
                    <a:srgbClr val="C0C0C0"/>
                  </a:outerShdw>
                </a:effectLst>
                <a:latin typeface="Times New Roman"/>
                <a:cs typeface="Times New Roman"/>
              </a:rPr>
              <a:t>planar</a:t>
            </a:r>
            <a:r>
              <a:rPr lang="en-GB" sz="2000" dirty="0">
                <a:effectLst>
                  <a:outerShdw blurRad="38100" dist="38100" dir="2700000" algn="tl">
                    <a:srgbClr val="C0C0C0"/>
                  </a:outerShdw>
                </a:effectLst>
                <a:latin typeface="Times New Roman"/>
                <a:cs typeface="Times New Roman"/>
              </a:rPr>
              <a:t> with bond angles of </a:t>
            </a:r>
            <a:r>
              <a:rPr lang="en-GB" sz="2000" dirty="0">
                <a:solidFill>
                  <a:srgbClr val="CC0000"/>
                </a:solidFill>
                <a:effectLst>
                  <a:outerShdw blurRad="38100" dist="38100" dir="2700000" algn="tl">
                    <a:srgbClr val="C0C0C0"/>
                  </a:outerShdw>
                </a:effectLst>
                <a:latin typeface="Times New Roman"/>
                <a:cs typeface="Times New Roman"/>
              </a:rPr>
              <a:t>120º</a:t>
            </a:r>
            <a:r>
              <a:rPr lang="en-GB" sz="2000" dirty="0">
                <a:effectLst>
                  <a:outerShdw blurRad="38100" dist="38100" dir="2700000" algn="tl">
                    <a:srgbClr val="C0C0C0"/>
                  </a:outerShdw>
                </a:effectLst>
                <a:latin typeface="Times New Roman"/>
                <a:cs typeface="Times New Roman"/>
              </a:rPr>
              <a:t> and </a:t>
            </a:r>
            <a:r>
              <a:rPr lang="en-US" sz="2000" dirty="0">
                <a:effectLst>
                  <a:outerShdw blurRad="38100" dist="38100" dir="2700000" algn="tl">
                    <a:srgbClr val="C0C0C0"/>
                  </a:outerShdw>
                </a:effectLst>
                <a:latin typeface="Times New Roman"/>
                <a:cs typeface="Times New Roman"/>
              </a:rPr>
              <a:t>C=C bond length is </a:t>
            </a:r>
            <a:r>
              <a:rPr lang="en-US" sz="2000" dirty="0">
                <a:solidFill>
                  <a:srgbClr val="CC0000"/>
                </a:solidFill>
                <a:effectLst>
                  <a:outerShdw blurRad="38100" dist="38100" dir="2700000" algn="tl">
                    <a:srgbClr val="C0C0C0"/>
                  </a:outerShdw>
                </a:effectLst>
                <a:latin typeface="Times New Roman"/>
                <a:cs typeface="Times New Roman"/>
              </a:rPr>
              <a:t>1.34 </a:t>
            </a:r>
            <a:r>
              <a:rPr lang="en-US" sz="2000" dirty="0" err="1" smtClean="0">
                <a:solidFill>
                  <a:srgbClr val="CC0000"/>
                </a:solidFill>
                <a:effectLst>
                  <a:outerShdw blurRad="38100" dist="38100" dir="2700000" algn="tl">
                    <a:srgbClr val="C0C0C0"/>
                  </a:outerShdw>
                </a:effectLst>
                <a:latin typeface="Times New Roman"/>
                <a:cs typeface="Times New Roman"/>
              </a:rPr>
              <a:t>Å</a:t>
            </a:r>
            <a:r>
              <a:rPr lang="en-US" sz="2000" dirty="0" smtClean="0">
                <a:latin typeface="Times New Roman"/>
                <a:cs typeface="Times New Roman"/>
              </a:rPr>
              <a:t> </a:t>
            </a:r>
            <a:endParaRPr lang="en-US" sz="2000" dirty="0">
              <a:solidFill>
                <a:srgbClr val="C00000"/>
              </a:solidFill>
              <a:latin typeface="Times New Roman"/>
              <a:cs typeface="Times New Roman"/>
            </a:endParaRPr>
          </a:p>
        </p:txBody>
      </p:sp>
      <p:sp>
        <p:nvSpPr>
          <p:cNvPr id="33796" name="Slide Number Placeholder 6"/>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C270629B-A0EE-4ECF-8607-E51AC28CE9F3}" type="slidenum">
              <a:rPr lang="x-none" sz="1400">
                <a:cs typeface="Arial" pitchFamily="34" charset="0"/>
              </a:rPr>
              <a:pPr rtl="1"/>
              <a:t>5</a:t>
            </a:fld>
            <a:endParaRPr lang="en-US" sz="1400">
              <a:cs typeface="Arial" pitchFamily="34" charset="0"/>
            </a:endParaRPr>
          </a:p>
        </p:txBody>
      </p:sp>
      <p:sp>
        <p:nvSpPr>
          <p:cNvPr id="246793" name="Text Box 1033"/>
          <p:cNvSpPr txBox="1">
            <a:spLocks noChangeArrowheads="1"/>
          </p:cNvSpPr>
          <p:nvPr/>
        </p:nvSpPr>
        <p:spPr bwMode="auto">
          <a:xfrm>
            <a:off x="0" y="1214735"/>
            <a:ext cx="4114800" cy="461665"/>
          </a:xfrm>
          <a:prstGeom prst="rect">
            <a:avLst/>
          </a:prstGeom>
          <a:noFill/>
          <a:ln w="9525">
            <a:noFill/>
            <a:miter lim="800000"/>
            <a:headEnd/>
            <a:tailEnd/>
          </a:ln>
          <a:effectLst/>
        </p:spPr>
        <p:txBody>
          <a:bodyPr wrap="square">
            <a:spAutoFit/>
          </a:bodyPr>
          <a:lstStyle/>
          <a:p>
            <a:pPr rtl="1">
              <a:spcBef>
                <a:spcPct val="50000"/>
              </a:spcBef>
              <a:defRPr/>
            </a:pPr>
            <a:r>
              <a:rPr lang="en-US" sz="2400" b="1" dirty="0">
                <a:solidFill>
                  <a:schemeClr val="accent2"/>
                </a:solidFill>
                <a:effectLst>
                  <a:outerShdw blurRad="38100" dist="38100" dir="2700000" algn="tl">
                    <a:srgbClr val="C0C0C0"/>
                  </a:outerShdw>
                </a:effectLst>
                <a:latin typeface="Times New Roman"/>
                <a:cs typeface="Times New Roman"/>
              </a:rPr>
              <a:t>Orbital Overlap In </a:t>
            </a:r>
            <a:r>
              <a:rPr lang="en-US" sz="2400" b="1" dirty="0" err="1">
                <a:solidFill>
                  <a:schemeClr val="accent2"/>
                </a:solidFill>
                <a:effectLst>
                  <a:outerShdw blurRad="38100" dist="38100" dir="2700000" algn="tl">
                    <a:srgbClr val="C0C0C0"/>
                  </a:outerShdw>
                </a:effectLst>
                <a:latin typeface="Times New Roman"/>
                <a:cs typeface="Times New Roman"/>
              </a:rPr>
              <a:t>Ethene</a:t>
            </a:r>
            <a:endParaRPr lang="en-US" sz="2400" b="1" dirty="0">
              <a:solidFill>
                <a:schemeClr val="accent2"/>
              </a:solidFill>
              <a:effectLst>
                <a:outerShdw blurRad="38100" dist="38100" dir="2700000" algn="tl">
                  <a:srgbClr val="C0C0C0"/>
                </a:outerShdw>
              </a:effectLst>
              <a:latin typeface="Times New Roman"/>
              <a:cs typeface="Times New Roman"/>
            </a:endParaRPr>
          </a:p>
        </p:txBody>
      </p:sp>
      <p:sp>
        <p:nvSpPr>
          <p:cNvPr id="10" name="Rectangle 9"/>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cxnSp>
        <p:nvCxnSpPr>
          <p:cNvPr id="13" name="Straight Connector 12"/>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026"/>
          <p:cNvSpPr txBox="1">
            <a:spLocks noChangeArrowheads="1"/>
          </p:cNvSpPr>
          <p:nvPr/>
        </p:nvSpPr>
        <p:spPr bwMode="auto">
          <a:xfrm>
            <a:off x="4800600" y="2667000"/>
            <a:ext cx="4089400" cy="646331"/>
          </a:xfrm>
          <a:prstGeom prst="rect">
            <a:avLst/>
          </a:prstGeom>
          <a:noFill/>
          <a:ln w="9525">
            <a:noFill/>
            <a:miter lim="800000"/>
            <a:headEnd/>
            <a:tailEnd/>
          </a:ln>
        </p:spPr>
        <p:txBody>
          <a:bodyPr>
            <a:spAutoFit/>
          </a:bodyPr>
          <a:lstStyle/>
          <a:p>
            <a:pPr algn="just">
              <a:spcAft>
                <a:spcPts val="200"/>
              </a:spcAft>
            </a:pPr>
            <a:r>
              <a:rPr lang="en-GB">
                <a:latin typeface="Times New Roman"/>
                <a:cs typeface="Times New Roman"/>
              </a:rPr>
              <a:t>two sp</a:t>
            </a:r>
            <a:r>
              <a:rPr lang="en-GB" baseline="30000">
                <a:latin typeface="Times New Roman"/>
                <a:cs typeface="Times New Roman"/>
              </a:rPr>
              <a:t>2</a:t>
            </a:r>
            <a:r>
              <a:rPr lang="en-GB">
                <a:latin typeface="Times New Roman"/>
                <a:cs typeface="Times New Roman"/>
              </a:rPr>
              <a:t> orbitals overlap to form a sigma bond between the two carbon atoms</a:t>
            </a:r>
          </a:p>
        </p:txBody>
      </p:sp>
      <p:sp>
        <p:nvSpPr>
          <p:cNvPr id="34819" name="Line 1027"/>
          <p:cNvSpPr>
            <a:spLocks noChangeShapeType="1"/>
          </p:cNvSpPr>
          <p:nvPr/>
        </p:nvSpPr>
        <p:spPr bwMode="auto">
          <a:xfrm>
            <a:off x="8826500" y="6629400"/>
            <a:ext cx="190500" cy="1588"/>
          </a:xfrm>
          <a:prstGeom prst="line">
            <a:avLst/>
          </a:prstGeom>
          <a:noFill/>
          <a:ln w="76200">
            <a:solidFill>
              <a:schemeClr val="bg2"/>
            </a:solidFill>
            <a:round/>
            <a:headEnd/>
            <a:tailEnd type="triangle" w="med" len="med"/>
          </a:ln>
        </p:spPr>
        <p:txBody>
          <a:bodyPr wrap="none" anchor="ctr"/>
          <a:lstStyle/>
          <a:p>
            <a:endParaRPr lang="en-US"/>
          </a:p>
        </p:txBody>
      </p:sp>
      <p:sp>
        <p:nvSpPr>
          <p:cNvPr id="34820" name="AutoShape 1028">
            <a:hlinkClick r:id="" action="ppaction://hlinkshowjump?jump=nextslide" highlightClick="1"/>
          </p:cNvPr>
          <p:cNvSpPr>
            <a:spLocks noChangeArrowheads="1"/>
          </p:cNvSpPr>
          <p:nvPr/>
        </p:nvSpPr>
        <p:spPr bwMode="auto">
          <a:xfrm>
            <a:off x="8661400" y="6438900"/>
            <a:ext cx="457200" cy="393700"/>
          </a:xfrm>
          <a:prstGeom prst="actionButtonBlank">
            <a:avLst/>
          </a:prstGeom>
          <a:noFill/>
          <a:ln w="9525">
            <a:noFill/>
            <a:miter lim="800000"/>
            <a:headEnd/>
            <a:tailEnd/>
          </a:ln>
        </p:spPr>
        <p:txBody>
          <a:bodyPr wrap="none" anchor="ctr"/>
          <a:lstStyle/>
          <a:p>
            <a:pPr algn="r" rtl="1"/>
            <a:endParaRPr lang="en-GB">
              <a:cs typeface="Arial" pitchFamily="34" charset="0"/>
            </a:endParaRPr>
          </a:p>
        </p:txBody>
      </p:sp>
      <p:sp>
        <p:nvSpPr>
          <p:cNvPr id="34821" name="Line 1029"/>
          <p:cNvSpPr>
            <a:spLocks noChangeShapeType="1"/>
          </p:cNvSpPr>
          <p:nvPr/>
        </p:nvSpPr>
        <p:spPr bwMode="auto">
          <a:xfrm flipH="1">
            <a:off x="139700" y="6629400"/>
            <a:ext cx="190500" cy="0"/>
          </a:xfrm>
          <a:prstGeom prst="line">
            <a:avLst/>
          </a:prstGeom>
          <a:noFill/>
          <a:ln w="76200">
            <a:solidFill>
              <a:schemeClr val="bg2"/>
            </a:solidFill>
            <a:round/>
            <a:headEnd/>
            <a:tailEnd type="triangle" w="med" len="med"/>
          </a:ln>
        </p:spPr>
        <p:txBody>
          <a:bodyPr wrap="none" anchor="ctr"/>
          <a:lstStyle/>
          <a:p>
            <a:endParaRPr lang="en-US"/>
          </a:p>
        </p:txBody>
      </p:sp>
      <p:sp>
        <p:nvSpPr>
          <p:cNvPr id="34822" name="AutoShape 1030">
            <a:hlinkClick r:id="" action="ppaction://hlinkshowjump?jump=previousslide" highlightClick="1"/>
          </p:cNvPr>
          <p:cNvSpPr>
            <a:spLocks noChangeArrowheads="1"/>
          </p:cNvSpPr>
          <p:nvPr/>
        </p:nvSpPr>
        <p:spPr bwMode="auto">
          <a:xfrm>
            <a:off x="139700" y="6438900"/>
            <a:ext cx="342900" cy="393700"/>
          </a:xfrm>
          <a:prstGeom prst="actionButtonBlank">
            <a:avLst/>
          </a:prstGeom>
          <a:noFill/>
          <a:ln w="9525">
            <a:noFill/>
            <a:miter lim="800000"/>
            <a:headEnd/>
            <a:tailEnd/>
          </a:ln>
        </p:spPr>
        <p:txBody>
          <a:bodyPr wrap="none" anchor="ctr"/>
          <a:lstStyle/>
          <a:p>
            <a:pPr algn="r" rtl="1"/>
            <a:endParaRPr lang="en-GB">
              <a:cs typeface="Arial" pitchFamily="34" charset="0"/>
            </a:endParaRPr>
          </a:p>
        </p:txBody>
      </p:sp>
      <p:sp>
        <p:nvSpPr>
          <p:cNvPr id="246793" name="Text Box 1033"/>
          <p:cNvSpPr txBox="1">
            <a:spLocks noChangeArrowheads="1"/>
          </p:cNvSpPr>
          <p:nvPr/>
        </p:nvSpPr>
        <p:spPr bwMode="auto">
          <a:xfrm>
            <a:off x="990600" y="990600"/>
            <a:ext cx="6248400" cy="461665"/>
          </a:xfrm>
          <a:prstGeom prst="rect">
            <a:avLst/>
          </a:prstGeom>
          <a:noFill/>
          <a:ln w="9525">
            <a:noFill/>
            <a:miter lim="800000"/>
            <a:headEnd/>
            <a:tailEnd/>
          </a:ln>
          <a:effectLst/>
        </p:spPr>
        <p:txBody>
          <a:bodyPr>
            <a:spAutoFit/>
          </a:bodyPr>
          <a:lstStyle/>
          <a:p>
            <a:pPr algn="ctr" rtl="1">
              <a:spcBef>
                <a:spcPct val="50000"/>
              </a:spcBef>
              <a:defRPr/>
            </a:pPr>
            <a:r>
              <a:rPr lang="en-US" sz="2400" b="1" dirty="0">
                <a:solidFill>
                  <a:schemeClr val="hlink"/>
                </a:solidFill>
                <a:effectLst>
                  <a:outerShdw blurRad="38100" dist="38100" dir="2700000" algn="tl">
                    <a:srgbClr val="C0C0C0"/>
                  </a:outerShdw>
                </a:effectLst>
                <a:latin typeface="Times New Roman"/>
                <a:cs typeface="Times New Roman"/>
              </a:rPr>
              <a:t>Orbital Overlap In </a:t>
            </a:r>
            <a:r>
              <a:rPr lang="en-US" sz="2400" b="1" dirty="0" err="1">
                <a:solidFill>
                  <a:schemeClr val="hlink"/>
                </a:solidFill>
                <a:effectLst>
                  <a:outerShdw blurRad="38100" dist="38100" dir="2700000" algn="tl">
                    <a:srgbClr val="C0C0C0"/>
                  </a:outerShdw>
                </a:effectLst>
                <a:latin typeface="Times New Roman"/>
                <a:cs typeface="Times New Roman"/>
              </a:rPr>
              <a:t>Ethene</a:t>
            </a:r>
            <a:endParaRPr lang="en-US" sz="2400" b="1" dirty="0">
              <a:solidFill>
                <a:schemeClr val="hlink"/>
              </a:solidFill>
              <a:effectLst>
                <a:outerShdw blurRad="38100" dist="38100" dir="2700000" algn="tl">
                  <a:srgbClr val="C0C0C0"/>
                </a:outerShdw>
              </a:effectLst>
              <a:latin typeface="Times New Roman"/>
              <a:cs typeface="Times New Roman"/>
            </a:endParaRPr>
          </a:p>
        </p:txBody>
      </p:sp>
      <p:pic>
        <p:nvPicPr>
          <p:cNvPr id="34824" name="Picture 1049" descr="sp28g"/>
          <p:cNvPicPr>
            <a:picLocks noChangeAspect="1" noChangeArrowheads="1"/>
          </p:cNvPicPr>
          <p:nvPr/>
        </p:nvPicPr>
        <p:blipFill>
          <a:blip r:embed="rId2" cstate="print"/>
          <a:srcRect/>
          <a:stretch>
            <a:fillRect/>
          </a:stretch>
        </p:blipFill>
        <p:spPr bwMode="auto">
          <a:xfrm>
            <a:off x="6288084" y="3276600"/>
            <a:ext cx="1636716" cy="1298575"/>
          </a:xfrm>
          <a:prstGeom prst="rect">
            <a:avLst/>
          </a:prstGeom>
          <a:noFill/>
          <a:ln w="9525">
            <a:noFill/>
            <a:miter lim="800000"/>
            <a:headEnd/>
            <a:tailEnd/>
          </a:ln>
        </p:spPr>
      </p:pic>
      <p:pic>
        <p:nvPicPr>
          <p:cNvPr id="34825" name="Picture 1050" descr="sp24g"/>
          <p:cNvPicPr>
            <a:picLocks noChangeAspect="1" noChangeArrowheads="1"/>
          </p:cNvPicPr>
          <p:nvPr/>
        </p:nvPicPr>
        <p:blipFill>
          <a:blip r:embed="rId3" cstate="print"/>
          <a:srcRect/>
          <a:stretch>
            <a:fillRect/>
          </a:stretch>
        </p:blipFill>
        <p:spPr bwMode="auto">
          <a:xfrm>
            <a:off x="6172200" y="1360510"/>
            <a:ext cx="1724025" cy="1230290"/>
          </a:xfrm>
          <a:prstGeom prst="rect">
            <a:avLst/>
          </a:prstGeom>
          <a:noFill/>
          <a:ln w="9525">
            <a:noFill/>
            <a:miter lim="800000"/>
            <a:headEnd/>
            <a:tailEnd/>
          </a:ln>
        </p:spPr>
      </p:pic>
      <p:sp>
        <p:nvSpPr>
          <p:cNvPr id="34826" name="Text Box 1051"/>
          <p:cNvSpPr txBox="1">
            <a:spLocks noChangeArrowheads="1"/>
          </p:cNvSpPr>
          <p:nvPr/>
        </p:nvSpPr>
        <p:spPr bwMode="auto">
          <a:xfrm>
            <a:off x="228600" y="4572000"/>
            <a:ext cx="3873500" cy="646331"/>
          </a:xfrm>
          <a:prstGeom prst="rect">
            <a:avLst/>
          </a:prstGeom>
          <a:noFill/>
          <a:ln w="9525">
            <a:noFill/>
            <a:miter lim="800000"/>
            <a:headEnd/>
            <a:tailEnd/>
          </a:ln>
        </p:spPr>
        <p:txBody>
          <a:bodyPr>
            <a:spAutoFit/>
          </a:bodyPr>
          <a:lstStyle/>
          <a:p>
            <a:pPr algn="just">
              <a:spcAft>
                <a:spcPts val="200"/>
              </a:spcAft>
            </a:pPr>
            <a:r>
              <a:rPr lang="en-GB" dirty="0">
                <a:latin typeface="Times New Roman"/>
                <a:cs typeface="Times New Roman"/>
              </a:rPr>
              <a:t>two 2p orbitals overlap to form a pi bond between the two carbon atoms</a:t>
            </a:r>
          </a:p>
        </p:txBody>
      </p:sp>
      <p:pic>
        <p:nvPicPr>
          <p:cNvPr id="34827" name="Picture 1052" descr="sp26g"/>
          <p:cNvPicPr>
            <a:picLocks noChangeAspect="1" noChangeArrowheads="1"/>
          </p:cNvPicPr>
          <p:nvPr/>
        </p:nvPicPr>
        <p:blipFill>
          <a:blip r:embed="rId4" cstate="print"/>
          <a:srcRect/>
          <a:stretch>
            <a:fillRect/>
          </a:stretch>
        </p:blipFill>
        <p:spPr bwMode="auto">
          <a:xfrm>
            <a:off x="990600" y="3423508"/>
            <a:ext cx="1157288" cy="1148492"/>
          </a:xfrm>
          <a:prstGeom prst="rect">
            <a:avLst/>
          </a:prstGeom>
          <a:noFill/>
          <a:ln w="9525">
            <a:noFill/>
            <a:miter lim="800000"/>
            <a:headEnd/>
            <a:tailEnd/>
          </a:ln>
        </p:spPr>
      </p:pic>
      <p:sp>
        <p:nvSpPr>
          <p:cNvPr id="34828" name="Text Box 1053"/>
          <p:cNvSpPr txBox="1">
            <a:spLocks noChangeArrowheads="1"/>
          </p:cNvSpPr>
          <p:nvPr/>
        </p:nvSpPr>
        <p:spPr bwMode="auto">
          <a:xfrm>
            <a:off x="4737100" y="4508500"/>
            <a:ext cx="4330700" cy="923330"/>
          </a:xfrm>
          <a:prstGeom prst="rect">
            <a:avLst/>
          </a:prstGeom>
          <a:noFill/>
          <a:ln w="9525">
            <a:noFill/>
            <a:miter lim="800000"/>
            <a:headEnd/>
            <a:tailEnd/>
          </a:ln>
        </p:spPr>
        <p:txBody>
          <a:bodyPr>
            <a:spAutoFit/>
          </a:bodyPr>
          <a:lstStyle/>
          <a:p>
            <a:pPr algn="just">
              <a:spcAft>
                <a:spcPts val="200"/>
              </a:spcAft>
            </a:pPr>
            <a:r>
              <a:rPr lang="en-GB">
                <a:latin typeface="Times New Roman"/>
                <a:cs typeface="Times New Roman"/>
              </a:rPr>
              <a:t>s orbitals in hydrogen atoms overlap with the sp</a:t>
            </a:r>
            <a:r>
              <a:rPr lang="en-GB" baseline="30000">
                <a:latin typeface="Times New Roman"/>
                <a:cs typeface="Times New Roman"/>
              </a:rPr>
              <a:t>2</a:t>
            </a:r>
            <a:r>
              <a:rPr lang="en-GB">
                <a:latin typeface="Times New Roman"/>
                <a:cs typeface="Times New Roman"/>
              </a:rPr>
              <a:t> orbitals in carbon atoms to form C-H bonds</a:t>
            </a:r>
          </a:p>
        </p:txBody>
      </p:sp>
      <p:sp>
        <p:nvSpPr>
          <p:cNvPr id="34829" name="Text Box 1054"/>
          <p:cNvSpPr txBox="1">
            <a:spLocks noChangeArrowheads="1"/>
          </p:cNvSpPr>
          <p:nvPr/>
        </p:nvSpPr>
        <p:spPr bwMode="auto">
          <a:xfrm>
            <a:off x="2438400" y="6096000"/>
            <a:ext cx="3810000" cy="646331"/>
          </a:xfrm>
          <a:prstGeom prst="rect">
            <a:avLst/>
          </a:prstGeom>
          <a:noFill/>
          <a:ln w="9525">
            <a:noFill/>
            <a:miter lim="800000"/>
            <a:headEnd/>
            <a:tailEnd/>
          </a:ln>
        </p:spPr>
        <p:txBody>
          <a:bodyPr>
            <a:spAutoFit/>
          </a:bodyPr>
          <a:lstStyle/>
          <a:p>
            <a:pPr algn="just">
              <a:spcAft>
                <a:spcPts val="200"/>
              </a:spcAft>
            </a:pPr>
            <a:r>
              <a:rPr lang="en-GB" dirty="0">
                <a:latin typeface="Times New Roman"/>
                <a:cs typeface="Times New Roman"/>
              </a:rPr>
              <a:t>the resulting shape is planar</a:t>
            </a:r>
            <a:r>
              <a:rPr lang="en-US" dirty="0">
                <a:latin typeface="Times New Roman"/>
                <a:cs typeface="Times New Roman"/>
              </a:rPr>
              <a:t> </a:t>
            </a:r>
            <a:r>
              <a:rPr lang="en-GB" dirty="0">
                <a:latin typeface="Times New Roman"/>
                <a:cs typeface="Times New Roman"/>
              </a:rPr>
              <a:t>with bond angles of 120º and </a:t>
            </a:r>
            <a:r>
              <a:rPr lang="en-US" dirty="0">
                <a:latin typeface="Times New Roman"/>
                <a:cs typeface="Times New Roman"/>
              </a:rPr>
              <a:t>C=C (1.34 </a:t>
            </a:r>
            <a:r>
              <a:rPr lang="en-US" dirty="0" err="1">
                <a:latin typeface="Times New Roman"/>
                <a:cs typeface="Times New Roman"/>
              </a:rPr>
              <a:t>Å</a:t>
            </a:r>
            <a:r>
              <a:rPr lang="en-US" dirty="0">
                <a:latin typeface="Times New Roman"/>
                <a:cs typeface="Times New Roman"/>
              </a:rPr>
              <a:t>)</a:t>
            </a:r>
            <a:endParaRPr lang="en-GB" dirty="0">
              <a:latin typeface="Times New Roman"/>
              <a:cs typeface="Times New Roman"/>
            </a:endParaRPr>
          </a:p>
        </p:txBody>
      </p:sp>
      <p:pic>
        <p:nvPicPr>
          <p:cNvPr id="34830" name="Picture 6" descr="sp23g"/>
          <p:cNvPicPr>
            <a:picLocks noChangeAspect="1" noChangeArrowheads="1"/>
          </p:cNvPicPr>
          <p:nvPr/>
        </p:nvPicPr>
        <p:blipFill>
          <a:blip r:embed="rId5" cstate="print"/>
          <a:srcRect/>
          <a:stretch>
            <a:fillRect/>
          </a:stretch>
        </p:blipFill>
        <p:spPr bwMode="auto">
          <a:xfrm>
            <a:off x="609600" y="1478734"/>
            <a:ext cx="2209800" cy="1188266"/>
          </a:xfrm>
          <a:prstGeom prst="rect">
            <a:avLst/>
          </a:prstGeom>
          <a:noFill/>
          <a:ln w="9525">
            <a:noFill/>
            <a:miter lim="800000"/>
            <a:headEnd/>
            <a:tailEnd/>
          </a:ln>
        </p:spPr>
      </p:pic>
      <p:sp>
        <p:nvSpPr>
          <p:cNvPr id="34831" name="Rectangle 15"/>
          <p:cNvSpPr>
            <a:spLocks noChangeArrowheads="1"/>
          </p:cNvSpPr>
          <p:nvPr/>
        </p:nvSpPr>
        <p:spPr bwMode="auto">
          <a:xfrm>
            <a:off x="500248" y="2711450"/>
            <a:ext cx="2806515" cy="369332"/>
          </a:xfrm>
          <a:prstGeom prst="rect">
            <a:avLst/>
          </a:prstGeom>
          <a:noFill/>
          <a:ln w="9525">
            <a:noFill/>
            <a:miter lim="800000"/>
            <a:headEnd/>
            <a:tailEnd/>
          </a:ln>
        </p:spPr>
        <p:txBody>
          <a:bodyPr wrap="none">
            <a:spAutoFit/>
          </a:bodyPr>
          <a:lstStyle/>
          <a:p>
            <a:pPr algn="r" rtl="1"/>
            <a:r>
              <a:rPr lang="en-GB" dirty="0">
                <a:latin typeface="Times New Roman"/>
                <a:cs typeface="Times New Roman"/>
              </a:rPr>
              <a:t>sp</a:t>
            </a:r>
            <a:r>
              <a:rPr lang="en-GB" baseline="30000" dirty="0">
                <a:latin typeface="Times New Roman"/>
                <a:cs typeface="Times New Roman"/>
              </a:rPr>
              <a:t>2</a:t>
            </a:r>
            <a:r>
              <a:rPr lang="en-GB" dirty="0">
                <a:latin typeface="Times New Roman"/>
                <a:cs typeface="Times New Roman"/>
              </a:rPr>
              <a:t> hybridized carbon atoms </a:t>
            </a:r>
            <a:endParaRPr lang="en-US" dirty="0">
              <a:latin typeface="Times New Roman"/>
              <a:cs typeface="Times New Roman"/>
            </a:endParaRPr>
          </a:p>
        </p:txBody>
      </p:sp>
      <p:pic>
        <p:nvPicPr>
          <p:cNvPr id="34832" name="Picture 1031" descr="sp27g"/>
          <p:cNvPicPr>
            <a:picLocks noChangeAspect="1" noChangeArrowheads="1"/>
          </p:cNvPicPr>
          <p:nvPr/>
        </p:nvPicPr>
        <p:blipFill>
          <a:blip r:embed="rId6" cstate="print"/>
          <a:srcRect/>
          <a:stretch>
            <a:fillRect/>
          </a:stretch>
        </p:blipFill>
        <p:spPr bwMode="auto">
          <a:xfrm>
            <a:off x="3505200" y="5163873"/>
            <a:ext cx="1752600" cy="943240"/>
          </a:xfrm>
          <a:prstGeom prst="rect">
            <a:avLst/>
          </a:prstGeom>
          <a:noFill/>
          <a:ln w="9525">
            <a:noFill/>
            <a:miter lim="800000"/>
            <a:headEnd/>
            <a:tailEnd/>
          </a:ln>
        </p:spPr>
      </p:pic>
      <p:sp>
        <p:nvSpPr>
          <p:cNvPr id="34833" name="Slide Number Placeholder 19"/>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CE2E5D68-CFBD-4131-A909-1AF96DD8BB97}" type="slidenum">
              <a:rPr lang="x-none" sz="1400">
                <a:cs typeface="Arial" pitchFamily="34" charset="0"/>
              </a:rPr>
              <a:pPr rtl="1"/>
              <a:t>6</a:t>
            </a:fld>
            <a:endParaRPr lang="en-US" sz="1400">
              <a:cs typeface="Arial" pitchFamily="34" charset="0"/>
            </a:endParaRPr>
          </a:p>
        </p:txBody>
      </p:sp>
      <p:sp>
        <p:nvSpPr>
          <p:cNvPr id="18" name="Rectangle 17"/>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cxnSp>
        <p:nvCxnSpPr>
          <p:cNvPr id="21" name="Straight Connector 20"/>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76200"/>
            <a:ext cx="6512511" cy="1143000"/>
          </a:xfrm>
        </p:spPr>
        <p:txBody>
          <a:bodyPr/>
          <a:lstStyle/>
          <a:p>
            <a:pPr marL="0" indent="0" algn="ctr">
              <a:buNone/>
            </a:pPr>
            <a:r>
              <a:rPr lang="en-US" sz="3600" dirty="0" smtClean="0">
                <a:solidFill>
                  <a:schemeClr val="accent1"/>
                </a:solidFill>
                <a:latin typeface="Andalus" panose="02020603050405020304" pitchFamily="18" charset="-78"/>
                <a:cs typeface="Andalus" panose="02020603050405020304" pitchFamily="18" charset="-78"/>
              </a:rPr>
              <a:t>Nomenclature </a:t>
            </a:r>
            <a:r>
              <a:rPr lang="en-US" sz="3600" dirty="0">
                <a:solidFill>
                  <a:schemeClr val="accent1"/>
                </a:solidFill>
                <a:latin typeface="Andalus" panose="02020603050405020304" pitchFamily="18" charset="-78"/>
                <a:cs typeface="Andalus" panose="02020603050405020304" pitchFamily="18" charset="-78"/>
              </a:rPr>
              <a:t>Of Alkenes </a:t>
            </a:r>
            <a:r>
              <a:rPr lang="en-US" sz="3600" dirty="0" smtClean="0">
                <a:solidFill>
                  <a:schemeClr val="accent1"/>
                </a:solidFill>
                <a:latin typeface="Andalus" panose="02020603050405020304" pitchFamily="18" charset="-78"/>
                <a:cs typeface="Andalus" panose="02020603050405020304" pitchFamily="18" charset="-78"/>
              </a:rPr>
              <a:t>and </a:t>
            </a:r>
            <a:r>
              <a:rPr lang="en-US" sz="3600" dirty="0" err="1">
                <a:solidFill>
                  <a:schemeClr val="accent1"/>
                </a:solidFill>
                <a:latin typeface="Andalus" panose="02020603050405020304" pitchFamily="18" charset="-78"/>
                <a:cs typeface="Andalus" panose="02020603050405020304" pitchFamily="18" charset="-78"/>
              </a:rPr>
              <a:t>Cycloalkenes</a:t>
            </a:r>
            <a:endParaRPr lang="en-US" sz="3600" dirty="0">
              <a:solidFill>
                <a:schemeClr val="accent1"/>
              </a:solidFill>
              <a:latin typeface="Andalus" panose="02020603050405020304" pitchFamily="18" charset="-78"/>
              <a:cs typeface="Andalus" panose="02020603050405020304" pitchFamily="18" charset="-78"/>
            </a:endParaRPr>
          </a:p>
        </p:txBody>
      </p:sp>
      <p:sp>
        <p:nvSpPr>
          <p:cNvPr id="5" name="Content Placeholder 2"/>
          <p:cNvSpPr>
            <a:spLocks noGrp="1"/>
          </p:cNvSpPr>
          <p:nvPr>
            <p:ph idx="4294967295"/>
          </p:nvPr>
        </p:nvSpPr>
        <p:spPr>
          <a:xfrm>
            <a:off x="152400" y="1371600"/>
            <a:ext cx="8153400" cy="503238"/>
          </a:xfrm>
        </p:spPr>
        <p:txBody>
          <a:bodyPr>
            <a:noAutofit/>
          </a:bodyPr>
          <a:lstStyle/>
          <a:p>
            <a:pPr>
              <a:buFont typeface="Wingdings 2" pitchFamily="18" charset="2"/>
              <a:buNone/>
              <a:defRPr/>
            </a:pPr>
            <a:r>
              <a:rPr lang="en-US" sz="2400" dirty="0" smtClean="0">
                <a:solidFill>
                  <a:srgbClr val="A50021"/>
                </a:solidFill>
                <a:latin typeface="Andalus" panose="02020603050405020304" pitchFamily="18" charset="-78"/>
                <a:cs typeface="Andalus" panose="02020603050405020304" pitchFamily="18" charset="-78"/>
              </a:rPr>
              <a:t>1. </a:t>
            </a:r>
            <a:r>
              <a:rPr lang="en-US" sz="2400" b="1" dirty="0" smtClean="0">
                <a:solidFill>
                  <a:srgbClr val="A50021"/>
                </a:solidFill>
                <a:latin typeface="Andalus" panose="02020603050405020304" pitchFamily="18" charset="-78"/>
                <a:cs typeface="Andalus" panose="02020603050405020304" pitchFamily="18" charset="-78"/>
              </a:rPr>
              <a:t>Alkene common names: </a:t>
            </a:r>
          </a:p>
          <a:p>
            <a:pPr>
              <a:defRPr/>
            </a:pPr>
            <a:endParaRPr lang="en-US" sz="2000" b="1" dirty="0" smtClean="0">
              <a:solidFill>
                <a:srgbClr val="C00000"/>
              </a:solidFill>
              <a:latin typeface="Bookman Old Style" pitchFamily="18" charset="0"/>
            </a:endParaRPr>
          </a:p>
          <a:p>
            <a:pPr>
              <a:defRPr/>
            </a:pPr>
            <a:endParaRPr lang="en-US" sz="2000" b="1" dirty="0" smtClean="0">
              <a:solidFill>
                <a:srgbClr val="C00000"/>
              </a:solidFill>
              <a:latin typeface="Bookman Old Style" pitchFamily="18" charset="0"/>
            </a:endParaRPr>
          </a:p>
          <a:p>
            <a:pPr>
              <a:buFont typeface="Wingdings 2" pitchFamily="18" charset="2"/>
              <a:buNone/>
              <a:defRPr/>
            </a:pPr>
            <a:endParaRPr lang="en-US" sz="2000" b="1" dirty="0" smtClean="0">
              <a:solidFill>
                <a:srgbClr val="A50021"/>
              </a:solidFill>
              <a:effectLst>
                <a:outerShdw blurRad="38100" dist="38100" dir="2700000" algn="tl">
                  <a:srgbClr val="C0C0C0"/>
                </a:outerShdw>
              </a:effectLst>
              <a:latin typeface="Bookman Old Style" pitchFamily="18" charset="0"/>
            </a:endParaRPr>
          </a:p>
          <a:p>
            <a:pPr>
              <a:buFont typeface="Wingdings 2" pitchFamily="18" charset="2"/>
              <a:buNone/>
              <a:defRPr/>
            </a:pPr>
            <a:r>
              <a:rPr lang="en-US" sz="2400" b="1" dirty="0" smtClean="0">
                <a:solidFill>
                  <a:srgbClr val="A50021"/>
                </a:solidFill>
                <a:effectLst>
                  <a:outerShdw blurRad="38100" dist="38100" dir="2700000" algn="tl">
                    <a:srgbClr val="C0C0C0"/>
                  </a:outerShdw>
                </a:effectLst>
                <a:latin typeface="Andalus" panose="02020603050405020304" pitchFamily="18" charset="-78"/>
                <a:cs typeface="Andalus" panose="02020603050405020304" pitchFamily="18" charset="-78"/>
              </a:rPr>
              <a:t>Substituent groups containing double bonds are:</a:t>
            </a:r>
            <a:r>
              <a:rPr lang="en-US" sz="2400" dirty="0" smtClean="0">
                <a:effectLst>
                  <a:outerShdw blurRad="38100" dist="38100" dir="2700000" algn="tl">
                    <a:srgbClr val="C0C0C0"/>
                  </a:outerShdw>
                </a:effectLst>
                <a:latin typeface="Andalus" panose="02020603050405020304" pitchFamily="18" charset="-78"/>
                <a:cs typeface="Andalus" panose="02020603050405020304" pitchFamily="18" charset="-78"/>
              </a:rPr>
              <a:t> </a:t>
            </a:r>
          </a:p>
          <a:p>
            <a:pPr>
              <a:buFont typeface="Wingdings" pitchFamily="2" charset="2"/>
              <a:buChar char="Ø"/>
              <a:defRPr/>
            </a:pPr>
            <a:r>
              <a:rPr lang="en-US" sz="2400" dirty="0" smtClean="0">
                <a:effectLst>
                  <a:outerShdw blurRad="38100" dist="38100" dir="2700000" algn="tl">
                    <a:srgbClr val="C0C0C0"/>
                  </a:outerShdw>
                </a:effectLst>
                <a:latin typeface="Andalus" panose="02020603050405020304" pitchFamily="18" charset="-78"/>
                <a:cs typeface="Andalus" panose="02020603050405020304" pitchFamily="18" charset="-78"/>
              </a:rPr>
              <a:t>H</a:t>
            </a:r>
            <a:r>
              <a:rPr lang="en-US" sz="2400" baseline="-25000" dirty="0" smtClean="0">
                <a:effectLst>
                  <a:outerShdw blurRad="38100" dist="38100" dir="2700000" algn="tl">
                    <a:srgbClr val="C0C0C0"/>
                  </a:outerShdw>
                </a:effectLst>
                <a:latin typeface="Andalus" panose="02020603050405020304" pitchFamily="18" charset="-78"/>
                <a:cs typeface="Andalus" panose="02020603050405020304" pitchFamily="18" charset="-78"/>
              </a:rPr>
              <a:t>2</a:t>
            </a:r>
            <a:r>
              <a:rPr lang="en-US" sz="2400" dirty="0" smtClean="0">
                <a:effectLst>
                  <a:outerShdw blurRad="38100" dist="38100" dir="2700000" algn="tl">
                    <a:srgbClr val="C0C0C0"/>
                  </a:outerShdw>
                </a:effectLst>
                <a:latin typeface="Andalus" panose="02020603050405020304" pitchFamily="18" charset="-78"/>
                <a:cs typeface="Andalus" panose="02020603050405020304" pitchFamily="18" charset="-78"/>
              </a:rPr>
              <a:t>C=CH–   Vinyl group</a:t>
            </a:r>
          </a:p>
          <a:p>
            <a:pPr>
              <a:buFont typeface="Wingdings" pitchFamily="2" charset="2"/>
              <a:buChar char="Ø"/>
              <a:defRPr/>
            </a:pPr>
            <a:r>
              <a:rPr lang="en-US" sz="2400" dirty="0" smtClean="0">
                <a:effectLst>
                  <a:outerShdw blurRad="38100" dist="38100" dir="2700000" algn="tl">
                    <a:srgbClr val="C0C0C0"/>
                  </a:outerShdw>
                </a:effectLst>
                <a:latin typeface="Andalus" panose="02020603050405020304" pitchFamily="18" charset="-78"/>
                <a:cs typeface="Andalus" panose="02020603050405020304" pitchFamily="18" charset="-78"/>
              </a:rPr>
              <a:t>H</a:t>
            </a:r>
            <a:r>
              <a:rPr lang="en-US" sz="2400" baseline="-25000" dirty="0" smtClean="0">
                <a:effectLst>
                  <a:outerShdw blurRad="38100" dist="38100" dir="2700000" algn="tl">
                    <a:srgbClr val="C0C0C0"/>
                  </a:outerShdw>
                </a:effectLst>
                <a:latin typeface="Andalus" panose="02020603050405020304" pitchFamily="18" charset="-78"/>
                <a:cs typeface="Andalus" panose="02020603050405020304" pitchFamily="18" charset="-78"/>
              </a:rPr>
              <a:t>2</a:t>
            </a:r>
            <a:r>
              <a:rPr lang="en-US" sz="2400" dirty="0" smtClean="0">
                <a:effectLst>
                  <a:outerShdw blurRad="38100" dist="38100" dir="2700000" algn="tl">
                    <a:srgbClr val="C0C0C0"/>
                  </a:outerShdw>
                </a:effectLst>
                <a:latin typeface="Andalus" panose="02020603050405020304" pitchFamily="18" charset="-78"/>
                <a:cs typeface="Andalus" panose="02020603050405020304" pitchFamily="18" charset="-78"/>
              </a:rPr>
              <a:t>C=CH–CH</a:t>
            </a:r>
            <a:r>
              <a:rPr lang="en-US" sz="2400" baseline="-25000" dirty="0" smtClean="0">
                <a:effectLst>
                  <a:outerShdw blurRad="38100" dist="38100" dir="2700000" algn="tl">
                    <a:srgbClr val="C0C0C0"/>
                  </a:outerShdw>
                </a:effectLst>
                <a:latin typeface="Andalus" panose="02020603050405020304" pitchFamily="18" charset="-78"/>
                <a:cs typeface="Andalus" panose="02020603050405020304" pitchFamily="18" charset="-78"/>
              </a:rPr>
              <a:t>2</a:t>
            </a:r>
            <a:r>
              <a:rPr lang="en-US" sz="2400" dirty="0" smtClean="0">
                <a:effectLst>
                  <a:outerShdw blurRad="38100" dist="38100" dir="2700000" algn="tl">
                    <a:srgbClr val="C0C0C0"/>
                  </a:outerShdw>
                </a:effectLst>
                <a:latin typeface="Andalus" panose="02020603050405020304" pitchFamily="18" charset="-78"/>
                <a:cs typeface="Andalus" panose="02020603050405020304" pitchFamily="18" charset="-78"/>
              </a:rPr>
              <a:t>–   </a:t>
            </a:r>
            <a:r>
              <a:rPr lang="en-US" sz="2400" dirty="0" err="1" smtClean="0">
                <a:effectLst>
                  <a:outerShdw blurRad="38100" dist="38100" dir="2700000" algn="tl">
                    <a:srgbClr val="C0C0C0"/>
                  </a:outerShdw>
                </a:effectLst>
                <a:latin typeface="Andalus" panose="02020603050405020304" pitchFamily="18" charset="-78"/>
                <a:cs typeface="Andalus" panose="02020603050405020304" pitchFamily="18" charset="-78"/>
              </a:rPr>
              <a:t>Allyl</a:t>
            </a:r>
            <a:r>
              <a:rPr lang="en-US" sz="2400" dirty="0" smtClean="0">
                <a:effectLst>
                  <a:outerShdw blurRad="38100" dist="38100" dir="2700000" algn="tl">
                    <a:srgbClr val="C0C0C0"/>
                  </a:outerShdw>
                </a:effectLst>
                <a:latin typeface="Andalus" panose="02020603050405020304" pitchFamily="18" charset="-78"/>
                <a:cs typeface="Andalus" panose="02020603050405020304" pitchFamily="18" charset="-78"/>
              </a:rPr>
              <a:t> group</a:t>
            </a:r>
            <a:endParaRPr lang="ar-SA" sz="2400" dirty="0" smtClean="0">
              <a:solidFill>
                <a:srgbClr val="C00000"/>
              </a:solidFill>
              <a:effectLst>
                <a:outerShdw blurRad="38100" dist="38100" dir="2700000" algn="tl">
                  <a:srgbClr val="C0C0C0"/>
                </a:outerShdw>
              </a:effectLst>
              <a:latin typeface="Andalus" panose="02020603050405020304" pitchFamily="18" charset="-78"/>
              <a:cs typeface="Andalus" panose="02020603050405020304" pitchFamily="18" charset="-78"/>
            </a:endParaRPr>
          </a:p>
        </p:txBody>
      </p:sp>
      <p:graphicFrame>
        <p:nvGraphicFramePr>
          <p:cNvPr id="6" name="Object 5"/>
          <p:cNvGraphicFramePr>
            <a:graphicFrameLocks noChangeAspect="1"/>
          </p:cNvGraphicFramePr>
          <p:nvPr>
            <p:extLst>
              <p:ext uri="{D42A27DB-BD31-4B8C-83A1-F6EECF244321}">
                <p14:modId xmlns="" xmlns:p14="http://schemas.microsoft.com/office/powerpoint/2010/main" val="577142380"/>
              </p:ext>
            </p:extLst>
          </p:nvPr>
        </p:nvGraphicFramePr>
        <p:xfrm>
          <a:off x="838200" y="1828800"/>
          <a:ext cx="7391400" cy="1219200"/>
        </p:xfrm>
        <a:graphic>
          <a:graphicData uri="http://schemas.openxmlformats.org/presentationml/2006/ole">
            <p:oleObj spid="_x0000_s1106" name="CS ChemDraw Drawing" r:id="rId3" imgW="3764280" imgH="635508" progId="ChemDraw.Document.6.0">
              <p:embed/>
            </p:oleObj>
          </a:graphicData>
        </a:graphic>
      </p:graphicFrame>
      <p:graphicFrame>
        <p:nvGraphicFramePr>
          <p:cNvPr id="7" name="Object 6"/>
          <p:cNvGraphicFramePr>
            <a:graphicFrameLocks noChangeAspect="1"/>
          </p:cNvGraphicFramePr>
          <p:nvPr>
            <p:extLst>
              <p:ext uri="{D42A27DB-BD31-4B8C-83A1-F6EECF244321}">
                <p14:modId xmlns="" xmlns:p14="http://schemas.microsoft.com/office/powerpoint/2010/main" val="3910141790"/>
              </p:ext>
            </p:extLst>
          </p:nvPr>
        </p:nvGraphicFramePr>
        <p:xfrm>
          <a:off x="2590800" y="3581400"/>
          <a:ext cx="6248400" cy="1219200"/>
        </p:xfrm>
        <a:graphic>
          <a:graphicData uri="http://schemas.openxmlformats.org/presentationml/2006/ole">
            <p:oleObj spid="_x0000_s1107" name="CS ChemDraw Drawing" r:id="rId4" imgW="3200400" imgH="640080" progId="ChemDraw.Document.6.0">
              <p:embed/>
            </p:oleObj>
          </a:graphicData>
        </a:graphic>
      </p:graphicFrame>
      <p:sp>
        <p:nvSpPr>
          <p:cNvPr id="2" name="Rectangle 1"/>
          <p:cNvSpPr/>
          <p:nvPr/>
        </p:nvSpPr>
        <p:spPr>
          <a:xfrm>
            <a:off x="228600" y="4953000"/>
            <a:ext cx="8153400" cy="1477328"/>
          </a:xfrm>
          <a:prstGeom prst="rect">
            <a:avLst/>
          </a:prstGeom>
        </p:spPr>
        <p:txBody>
          <a:bodyPr wrap="square">
            <a:spAutoFit/>
          </a:bodyPr>
          <a:lstStyle/>
          <a:p>
            <a:r>
              <a:rPr lang="en-US" sz="2400" dirty="0">
                <a:latin typeface="Andalus" panose="02020603050405020304" pitchFamily="18" charset="-78"/>
                <a:cs typeface="Andalus" panose="02020603050405020304" pitchFamily="18" charset="-78"/>
              </a:rPr>
              <a:t>The substituent is named in a similar way to the parent alkene. It is named based on the number of carbon atoms in </a:t>
            </a:r>
            <a:r>
              <a:rPr lang="en-US" sz="2400" b="1" dirty="0">
                <a:latin typeface="Andalus" panose="02020603050405020304" pitchFamily="18" charset="-78"/>
                <a:cs typeface="Andalus" panose="02020603050405020304" pitchFamily="18" charset="-78"/>
              </a:rPr>
              <a:t>the branch plus </a:t>
            </a:r>
            <a:r>
              <a:rPr lang="en-US" sz="2400" dirty="0">
                <a:latin typeface="Andalus" panose="02020603050405020304" pitchFamily="18" charset="-78"/>
                <a:cs typeface="Andalus" panose="02020603050405020304" pitchFamily="18" charset="-78"/>
              </a:rPr>
              <a:t>the suffix </a:t>
            </a:r>
            <a:r>
              <a:rPr lang="en-US" sz="2400" b="1" dirty="0">
                <a:latin typeface="Andalus" panose="02020603050405020304" pitchFamily="18" charset="-78"/>
                <a:cs typeface="Andalus" panose="02020603050405020304" pitchFamily="18" charset="-78"/>
              </a:rPr>
              <a:t>-</a:t>
            </a:r>
            <a:r>
              <a:rPr lang="en-US" sz="2400" b="1" dirty="0" err="1">
                <a:latin typeface="Andalus" panose="02020603050405020304" pitchFamily="18" charset="-78"/>
                <a:cs typeface="Andalus" panose="02020603050405020304" pitchFamily="18" charset="-78"/>
              </a:rPr>
              <a:t>yl</a:t>
            </a:r>
            <a:r>
              <a:rPr lang="en-US" sz="2400" dirty="0">
                <a:latin typeface="Andalus" panose="02020603050405020304" pitchFamily="18" charset="-78"/>
                <a:cs typeface="Andalus" panose="02020603050405020304" pitchFamily="18" charset="-78"/>
              </a:rPr>
              <a:t>. </a:t>
            </a:r>
            <a:r>
              <a:rPr lang="en-US" sz="2400" i="1" dirty="0">
                <a:latin typeface="Andalus" panose="02020603050405020304" pitchFamily="18" charset="-78"/>
                <a:cs typeface="Andalus" panose="02020603050405020304" pitchFamily="18" charset="-78"/>
              </a:rPr>
              <a:t>i.e. </a:t>
            </a:r>
            <a:r>
              <a:rPr lang="en-US" sz="2400" dirty="0" err="1">
                <a:latin typeface="Andalus" panose="02020603050405020304" pitchFamily="18" charset="-78"/>
                <a:cs typeface="Andalus" panose="02020603050405020304" pitchFamily="18" charset="-78"/>
              </a:rPr>
              <a:t>alkenyl</a:t>
            </a:r>
            <a:r>
              <a:rPr lang="en-US" sz="2000" dirty="0">
                <a:latin typeface="Andalus" panose="02020603050405020304" pitchFamily="18" charset="-78"/>
                <a:cs typeface="Andalus" panose="02020603050405020304" pitchFamily="18" charset="-78"/>
              </a:rPr>
              <a:t>. </a:t>
            </a:r>
            <a:r>
              <a:rPr lang="en-US" sz="2400" b="1" dirty="0">
                <a:solidFill>
                  <a:srgbClr val="FF0000"/>
                </a:solidFill>
                <a:latin typeface="Andalus" panose="02020603050405020304" pitchFamily="18" charset="-78"/>
                <a:cs typeface="Andalus" panose="02020603050405020304" pitchFamily="18" charset="-78"/>
              </a:rPr>
              <a:t>Vinyl group (=</a:t>
            </a:r>
            <a:r>
              <a:rPr lang="en-US" sz="2400" b="1" dirty="0" err="1">
                <a:solidFill>
                  <a:srgbClr val="FF0000"/>
                </a:solidFill>
                <a:latin typeface="Andalus" panose="02020603050405020304" pitchFamily="18" charset="-78"/>
                <a:cs typeface="Andalus" panose="02020603050405020304" pitchFamily="18" charset="-78"/>
              </a:rPr>
              <a:t>Ethenyl</a:t>
            </a:r>
            <a:r>
              <a:rPr lang="en-US" sz="2400" b="1" dirty="0">
                <a:solidFill>
                  <a:srgbClr val="FF0000"/>
                </a:solidFill>
                <a:latin typeface="Andalus" panose="02020603050405020304" pitchFamily="18" charset="-78"/>
                <a:cs typeface="Andalus" panose="02020603050405020304" pitchFamily="18" charset="-78"/>
              </a:rPr>
              <a:t> group) </a:t>
            </a:r>
            <a:endParaRPr lang="en-US" sz="2400" dirty="0">
              <a:solidFill>
                <a:srgbClr val="FF0000"/>
              </a:solidFill>
              <a:latin typeface="Andalus" panose="02020603050405020304" pitchFamily="18" charset="-78"/>
              <a:cs typeface="Andalus" panose="02020603050405020304" pitchFamily="18" charset="-78"/>
            </a:endParaRPr>
          </a:p>
          <a:p>
            <a:endParaRPr lang="en-US" dirty="0"/>
          </a:p>
        </p:txBody>
      </p:sp>
      <p:sp>
        <p:nvSpPr>
          <p:cNvPr id="9" name="Slide Number Placeholder 8"/>
          <p:cNvSpPr>
            <a:spLocks noGrp="1"/>
          </p:cNvSpPr>
          <p:nvPr>
            <p:ph type="sldNum" sz="quarter" idx="12"/>
          </p:nvPr>
        </p:nvSpPr>
        <p:spPr>
          <a:xfrm>
            <a:off x="7315200" y="6172200"/>
            <a:ext cx="1828800" cy="365125"/>
          </a:xfrm>
        </p:spPr>
        <p:txBody>
          <a:bodyPr/>
          <a:lstStyle/>
          <a:p>
            <a:fld id="{8F46A9B3-9256-472E-83BE-ED1E908B8D37}" type="slidenum">
              <a:rPr lang="en-US" smtClean="0"/>
              <a:pPr/>
              <a:t>7</a:t>
            </a:fld>
            <a:endParaRPr lang="en-US" dirty="0"/>
          </a:p>
        </p:txBody>
      </p:sp>
    </p:spTree>
    <p:extLst>
      <p:ext uri="{BB962C8B-B14F-4D97-AF65-F5344CB8AC3E}">
        <p14:creationId xmlns="" xmlns:p14="http://schemas.microsoft.com/office/powerpoint/2010/main" val="3538859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625" y="285750"/>
            <a:ext cx="8229600" cy="1143000"/>
          </a:xfrm>
        </p:spPr>
        <p:txBody>
          <a:bodyPr/>
          <a:lstStyle/>
          <a:p>
            <a:pPr marL="0" indent="0" algn="ctr" eaLnBrk="1" hangingPunct="1">
              <a:buNone/>
            </a:pPr>
            <a:r>
              <a:rPr lang="en-US" altLang="en-US" b="1" dirty="0" smtClean="0">
                <a:solidFill>
                  <a:schemeClr val="accent1"/>
                </a:solidFill>
                <a:latin typeface="Andalus" panose="02020603050405020304" pitchFamily="18" charset="-78"/>
                <a:cs typeface="Andalus" panose="02020603050405020304" pitchFamily="18" charset="-78"/>
              </a:rPr>
              <a:t>IUPAC RULES</a:t>
            </a:r>
            <a:endParaRPr lang="ar-SA" altLang="en-US" dirty="0" smtClean="0">
              <a:solidFill>
                <a:schemeClr val="accent1"/>
              </a:solidFill>
              <a:latin typeface="Andalus" panose="02020603050405020304" pitchFamily="18" charset="-78"/>
              <a:cs typeface="Andalus" panose="02020603050405020304" pitchFamily="18" charset="-78"/>
            </a:endParaRPr>
          </a:p>
        </p:txBody>
      </p:sp>
      <p:sp>
        <p:nvSpPr>
          <p:cNvPr id="5" name="Rectangle 4"/>
          <p:cNvSpPr/>
          <p:nvPr/>
        </p:nvSpPr>
        <p:spPr>
          <a:xfrm>
            <a:off x="1143000" y="1447800"/>
            <a:ext cx="7162800" cy="5324535"/>
          </a:xfrm>
          <a:prstGeom prst="rect">
            <a:avLst/>
          </a:prstGeom>
        </p:spPr>
        <p:txBody>
          <a:bodyPr wrap="square">
            <a:spAutoFit/>
          </a:bodyPr>
          <a:lstStyle/>
          <a:p>
            <a:pPr marL="342900" indent="-342900" algn="just">
              <a:buFont typeface="Wingdings" panose="05000000000000000000" pitchFamily="2" charset="2"/>
              <a:buChar char="ü"/>
              <a:defRPr/>
            </a:pPr>
            <a:r>
              <a:rPr lang="en-GB" sz="2000" b="1" dirty="0" smtClean="0">
                <a:latin typeface="Andalus" panose="02020603050405020304" pitchFamily="18" charset="-78"/>
                <a:cs typeface="Andalus" panose="02020603050405020304" pitchFamily="18" charset="-78"/>
              </a:rPr>
              <a:t>Select  </a:t>
            </a:r>
            <a:r>
              <a:rPr lang="en-GB" sz="2000" b="1" dirty="0">
                <a:latin typeface="Andalus" panose="02020603050405020304" pitchFamily="18" charset="-78"/>
                <a:cs typeface="Andalus" panose="02020603050405020304" pitchFamily="18" charset="-78"/>
              </a:rPr>
              <a:t>the longest continuous  Carbon chain containing the double bond </a:t>
            </a:r>
            <a:r>
              <a:rPr lang="en-GB" sz="2000" b="1" dirty="0" smtClean="0">
                <a:latin typeface="Andalus" panose="02020603050405020304" pitchFamily="18" charset="-78"/>
                <a:cs typeface="Andalus" panose="02020603050405020304" pitchFamily="18" charset="-78"/>
              </a:rPr>
              <a:t>, the ending  of  the name is changed from  alk</a:t>
            </a:r>
            <a:r>
              <a:rPr lang="en-GB" sz="2000" b="1" dirty="0" smtClean="0">
                <a:solidFill>
                  <a:schemeClr val="accent1"/>
                </a:solidFill>
                <a:latin typeface="Andalus" panose="02020603050405020304" pitchFamily="18" charset="-78"/>
                <a:cs typeface="Andalus" panose="02020603050405020304" pitchFamily="18" charset="-78"/>
              </a:rPr>
              <a:t>ane</a:t>
            </a:r>
            <a:r>
              <a:rPr lang="en-GB" sz="2000" b="1" dirty="0" smtClean="0">
                <a:latin typeface="Andalus" panose="02020603050405020304" pitchFamily="18" charset="-78"/>
                <a:cs typeface="Andalus" panose="02020603050405020304" pitchFamily="18" charset="-78"/>
              </a:rPr>
              <a:t> to </a:t>
            </a:r>
            <a:r>
              <a:rPr lang="en-US" sz="2000" b="1" dirty="0" smtClean="0">
                <a:latin typeface="Andalus" panose="02020603050405020304" pitchFamily="18" charset="-78"/>
                <a:cs typeface="Andalus" panose="02020603050405020304" pitchFamily="18" charset="-78"/>
              </a:rPr>
              <a:t>alk</a:t>
            </a:r>
            <a:r>
              <a:rPr lang="en-US" sz="2000" b="1" dirty="0" smtClean="0">
                <a:solidFill>
                  <a:srgbClr val="C00000"/>
                </a:solidFill>
                <a:latin typeface="Andalus" panose="02020603050405020304" pitchFamily="18" charset="-78"/>
                <a:cs typeface="Andalus" panose="02020603050405020304" pitchFamily="18" charset="-78"/>
              </a:rPr>
              <a:t>ene</a:t>
            </a:r>
            <a:r>
              <a:rPr lang="en-US" sz="2000" b="1" dirty="0" smtClean="0">
                <a:latin typeface="Andalus" panose="02020603050405020304" pitchFamily="18" charset="-78"/>
                <a:cs typeface="Andalus" panose="02020603050405020304" pitchFamily="18" charset="-78"/>
              </a:rPr>
              <a:t> .</a:t>
            </a:r>
            <a:endParaRPr lang="en-US" sz="2000" b="1" dirty="0">
              <a:latin typeface="Andalus" panose="02020603050405020304" pitchFamily="18" charset="-78"/>
              <a:cs typeface="Andalus" panose="02020603050405020304" pitchFamily="18" charset="-78"/>
            </a:endParaRPr>
          </a:p>
          <a:p>
            <a:pPr marL="342900" indent="-342900" algn="just">
              <a:buFont typeface="Wingdings" panose="05000000000000000000" pitchFamily="2" charset="2"/>
              <a:buChar char="ü"/>
              <a:defRPr/>
            </a:pPr>
            <a:r>
              <a:rPr lang="en-US" sz="2000" b="1" dirty="0" smtClean="0">
                <a:latin typeface="Andalus" panose="02020603050405020304" pitchFamily="18" charset="-78"/>
                <a:cs typeface="Andalus" panose="02020603050405020304" pitchFamily="18" charset="-78"/>
              </a:rPr>
              <a:t>The </a:t>
            </a:r>
            <a:r>
              <a:rPr lang="en-US" sz="2000" b="1" dirty="0">
                <a:latin typeface="Andalus" panose="02020603050405020304" pitchFamily="18" charset="-78"/>
                <a:cs typeface="Andalus" panose="02020603050405020304" pitchFamily="18" charset="-78"/>
              </a:rPr>
              <a:t>C- chain </a:t>
            </a:r>
            <a:r>
              <a:rPr lang="en-US" sz="2000" b="1" dirty="0" smtClean="0">
                <a:latin typeface="Andalus" panose="02020603050405020304" pitchFamily="18" charset="-78"/>
                <a:cs typeface="Andalus" panose="02020603050405020304" pitchFamily="18" charset="-78"/>
              </a:rPr>
              <a:t> is numbered starting from </a:t>
            </a:r>
            <a:r>
              <a:rPr lang="en-US" sz="2000" b="1" dirty="0">
                <a:latin typeface="Andalus" panose="02020603050405020304" pitchFamily="18" charset="-78"/>
                <a:cs typeface="Andalus" panose="02020603050405020304" pitchFamily="18" charset="-78"/>
              </a:rPr>
              <a:t>the end </a:t>
            </a:r>
            <a:r>
              <a:rPr lang="en-US" sz="2000" b="1" dirty="0" smtClean="0">
                <a:latin typeface="Andalus" panose="02020603050405020304" pitchFamily="18" charset="-78"/>
                <a:cs typeface="Andalus" panose="02020603050405020304" pitchFamily="18" charset="-78"/>
              </a:rPr>
              <a:t>closet to </a:t>
            </a:r>
            <a:r>
              <a:rPr lang="en-US" sz="2000" b="1" dirty="0">
                <a:latin typeface="Andalus" panose="02020603050405020304" pitchFamily="18" charset="-78"/>
                <a:cs typeface="Andalus" panose="02020603050405020304" pitchFamily="18" charset="-78"/>
              </a:rPr>
              <a:t>the double bond. Indicate the location of the double bond by using the number of the first atom of the double bond just before the suffix </a:t>
            </a:r>
            <a:r>
              <a:rPr lang="en-US" sz="2000" b="1" dirty="0" err="1">
                <a:latin typeface="Andalus" panose="02020603050405020304" pitchFamily="18" charset="-78"/>
                <a:cs typeface="Andalus" panose="02020603050405020304" pitchFamily="18" charset="-78"/>
              </a:rPr>
              <a:t>ene</a:t>
            </a:r>
            <a:r>
              <a:rPr lang="en-US" sz="2000" b="1" dirty="0">
                <a:latin typeface="Andalus" panose="02020603050405020304" pitchFamily="18" charset="-78"/>
                <a:cs typeface="Andalus" panose="02020603050405020304" pitchFamily="18" charset="-78"/>
              </a:rPr>
              <a:t> or as a prefix. </a:t>
            </a:r>
          </a:p>
          <a:p>
            <a:pPr>
              <a:defRPr/>
            </a:pPr>
            <a:endParaRPr lang="en-US" sz="2000" dirty="0">
              <a:latin typeface="Andalus" panose="02020603050405020304" pitchFamily="18" charset="-78"/>
              <a:cs typeface="Andalus" panose="02020603050405020304" pitchFamily="18" charset="-78"/>
            </a:endParaRPr>
          </a:p>
          <a:p>
            <a:pPr>
              <a:defRPr/>
            </a:pPr>
            <a:endParaRPr lang="en-US" sz="2000" dirty="0">
              <a:latin typeface="Andalus" panose="02020603050405020304" pitchFamily="18" charset="-78"/>
              <a:cs typeface="Andalus" panose="02020603050405020304" pitchFamily="18" charset="-78"/>
            </a:endParaRPr>
          </a:p>
          <a:p>
            <a:pPr>
              <a:defRPr/>
            </a:pPr>
            <a:endParaRPr lang="en-US" sz="2000" dirty="0">
              <a:latin typeface="Andalus" panose="02020603050405020304" pitchFamily="18" charset="-78"/>
              <a:cs typeface="Andalus" panose="02020603050405020304" pitchFamily="18" charset="-78"/>
            </a:endParaRPr>
          </a:p>
          <a:p>
            <a:pPr>
              <a:defRPr/>
            </a:pPr>
            <a:endParaRPr lang="en-US" sz="2000" b="1" dirty="0">
              <a:latin typeface="Andalus" panose="02020603050405020304" pitchFamily="18" charset="-78"/>
              <a:cs typeface="Andalus" panose="02020603050405020304" pitchFamily="18" charset="-78"/>
            </a:endParaRPr>
          </a:p>
          <a:p>
            <a:pPr marL="342900" indent="-342900" algn="just">
              <a:buFont typeface="Wingdings" panose="05000000000000000000" pitchFamily="2" charset="2"/>
              <a:buChar char="ü"/>
              <a:defRPr/>
            </a:pPr>
            <a:r>
              <a:rPr lang="en-US" sz="2000" b="1" dirty="0">
                <a:latin typeface="Andalus" panose="02020603050405020304" pitchFamily="18" charset="-78"/>
                <a:cs typeface="Andalus" panose="02020603050405020304" pitchFamily="18" charset="-78"/>
              </a:rPr>
              <a:t>Indicate the positions of the substituents using numbers of carbon atoms to which they are  bonded and write their names in alphabetical order (</a:t>
            </a:r>
            <a:r>
              <a:rPr lang="en-US" sz="2000" b="1" dirty="0">
                <a:solidFill>
                  <a:srgbClr val="C00000"/>
                </a:solidFill>
                <a:latin typeface="Andalus" panose="02020603050405020304" pitchFamily="18" charset="-78"/>
                <a:cs typeface="Andalus" panose="02020603050405020304" pitchFamily="18" charset="-78"/>
              </a:rPr>
              <a:t>N.B. discard the suffixes </a:t>
            </a:r>
            <a:r>
              <a:rPr lang="en-US" sz="2000" b="1" i="1" dirty="0" err="1">
                <a:solidFill>
                  <a:srgbClr val="C00000"/>
                </a:solidFill>
                <a:latin typeface="Andalus" panose="02020603050405020304" pitchFamily="18" charset="-78"/>
                <a:cs typeface="Andalus" panose="02020603050405020304" pitchFamily="18" charset="-78"/>
              </a:rPr>
              <a:t>tert</a:t>
            </a:r>
            <a:r>
              <a:rPr lang="en-US" sz="2000" b="1" dirty="0">
                <a:solidFill>
                  <a:srgbClr val="C00000"/>
                </a:solidFill>
                <a:latin typeface="Andalus" panose="02020603050405020304" pitchFamily="18" charset="-78"/>
                <a:cs typeface="Andalus" panose="02020603050405020304" pitchFamily="18" charset="-78"/>
              </a:rPr>
              <a:t>-, di, tri,---when alphabetize the substituents</a:t>
            </a:r>
            <a:r>
              <a:rPr lang="en-US" sz="2000" b="1" dirty="0">
                <a:latin typeface="Andalus" panose="02020603050405020304" pitchFamily="18" charset="-78"/>
                <a:cs typeface="Andalus" panose="02020603050405020304" pitchFamily="18" charset="-78"/>
              </a:rPr>
              <a:t>) and if more than one substituent of the same type are present use the prefixes di- or tri or tetra or </a:t>
            </a:r>
            <a:r>
              <a:rPr lang="en-US" sz="2000" b="1" dirty="0" err="1">
                <a:latin typeface="Andalus" panose="02020603050405020304" pitchFamily="18" charset="-78"/>
                <a:cs typeface="Andalus" panose="02020603050405020304" pitchFamily="18" charset="-78"/>
              </a:rPr>
              <a:t>penta</a:t>
            </a:r>
            <a:r>
              <a:rPr lang="en-US" sz="2000" b="1" dirty="0">
                <a:latin typeface="Andalus" panose="02020603050405020304" pitchFamily="18" charset="-78"/>
                <a:cs typeface="Andalus" panose="02020603050405020304" pitchFamily="18" charset="-78"/>
              </a:rPr>
              <a:t>,--- to indicate their numbers.</a:t>
            </a:r>
            <a:endParaRPr lang="en-US" sz="2000" dirty="0">
              <a:latin typeface="Andalus" panose="02020603050405020304" pitchFamily="18" charset="-78"/>
              <a:cs typeface="Andalus" panose="02020603050405020304" pitchFamily="18" charset="-78"/>
            </a:endParaRPr>
          </a:p>
        </p:txBody>
      </p:sp>
      <p:graphicFrame>
        <p:nvGraphicFramePr>
          <p:cNvPr id="6" name="Object 5"/>
          <p:cNvGraphicFramePr>
            <a:graphicFrameLocks noChangeAspect="1"/>
          </p:cNvGraphicFramePr>
          <p:nvPr>
            <p:extLst>
              <p:ext uri="{D42A27DB-BD31-4B8C-83A1-F6EECF244321}">
                <p14:modId xmlns="" xmlns:p14="http://schemas.microsoft.com/office/powerpoint/2010/main" val="3214280953"/>
              </p:ext>
            </p:extLst>
          </p:nvPr>
        </p:nvGraphicFramePr>
        <p:xfrm>
          <a:off x="4876800" y="3505200"/>
          <a:ext cx="2819400" cy="1295400"/>
        </p:xfrm>
        <a:graphic>
          <a:graphicData uri="http://schemas.openxmlformats.org/presentationml/2006/ole">
            <p:oleObj spid="_x0000_s2116" name="CS ChemDraw Drawing" r:id="rId3" imgW="1373124" imgH="822960" progId="ChemDraw.Document.6.0">
              <p:embed/>
            </p:oleObj>
          </a:graphicData>
        </a:graphic>
      </p:graphicFrame>
      <p:graphicFrame>
        <p:nvGraphicFramePr>
          <p:cNvPr id="7" name="Object 6"/>
          <p:cNvGraphicFramePr>
            <a:graphicFrameLocks noChangeAspect="1"/>
          </p:cNvGraphicFramePr>
          <p:nvPr>
            <p:extLst>
              <p:ext uri="{D42A27DB-BD31-4B8C-83A1-F6EECF244321}">
                <p14:modId xmlns="" xmlns:p14="http://schemas.microsoft.com/office/powerpoint/2010/main" val="1605414443"/>
              </p:ext>
            </p:extLst>
          </p:nvPr>
        </p:nvGraphicFramePr>
        <p:xfrm>
          <a:off x="1625600" y="3582987"/>
          <a:ext cx="2794000" cy="1217613"/>
        </p:xfrm>
        <a:graphic>
          <a:graphicData uri="http://schemas.openxmlformats.org/presentationml/2006/ole">
            <p:oleObj spid="_x0000_s2117" name="CS ChemDraw Drawing" r:id="rId4" imgW="1623402" imgH="707481" progId="ChemDraw.Document.6.0">
              <p:embed/>
            </p:oleObj>
          </a:graphicData>
        </a:graphic>
      </p:graphicFrame>
      <p:sp>
        <p:nvSpPr>
          <p:cNvPr id="8" name="Slide Number Placeholder 7"/>
          <p:cNvSpPr>
            <a:spLocks noGrp="1"/>
          </p:cNvSpPr>
          <p:nvPr>
            <p:ph type="sldNum" sz="quarter" idx="12"/>
          </p:nvPr>
        </p:nvSpPr>
        <p:spPr>
          <a:xfrm>
            <a:off x="7239000" y="6340475"/>
            <a:ext cx="1828800" cy="365125"/>
          </a:xfrm>
        </p:spPr>
        <p:txBody>
          <a:bodyPr/>
          <a:lstStyle/>
          <a:p>
            <a:fld id="{8F46A9B3-9256-472E-83BE-ED1E908B8D37}" type="slidenum">
              <a:rPr lang="en-US" smtClean="0"/>
              <a:pPr/>
              <a:t>8</a:t>
            </a:fld>
            <a:endParaRPr lang="en-US" dirty="0"/>
          </a:p>
        </p:txBody>
      </p:sp>
    </p:spTree>
    <p:extLst>
      <p:ext uri="{BB962C8B-B14F-4D97-AF65-F5344CB8AC3E}">
        <p14:creationId xmlns="" xmlns:p14="http://schemas.microsoft.com/office/powerpoint/2010/main" val="1354619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 xmlns:p14="http://schemas.microsoft.com/office/powerpoint/2010/main" val="1042433567"/>
              </p:ext>
            </p:extLst>
          </p:nvPr>
        </p:nvGraphicFramePr>
        <p:xfrm>
          <a:off x="76200" y="381000"/>
          <a:ext cx="8991600" cy="5867400"/>
        </p:xfrm>
        <a:graphic>
          <a:graphicData uri="http://schemas.openxmlformats.org/presentationml/2006/ole">
            <p:oleObj spid="_x0000_s3105" name="CS ChemDraw Drawing" r:id="rId3" imgW="4462272" imgH="2423160" progId="ChemDraw.Document.6.0">
              <p:embed/>
            </p:oleObj>
          </a:graphicData>
        </a:graphic>
      </p:graphicFrame>
      <p:sp>
        <p:nvSpPr>
          <p:cNvPr id="5" name="Slide Number Placeholder 4"/>
          <p:cNvSpPr>
            <a:spLocks noGrp="1"/>
          </p:cNvSpPr>
          <p:nvPr>
            <p:ph type="sldNum" sz="quarter" idx="12"/>
          </p:nvPr>
        </p:nvSpPr>
        <p:spPr>
          <a:xfrm>
            <a:off x="7315200" y="6172200"/>
            <a:ext cx="1828800" cy="365125"/>
          </a:xfrm>
        </p:spPr>
        <p:txBody>
          <a:bodyPr/>
          <a:lstStyle/>
          <a:p>
            <a:fld id="{8F46A9B3-9256-472E-83BE-ED1E908B8D37}" type="slidenum">
              <a:rPr lang="en-US" smtClean="0"/>
              <a:pPr/>
              <a:t>9</a:t>
            </a:fld>
            <a:endParaRPr lang="en-US" dirty="0"/>
          </a:p>
        </p:txBody>
      </p:sp>
    </p:spTree>
    <p:extLst>
      <p:ext uri="{BB962C8B-B14F-4D97-AF65-F5344CB8AC3E}">
        <p14:creationId xmlns="" xmlns:p14="http://schemas.microsoft.com/office/powerpoint/2010/main" val="4185216978"/>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2577</TotalTime>
  <Words>1746</Words>
  <Application>Microsoft Office PowerPoint</Application>
  <PresentationFormat>عرض على الشاشة (3:4)‏</PresentationFormat>
  <Paragraphs>229</Paragraphs>
  <Slides>37</Slides>
  <Notes>2</Notes>
  <HiddenSlides>0</HiddenSlides>
  <MMClips>0</MMClips>
  <ScaleCrop>false</ScaleCrop>
  <HeadingPairs>
    <vt:vector size="6" baseType="variant">
      <vt:variant>
        <vt:lpstr>سمة</vt:lpstr>
      </vt:variant>
      <vt:variant>
        <vt:i4>1</vt:i4>
      </vt:variant>
      <vt:variant>
        <vt:lpstr>خوادم OLE مضمنة</vt:lpstr>
      </vt:variant>
      <vt:variant>
        <vt:i4>2</vt:i4>
      </vt:variant>
      <vt:variant>
        <vt:lpstr>عناوين الشرائح</vt:lpstr>
      </vt:variant>
      <vt:variant>
        <vt:i4>37</vt:i4>
      </vt:variant>
    </vt:vector>
  </HeadingPairs>
  <TitlesOfParts>
    <vt:vector size="40" baseType="lpstr">
      <vt:lpstr>Slipstream</vt:lpstr>
      <vt:lpstr>CS ChemDraw Drawing</vt:lpstr>
      <vt:lpstr>ChemSketch</vt:lpstr>
      <vt:lpstr>Unsaturated Hydrocarbons Alkenes</vt:lpstr>
      <vt:lpstr>Learning Objectives</vt:lpstr>
      <vt:lpstr>Structure Of Alkenes (Olefines)</vt:lpstr>
      <vt:lpstr>الشريحة 4</vt:lpstr>
      <vt:lpstr>الشريحة 5</vt:lpstr>
      <vt:lpstr>الشريحة 6</vt:lpstr>
      <vt:lpstr>Nomenclature Of Alkenes and Cycloalkenes</vt:lpstr>
      <vt:lpstr>IUPAC RULES</vt:lpstr>
      <vt:lpstr>الشريحة 9</vt:lpstr>
      <vt:lpstr>الشريحة 10</vt:lpstr>
      <vt:lpstr>الشريحة 11</vt:lpstr>
      <vt:lpstr>الشريحة 12</vt:lpstr>
      <vt:lpstr>الشريحة 13</vt:lpstr>
      <vt:lpstr>Geometric (cis-trans) isomerism </vt:lpstr>
      <vt:lpstr>E-Z  NOTATION  FOR GEOMETRIC ISOMERISM </vt:lpstr>
      <vt:lpstr>Examples</vt:lpstr>
      <vt:lpstr>Exercise </vt:lpstr>
      <vt:lpstr>Physical Properties of Alkenes</vt:lpstr>
      <vt:lpstr>Preparation Of Alkenes Elimination</vt:lpstr>
      <vt:lpstr>الشريحة 20</vt:lpstr>
      <vt:lpstr>الشريحة 21</vt:lpstr>
      <vt:lpstr>الشريحة 22</vt:lpstr>
      <vt:lpstr>Reactions Of Alkenes</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Unsaturated Hydrocarbons Alkenes</dc:title>
  <dc:creator>HP</dc:creator>
  <cp:lastModifiedBy>Admin</cp:lastModifiedBy>
  <cp:revision>62</cp:revision>
  <dcterms:created xsi:type="dcterms:W3CDTF">2014-09-12T18:26:51Z</dcterms:created>
  <dcterms:modified xsi:type="dcterms:W3CDTF">2016-10-11T14:41:35Z</dcterms:modified>
</cp:coreProperties>
</file>