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85" r:id="rId2"/>
    <p:sldId id="286" r:id="rId3"/>
    <p:sldId id="367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369" r:id="rId12"/>
    <p:sldId id="295" r:id="rId13"/>
    <p:sldId id="370" r:id="rId14"/>
    <p:sldId id="371" r:id="rId15"/>
    <p:sldId id="372" r:id="rId16"/>
    <p:sldId id="373" r:id="rId17"/>
    <p:sldId id="296" r:id="rId18"/>
    <p:sldId id="297" r:id="rId19"/>
    <p:sldId id="362" r:id="rId20"/>
    <p:sldId id="298" r:id="rId21"/>
    <p:sldId id="363" r:id="rId22"/>
    <p:sldId id="299" r:id="rId23"/>
    <p:sldId id="364" r:id="rId24"/>
    <p:sldId id="365" r:id="rId25"/>
    <p:sldId id="366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7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19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2: Probability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6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428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has 8 possible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pPr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={DDD,DDN,DND,DNN,NDD,NDN,NND,NNN} </a:t>
            </a:r>
          </a:p>
        </p:txBody>
      </p:sp>
    </p:spTree>
    <p:extLst>
      <p:ext uri="{BB962C8B-B14F-4D97-AF65-F5344CB8AC3E}">
        <p14:creationId xmlns:p14="http://schemas.microsoft.com/office/powerpoint/2010/main" xmlns="" val="171733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680"/>
            <a:ext cx="861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events: </a:t>
            </a:r>
          </a:p>
          <a:p>
            <a:pPr>
              <a:lnSpc>
                <a:spcPct val="200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={at least 2 defectives}=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{DDD,DDN,DND,NDD}⊆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={at most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defective}=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DNN,NDN,NND,NNN}⊆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C={3 defectives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}= </a:t>
            </a:r>
            <a:r>
              <a:rPr lang="pt-BR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pt-B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DDD}⊆</a:t>
            </a:r>
            <a:r>
              <a:rPr lang="pt-BR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3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(1)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8915400" cy="26804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/>
                    <a:ea typeface="Calibri"/>
                    <a:cs typeface="Arial"/>
                  </a:rPr>
                  <a:t>If an operation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/>
                    <a:ea typeface="Calibri"/>
                    <a:cs typeface="Arial"/>
                  </a:rPr>
                  <a:t> ways, and if for each of these ways a second operation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/>
                    <a:ea typeface="Calibri"/>
                    <a:cs typeface="Arial"/>
                  </a:rPr>
                  <a:t> ways, then the two operations can be performed together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×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/>
                    <a:ea typeface="Calibri"/>
                    <a:cs typeface="Arial"/>
                  </a:rPr>
                  <a:t> ways.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Arial"/>
                  </a:rPr>
                  <a:t> </a:t>
                </a:r>
              </a:p>
            </p:txBody>
          </p:sp>
        </mc:Choice>
        <mc:Fallback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8915400" cy="2680477"/>
              </a:xfrm>
              <a:prstGeom prst="rect">
                <a:avLst/>
              </a:prstGeom>
              <a:blipFill rotWithShape="1">
                <a:blip r:embed="rId2"/>
                <a:stretch>
                  <a:fillRect l="-1708" t="-1814" r="-163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666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sample points are there in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space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pair of dice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thrown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Solution: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239994" y="3429000"/>
                <a:ext cx="8599206" cy="3149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/>
                    <a:ea typeface="Calibri"/>
                    <a:cs typeface="Arial"/>
                  </a:rPr>
                  <a:t>The first die can land face-up in any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Times New Roman"/>
                    <a:ea typeface="Calibri"/>
                    <a:cs typeface="Arial"/>
                  </a:rPr>
                  <a:t> = 6 ways. For each of these 6 ways, the second die can also land face-up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Times New Roman"/>
                    <a:ea typeface="Calibri"/>
                    <a:cs typeface="Arial"/>
                  </a:rPr>
                  <a:t> = 6 ways. 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/>
                    <a:ea typeface="Calibri"/>
                    <a:cs typeface="Arial"/>
                  </a:rPr>
                  <a:t>Therefore, the pair of dice can land in 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36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Calibri"/>
                    <a:cs typeface="Arial"/>
                  </a:rPr>
                  <a:t>possible ways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Arial"/>
                  </a:rPr>
                  <a:t>.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Arial"/>
                  </a:rPr>
                  <a:t> </a:t>
                </a:r>
              </a:p>
            </p:txBody>
          </p:sp>
        </mc:Choice>
        <mc:Fallback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94" y="3429000"/>
                <a:ext cx="8599206" cy="3149324"/>
              </a:xfrm>
              <a:prstGeom prst="rect">
                <a:avLst/>
              </a:prstGeom>
              <a:blipFill rotWithShape="1">
                <a:blip r:embed="rId2"/>
                <a:stretch>
                  <a:fillRect l="-1345" t="-965" r="-1415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354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(2)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76201" y="1371600"/>
                <a:ext cx="8991600" cy="48635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If an operation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 ways, and if for each of these ways a second operation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 ways and for each of the first two a third operation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 ways, and so forth, then the sequence of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operations can be performed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…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Times New Roman"/>
                    <a:ea typeface="Calibri"/>
                    <a:cs typeface="Arial"/>
                  </a:rPr>
                  <a:t>ways.</a:t>
                </a:r>
                <a:endParaRPr lang="en-US" sz="2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Arial"/>
                  </a:rPr>
                  <a:t> </a:t>
                </a:r>
              </a:p>
            </p:txBody>
          </p:sp>
        </mc:Choice>
        <mc:Fallback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1" y="1371600"/>
                <a:ext cx="8991600" cy="4863511"/>
              </a:xfrm>
              <a:prstGeom prst="rect">
                <a:avLst/>
              </a:prstGeom>
              <a:blipFill rotWithShape="1">
                <a:blip r:embed="rId2"/>
                <a:stretch>
                  <a:fillRect l="-2031" t="-1125" r="-1963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4386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is going to assemble a computer by himself. He has the choice of chips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brands, a hard drive 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four, memory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three, and an accessory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bundle 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local stores. How many different ways can Sam order the parts?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8934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Solution: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Operations on Events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990600"/>
                <a:ext cx="82296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two events defined on the sample space 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all outcomes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both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{x ∈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x∈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x∈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525963"/>
              </a:xfrm>
              <a:blipFill rotWithShape="1">
                <a:blip r:embed="rId2"/>
                <a:stretch>
                  <a:fillRect l="-1852" t="-188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495800"/>
            <a:ext cx="36576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819686" y="4800600"/>
            <a:ext cx="1676400" cy="1371600"/>
          </a:xfrm>
          <a:prstGeom prst="flowChartConnector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800600" y="4800600"/>
            <a:ext cx="1676400" cy="1371600"/>
          </a:xfrm>
          <a:prstGeom prst="flowChartConnector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78080" y="4953000"/>
            <a:ext cx="615298" cy="106680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4724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6086" y="4800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0" y="4286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if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occurs,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at least one of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occurs. </a:t>
            </a:r>
          </a:p>
        </p:txBody>
      </p:sp>
    </p:spTree>
    <p:extLst>
      <p:ext uri="{BB962C8B-B14F-4D97-AF65-F5344CB8AC3E}">
        <p14:creationId xmlns:p14="http://schemas.microsoft.com/office/powerpoint/2010/main" xmlns="" val="378692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endParaRPr lang="en-US" sz="4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{a, b, c}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{b, c, d, e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∪ B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{a, b, c, d, e}.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Experiment: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is an experiment we do not know its exact outcome in advance but we know the set of all possible outcomes.</a:t>
            </a:r>
          </a:p>
        </p:txBody>
      </p:sp>
    </p:spTree>
    <p:extLst>
      <p:ext uri="{BB962C8B-B14F-4D97-AF65-F5344CB8AC3E}">
        <p14:creationId xmlns:p14="http://schemas.microsoft.com/office/powerpoint/2010/main" xmlns="" val="76441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76200"/>
                <a:ext cx="82296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Consists of all outcomes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76200"/>
                <a:ext cx="8229600" cy="4525963"/>
              </a:xfrm>
              <a:blipFill rotWithShape="1">
                <a:blip r:embed="rId2"/>
                <a:stretch>
                  <a:fillRect l="-1926" t="-188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62200" y="1447800"/>
            <a:ext cx="3810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895600" y="1676400"/>
            <a:ext cx="1600200" cy="1371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038600" y="1676400"/>
            <a:ext cx="1600200" cy="1371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1905000"/>
            <a:ext cx="5715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1524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6433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6172200" y="1371600"/>
                <a:ext cx="470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371600"/>
                <a:ext cx="4700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7200" y="35814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={x ∈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x∈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x∈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if both 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together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201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3400"/>
            <a:ext cx="90678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endParaRPr lang="en-US" sz="4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{a, e,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o, u}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{l, r, </a:t>
            </a:r>
            <a:r>
              <a:rPr lang="en-US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t}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 C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271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499941" y="9525"/>
                <a:ext cx="8342348" cy="2831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Complement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complement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consists of all outcomes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not in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occurs if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not. </a:t>
                </a:r>
              </a:p>
              <a:p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41" y="9525"/>
                <a:ext cx="8342348" cy="2831544"/>
              </a:xfrm>
              <a:prstGeom prst="rect">
                <a:avLst/>
              </a:prstGeom>
              <a:blipFill rotWithShape="1">
                <a:blip r:embed="rId2"/>
                <a:stretch>
                  <a:fillRect l="-1826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529141" y="1914525"/>
            <a:ext cx="2743200" cy="1219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367341" y="1990725"/>
            <a:ext cx="1149436" cy="990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48341" y="215330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7738941" y="241491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41" y="2414915"/>
                <a:ext cx="457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8272341" y="1911635"/>
                <a:ext cx="470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41" y="1911635"/>
                <a:ext cx="4700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29050"/>
            <a:ext cx="3819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786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990600"/>
            <a:ext cx="828553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4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A={1,2,4}</a:t>
            </a:r>
          </a:p>
          <a:p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1284104"/>
              </p:ext>
            </p:extLst>
          </p:nvPr>
        </p:nvGraphicFramePr>
        <p:xfrm>
          <a:off x="1676399" y="3684925"/>
          <a:ext cx="2483304" cy="810875"/>
        </p:xfrm>
        <a:graphic>
          <a:graphicData uri="http://schemas.openxmlformats.org/presentationml/2006/ole">
            <p:oleObj spid="_x0000_s3094" name="Equation" r:id="rId3" imgW="62208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251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9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98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– 2.4(a) – 2.7 and 2.14 on page 42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29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Mutually Exclusive (Disjoint) 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events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mutually exclusive (or disjoint) if and only if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=φ; that is,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 common elements (they do not occur together). </a:t>
            </a:r>
          </a:p>
        </p:txBody>
      </p:sp>
    </p:spTree>
    <p:extLst>
      <p:ext uri="{BB962C8B-B14F-4D97-AF65-F5344CB8AC3E}">
        <p14:creationId xmlns:p14="http://schemas.microsoft.com/office/powerpoint/2010/main" xmlns="" val="51912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8"/>
          <a:stretch/>
        </p:blipFill>
        <p:spPr bwMode="auto">
          <a:xfrm>
            <a:off x="419100" y="0"/>
            <a:ext cx="4087269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30258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435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problems, we are interested in the number of ways of selecting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from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without regard to order. These selections are called combinations.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164945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70" y="1371600"/>
            <a:ext cx="87295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114800"/>
            <a:ext cx="6315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69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9540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situations are random experiments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Tossing a coin has two possibilities, head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Tail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Tossing a die and observe the number appears on top.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team plays two games and in each game either he wins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be equal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losses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96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70" y="1219200"/>
            <a:ext cx="872953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25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591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51303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314825"/>
            <a:ext cx="2486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  <a:endParaRPr lang="en-US" sz="4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have 10 equal–priority operations and only 4 operating rooms, in how many ways can we choose the 4 patients to be operated on first?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72953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94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an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763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point (outcome) in the sample space of an experiment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assign a weight (or probability), ranging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to 1, such that the sum of all weights (probabilities) equals 1.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(or probability) of an outcome measures its likelihood (chance) of occurrence.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probability of an event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sum all probabilities of the sample points 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sum is called the probability of the event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denoted by P(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106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an event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of the weights (probabilities) of all sample points in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Therefore,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76515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1875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balanced coin is tossed twice. What is the probability that at least one head occurs?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51837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{HH, HT, TH, TT} </a:t>
            </a:r>
          </a:p>
          <a:p>
            <a:pPr algn="just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{at least one head occurs}= {HH, HT, TH}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coin is balanced, the outcomes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equally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likely; i.e., all outcomes have the same weight or probability. </a:t>
            </a:r>
          </a:p>
        </p:txBody>
      </p:sp>
    </p:spTree>
    <p:extLst>
      <p:ext uri="{BB962C8B-B14F-4D97-AF65-F5344CB8AC3E}">
        <p14:creationId xmlns:p14="http://schemas.microsoft.com/office/powerpoint/2010/main" xmlns="" val="3711385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0"/>
            <a:ext cx="424503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037" y="457200"/>
            <a:ext cx="44893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57625"/>
            <a:ext cx="8667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105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219200"/>
                <a:ext cx="8686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experiment has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equally likely different outcomes, then the probability of the event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6868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5447" r="-1754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6" t="10769"/>
          <a:stretch/>
        </p:blipFill>
        <p:spPr bwMode="auto">
          <a:xfrm>
            <a:off x="835120" y="2943224"/>
            <a:ext cx="800408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9884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mixture of candies consists of 6 mints, 4 toffees, and 3 chocolates. If a person makes a random selection of one of these candies, find the probability of getting: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a mint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a toffee or chocolate.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3962400"/>
            <a:ext cx="4343400" cy="2438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4343400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29600" y="4343400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5867400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464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64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464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5867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764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990600"/>
                <a:ext cx="86106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following events: </a:t>
                </a:r>
              </a:p>
              <a:p>
                <a:pPr algn="just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{getting a mint} </a:t>
                </a:r>
              </a:p>
              <a:p>
                <a:pPr algn="just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{getting a toffee} </a:t>
                </a:r>
              </a:p>
              <a:p>
                <a:pPr algn="just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{getting a chocolate} </a:t>
                </a:r>
              </a:p>
              <a:p>
                <a:pPr algn="just"/>
                <a:r>
                  <a:rPr lang="en-US" sz="32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Experiment: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selecting a candy at random from 13 candies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of outcomes of the experiment of selecting a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candy=13.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61060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769" t="-2118" r="-1699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630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Space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838200"/>
                <a:ext cx="86868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of all possible outcomes of a statistical experiment is called the sample space and is denoted by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outcome (element or member) of the sample space 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a sample point.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6868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895" t="-2857" r="-2105" b="-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7200" y="41910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are interested only in whether the number is even or odd, the sample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is simply </a:t>
            </a:r>
          </a:p>
          <a:p>
            <a:pPr algn="just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S={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even,odd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29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28600" y="985897"/>
                <a:ext cx="86868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outcomes of the experiment are equally likely because the selection is made at random.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{getting a mint}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85897"/>
                <a:ext cx="86868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825" t="-4142" r="-1754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6206"/>
            <a:ext cx="762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767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175"/>
          <a:stretch/>
        </p:blipFill>
        <p:spPr bwMode="auto">
          <a:xfrm>
            <a:off x="228600" y="236434"/>
            <a:ext cx="8734425" cy="372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686800" cy="11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9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4+3=7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42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Rules: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endParaRPr lang="en-US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any two events, then: 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− 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4002536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0699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1: 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mutually exclusive (disjoint) events, then: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P(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937654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87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5438"/>
            <a:ext cx="86868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112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62000" y="1066800"/>
                <a:ext cx="6477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b="0" dirty="0" smtClean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64770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070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552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that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Ahmad passes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is 2/3, and the probability that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English is 4/9. If the probability that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both courses is 1/4, what is the probability that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will: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pass at least one course?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pass Mathematics and fail English?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fail both courses? </a:t>
            </a:r>
          </a:p>
        </p:txBody>
      </p:sp>
    </p:spTree>
    <p:extLst>
      <p:ext uri="{BB962C8B-B14F-4D97-AF65-F5344CB8AC3E}">
        <p14:creationId xmlns:p14="http://schemas.microsoft.com/office/powerpoint/2010/main" xmlns="" val="4050917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09575" y="990600"/>
                <a:ext cx="8763000" cy="4464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events: </a:t>
                </a:r>
              </a:p>
              <a:p>
                <a:pPr algn="just"/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={Ahmed passes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Mathematics} </a:t>
                </a:r>
              </a:p>
              <a:p>
                <a:pPr algn="just"/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={Ahmed passes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English} </a:t>
                </a:r>
                <a:endPara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Probability of passing at least one course is: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)= 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) + 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) − 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990600"/>
                <a:ext cx="8763000" cy="4464620"/>
              </a:xfrm>
              <a:prstGeom prst="rect">
                <a:avLst/>
              </a:prstGeom>
              <a:blipFill rotWithShape="1">
                <a:blip r:embed="rId2"/>
                <a:stretch>
                  <a:fillRect l="-1739" t="-191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014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52400"/>
                <a:ext cx="868680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Probability of passing Mathematics and failing English is: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)= 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) − 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686800" cy="1611852"/>
              </a:xfrm>
              <a:prstGeom prst="rect">
                <a:avLst/>
              </a:prstGeom>
              <a:blipFill rotWithShape="1">
                <a:blip r:embed="rId2"/>
                <a:stretch>
                  <a:fillRect l="-1754" t="-5303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108490" y="2103545"/>
                <a:ext cx="2210862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90" y="2103545"/>
                <a:ext cx="2210862" cy="1027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457200" y="3189982"/>
                <a:ext cx="8001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Probability of failing both courses 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32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)= 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982"/>
                <a:ext cx="8001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904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3908196" y="4648200"/>
                <a:ext cx="2438488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96" y="4648200"/>
                <a:ext cx="2438488" cy="1027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0581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990600"/>
                <a:ext cx="8686800" cy="3511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complementary events, then: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⇔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686800" cy="3511218"/>
              </a:xfrm>
              <a:prstGeom prst="rect">
                <a:avLst/>
              </a:prstGeom>
              <a:blipFill rotWithShape="1">
                <a:blip r:embed="rId2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75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12081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event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subset of the sample space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That is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event (φ is called the impossible event)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⊆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event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the sure event) </a:t>
            </a:r>
          </a:p>
        </p:txBody>
      </p:sp>
    </p:spTree>
    <p:extLst>
      <p:ext uri="{BB962C8B-B14F-4D97-AF65-F5344CB8AC3E}">
        <p14:creationId xmlns:p14="http://schemas.microsoft.com/office/powerpoint/2010/main" xmlns="" val="2412612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Probability: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447800"/>
                <a:ext cx="8686800" cy="331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of occurring an event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it is known that some event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occurred is called the conditional probability of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denoted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).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686800" cy="3316742"/>
              </a:xfrm>
              <a:prstGeom prst="rect">
                <a:avLst/>
              </a:prstGeom>
              <a:blipFill rotWithShape="1">
                <a:blip r:embed="rId2"/>
                <a:stretch>
                  <a:fillRect l="-2105" r="-2105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38295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32582"/>
            <a:ext cx="8505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conditional probability of 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event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defined by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862263"/>
            <a:ext cx="6829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5475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66800"/>
            <a:ext cx="6657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75"/>
            <a:ext cx="436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4876800"/>
            <a:ext cx="5162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55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339 physicians are classified as given in the table below. A physician is to be selected at random.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Find the probability that: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the selected physician is aged 40 – 49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the selected physician smokes occasionally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the selected physician is aged 40 – 49 and smokes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Find the probability that the selected physician is aged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49 given that the physician smokes occasionally.</a:t>
            </a:r>
          </a:p>
        </p:txBody>
      </p:sp>
    </p:spTree>
    <p:extLst>
      <p:ext uri="{BB962C8B-B14F-4D97-AF65-F5344CB8AC3E}">
        <p14:creationId xmlns:p14="http://schemas.microsoft.com/office/powerpoint/2010/main" xmlns="" val="185151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0" y="59822"/>
            <a:ext cx="90421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95400"/>
            <a:ext cx="87344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731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"/>
            <a:ext cx="8743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010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0500"/>
            <a:ext cx="8743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177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24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67025"/>
            <a:ext cx="70199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5300"/>
            <a:ext cx="8572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0"/>
            <a:ext cx="38195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3439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92" y="1600200"/>
            <a:ext cx="89153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498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1219200"/>
                <a:ext cx="87630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knowing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no effect on the probability of occurrence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this case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2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)&gt;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knowing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the probability of occurrence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)&lt;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knowing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the probability of occurrence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7630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r="-2157" b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83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Experiment: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a ball from a box containing 6 balls numbered 1,2,3,4,5 and 6.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3400" y="3641229"/>
                <a:ext cx="8610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 has 6 possible outcomes </a:t>
                </a:r>
              </a:p>
              <a:p>
                <a:pPr algn="just"/>
                <a:endParaRPr lang="en-US" sz="3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={1,2,3,4,5,6}. </a:t>
                </a:r>
                <a:endParaRPr 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41229"/>
                <a:ext cx="86106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195" t="-5556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8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57200" y="1219200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2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events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).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previous example, we found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dependent, i.e., they are not independent. Also, we can verify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686800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1549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1278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Multiplicative Rule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95300" y="1524000"/>
                <a:ext cx="81534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i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endParaRPr lang="en-US" sz="3600" i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</a:rPr>
                      <m:t>) ≠ </m:t>
                    </m:r>
                    <m:r>
                      <a:rPr lang="en-US" sz="3600" i="1" dirty="0" smtClean="0">
                        <a:latin typeface="Cambria Math"/>
                      </a:rPr>
                      <m:t>0</m:t>
                    </m:r>
                    <m:r>
                      <a:rPr lang="en-US" sz="3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/>
                  <a:t>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</a:rPr>
                      <m:t>) ≠ </m:t>
                    </m:r>
                    <m:r>
                      <a:rPr lang="en-US" sz="3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/>
                  <a:t>, then: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latin typeface="Cambria Math"/>
                        </a:rPr>
                        <m:t>∩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latin typeface="Cambria Math"/>
                        </a:rPr>
                        <m:t>) = </m:t>
                      </m:r>
                      <m:r>
                        <a:rPr lang="en-US" sz="3600" i="1" dirty="0" smtClean="0"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latin typeface="Cambria Math"/>
                        </a:rPr>
                        <m:t>) </m:t>
                      </m:r>
                      <m:r>
                        <a:rPr lang="en-US" sz="3600" i="1" dirty="0" smtClean="0"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latin typeface="Cambria Math"/>
                        </a:rPr>
                        <m:t>|</m:t>
                      </m:r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= </m:t>
                      </m:r>
                      <m:r>
                        <a:rPr lang="en-US" sz="3600" i="1" dirty="0" smtClean="0"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latin typeface="Cambria Math"/>
                        </a:rPr>
                        <m:t>) </m:t>
                      </m:r>
                      <m:r>
                        <a:rPr lang="en-US" sz="3600" i="1" dirty="0" smtClean="0"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latin typeface="Cambria Math"/>
                        </a:rPr>
                        <m:t>|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524000"/>
                <a:ext cx="81534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2242" t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2213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610600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we have a fuse box containing 20 fuses of which 5 are defective (D) and 15 are non-defective (N). If 2 fuses are selected at random and removed from the box in succession without replacing the first, what is the probability that both fuses are defective? </a:t>
            </a:r>
          </a:p>
        </p:txBody>
      </p:sp>
    </p:spTree>
    <p:extLst>
      <p:ext uri="{BB962C8B-B14F-4D97-AF65-F5344CB8AC3E}">
        <p14:creationId xmlns:p14="http://schemas.microsoft.com/office/powerpoint/2010/main" xmlns="" val="3495739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524000"/>
                <a:ext cx="86868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following events: </a:t>
                </a:r>
              </a:p>
              <a:p>
                <a:pPr algn="just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first fuse is defective} </a:t>
                </a:r>
              </a:p>
              <a:p>
                <a:pPr algn="just"/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second fuse is defective}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{the first fuse is defective and the second fuse is defective} = {both fuses are defective}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686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754" t="-3341" r="-1754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583362" y="4673025"/>
                <a:ext cx="55032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to calculate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62" y="4673025"/>
                <a:ext cx="550323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879" t="-14583" r="-177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34069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228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80975"/>
            <a:ext cx="2533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24000"/>
            <a:ext cx="6334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121824" cy="30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6465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558945"/>
                <a:ext cx="86868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events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independent if and only if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∩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)= 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Multiplicative Rule for independent events)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8945"/>
                <a:ext cx="86868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105" r="-210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63928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endParaRPr lang="en-US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447800"/>
                <a:ext cx="86868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events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independent if one of the following conditions is satisfied: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⇔ (ii)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⇔ (iii)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)= 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6868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2105" r="-2105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96022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t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09738"/>
            <a:ext cx="87249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546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803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events: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09600" y="914400"/>
                <a:ext cx="49118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=getting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event number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4911857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4583" r="-210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50" y="929791"/>
            <a:ext cx="2800350" cy="5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593221" y="1670903"/>
                <a:ext cx="568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 a number less than 4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21" y="1670903"/>
                <a:ext cx="568097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609600" y="2362200"/>
                <a:ext cx="30394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=getting 1 or 3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3039422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737" r="-4008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36958" y="3048000"/>
                <a:ext cx="45446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 an odd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58" y="3048000"/>
                <a:ext cx="4544642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r="-268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599689" y="3733800"/>
                <a:ext cx="51153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 a negative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9" y="3733800"/>
                <a:ext cx="5115311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737" r="-2143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533400" y="4572000"/>
                <a:ext cx="56635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 a number less than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5663538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4583" r="-183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01764"/>
            <a:ext cx="2519362" cy="5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600" y="2362200"/>
            <a:ext cx="1933575" cy="58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67050"/>
            <a:ext cx="2476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924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5156775"/>
            <a:ext cx="441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3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</a:t>
            </a:r>
            <a:endParaRPr lang="en-US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24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41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610600" cy="435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Selecting 3 items from manufacturing process; each item is inspected and classified as defective (D) or non-defective (N). </a:t>
            </a:r>
          </a:p>
        </p:txBody>
      </p:sp>
    </p:spTree>
    <p:extLst>
      <p:ext uri="{BB962C8B-B14F-4D97-AF65-F5344CB8AC3E}">
        <p14:creationId xmlns:p14="http://schemas.microsoft.com/office/powerpoint/2010/main" xmlns="" val="162246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1213</Words>
  <Application>Microsoft Office PowerPoint</Application>
  <PresentationFormat>On-screen Show (4:3)</PresentationFormat>
  <Paragraphs>178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Slide 1</vt:lpstr>
      <vt:lpstr>Slide 2</vt:lpstr>
      <vt:lpstr>Examples:</vt:lpstr>
      <vt:lpstr> The Sample Space </vt:lpstr>
      <vt:lpstr> Events </vt:lpstr>
      <vt:lpstr>Example</vt:lpstr>
      <vt:lpstr>Slide 7</vt:lpstr>
      <vt:lpstr>Notation </vt:lpstr>
      <vt:lpstr> Example: </vt:lpstr>
      <vt:lpstr>Slide 10</vt:lpstr>
      <vt:lpstr>Slide 11</vt:lpstr>
      <vt:lpstr>Slide 12</vt:lpstr>
      <vt:lpstr>Rule (1)</vt:lpstr>
      <vt:lpstr>Example</vt:lpstr>
      <vt:lpstr>Rule (2)</vt:lpstr>
      <vt:lpstr>Example:</vt:lpstr>
      <vt:lpstr>Some Operations on Events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Exercises</vt:lpstr>
      <vt:lpstr>Mutually Exclusive (Disjoint) Events</vt:lpstr>
      <vt:lpstr>Slide 27</vt:lpstr>
      <vt:lpstr>Combinations:</vt:lpstr>
      <vt:lpstr>Combinations: </vt:lpstr>
      <vt:lpstr>Theorem:  </vt:lpstr>
      <vt:lpstr>Slide 31</vt:lpstr>
      <vt:lpstr>Example </vt:lpstr>
      <vt:lpstr>Probability of an Event</vt:lpstr>
      <vt:lpstr>Definition </vt:lpstr>
      <vt:lpstr>Example </vt:lpstr>
      <vt:lpstr>Slide 36</vt:lpstr>
      <vt:lpstr>Theorem </vt:lpstr>
      <vt:lpstr>Example </vt:lpstr>
      <vt:lpstr>Solution </vt:lpstr>
      <vt:lpstr>Slide 40</vt:lpstr>
      <vt:lpstr>Slide 41</vt:lpstr>
      <vt:lpstr>Additive Rules: </vt:lpstr>
      <vt:lpstr>Slide 43</vt:lpstr>
      <vt:lpstr>Slide 44</vt:lpstr>
      <vt:lpstr>Notes</vt:lpstr>
      <vt:lpstr>Example </vt:lpstr>
      <vt:lpstr>Solution: </vt:lpstr>
      <vt:lpstr>Slide 48</vt:lpstr>
      <vt:lpstr>Theorem</vt:lpstr>
      <vt:lpstr>Conditional Probability:</vt:lpstr>
      <vt:lpstr>Definition</vt:lpstr>
      <vt:lpstr>Notes:</vt:lpstr>
      <vt:lpstr>Example:</vt:lpstr>
      <vt:lpstr>Slide 54</vt:lpstr>
      <vt:lpstr>Solution: </vt:lpstr>
      <vt:lpstr>Slide 56</vt:lpstr>
      <vt:lpstr>Slide 57</vt:lpstr>
      <vt:lpstr>Note:</vt:lpstr>
      <vt:lpstr>Note: </vt:lpstr>
      <vt:lpstr>Independent Events </vt:lpstr>
      <vt:lpstr>Multiplicative Rule </vt:lpstr>
      <vt:lpstr>Example </vt:lpstr>
      <vt:lpstr>Solution: </vt:lpstr>
      <vt:lpstr>Slide 64</vt:lpstr>
      <vt:lpstr>Theorem </vt:lpstr>
      <vt:lpstr>Note: </vt:lpstr>
      <vt:lpstr> 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58</cp:revision>
  <dcterms:created xsi:type="dcterms:W3CDTF">2017-08-03T09:55:05Z</dcterms:created>
  <dcterms:modified xsi:type="dcterms:W3CDTF">2019-09-08T07:33:51Z</dcterms:modified>
</cp:coreProperties>
</file>