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9" d="100"/>
          <a:sy n="99" d="100"/>
        </p:scale>
        <p:origin x="7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9.wmf"/><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95F309-A86C-48D1-B33E-C020975F82E6}" type="datetimeFigureOut">
              <a:rPr lang="en-US" smtClean="0"/>
              <a:t>1/23/2018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3E4058-BC6A-4980-95C5-3169F24D0CA9}" type="slidenum">
              <a:rPr lang="en-US" smtClean="0"/>
              <a:t>‹#›</a:t>
            </a:fld>
            <a:endParaRPr lang="en-US"/>
          </a:p>
        </p:txBody>
      </p:sp>
    </p:spTree>
    <p:extLst>
      <p:ext uri="{BB962C8B-B14F-4D97-AF65-F5344CB8AC3E}">
        <p14:creationId xmlns:p14="http://schemas.microsoft.com/office/powerpoint/2010/main" val="3617554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新細明體" panose="02020500000000000000" pitchFamily="18" charset="-120"/>
            </a:endParaRPr>
          </a:p>
        </p:txBody>
      </p:sp>
      <p:sp>
        <p:nvSpPr>
          <p:cNvPr id="131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86F529ED-667E-4D40-B1B5-84126069DC11}" type="slidenum">
              <a:rPr lang="en-US" altLang="en-US" sz="1200"/>
              <a:pPr eaLnBrk="1" hangingPunct="1"/>
              <a:t>8</a:t>
            </a:fld>
            <a:endParaRPr lang="en-US" altLang="en-US" sz="1200"/>
          </a:p>
        </p:txBody>
      </p:sp>
    </p:spTree>
    <p:extLst>
      <p:ext uri="{BB962C8B-B14F-4D97-AF65-F5344CB8AC3E}">
        <p14:creationId xmlns:p14="http://schemas.microsoft.com/office/powerpoint/2010/main" val="2151372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新細明體" panose="02020500000000000000" pitchFamily="18" charset="-120"/>
            </a:endParaRPr>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7F322509-8697-4361-84A8-BB9846204F28}" type="slidenum">
              <a:rPr lang="en-US" altLang="en-US" sz="1200"/>
              <a:pPr eaLnBrk="1" hangingPunct="1"/>
              <a:t>9</a:t>
            </a:fld>
            <a:endParaRPr lang="en-US" altLang="en-US" sz="1200"/>
          </a:p>
        </p:txBody>
      </p:sp>
    </p:spTree>
    <p:extLst>
      <p:ext uri="{BB962C8B-B14F-4D97-AF65-F5344CB8AC3E}">
        <p14:creationId xmlns:p14="http://schemas.microsoft.com/office/powerpoint/2010/main" val="2864226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5E93C9-9910-4D73-A867-B7B34EEB9731}"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E507E-5FCE-41D0-AF76-A683BDAA28C0}" type="slidenum">
              <a:rPr lang="en-US" smtClean="0"/>
              <a:t>‹#›</a:t>
            </a:fld>
            <a:endParaRPr lang="en-US"/>
          </a:p>
        </p:txBody>
      </p:sp>
    </p:spTree>
    <p:extLst>
      <p:ext uri="{BB962C8B-B14F-4D97-AF65-F5344CB8AC3E}">
        <p14:creationId xmlns:p14="http://schemas.microsoft.com/office/powerpoint/2010/main" val="2808793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5E93C9-9910-4D73-A867-B7B34EEB9731}"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E507E-5FCE-41D0-AF76-A683BDAA28C0}" type="slidenum">
              <a:rPr lang="en-US" smtClean="0"/>
              <a:t>‹#›</a:t>
            </a:fld>
            <a:endParaRPr lang="en-US"/>
          </a:p>
        </p:txBody>
      </p:sp>
    </p:spTree>
    <p:extLst>
      <p:ext uri="{BB962C8B-B14F-4D97-AF65-F5344CB8AC3E}">
        <p14:creationId xmlns:p14="http://schemas.microsoft.com/office/powerpoint/2010/main" val="653622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5E93C9-9910-4D73-A867-B7B34EEB9731}"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E507E-5FCE-41D0-AF76-A683BDAA28C0}" type="slidenum">
              <a:rPr lang="en-US" smtClean="0"/>
              <a:t>‹#›</a:t>
            </a:fld>
            <a:endParaRPr lang="en-US"/>
          </a:p>
        </p:txBody>
      </p:sp>
    </p:spTree>
    <p:extLst>
      <p:ext uri="{BB962C8B-B14F-4D97-AF65-F5344CB8AC3E}">
        <p14:creationId xmlns:p14="http://schemas.microsoft.com/office/powerpoint/2010/main" val="1577590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9"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7"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8" name="Rectangle 13"/>
          <p:cNvSpPr>
            <a:spLocks noGrp="1" noChangeArrowheads="1"/>
          </p:cNvSpPr>
          <p:nvPr>
            <p:ph type="sldNum" sz="quarter" idx="12"/>
          </p:nvPr>
        </p:nvSpPr>
        <p:spPr>
          <a:ln/>
        </p:spPr>
        <p:txBody>
          <a:bodyPr/>
          <a:lstStyle>
            <a:lvl1pPr>
              <a:defRPr/>
            </a:lvl1pPr>
          </a:lstStyle>
          <a:p>
            <a:fld id="{4B522C77-2DA0-4C0A-AA33-D46DC4C28A24}" type="slidenum">
              <a:rPr lang="en-US" altLang="zh-TW"/>
              <a:pPr/>
              <a:t>‹#›</a:t>
            </a:fld>
            <a:endParaRPr lang="en-US" altLang="zh-TW"/>
          </a:p>
        </p:txBody>
      </p:sp>
    </p:spTree>
    <p:extLst>
      <p:ext uri="{BB962C8B-B14F-4D97-AF65-F5344CB8AC3E}">
        <p14:creationId xmlns:p14="http://schemas.microsoft.com/office/powerpoint/2010/main" val="222794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5E93C9-9910-4D73-A867-B7B34EEB9731}"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E507E-5FCE-41D0-AF76-A683BDAA28C0}" type="slidenum">
              <a:rPr lang="en-US" smtClean="0"/>
              <a:t>‹#›</a:t>
            </a:fld>
            <a:endParaRPr lang="en-US"/>
          </a:p>
        </p:txBody>
      </p:sp>
    </p:spTree>
    <p:extLst>
      <p:ext uri="{BB962C8B-B14F-4D97-AF65-F5344CB8AC3E}">
        <p14:creationId xmlns:p14="http://schemas.microsoft.com/office/powerpoint/2010/main" val="1113992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5E93C9-9910-4D73-A867-B7B34EEB9731}"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E507E-5FCE-41D0-AF76-A683BDAA28C0}" type="slidenum">
              <a:rPr lang="en-US" smtClean="0"/>
              <a:t>‹#›</a:t>
            </a:fld>
            <a:endParaRPr lang="en-US"/>
          </a:p>
        </p:txBody>
      </p:sp>
    </p:spTree>
    <p:extLst>
      <p:ext uri="{BB962C8B-B14F-4D97-AF65-F5344CB8AC3E}">
        <p14:creationId xmlns:p14="http://schemas.microsoft.com/office/powerpoint/2010/main" val="3600453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5E93C9-9910-4D73-A867-B7B34EEB9731}"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E507E-5FCE-41D0-AF76-A683BDAA28C0}" type="slidenum">
              <a:rPr lang="en-US" smtClean="0"/>
              <a:t>‹#›</a:t>
            </a:fld>
            <a:endParaRPr lang="en-US"/>
          </a:p>
        </p:txBody>
      </p:sp>
    </p:spTree>
    <p:extLst>
      <p:ext uri="{BB962C8B-B14F-4D97-AF65-F5344CB8AC3E}">
        <p14:creationId xmlns:p14="http://schemas.microsoft.com/office/powerpoint/2010/main" val="3318059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5E93C9-9910-4D73-A867-B7B34EEB9731}" type="datetimeFigureOut">
              <a:rPr lang="en-US" smtClean="0"/>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9E507E-5FCE-41D0-AF76-A683BDAA28C0}" type="slidenum">
              <a:rPr lang="en-US" smtClean="0"/>
              <a:t>‹#›</a:t>
            </a:fld>
            <a:endParaRPr lang="en-US"/>
          </a:p>
        </p:txBody>
      </p:sp>
    </p:spTree>
    <p:extLst>
      <p:ext uri="{BB962C8B-B14F-4D97-AF65-F5344CB8AC3E}">
        <p14:creationId xmlns:p14="http://schemas.microsoft.com/office/powerpoint/2010/main" val="976467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5E93C9-9910-4D73-A867-B7B34EEB9731}"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9E507E-5FCE-41D0-AF76-A683BDAA28C0}" type="slidenum">
              <a:rPr lang="en-US" smtClean="0"/>
              <a:t>‹#›</a:t>
            </a:fld>
            <a:endParaRPr lang="en-US"/>
          </a:p>
        </p:txBody>
      </p:sp>
    </p:spTree>
    <p:extLst>
      <p:ext uri="{BB962C8B-B14F-4D97-AF65-F5344CB8AC3E}">
        <p14:creationId xmlns:p14="http://schemas.microsoft.com/office/powerpoint/2010/main" val="403654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E93C9-9910-4D73-A867-B7B34EEB9731}"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9E507E-5FCE-41D0-AF76-A683BDAA28C0}" type="slidenum">
              <a:rPr lang="en-US" smtClean="0"/>
              <a:t>‹#›</a:t>
            </a:fld>
            <a:endParaRPr lang="en-US"/>
          </a:p>
        </p:txBody>
      </p:sp>
    </p:spTree>
    <p:extLst>
      <p:ext uri="{BB962C8B-B14F-4D97-AF65-F5344CB8AC3E}">
        <p14:creationId xmlns:p14="http://schemas.microsoft.com/office/powerpoint/2010/main" val="2856747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E93C9-9910-4D73-A867-B7B34EEB9731}"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E507E-5FCE-41D0-AF76-A683BDAA28C0}" type="slidenum">
              <a:rPr lang="en-US" smtClean="0"/>
              <a:t>‹#›</a:t>
            </a:fld>
            <a:endParaRPr lang="en-US"/>
          </a:p>
        </p:txBody>
      </p:sp>
    </p:spTree>
    <p:extLst>
      <p:ext uri="{BB962C8B-B14F-4D97-AF65-F5344CB8AC3E}">
        <p14:creationId xmlns:p14="http://schemas.microsoft.com/office/powerpoint/2010/main" val="340034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E93C9-9910-4D73-A867-B7B34EEB9731}"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E507E-5FCE-41D0-AF76-A683BDAA28C0}" type="slidenum">
              <a:rPr lang="en-US" smtClean="0"/>
              <a:t>‹#›</a:t>
            </a:fld>
            <a:endParaRPr lang="en-US"/>
          </a:p>
        </p:txBody>
      </p:sp>
    </p:spTree>
    <p:extLst>
      <p:ext uri="{BB962C8B-B14F-4D97-AF65-F5344CB8AC3E}">
        <p14:creationId xmlns:p14="http://schemas.microsoft.com/office/powerpoint/2010/main" val="2454364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E93C9-9910-4D73-A867-B7B34EEB9731}" type="datetimeFigureOut">
              <a:rPr lang="en-US" smtClean="0"/>
              <a:t>1/23/2018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E507E-5FCE-41D0-AF76-A683BDAA28C0}" type="slidenum">
              <a:rPr lang="en-US" smtClean="0"/>
              <a:t>‹#›</a:t>
            </a:fld>
            <a:endParaRPr lang="en-US"/>
          </a:p>
        </p:txBody>
      </p:sp>
    </p:spTree>
    <p:extLst>
      <p:ext uri="{BB962C8B-B14F-4D97-AF65-F5344CB8AC3E}">
        <p14:creationId xmlns:p14="http://schemas.microsoft.com/office/powerpoint/2010/main" val="18345385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image" Target="../media/image21.wmf"/><Relationship Id="rId5" Type="http://schemas.openxmlformats.org/officeDocument/2006/relationships/oleObject" Target="../embeddings/oleObject21.bin"/><Relationship Id="rId4" Type="http://schemas.openxmlformats.org/officeDocument/2006/relationships/image" Target="../media/image16.wmf"/></Relationships>
</file>

<file path=ppt/slides/_rels/slide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9.w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8.bin"/></Relationships>
</file>

<file path=ppt/slides/_rels/slide4.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11.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3.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15.bin"/><Relationship Id="rId4" Type="http://schemas.openxmlformats.org/officeDocument/2006/relationships/image" Target="../media/image14.wmf"/></Relationships>
</file>

<file path=ppt/slides/_rels/slide6.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17.bin"/><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18.png"/><Relationship Id="rId4" Type="http://schemas.openxmlformats.org/officeDocument/2006/relationships/image" Target="../media/image17.wmf"/></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990600" y="2438400"/>
            <a:ext cx="7772400" cy="838200"/>
          </a:xfrm>
        </p:spPr>
        <p:txBody>
          <a:bodyPr>
            <a:normAutofit fontScale="90000"/>
          </a:bodyPr>
          <a:lstStyle/>
          <a:p>
            <a:pPr eaLnBrk="1" hangingPunct="1"/>
            <a:r>
              <a:rPr lang="en-US" altLang="zh-TW" smtClean="0"/>
              <a:t>1.1 Introduction to</a:t>
            </a:r>
          </a:p>
        </p:txBody>
      </p:sp>
      <p:sp>
        <p:nvSpPr>
          <p:cNvPr id="87043" name="Rectangle 3"/>
          <p:cNvSpPr>
            <a:spLocks noGrp="1" noChangeArrowheads="1"/>
          </p:cNvSpPr>
          <p:nvPr>
            <p:ph type="subTitle" idx="1"/>
          </p:nvPr>
        </p:nvSpPr>
        <p:spPr>
          <a:xfrm>
            <a:off x="2133600" y="3276600"/>
            <a:ext cx="6400800" cy="838200"/>
          </a:xfrm>
        </p:spPr>
        <p:txBody>
          <a:bodyPr/>
          <a:lstStyle/>
          <a:p>
            <a:pPr eaLnBrk="1" hangingPunct="1"/>
            <a:r>
              <a:rPr lang="en-US" altLang="zh-TW" sz="4400">
                <a:solidFill>
                  <a:schemeClr val="tx2"/>
                </a:solidFill>
              </a:rPr>
              <a:t>Systems of Equations</a:t>
            </a:r>
          </a:p>
        </p:txBody>
      </p:sp>
      <p:sp>
        <p:nvSpPr>
          <p:cNvPr id="870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20DFAA69-6F2A-4AC0-99EF-A1A48E11C3FE}" type="slidenum">
              <a:rPr kumimoji="0" lang="en-US" altLang="zh-TW" sz="2800">
                <a:solidFill>
                  <a:schemeClr val="bg2"/>
                </a:solidFill>
              </a:rPr>
              <a:pPr eaLnBrk="1" hangingPunct="1"/>
              <a:t>1</a:t>
            </a:fld>
            <a:endParaRPr kumimoji="0" lang="en-US" altLang="zh-TW" sz="2800">
              <a:solidFill>
                <a:schemeClr val="bg2"/>
              </a:solidFill>
            </a:endParaRPr>
          </a:p>
        </p:txBody>
      </p:sp>
    </p:spTree>
    <p:extLst>
      <p:ext uri="{BB962C8B-B14F-4D97-AF65-F5344CB8AC3E}">
        <p14:creationId xmlns:p14="http://schemas.microsoft.com/office/powerpoint/2010/main" val="2472169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pPr eaLnBrk="1" hangingPunct="1"/>
            <a:r>
              <a:rPr lang="en-US" altLang="zh-TW" smtClean="0"/>
              <a:t>Augmented Matrices</a:t>
            </a:r>
          </a:p>
        </p:txBody>
      </p:sp>
      <p:graphicFrame>
        <p:nvGraphicFramePr>
          <p:cNvPr id="8194" name="Object 4"/>
          <p:cNvGraphicFramePr>
            <a:graphicFrameLocks noGrp="1" noChangeAspect="1"/>
          </p:cNvGraphicFramePr>
          <p:nvPr>
            <p:ph sz="half" idx="1"/>
          </p:nvPr>
        </p:nvGraphicFramePr>
        <p:xfrm>
          <a:off x="4930775" y="2024063"/>
          <a:ext cx="3241675" cy="1620837"/>
        </p:xfrm>
        <a:graphic>
          <a:graphicData uri="http://schemas.openxmlformats.org/presentationml/2006/ole">
            <mc:AlternateContent xmlns:mc="http://schemas.openxmlformats.org/markup-compatibility/2006">
              <mc:Choice xmlns:v="urn:schemas-microsoft-com:vml" Requires="v">
                <p:oleObj spid="_x0000_s7170" name="方程式" r:id="rId3" imgW="1828800" imgH="914400" progId="Equation.3">
                  <p:embed/>
                </p:oleObj>
              </mc:Choice>
              <mc:Fallback>
                <p:oleObj name="方程式" r:id="rId3" imgW="1828800" imgH="914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0775" y="2024063"/>
                        <a:ext cx="3241675" cy="1620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5" name="Object 6"/>
          <p:cNvGraphicFramePr>
            <a:graphicFrameLocks noGrp="1" noChangeAspect="1"/>
          </p:cNvGraphicFramePr>
          <p:nvPr>
            <p:ph sz="half" idx="2"/>
          </p:nvPr>
        </p:nvGraphicFramePr>
        <p:xfrm>
          <a:off x="5003800" y="4400550"/>
          <a:ext cx="2519363" cy="1620838"/>
        </p:xfrm>
        <a:graphic>
          <a:graphicData uri="http://schemas.openxmlformats.org/presentationml/2006/ole">
            <mc:AlternateContent xmlns:mc="http://schemas.openxmlformats.org/markup-compatibility/2006">
              <mc:Choice xmlns:v="urn:schemas-microsoft-com:vml" Requires="v">
                <p:oleObj spid="_x0000_s7171" name="方程式" r:id="rId5" imgW="1460160" imgH="939600" progId="Equation.3">
                  <p:embed/>
                </p:oleObj>
              </mc:Choice>
              <mc:Fallback>
                <p:oleObj name="方程式" r:id="rId5" imgW="1460160" imgH="939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3800" y="4400550"/>
                        <a:ext cx="2519363" cy="1620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4" name="Slide Number Placeholder 1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2FD60356-8C57-43F7-9DD6-E52D1522C052}" type="slidenum">
              <a:rPr kumimoji="0" lang="en-US" altLang="zh-TW" sz="1400"/>
              <a:pPr eaLnBrk="1" hangingPunct="1"/>
              <a:t>10</a:t>
            </a:fld>
            <a:endParaRPr kumimoji="0" lang="en-US" altLang="zh-TW" sz="1400"/>
          </a:p>
        </p:txBody>
      </p:sp>
      <p:sp>
        <p:nvSpPr>
          <p:cNvPr id="8197" name="Text Box 8"/>
          <p:cNvSpPr txBox="1">
            <a:spLocks noChangeArrowheads="1"/>
          </p:cNvSpPr>
          <p:nvPr/>
        </p:nvSpPr>
        <p:spPr bwMode="auto">
          <a:xfrm>
            <a:off x="1619252" y="3789363"/>
            <a:ext cx="5040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spcBef>
                <a:spcPct val="50000"/>
              </a:spcBef>
            </a:pPr>
            <a:endParaRPr lang="en-US" altLang="en-US"/>
          </a:p>
        </p:txBody>
      </p:sp>
      <p:sp>
        <p:nvSpPr>
          <p:cNvPr id="8198" name="Rectangle 12"/>
          <p:cNvSpPr>
            <a:spLocks noChangeArrowheads="1"/>
          </p:cNvSpPr>
          <p:nvPr/>
        </p:nvSpPr>
        <p:spPr bwMode="auto">
          <a:xfrm>
            <a:off x="971552" y="2060575"/>
            <a:ext cx="3529013"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spcBef>
                <a:spcPct val="20000"/>
              </a:spcBef>
              <a:buClr>
                <a:schemeClr val="folHlink"/>
              </a:buClr>
              <a:buSzPct val="60000"/>
              <a:buFont typeface="Wingdings" panose="05000000000000000000" pitchFamily="2" charset="2"/>
              <a:buChar char="n"/>
            </a:pPr>
            <a:r>
              <a:rPr lang="en-US" altLang="zh-TW" sz="2000"/>
              <a:t>The location of the +</a:t>
            </a:r>
            <a:r>
              <a:rPr lang="en-US" altLang="zh-TW" sz="2000">
                <a:latin typeface="Times New Roman" panose="02020603050405020304" pitchFamily="18" charset="0"/>
              </a:rPr>
              <a:t>’</a:t>
            </a:r>
            <a:r>
              <a:rPr lang="en-US" altLang="zh-TW" sz="2000"/>
              <a:t>s, the x</a:t>
            </a:r>
            <a:r>
              <a:rPr lang="en-US" altLang="zh-TW" sz="2000">
                <a:latin typeface="Times New Roman" panose="02020603050405020304" pitchFamily="18" charset="0"/>
              </a:rPr>
              <a:t>’</a:t>
            </a:r>
            <a:r>
              <a:rPr lang="en-US" altLang="zh-TW" sz="2000"/>
              <a:t>s, and the =</a:t>
            </a:r>
            <a:r>
              <a:rPr lang="en-US" altLang="zh-TW" sz="2000">
                <a:latin typeface="Times New Roman" panose="02020603050405020304" pitchFamily="18" charset="0"/>
              </a:rPr>
              <a:t>‘</a:t>
            </a:r>
            <a:r>
              <a:rPr lang="en-US" altLang="zh-TW" sz="2000"/>
              <a:t>s can be abbreviated by writing only the rectangular array of numbers.</a:t>
            </a:r>
          </a:p>
          <a:p>
            <a:pPr eaLnBrk="1" hangingPunct="1">
              <a:spcBef>
                <a:spcPct val="20000"/>
              </a:spcBef>
              <a:buClr>
                <a:schemeClr val="folHlink"/>
              </a:buClr>
              <a:buSzPct val="60000"/>
              <a:buFont typeface="Wingdings" panose="05000000000000000000" pitchFamily="2" charset="2"/>
              <a:buChar char="n"/>
            </a:pPr>
            <a:r>
              <a:rPr lang="en-US" altLang="zh-TW" sz="2000"/>
              <a:t>This is called the </a:t>
            </a:r>
            <a:r>
              <a:rPr lang="en-US" altLang="zh-TW" sz="2000">
                <a:solidFill>
                  <a:schemeClr val="hlink"/>
                </a:solidFill>
              </a:rPr>
              <a:t>augmented matrix</a:t>
            </a:r>
            <a:r>
              <a:rPr lang="en-US" altLang="zh-TW" sz="2000"/>
              <a:t> for the system.</a:t>
            </a:r>
          </a:p>
          <a:p>
            <a:pPr eaLnBrk="1" hangingPunct="1">
              <a:spcBef>
                <a:spcPct val="20000"/>
              </a:spcBef>
              <a:buClr>
                <a:schemeClr val="folHlink"/>
              </a:buClr>
              <a:buSzPct val="60000"/>
              <a:buFont typeface="Wingdings" panose="05000000000000000000" pitchFamily="2" charset="2"/>
              <a:buChar char="n"/>
            </a:pPr>
            <a:r>
              <a:rPr lang="en-US" altLang="zh-TW" sz="2000"/>
              <a:t>Note: must be written in the same order in each equation as the unknowns and the constants must be on the right.</a:t>
            </a:r>
          </a:p>
          <a:p>
            <a:pPr eaLnBrk="1" hangingPunct="1">
              <a:spcBef>
                <a:spcPct val="20000"/>
              </a:spcBef>
              <a:buClr>
                <a:schemeClr val="folHlink"/>
              </a:buClr>
              <a:buSzPct val="60000"/>
              <a:buFont typeface="Wingdings" panose="05000000000000000000" pitchFamily="2" charset="2"/>
              <a:buChar char="n"/>
            </a:pPr>
            <a:endParaRPr lang="en-US" altLang="zh-TW" sz="2000"/>
          </a:p>
        </p:txBody>
      </p:sp>
      <p:sp>
        <p:nvSpPr>
          <p:cNvPr id="8199" name="Line 14"/>
          <p:cNvSpPr>
            <a:spLocks noChangeShapeType="1"/>
          </p:cNvSpPr>
          <p:nvPr/>
        </p:nvSpPr>
        <p:spPr bwMode="auto">
          <a:xfrm>
            <a:off x="2484440" y="4508500"/>
            <a:ext cx="358775" cy="7143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00" name="Line 15"/>
          <p:cNvSpPr>
            <a:spLocks noChangeShapeType="1"/>
          </p:cNvSpPr>
          <p:nvPr/>
        </p:nvSpPr>
        <p:spPr bwMode="auto">
          <a:xfrm>
            <a:off x="5292725" y="4221163"/>
            <a:ext cx="0" cy="2159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01" name="Line 16"/>
          <p:cNvSpPr>
            <a:spLocks noChangeShapeType="1"/>
          </p:cNvSpPr>
          <p:nvPr/>
        </p:nvSpPr>
        <p:spPr bwMode="auto">
          <a:xfrm flipH="1">
            <a:off x="7596188" y="4652963"/>
            <a:ext cx="360362"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02" name="Text Box 17"/>
          <p:cNvSpPr txBox="1">
            <a:spLocks noChangeArrowheads="1"/>
          </p:cNvSpPr>
          <p:nvPr/>
        </p:nvSpPr>
        <p:spPr bwMode="auto">
          <a:xfrm>
            <a:off x="5148265" y="3933825"/>
            <a:ext cx="1800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spcBef>
                <a:spcPct val="50000"/>
              </a:spcBef>
            </a:pPr>
            <a:r>
              <a:rPr lang="en-US" altLang="zh-TW" sz="1600"/>
              <a:t> 1th column</a:t>
            </a:r>
          </a:p>
        </p:txBody>
      </p:sp>
      <p:sp>
        <p:nvSpPr>
          <p:cNvPr id="8203" name="Text Box 18"/>
          <p:cNvSpPr txBox="1">
            <a:spLocks noChangeArrowheads="1"/>
          </p:cNvSpPr>
          <p:nvPr/>
        </p:nvSpPr>
        <p:spPr bwMode="auto">
          <a:xfrm>
            <a:off x="7956552" y="4460875"/>
            <a:ext cx="1008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spcBef>
                <a:spcPct val="50000"/>
              </a:spcBef>
            </a:pPr>
            <a:r>
              <a:rPr lang="en-US" altLang="zh-TW" sz="1600"/>
              <a:t>1th row</a:t>
            </a:r>
          </a:p>
        </p:txBody>
      </p:sp>
    </p:spTree>
    <p:extLst>
      <p:ext uri="{BB962C8B-B14F-4D97-AF65-F5344CB8AC3E}">
        <p14:creationId xmlns:p14="http://schemas.microsoft.com/office/powerpoint/2010/main" val="1541740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p:nvPr>
        </p:nvSpPr>
        <p:spPr/>
        <p:txBody>
          <a:bodyPr/>
          <a:lstStyle/>
          <a:p>
            <a:pPr eaLnBrk="1" hangingPunct="1"/>
            <a:r>
              <a:rPr lang="en-US" altLang="zh-TW" smtClean="0"/>
              <a:t>Linear Equations</a:t>
            </a:r>
          </a:p>
        </p:txBody>
      </p:sp>
      <p:sp>
        <p:nvSpPr>
          <p:cNvPr id="2055" name="Rectangle 3"/>
          <p:cNvSpPr>
            <a:spLocks noGrp="1" noChangeArrowheads="1"/>
          </p:cNvSpPr>
          <p:nvPr>
            <p:ph type="body" sz="half" idx="1"/>
          </p:nvPr>
        </p:nvSpPr>
        <p:spPr>
          <a:xfrm>
            <a:off x="1182688" y="2017713"/>
            <a:ext cx="6845300" cy="4114800"/>
          </a:xfrm>
        </p:spPr>
        <p:txBody>
          <a:bodyPr/>
          <a:lstStyle/>
          <a:p>
            <a:pPr eaLnBrk="1" hangingPunct="1">
              <a:lnSpc>
                <a:spcPct val="90000"/>
              </a:lnSpc>
            </a:pPr>
            <a:r>
              <a:rPr lang="en-US" altLang="zh-TW" sz="2400"/>
              <a:t>Any straight line in xy-plane can be represented algebraically by an equation of the form:</a:t>
            </a:r>
          </a:p>
          <a:p>
            <a:pPr eaLnBrk="1" hangingPunct="1">
              <a:lnSpc>
                <a:spcPct val="90000"/>
              </a:lnSpc>
            </a:pPr>
            <a:endParaRPr lang="en-US" altLang="zh-TW" sz="2400"/>
          </a:p>
          <a:p>
            <a:pPr eaLnBrk="1" hangingPunct="1">
              <a:lnSpc>
                <a:spcPct val="90000"/>
              </a:lnSpc>
            </a:pPr>
            <a:r>
              <a:rPr lang="en-US" altLang="zh-TW" sz="2400"/>
              <a:t>General form: define a </a:t>
            </a:r>
            <a:r>
              <a:rPr lang="en-US" altLang="zh-TW" sz="2400">
                <a:solidFill>
                  <a:schemeClr val="hlink"/>
                </a:solidFill>
              </a:rPr>
              <a:t>linear equation</a:t>
            </a:r>
            <a:r>
              <a:rPr lang="en-US" altLang="zh-TW" sz="2400"/>
              <a:t> in the </a:t>
            </a:r>
            <a:r>
              <a:rPr lang="en-US" altLang="zh-TW" sz="2400" i="1"/>
              <a:t>n</a:t>
            </a:r>
            <a:r>
              <a:rPr lang="en-US" altLang="zh-TW" sz="2400"/>
              <a:t> variables                   :</a:t>
            </a:r>
          </a:p>
          <a:p>
            <a:pPr lvl="1" eaLnBrk="1" hangingPunct="1">
              <a:lnSpc>
                <a:spcPct val="90000"/>
              </a:lnSpc>
            </a:pPr>
            <a:endParaRPr lang="en-US" altLang="zh-TW" sz="2000"/>
          </a:p>
          <a:p>
            <a:pPr lvl="1" eaLnBrk="1" hangingPunct="1">
              <a:lnSpc>
                <a:spcPct val="90000"/>
              </a:lnSpc>
            </a:pPr>
            <a:endParaRPr lang="en-US" altLang="zh-TW" sz="2000"/>
          </a:p>
          <a:p>
            <a:pPr lvl="1" eaLnBrk="1" hangingPunct="1">
              <a:lnSpc>
                <a:spcPct val="90000"/>
              </a:lnSpc>
            </a:pPr>
            <a:r>
              <a:rPr lang="en-US" altLang="zh-TW" sz="2000"/>
              <a:t>Where                        and b are real constants.</a:t>
            </a:r>
          </a:p>
          <a:p>
            <a:pPr lvl="1" eaLnBrk="1" hangingPunct="1">
              <a:lnSpc>
                <a:spcPct val="90000"/>
              </a:lnSpc>
            </a:pPr>
            <a:r>
              <a:rPr lang="en-US" altLang="zh-TW" sz="2000"/>
              <a:t>The variables in a linear equation are sometimes</a:t>
            </a:r>
          </a:p>
          <a:p>
            <a:pPr eaLnBrk="1" hangingPunct="1">
              <a:lnSpc>
                <a:spcPct val="90000"/>
              </a:lnSpc>
              <a:buFont typeface="Wingdings" panose="05000000000000000000" pitchFamily="2" charset="2"/>
              <a:buNone/>
            </a:pPr>
            <a:r>
              <a:rPr lang="en-US" altLang="zh-TW" sz="2400"/>
              <a:t>        </a:t>
            </a:r>
            <a:r>
              <a:rPr lang="en-US" altLang="zh-TW" sz="2000"/>
              <a:t>called </a:t>
            </a:r>
            <a:r>
              <a:rPr lang="en-US" altLang="zh-TW" sz="2000">
                <a:solidFill>
                  <a:schemeClr val="hlink"/>
                </a:solidFill>
              </a:rPr>
              <a:t>unknowns</a:t>
            </a:r>
            <a:r>
              <a:rPr lang="en-US" altLang="zh-TW" sz="2000"/>
              <a:t>.     </a:t>
            </a:r>
            <a:endParaRPr lang="en-US" altLang="zh-TW" sz="2000" i="1"/>
          </a:p>
          <a:p>
            <a:pPr eaLnBrk="1" hangingPunct="1">
              <a:lnSpc>
                <a:spcPct val="90000"/>
              </a:lnSpc>
            </a:pPr>
            <a:endParaRPr lang="en-US" altLang="zh-TW" sz="2000"/>
          </a:p>
          <a:p>
            <a:pPr eaLnBrk="1" hangingPunct="1">
              <a:lnSpc>
                <a:spcPct val="90000"/>
              </a:lnSpc>
            </a:pPr>
            <a:endParaRPr lang="en-US" altLang="zh-TW" sz="2000"/>
          </a:p>
        </p:txBody>
      </p:sp>
      <p:graphicFrame>
        <p:nvGraphicFramePr>
          <p:cNvPr id="2050" name="Object 4"/>
          <p:cNvGraphicFramePr>
            <a:graphicFrameLocks noGrp="1" noChangeAspect="1"/>
          </p:cNvGraphicFramePr>
          <p:nvPr>
            <p:ph sz="quarter" idx="2"/>
          </p:nvPr>
        </p:nvGraphicFramePr>
        <p:xfrm>
          <a:off x="3265488" y="2808288"/>
          <a:ext cx="1811337" cy="473075"/>
        </p:xfrm>
        <a:graphic>
          <a:graphicData uri="http://schemas.openxmlformats.org/presentationml/2006/ole">
            <mc:AlternateContent xmlns:mc="http://schemas.openxmlformats.org/markup-compatibility/2006">
              <mc:Choice xmlns:v="urn:schemas-microsoft-com:vml" Requires="v">
                <p:oleObj spid="_x0000_s1026" name="方程式" r:id="rId3" imgW="825480" imgH="215640" progId="Equation.3">
                  <p:embed/>
                </p:oleObj>
              </mc:Choice>
              <mc:Fallback>
                <p:oleObj name="方程式" r:id="rId3" imgW="82548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5488" y="2808288"/>
                        <a:ext cx="1811337" cy="473075"/>
                      </a:xfrm>
                      <a:prstGeom prst="rect">
                        <a:avLst/>
                      </a:prstGeom>
                      <a:noFill/>
                      <a:ln>
                        <a:noFill/>
                      </a:ln>
                      <a:effectLst/>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6"/>
          <p:cNvGraphicFramePr>
            <a:graphicFrameLocks noGrp="1" noChangeAspect="1"/>
          </p:cNvGraphicFramePr>
          <p:nvPr>
            <p:ph sz="quarter" idx="3"/>
          </p:nvPr>
        </p:nvGraphicFramePr>
        <p:xfrm>
          <a:off x="2916238" y="3763963"/>
          <a:ext cx="1584325" cy="528637"/>
        </p:xfrm>
        <a:graphic>
          <a:graphicData uri="http://schemas.openxmlformats.org/presentationml/2006/ole">
            <mc:AlternateContent xmlns:mc="http://schemas.openxmlformats.org/markup-compatibility/2006">
              <mc:Choice xmlns:v="urn:schemas-microsoft-com:vml" Requires="v">
                <p:oleObj spid="_x0000_s1027" name="方程式" r:id="rId5" imgW="685800" imgH="228600" progId="Equation.3">
                  <p:embed/>
                </p:oleObj>
              </mc:Choice>
              <mc:Fallback>
                <p:oleObj name="方程式" r:id="rId5" imgW="6858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6238" y="3763963"/>
                        <a:ext cx="1584325" cy="528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A7933E66-1899-41C1-8462-6F688F18E212}" type="slidenum">
              <a:rPr kumimoji="0" lang="en-US" altLang="zh-TW" sz="1400"/>
              <a:pPr eaLnBrk="1" hangingPunct="1"/>
              <a:t>2</a:t>
            </a:fld>
            <a:endParaRPr kumimoji="0" lang="en-US" altLang="zh-TW" sz="1400"/>
          </a:p>
        </p:txBody>
      </p:sp>
      <p:graphicFrame>
        <p:nvGraphicFramePr>
          <p:cNvPr id="2052" name="Object 9"/>
          <p:cNvGraphicFramePr>
            <a:graphicFrameLocks noChangeAspect="1"/>
          </p:cNvGraphicFramePr>
          <p:nvPr/>
        </p:nvGraphicFramePr>
        <p:xfrm>
          <a:off x="5056188" y="4076702"/>
          <a:ext cx="2971800" cy="561975"/>
        </p:xfrm>
        <a:graphic>
          <a:graphicData uri="http://schemas.openxmlformats.org/presentationml/2006/ole">
            <mc:AlternateContent xmlns:mc="http://schemas.openxmlformats.org/markup-compatibility/2006">
              <mc:Choice xmlns:v="urn:schemas-microsoft-com:vml" Requires="v">
                <p:oleObj spid="_x0000_s1028" name="方程式" r:id="rId7" imgW="1549080" imgH="228600" progId="Equation.3">
                  <p:embed/>
                </p:oleObj>
              </mc:Choice>
              <mc:Fallback>
                <p:oleObj name="方程式" r:id="rId7" imgW="154908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56188" y="4076702"/>
                        <a:ext cx="297180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3" name="Object 10"/>
          <p:cNvGraphicFramePr>
            <a:graphicFrameLocks noChangeAspect="1"/>
          </p:cNvGraphicFramePr>
          <p:nvPr/>
        </p:nvGraphicFramePr>
        <p:xfrm>
          <a:off x="2916240" y="4797425"/>
          <a:ext cx="1501775" cy="431800"/>
        </p:xfrm>
        <a:graphic>
          <a:graphicData uri="http://schemas.openxmlformats.org/presentationml/2006/ole">
            <mc:AlternateContent xmlns:mc="http://schemas.openxmlformats.org/markup-compatibility/2006">
              <mc:Choice xmlns:v="urn:schemas-microsoft-com:vml" Requires="v">
                <p:oleObj spid="_x0000_s1029" name="方程式" r:id="rId9" imgW="749160" imgH="228600" progId="Equation.3">
                  <p:embed/>
                </p:oleObj>
              </mc:Choice>
              <mc:Fallback>
                <p:oleObj name="方程式" r:id="rId9" imgW="74916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16240" y="4797425"/>
                        <a:ext cx="150177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2224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2"/>
          <p:cNvSpPr>
            <a:spLocks noGrp="1" noChangeArrowheads="1"/>
          </p:cNvSpPr>
          <p:nvPr>
            <p:ph type="title"/>
          </p:nvPr>
        </p:nvSpPr>
        <p:spPr/>
        <p:txBody>
          <a:bodyPr>
            <a:normAutofit fontScale="90000"/>
          </a:bodyPr>
          <a:lstStyle/>
          <a:p>
            <a:pPr eaLnBrk="1" hangingPunct="1"/>
            <a:r>
              <a:rPr lang="en-US" altLang="zh-TW" sz="4000"/>
              <a:t>Example 1</a:t>
            </a:r>
            <a:br>
              <a:rPr lang="en-US" altLang="zh-TW" sz="4000"/>
            </a:br>
            <a:r>
              <a:rPr lang="en-US" altLang="zh-TW" sz="4000"/>
              <a:t>Linear Equations</a:t>
            </a:r>
          </a:p>
        </p:txBody>
      </p:sp>
      <p:sp>
        <p:nvSpPr>
          <p:cNvPr id="3080" name="Rectangle 3"/>
          <p:cNvSpPr>
            <a:spLocks noGrp="1" noChangeArrowheads="1"/>
          </p:cNvSpPr>
          <p:nvPr>
            <p:ph type="body" sz="half" idx="1"/>
          </p:nvPr>
        </p:nvSpPr>
        <p:spPr>
          <a:xfrm>
            <a:off x="1182688" y="1946277"/>
            <a:ext cx="7637462" cy="4506913"/>
          </a:xfrm>
        </p:spPr>
        <p:txBody>
          <a:bodyPr>
            <a:normAutofit fontScale="92500" lnSpcReduction="20000"/>
          </a:bodyPr>
          <a:lstStyle/>
          <a:p>
            <a:pPr eaLnBrk="1" hangingPunct="1"/>
            <a:r>
              <a:rPr lang="en-US" altLang="zh-TW" sz="2200"/>
              <a:t>The equations                                      and</a:t>
            </a:r>
          </a:p>
          <a:p>
            <a:pPr eaLnBrk="1" hangingPunct="1">
              <a:buFont typeface="Wingdings" panose="05000000000000000000" pitchFamily="2" charset="2"/>
              <a:buNone/>
            </a:pPr>
            <a:r>
              <a:rPr lang="en-US" altLang="zh-TW" sz="2200"/>
              <a:t>                              are linear.   </a:t>
            </a:r>
          </a:p>
          <a:p>
            <a:pPr eaLnBrk="1" hangingPunct="1"/>
            <a:r>
              <a:rPr lang="en-US" altLang="zh-TW" sz="2200"/>
              <a:t>Observe that a linear equation does not involve any products or roots of variables. All variables occur only to the first power and do not appear as arguments for trigonometric, logarithmic, or exponential functions. </a:t>
            </a:r>
          </a:p>
          <a:p>
            <a:pPr eaLnBrk="1" hangingPunct="1"/>
            <a:r>
              <a:rPr lang="en-US" altLang="zh-TW" sz="2200"/>
              <a:t>The equations </a:t>
            </a:r>
          </a:p>
          <a:p>
            <a:pPr eaLnBrk="1" hangingPunct="1">
              <a:buFont typeface="Wingdings" panose="05000000000000000000" pitchFamily="2" charset="2"/>
              <a:buNone/>
            </a:pPr>
            <a:r>
              <a:rPr lang="en-US" altLang="zh-TW" sz="2200"/>
              <a:t>    are </a:t>
            </a:r>
            <a:r>
              <a:rPr lang="en-US" altLang="zh-TW" sz="2200" i="1"/>
              <a:t>not</a:t>
            </a:r>
            <a:r>
              <a:rPr lang="en-US" altLang="zh-TW" sz="2200"/>
              <a:t> linear.</a:t>
            </a:r>
          </a:p>
          <a:p>
            <a:pPr lvl="1" eaLnBrk="1" hangingPunct="1"/>
            <a:r>
              <a:rPr lang="en-US" altLang="zh-TW" sz="2000"/>
              <a:t>A </a:t>
            </a:r>
            <a:r>
              <a:rPr lang="en-US" altLang="zh-TW" sz="2000">
                <a:solidFill>
                  <a:schemeClr val="hlink"/>
                </a:solidFill>
              </a:rPr>
              <a:t>solution</a:t>
            </a:r>
            <a:r>
              <a:rPr lang="en-US" altLang="zh-TW" sz="2000"/>
              <a:t> of a linear equation is a sequence of n numbers                         </a:t>
            </a:r>
          </a:p>
          <a:p>
            <a:pPr lvl="1" eaLnBrk="1" hangingPunct="1">
              <a:buFont typeface="Wingdings" panose="05000000000000000000" pitchFamily="2" charset="2"/>
              <a:buNone/>
            </a:pPr>
            <a:r>
              <a:rPr lang="en-US" altLang="zh-TW" sz="2000"/>
              <a:t>                        such that the equation is satisfied. The set of all solutions of the equation is called its </a:t>
            </a:r>
            <a:r>
              <a:rPr lang="en-US" altLang="zh-TW" sz="2000">
                <a:solidFill>
                  <a:schemeClr val="hlink"/>
                </a:solidFill>
              </a:rPr>
              <a:t>solution set</a:t>
            </a:r>
            <a:r>
              <a:rPr lang="en-US" altLang="zh-TW" sz="2000"/>
              <a:t> or </a:t>
            </a:r>
            <a:r>
              <a:rPr lang="en-US" altLang="zh-TW" sz="2000">
                <a:solidFill>
                  <a:schemeClr val="hlink"/>
                </a:solidFill>
              </a:rPr>
              <a:t>general solution</a:t>
            </a:r>
            <a:r>
              <a:rPr lang="en-US" altLang="zh-TW" sz="2000"/>
              <a:t> of the equation</a:t>
            </a:r>
          </a:p>
          <a:p>
            <a:pPr eaLnBrk="1" hangingPunct="1"/>
            <a:endParaRPr lang="en-US" altLang="zh-TW" sz="2200"/>
          </a:p>
          <a:p>
            <a:pPr eaLnBrk="1" hangingPunct="1"/>
            <a:endParaRPr lang="en-US" altLang="zh-TW" sz="2200"/>
          </a:p>
          <a:p>
            <a:pPr eaLnBrk="1" hangingPunct="1">
              <a:buFont typeface="Wingdings" panose="05000000000000000000" pitchFamily="2" charset="2"/>
              <a:buNone/>
            </a:pPr>
            <a:r>
              <a:rPr lang="en-US" altLang="zh-TW" sz="2200"/>
              <a:t>    </a:t>
            </a:r>
          </a:p>
        </p:txBody>
      </p:sp>
      <p:graphicFrame>
        <p:nvGraphicFramePr>
          <p:cNvPr id="3074" name="Object 4"/>
          <p:cNvGraphicFramePr>
            <a:graphicFrameLocks noGrp="1" noChangeAspect="1"/>
          </p:cNvGraphicFramePr>
          <p:nvPr>
            <p:ph sz="quarter" idx="2"/>
          </p:nvPr>
        </p:nvGraphicFramePr>
        <p:xfrm>
          <a:off x="3508375" y="1844675"/>
          <a:ext cx="2992438" cy="719138"/>
        </p:xfrm>
        <a:graphic>
          <a:graphicData uri="http://schemas.openxmlformats.org/presentationml/2006/ole">
            <mc:AlternateContent xmlns:mc="http://schemas.openxmlformats.org/markup-compatibility/2006">
              <mc:Choice xmlns:v="urn:schemas-microsoft-com:vml" Requires="v">
                <p:oleObj spid="_x0000_s2050" name="方程式" r:id="rId3" imgW="1638000" imgH="393480" progId="Equation.3">
                  <p:embed/>
                </p:oleObj>
              </mc:Choice>
              <mc:Fallback>
                <p:oleObj name="方程式" r:id="rId3" imgW="163800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8375" y="1844675"/>
                        <a:ext cx="2992438" cy="719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6"/>
          <p:cNvGraphicFramePr>
            <a:graphicFrameLocks noGrp="1" noChangeAspect="1"/>
          </p:cNvGraphicFramePr>
          <p:nvPr>
            <p:ph sz="quarter" idx="3"/>
          </p:nvPr>
        </p:nvGraphicFramePr>
        <p:xfrm>
          <a:off x="1547813" y="2376488"/>
          <a:ext cx="2232025" cy="376237"/>
        </p:xfrm>
        <a:graphic>
          <a:graphicData uri="http://schemas.openxmlformats.org/presentationml/2006/ole">
            <mc:AlternateContent xmlns:mc="http://schemas.openxmlformats.org/markup-compatibility/2006">
              <mc:Choice xmlns:v="urn:schemas-microsoft-com:vml" Requires="v">
                <p:oleObj spid="_x0000_s2051" name="方程式" r:id="rId5" imgW="1358640" imgH="228600" progId="Equation.3">
                  <p:embed/>
                </p:oleObj>
              </mc:Choice>
              <mc:Fallback>
                <p:oleObj name="方程式" r:id="rId5" imgW="135864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813" y="2376488"/>
                        <a:ext cx="2232025" cy="376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1"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878BC769-FAA3-4C69-86B1-7876F48A1874}" type="slidenum">
              <a:rPr kumimoji="0" lang="en-US" altLang="zh-TW" sz="1400"/>
              <a:pPr eaLnBrk="1" hangingPunct="1"/>
              <a:t>3</a:t>
            </a:fld>
            <a:endParaRPr kumimoji="0" lang="en-US" altLang="zh-TW" sz="1400"/>
          </a:p>
        </p:txBody>
      </p:sp>
      <p:graphicFrame>
        <p:nvGraphicFramePr>
          <p:cNvPr id="3076" name="Object 9"/>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52" name="方程式" r:id="rId7" imgW="114120" imgH="215640" progId="Equation.3">
                  <p:embed/>
                </p:oleObj>
              </mc:Choice>
              <mc:Fallback>
                <p:oleObj name="方程式" r:id="rId7" imgW="11412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7" name="Object 10"/>
          <p:cNvGraphicFramePr>
            <a:graphicFrameLocks noChangeAspect="1"/>
          </p:cNvGraphicFramePr>
          <p:nvPr/>
        </p:nvGraphicFramePr>
        <p:xfrm>
          <a:off x="3492502" y="4149727"/>
          <a:ext cx="4906963" cy="511175"/>
        </p:xfrm>
        <a:graphic>
          <a:graphicData uri="http://schemas.openxmlformats.org/presentationml/2006/ole">
            <mc:AlternateContent xmlns:mc="http://schemas.openxmlformats.org/markup-compatibility/2006">
              <mc:Choice xmlns:v="urn:schemas-microsoft-com:vml" Requires="v">
                <p:oleObj spid="_x0000_s2053" name="方程式" r:id="rId9" imgW="2933640" imgH="253800" progId="Equation.3">
                  <p:embed/>
                </p:oleObj>
              </mc:Choice>
              <mc:Fallback>
                <p:oleObj name="方程式" r:id="rId9" imgW="2933640" imgH="253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92502" y="4149727"/>
                        <a:ext cx="4906963"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8" name="Object 11"/>
          <p:cNvGraphicFramePr>
            <a:graphicFrameLocks noChangeAspect="1"/>
          </p:cNvGraphicFramePr>
          <p:nvPr/>
        </p:nvGraphicFramePr>
        <p:xfrm>
          <a:off x="2051050" y="5229227"/>
          <a:ext cx="1409700" cy="487363"/>
        </p:xfrm>
        <a:graphic>
          <a:graphicData uri="http://schemas.openxmlformats.org/presentationml/2006/ole">
            <mc:AlternateContent xmlns:mc="http://schemas.openxmlformats.org/markup-compatibility/2006">
              <mc:Choice xmlns:v="urn:schemas-microsoft-com:vml" Requires="v">
                <p:oleObj spid="_x0000_s2054" name="方程式" r:id="rId11" imgW="660240" imgH="228600" progId="Equation.3">
                  <p:embed/>
                </p:oleObj>
              </mc:Choice>
              <mc:Fallback>
                <p:oleObj name="方程式" r:id="rId11" imgW="66024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51050" y="5229227"/>
                        <a:ext cx="14097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85631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4"/>
          <p:cNvSpPr>
            <a:spLocks noGrp="1" noChangeArrowheads="1"/>
          </p:cNvSpPr>
          <p:nvPr>
            <p:ph type="title"/>
          </p:nvPr>
        </p:nvSpPr>
        <p:spPr>
          <a:noFill/>
        </p:spPr>
        <p:txBody>
          <a:bodyPr>
            <a:normAutofit fontScale="90000"/>
          </a:bodyPr>
          <a:lstStyle/>
          <a:p>
            <a:pPr eaLnBrk="1" hangingPunct="1"/>
            <a:r>
              <a:rPr lang="en-US" altLang="zh-TW" sz="4000"/>
              <a:t>Example 2</a:t>
            </a:r>
            <a:br>
              <a:rPr lang="en-US" altLang="zh-TW" sz="4000"/>
            </a:br>
            <a:r>
              <a:rPr lang="en-US" altLang="zh-TW" sz="4000"/>
              <a:t>Finding a Solution Set (1/2)</a:t>
            </a:r>
          </a:p>
        </p:txBody>
      </p:sp>
      <p:sp>
        <p:nvSpPr>
          <p:cNvPr id="4103" name="Rectangle 3"/>
          <p:cNvSpPr>
            <a:spLocks noGrp="1" noChangeArrowheads="1"/>
          </p:cNvSpPr>
          <p:nvPr>
            <p:ph type="body" sz="half" idx="1"/>
          </p:nvPr>
        </p:nvSpPr>
        <p:spPr>
          <a:xfrm>
            <a:off x="900115" y="2017713"/>
            <a:ext cx="7350125" cy="4114800"/>
          </a:xfrm>
        </p:spPr>
        <p:txBody>
          <a:bodyPr/>
          <a:lstStyle/>
          <a:p>
            <a:pPr eaLnBrk="1" hangingPunct="1"/>
            <a:r>
              <a:rPr lang="en-US" altLang="zh-TW" sz="2200"/>
              <a:t>Find the solution of</a:t>
            </a:r>
          </a:p>
          <a:p>
            <a:pPr eaLnBrk="1" hangingPunct="1"/>
            <a:endParaRPr lang="en-US" altLang="zh-TW" sz="2200">
              <a:solidFill>
                <a:schemeClr val="folHlink"/>
              </a:solidFill>
            </a:endParaRPr>
          </a:p>
          <a:p>
            <a:pPr eaLnBrk="1" hangingPunct="1"/>
            <a:r>
              <a:rPr lang="en-US" altLang="zh-TW" sz="2200">
                <a:solidFill>
                  <a:schemeClr val="folHlink"/>
                </a:solidFill>
              </a:rPr>
              <a:t>Solution(a)</a:t>
            </a:r>
            <a:r>
              <a:rPr lang="en-US" altLang="zh-TW" sz="2200"/>
              <a:t> </a:t>
            </a:r>
          </a:p>
          <a:p>
            <a:pPr eaLnBrk="1" hangingPunct="1">
              <a:buFont typeface="Wingdings" panose="05000000000000000000" pitchFamily="2" charset="2"/>
              <a:buNone/>
            </a:pPr>
            <a:r>
              <a:rPr lang="en-US" altLang="zh-TW" sz="2200"/>
              <a:t>    we can assign an arbitrary value to x and solve for y , or choose an arbitrary value for y and solve for x .If we follow the first approach and assign x an arbitrary value ,we obtain                     </a:t>
            </a:r>
          </a:p>
          <a:p>
            <a:pPr lvl="1" eaLnBrk="1" hangingPunct="1"/>
            <a:endParaRPr lang="en-US" altLang="zh-TW" sz="2000"/>
          </a:p>
          <a:p>
            <a:pPr lvl="1" eaLnBrk="1" hangingPunct="1"/>
            <a:r>
              <a:rPr lang="en-US" altLang="zh-TW" sz="2000"/>
              <a:t>arbitrary numbers          are called  </a:t>
            </a:r>
            <a:r>
              <a:rPr lang="en-US" altLang="zh-TW" sz="2000">
                <a:solidFill>
                  <a:schemeClr val="hlink"/>
                </a:solidFill>
              </a:rPr>
              <a:t>parameter</a:t>
            </a:r>
            <a:r>
              <a:rPr lang="en-US" altLang="zh-TW" sz="2000"/>
              <a:t>.</a:t>
            </a:r>
          </a:p>
          <a:p>
            <a:pPr lvl="1" eaLnBrk="1" hangingPunct="1"/>
            <a:r>
              <a:rPr lang="en-US" altLang="zh-TW" sz="2000"/>
              <a:t>for example </a:t>
            </a:r>
          </a:p>
        </p:txBody>
      </p:sp>
      <p:graphicFrame>
        <p:nvGraphicFramePr>
          <p:cNvPr id="4098" name="Object 5"/>
          <p:cNvGraphicFramePr>
            <a:graphicFrameLocks noGrp="1" noChangeAspect="1"/>
          </p:cNvGraphicFramePr>
          <p:nvPr>
            <p:ph sz="quarter" idx="2"/>
          </p:nvPr>
        </p:nvGraphicFramePr>
        <p:xfrm>
          <a:off x="4327525" y="2060575"/>
          <a:ext cx="1757363" cy="360363"/>
        </p:xfrm>
        <a:graphic>
          <a:graphicData uri="http://schemas.openxmlformats.org/presentationml/2006/ole">
            <mc:AlternateContent xmlns:mc="http://schemas.openxmlformats.org/markup-compatibility/2006">
              <mc:Choice xmlns:v="urn:schemas-microsoft-com:vml" Requires="v">
                <p:oleObj spid="_x0000_s3074" name="方程式" r:id="rId3" imgW="990360" imgH="203040" progId="Equation.3">
                  <p:embed/>
                </p:oleObj>
              </mc:Choice>
              <mc:Fallback>
                <p:oleObj name="方程式" r:id="rId3" imgW="99036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7525" y="2060575"/>
                        <a:ext cx="1757363"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7"/>
          <p:cNvGraphicFramePr>
            <a:graphicFrameLocks noGrp="1" noChangeAspect="1"/>
          </p:cNvGraphicFramePr>
          <p:nvPr>
            <p:ph sz="quarter" idx="3"/>
          </p:nvPr>
        </p:nvGraphicFramePr>
        <p:xfrm>
          <a:off x="3749675" y="4287838"/>
          <a:ext cx="4810125" cy="654050"/>
        </p:xfrm>
        <a:graphic>
          <a:graphicData uri="http://schemas.openxmlformats.org/presentationml/2006/ole">
            <mc:AlternateContent xmlns:mc="http://schemas.openxmlformats.org/markup-compatibility/2006">
              <mc:Choice xmlns:v="urn:schemas-microsoft-com:vml" Requires="v">
                <p:oleObj spid="_x0000_s3075" name="方程式" r:id="rId5" imgW="2895480" imgH="393480" progId="Equation.3">
                  <p:embed/>
                </p:oleObj>
              </mc:Choice>
              <mc:Fallback>
                <p:oleObj name="方程式" r:id="rId5" imgW="289548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49675" y="4287838"/>
                        <a:ext cx="4810125" cy="65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4"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67723E46-AFD3-446F-87CA-7FDE3FAE4CE5}" type="slidenum">
              <a:rPr kumimoji="0" lang="en-US" altLang="zh-TW" sz="1400"/>
              <a:pPr eaLnBrk="1" hangingPunct="1"/>
              <a:t>4</a:t>
            </a:fld>
            <a:endParaRPr kumimoji="0" lang="en-US" altLang="zh-TW" sz="1400"/>
          </a:p>
        </p:txBody>
      </p:sp>
      <p:graphicFrame>
        <p:nvGraphicFramePr>
          <p:cNvPr id="4100" name="Object 11"/>
          <p:cNvGraphicFramePr>
            <a:graphicFrameLocks noChangeAspect="1"/>
          </p:cNvGraphicFramePr>
          <p:nvPr/>
        </p:nvGraphicFramePr>
        <p:xfrm>
          <a:off x="3851277" y="4946652"/>
          <a:ext cx="576263" cy="498475"/>
        </p:xfrm>
        <a:graphic>
          <a:graphicData uri="http://schemas.openxmlformats.org/presentationml/2006/ole">
            <mc:AlternateContent xmlns:mc="http://schemas.openxmlformats.org/markup-compatibility/2006">
              <mc:Choice xmlns:v="urn:schemas-microsoft-com:vml" Requires="v">
                <p:oleObj spid="_x0000_s3076" name="方程式" r:id="rId7" imgW="279360" imgH="241200" progId="Equation.3">
                  <p:embed/>
                </p:oleObj>
              </mc:Choice>
              <mc:Fallback>
                <p:oleObj name="方程式" r:id="rId7" imgW="27936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51277" y="4946652"/>
                        <a:ext cx="57626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1" name="Object 12"/>
          <p:cNvGraphicFramePr>
            <a:graphicFrameLocks noChangeAspect="1"/>
          </p:cNvGraphicFramePr>
          <p:nvPr/>
        </p:nvGraphicFramePr>
        <p:xfrm>
          <a:off x="3465515" y="5516563"/>
          <a:ext cx="5165725" cy="660400"/>
        </p:xfrm>
        <a:graphic>
          <a:graphicData uri="http://schemas.openxmlformats.org/presentationml/2006/ole">
            <mc:AlternateContent xmlns:mc="http://schemas.openxmlformats.org/markup-compatibility/2006">
              <mc:Choice xmlns:v="urn:schemas-microsoft-com:vml" Requires="v">
                <p:oleObj spid="_x0000_s3077" name="方程式" r:id="rId9" imgW="3073320" imgH="393480" progId="Equation.3">
                  <p:embed/>
                </p:oleObj>
              </mc:Choice>
              <mc:Fallback>
                <p:oleObj name="方程式" r:id="rId9" imgW="30733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65515" y="5516563"/>
                        <a:ext cx="5165725" cy="66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1642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noFill/>
        </p:spPr>
        <p:txBody>
          <a:bodyPr>
            <a:normAutofit fontScale="90000"/>
          </a:bodyPr>
          <a:lstStyle/>
          <a:p>
            <a:pPr eaLnBrk="1" hangingPunct="1"/>
            <a:r>
              <a:rPr lang="en-US" altLang="zh-TW" sz="4000"/>
              <a:t>Example 2</a:t>
            </a:r>
            <a:br>
              <a:rPr lang="en-US" altLang="zh-TW" sz="4000"/>
            </a:br>
            <a:r>
              <a:rPr lang="en-US" altLang="zh-TW" sz="4000"/>
              <a:t>Finding a Solution Set (2/2)</a:t>
            </a:r>
          </a:p>
        </p:txBody>
      </p:sp>
      <p:sp>
        <p:nvSpPr>
          <p:cNvPr id="5125" name="Rectangle 3"/>
          <p:cNvSpPr>
            <a:spLocks noGrp="1" noChangeArrowheads="1"/>
          </p:cNvSpPr>
          <p:nvPr>
            <p:ph type="body" sz="half" idx="1"/>
          </p:nvPr>
        </p:nvSpPr>
        <p:spPr>
          <a:xfrm>
            <a:off x="1182690" y="2017713"/>
            <a:ext cx="7350125" cy="4114800"/>
          </a:xfrm>
        </p:spPr>
        <p:txBody>
          <a:bodyPr/>
          <a:lstStyle/>
          <a:p>
            <a:pPr eaLnBrk="1" hangingPunct="1"/>
            <a:r>
              <a:rPr lang="en-US" altLang="zh-TW" sz="2400"/>
              <a:t>Find the solution of</a:t>
            </a:r>
          </a:p>
          <a:p>
            <a:pPr eaLnBrk="1" hangingPunct="1"/>
            <a:endParaRPr lang="en-US" altLang="zh-TW" sz="2400">
              <a:solidFill>
                <a:schemeClr val="folHlink"/>
              </a:solidFill>
            </a:endParaRPr>
          </a:p>
          <a:p>
            <a:pPr eaLnBrk="1" hangingPunct="1"/>
            <a:r>
              <a:rPr lang="en-US" altLang="zh-TW" sz="2400">
                <a:solidFill>
                  <a:schemeClr val="folHlink"/>
                </a:solidFill>
              </a:rPr>
              <a:t>Solution(b)</a:t>
            </a:r>
            <a:r>
              <a:rPr lang="en-US" altLang="zh-TW" sz="2400"/>
              <a:t> </a:t>
            </a:r>
          </a:p>
          <a:p>
            <a:pPr eaLnBrk="1" hangingPunct="1">
              <a:buFont typeface="Wingdings" panose="05000000000000000000" pitchFamily="2" charset="2"/>
              <a:buNone/>
            </a:pPr>
            <a:r>
              <a:rPr lang="en-US" altLang="zh-TW" sz="2400"/>
              <a:t>    we can assign arbitrary values to any two variables and solve for the third variable.</a:t>
            </a:r>
          </a:p>
          <a:p>
            <a:pPr lvl="1" eaLnBrk="1" hangingPunct="1"/>
            <a:r>
              <a:rPr lang="en-US" altLang="zh-TW"/>
              <a:t>for example   </a:t>
            </a:r>
          </a:p>
          <a:p>
            <a:pPr eaLnBrk="1" hangingPunct="1">
              <a:buFont typeface="Wingdings" panose="05000000000000000000" pitchFamily="2" charset="2"/>
              <a:buNone/>
            </a:pPr>
            <a:r>
              <a:rPr lang="en-US" altLang="zh-TW" sz="2400"/>
              <a:t>                    </a:t>
            </a:r>
          </a:p>
          <a:p>
            <a:pPr lvl="1" eaLnBrk="1" hangingPunct="1"/>
            <a:r>
              <a:rPr lang="en-US" altLang="zh-TW"/>
              <a:t>where s, t are arbitrary values </a:t>
            </a:r>
          </a:p>
        </p:txBody>
      </p:sp>
      <p:graphicFrame>
        <p:nvGraphicFramePr>
          <p:cNvPr id="5122" name="Object 4"/>
          <p:cNvGraphicFramePr>
            <a:graphicFrameLocks noGrp="1" noChangeAspect="1"/>
          </p:cNvGraphicFramePr>
          <p:nvPr>
            <p:ph sz="quarter" idx="2"/>
          </p:nvPr>
        </p:nvGraphicFramePr>
        <p:xfrm>
          <a:off x="4356100" y="2060575"/>
          <a:ext cx="2301875" cy="387350"/>
        </p:xfrm>
        <a:graphic>
          <a:graphicData uri="http://schemas.openxmlformats.org/presentationml/2006/ole">
            <mc:AlternateContent xmlns:mc="http://schemas.openxmlformats.org/markup-compatibility/2006">
              <mc:Choice xmlns:v="urn:schemas-microsoft-com:vml" Requires="v">
                <p:oleObj spid="_x0000_s4098" name="方程式" r:id="rId3" imgW="1358640" imgH="228600" progId="Equation.3">
                  <p:embed/>
                </p:oleObj>
              </mc:Choice>
              <mc:Fallback>
                <p:oleObj name="方程式" r:id="rId3" imgW="135864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6100" y="2060575"/>
                        <a:ext cx="2301875"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3" name="Object 9"/>
          <p:cNvGraphicFramePr>
            <a:graphicFrameLocks noGrp="1" noChangeAspect="1"/>
          </p:cNvGraphicFramePr>
          <p:nvPr>
            <p:ph sz="quarter" idx="3"/>
          </p:nvPr>
        </p:nvGraphicFramePr>
        <p:xfrm>
          <a:off x="1979613" y="4610100"/>
          <a:ext cx="4032250" cy="403225"/>
        </p:xfrm>
        <a:graphic>
          <a:graphicData uri="http://schemas.openxmlformats.org/presentationml/2006/ole">
            <mc:AlternateContent xmlns:mc="http://schemas.openxmlformats.org/markup-compatibility/2006">
              <mc:Choice xmlns:v="urn:schemas-microsoft-com:vml" Requires="v">
                <p:oleObj spid="_x0000_s4099" name="方程式" r:id="rId5" imgW="2286000" imgH="228600" progId="Equation.3">
                  <p:embed/>
                </p:oleObj>
              </mc:Choice>
              <mc:Fallback>
                <p:oleObj name="方程式" r:id="rId5" imgW="22860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613" y="4610100"/>
                        <a:ext cx="4032250"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BE79732D-7F7A-4E9F-AE38-CA7C2FE30DF4}" type="slidenum">
              <a:rPr kumimoji="0" lang="en-US" altLang="zh-TW" sz="1400"/>
              <a:pPr eaLnBrk="1" hangingPunct="1"/>
              <a:t>5</a:t>
            </a:fld>
            <a:endParaRPr kumimoji="0" lang="en-US" altLang="zh-TW" sz="1400"/>
          </a:p>
        </p:txBody>
      </p:sp>
    </p:spTree>
    <p:extLst>
      <p:ext uri="{BB962C8B-B14F-4D97-AF65-F5344CB8AC3E}">
        <p14:creationId xmlns:p14="http://schemas.microsoft.com/office/powerpoint/2010/main" val="2207426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pPr eaLnBrk="1" hangingPunct="1"/>
            <a:r>
              <a:rPr lang="en-US" altLang="zh-TW" smtClean="0"/>
              <a:t>Linear Systems (1/2)</a:t>
            </a:r>
          </a:p>
        </p:txBody>
      </p:sp>
      <p:sp>
        <p:nvSpPr>
          <p:cNvPr id="6150" name="Rectangle 3"/>
          <p:cNvSpPr>
            <a:spLocks noGrp="1" noChangeArrowheads="1"/>
          </p:cNvSpPr>
          <p:nvPr>
            <p:ph type="body" sz="half" idx="1"/>
          </p:nvPr>
        </p:nvSpPr>
        <p:spPr>
          <a:xfrm>
            <a:off x="827090" y="2017713"/>
            <a:ext cx="4681537" cy="4114800"/>
          </a:xfrm>
        </p:spPr>
        <p:txBody>
          <a:bodyPr>
            <a:normAutofit lnSpcReduction="10000"/>
          </a:bodyPr>
          <a:lstStyle/>
          <a:p>
            <a:pPr eaLnBrk="1" hangingPunct="1">
              <a:lnSpc>
                <a:spcPct val="80000"/>
              </a:lnSpc>
            </a:pPr>
            <a:r>
              <a:rPr lang="en-US" altLang="zh-TW" sz="2200"/>
              <a:t>A finite </a:t>
            </a:r>
            <a:r>
              <a:rPr lang="en-US" altLang="zh-TW" sz="2200" b="1"/>
              <a:t>set</a:t>
            </a:r>
            <a:r>
              <a:rPr lang="en-US" altLang="zh-TW" sz="2200"/>
              <a:t> of linear equations in the variables</a:t>
            </a:r>
          </a:p>
          <a:p>
            <a:pPr eaLnBrk="1" hangingPunct="1">
              <a:lnSpc>
                <a:spcPct val="80000"/>
              </a:lnSpc>
              <a:buFont typeface="Wingdings" panose="05000000000000000000" pitchFamily="2" charset="2"/>
              <a:buNone/>
            </a:pPr>
            <a:r>
              <a:rPr lang="en-US" altLang="zh-TW" sz="2200"/>
              <a:t>    is called a </a:t>
            </a:r>
            <a:r>
              <a:rPr lang="en-US" altLang="zh-TW" sz="2200">
                <a:solidFill>
                  <a:schemeClr val="hlink"/>
                </a:solidFill>
              </a:rPr>
              <a:t>system of linear equations </a:t>
            </a:r>
            <a:r>
              <a:rPr lang="en-US" altLang="zh-TW" sz="2200"/>
              <a:t>or a </a:t>
            </a:r>
            <a:r>
              <a:rPr lang="en-US" altLang="zh-TW" sz="2200">
                <a:solidFill>
                  <a:schemeClr val="hlink"/>
                </a:solidFill>
              </a:rPr>
              <a:t>linear system</a:t>
            </a:r>
            <a:r>
              <a:rPr lang="en-US" altLang="zh-TW" sz="2200"/>
              <a:t> .</a:t>
            </a:r>
          </a:p>
          <a:p>
            <a:pPr eaLnBrk="1" hangingPunct="1">
              <a:lnSpc>
                <a:spcPct val="80000"/>
              </a:lnSpc>
              <a:buFont typeface="Wingdings" panose="05000000000000000000" pitchFamily="2" charset="2"/>
              <a:buNone/>
            </a:pPr>
            <a:endParaRPr lang="en-US" altLang="zh-TW" sz="2200"/>
          </a:p>
          <a:p>
            <a:pPr eaLnBrk="1" hangingPunct="1">
              <a:lnSpc>
                <a:spcPct val="80000"/>
              </a:lnSpc>
            </a:pPr>
            <a:r>
              <a:rPr lang="en-US" altLang="zh-TW" sz="2200"/>
              <a:t>A sequence of numbers                       </a:t>
            </a:r>
          </a:p>
          <a:p>
            <a:pPr eaLnBrk="1" hangingPunct="1">
              <a:lnSpc>
                <a:spcPct val="80000"/>
              </a:lnSpc>
              <a:buFont typeface="Wingdings" panose="05000000000000000000" pitchFamily="2" charset="2"/>
              <a:buNone/>
            </a:pPr>
            <a:r>
              <a:rPr lang="en-US" altLang="zh-TW" sz="2200"/>
              <a:t>                      is called a </a:t>
            </a:r>
            <a:r>
              <a:rPr lang="en-US" altLang="zh-TW" sz="2200">
                <a:solidFill>
                  <a:schemeClr val="hlink"/>
                </a:solidFill>
              </a:rPr>
              <a:t>solution</a:t>
            </a:r>
            <a:r>
              <a:rPr lang="en-US" altLang="zh-TW" sz="2200"/>
              <a:t>  of the system.</a:t>
            </a:r>
          </a:p>
          <a:p>
            <a:pPr eaLnBrk="1" hangingPunct="1">
              <a:lnSpc>
                <a:spcPct val="80000"/>
              </a:lnSpc>
              <a:buFont typeface="Wingdings" panose="05000000000000000000" pitchFamily="2" charset="2"/>
              <a:buNone/>
            </a:pPr>
            <a:endParaRPr lang="en-US" altLang="zh-TW" sz="2200"/>
          </a:p>
          <a:p>
            <a:pPr eaLnBrk="1" hangingPunct="1">
              <a:lnSpc>
                <a:spcPct val="80000"/>
              </a:lnSpc>
            </a:pPr>
            <a:r>
              <a:rPr lang="en-US" altLang="zh-TW" sz="2200"/>
              <a:t>A system has </a:t>
            </a:r>
            <a:r>
              <a:rPr lang="en-US" altLang="zh-TW" sz="2200" b="1"/>
              <a:t>no</a:t>
            </a:r>
            <a:r>
              <a:rPr lang="en-US" altLang="zh-TW" sz="2200"/>
              <a:t> solution is said to be</a:t>
            </a:r>
            <a:r>
              <a:rPr lang="en-US" altLang="zh-TW" sz="2200" b="1"/>
              <a:t> </a:t>
            </a:r>
            <a:r>
              <a:rPr lang="en-US" altLang="zh-TW" sz="2200">
                <a:solidFill>
                  <a:schemeClr val="hlink"/>
                </a:solidFill>
              </a:rPr>
              <a:t>inconsistent </a:t>
            </a:r>
            <a:r>
              <a:rPr lang="en-US" altLang="zh-TW" sz="2200"/>
              <a:t>; if there is </a:t>
            </a:r>
            <a:r>
              <a:rPr lang="en-US" altLang="zh-TW" sz="2200" b="1"/>
              <a:t>at least</a:t>
            </a:r>
            <a:r>
              <a:rPr lang="en-US" altLang="zh-TW" sz="2200"/>
              <a:t> one solution of the system, it is called </a:t>
            </a:r>
            <a:r>
              <a:rPr lang="en-US" altLang="zh-TW" sz="2200">
                <a:solidFill>
                  <a:schemeClr val="hlink"/>
                </a:solidFill>
              </a:rPr>
              <a:t>consistent</a:t>
            </a:r>
            <a:r>
              <a:rPr lang="en-US" altLang="zh-TW" sz="2200"/>
              <a:t>.</a:t>
            </a:r>
          </a:p>
          <a:p>
            <a:pPr eaLnBrk="1" hangingPunct="1">
              <a:lnSpc>
                <a:spcPct val="80000"/>
              </a:lnSpc>
              <a:buFont typeface="Wingdings" panose="05000000000000000000" pitchFamily="2" charset="2"/>
              <a:buNone/>
            </a:pPr>
            <a:endParaRPr lang="en-US" altLang="zh-TW" sz="2200"/>
          </a:p>
          <a:p>
            <a:pPr eaLnBrk="1" hangingPunct="1">
              <a:lnSpc>
                <a:spcPct val="80000"/>
              </a:lnSpc>
              <a:buFont typeface="Wingdings" panose="05000000000000000000" pitchFamily="2" charset="2"/>
              <a:buNone/>
            </a:pPr>
            <a:endParaRPr lang="en-US" altLang="zh-TW" sz="2200"/>
          </a:p>
        </p:txBody>
      </p:sp>
      <p:graphicFrame>
        <p:nvGraphicFramePr>
          <p:cNvPr id="6146" name="Object 4"/>
          <p:cNvGraphicFramePr>
            <a:graphicFrameLocks noGrp="1" noChangeAspect="1"/>
          </p:cNvGraphicFramePr>
          <p:nvPr>
            <p:ph sz="quarter" idx="2"/>
          </p:nvPr>
        </p:nvGraphicFramePr>
        <p:xfrm>
          <a:off x="3227388" y="2220913"/>
          <a:ext cx="1247775" cy="415925"/>
        </p:xfrm>
        <a:graphic>
          <a:graphicData uri="http://schemas.openxmlformats.org/presentationml/2006/ole">
            <mc:AlternateContent xmlns:mc="http://schemas.openxmlformats.org/markup-compatibility/2006">
              <mc:Choice xmlns:v="urn:schemas-microsoft-com:vml" Requires="v">
                <p:oleObj spid="_x0000_s5122" name="方程式" r:id="rId3" imgW="685800" imgH="228600" progId="Equation.3">
                  <p:embed/>
                </p:oleObj>
              </mc:Choice>
              <mc:Fallback>
                <p:oleObj name="方程式" r:id="rId3" imgW="6858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7388" y="2220913"/>
                        <a:ext cx="1247775" cy="41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7" name="Object 6"/>
          <p:cNvGraphicFramePr>
            <a:graphicFrameLocks noGrp="1" noChangeAspect="1"/>
          </p:cNvGraphicFramePr>
          <p:nvPr>
            <p:ph sz="quarter" idx="3"/>
          </p:nvPr>
        </p:nvGraphicFramePr>
        <p:xfrm>
          <a:off x="1477963" y="3789363"/>
          <a:ext cx="1289050" cy="446087"/>
        </p:xfrm>
        <a:graphic>
          <a:graphicData uri="http://schemas.openxmlformats.org/presentationml/2006/ole">
            <mc:AlternateContent xmlns:mc="http://schemas.openxmlformats.org/markup-compatibility/2006">
              <mc:Choice xmlns:v="urn:schemas-microsoft-com:vml" Requires="v">
                <p:oleObj spid="_x0000_s5123" name="方程式" r:id="rId5" imgW="660240" imgH="228600" progId="Equation.3">
                  <p:embed/>
                </p:oleObj>
              </mc:Choice>
              <mc:Fallback>
                <p:oleObj name="方程式" r:id="rId5" imgW="66024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7963" y="3789363"/>
                        <a:ext cx="1289050" cy="446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4"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95317558-9AD5-4F3E-91F5-B2C68E55D915}" type="slidenum">
              <a:rPr kumimoji="0" lang="en-US" altLang="zh-TW" sz="1400"/>
              <a:pPr eaLnBrk="1" hangingPunct="1"/>
              <a:t>6</a:t>
            </a:fld>
            <a:endParaRPr kumimoji="0" lang="en-US" altLang="zh-TW" sz="1400"/>
          </a:p>
        </p:txBody>
      </p:sp>
      <p:graphicFrame>
        <p:nvGraphicFramePr>
          <p:cNvPr id="6148" name="Object 9"/>
          <p:cNvGraphicFramePr>
            <a:graphicFrameLocks noChangeAspect="1"/>
          </p:cNvGraphicFramePr>
          <p:nvPr/>
        </p:nvGraphicFramePr>
        <p:xfrm>
          <a:off x="5510213" y="2276477"/>
          <a:ext cx="3382962" cy="1806575"/>
        </p:xfrm>
        <a:graphic>
          <a:graphicData uri="http://schemas.openxmlformats.org/presentationml/2006/ole">
            <mc:AlternateContent xmlns:mc="http://schemas.openxmlformats.org/markup-compatibility/2006">
              <mc:Choice xmlns:v="urn:schemas-microsoft-com:vml" Requires="v">
                <p:oleObj spid="_x0000_s5124" name="方程式" r:id="rId7" imgW="1828800" imgH="914400" progId="Equation.3">
                  <p:embed/>
                </p:oleObj>
              </mc:Choice>
              <mc:Fallback>
                <p:oleObj name="方程式" r:id="rId7" imgW="1828800" imgH="914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10213" y="2276477"/>
                        <a:ext cx="3382962" cy="180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1" name="Text Box 10"/>
          <p:cNvSpPr txBox="1">
            <a:spLocks noChangeArrowheads="1"/>
          </p:cNvSpPr>
          <p:nvPr/>
        </p:nvSpPr>
        <p:spPr bwMode="auto">
          <a:xfrm>
            <a:off x="6011865" y="4797425"/>
            <a:ext cx="2160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spcBef>
                <a:spcPct val="50000"/>
              </a:spcBef>
            </a:pPr>
            <a:endParaRPr lang="en-US" altLang="en-US"/>
          </a:p>
        </p:txBody>
      </p:sp>
      <p:sp>
        <p:nvSpPr>
          <p:cNvPr id="6152" name="Text Box 11"/>
          <p:cNvSpPr txBox="1">
            <a:spLocks noChangeArrowheads="1"/>
          </p:cNvSpPr>
          <p:nvPr/>
        </p:nvSpPr>
        <p:spPr bwMode="auto">
          <a:xfrm>
            <a:off x="5580065" y="4292602"/>
            <a:ext cx="3455987" cy="650875"/>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spcBef>
                <a:spcPct val="50000"/>
              </a:spcBef>
            </a:pPr>
            <a:r>
              <a:rPr lang="en-US" altLang="zh-TW" sz="1800">
                <a:solidFill>
                  <a:srgbClr val="808080"/>
                </a:solidFill>
              </a:rPr>
              <a:t>       An  arbitrary system of </a:t>
            </a:r>
            <a:r>
              <a:rPr lang="en-US" altLang="zh-TW" sz="1800" i="1">
                <a:solidFill>
                  <a:srgbClr val="808080"/>
                </a:solidFill>
              </a:rPr>
              <a:t>m</a:t>
            </a:r>
            <a:r>
              <a:rPr lang="en-US" altLang="zh-TW" sz="1800">
                <a:solidFill>
                  <a:srgbClr val="808080"/>
                </a:solidFill>
              </a:rPr>
              <a:t> linear equations in </a:t>
            </a:r>
            <a:r>
              <a:rPr lang="en-US" altLang="zh-TW" sz="1800" i="1">
                <a:solidFill>
                  <a:srgbClr val="808080"/>
                </a:solidFill>
              </a:rPr>
              <a:t>n</a:t>
            </a:r>
            <a:r>
              <a:rPr lang="en-US" altLang="zh-TW" sz="1800">
                <a:solidFill>
                  <a:srgbClr val="808080"/>
                </a:solidFill>
              </a:rPr>
              <a:t> unknowns </a:t>
            </a:r>
          </a:p>
        </p:txBody>
      </p:sp>
      <p:sp>
        <p:nvSpPr>
          <p:cNvPr id="6153" name="Line 12"/>
          <p:cNvSpPr>
            <a:spLocks noChangeShapeType="1"/>
          </p:cNvSpPr>
          <p:nvPr/>
        </p:nvSpPr>
        <p:spPr bwMode="auto">
          <a:xfrm flipV="1">
            <a:off x="5940425" y="4365625"/>
            <a:ext cx="0" cy="2159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2885716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altLang="zh-TW" smtClean="0"/>
              <a:t>Linear Systems (2/2)</a:t>
            </a:r>
          </a:p>
        </p:txBody>
      </p:sp>
      <p:sp>
        <p:nvSpPr>
          <p:cNvPr id="7172" name="Rectangle 3"/>
          <p:cNvSpPr>
            <a:spLocks noGrp="1" noChangeArrowheads="1"/>
          </p:cNvSpPr>
          <p:nvPr>
            <p:ph type="body" sz="half" idx="1"/>
          </p:nvPr>
        </p:nvSpPr>
        <p:spPr>
          <a:xfrm>
            <a:off x="539752" y="1989140"/>
            <a:ext cx="5903913" cy="4321175"/>
          </a:xfrm>
        </p:spPr>
        <p:txBody>
          <a:bodyPr>
            <a:normAutofit lnSpcReduction="10000"/>
          </a:bodyPr>
          <a:lstStyle/>
          <a:p>
            <a:pPr eaLnBrk="1" hangingPunct="1">
              <a:lnSpc>
                <a:spcPct val="90000"/>
              </a:lnSpc>
            </a:pPr>
            <a:r>
              <a:rPr lang="en-US" altLang="zh-TW" sz="2200" i="1"/>
              <a:t>Every system of linear equations has either no solutions, exactly one solution, or infinitely many solutions.</a:t>
            </a:r>
          </a:p>
          <a:p>
            <a:pPr eaLnBrk="1" hangingPunct="1">
              <a:lnSpc>
                <a:spcPct val="90000"/>
              </a:lnSpc>
            </a:pPr>
            <a:endParaRPr lang="en-US" altLang="zh-TW" sz="2200" i="1"/>
          </a:p>
          <a:p>
            <a:pPr eaLnBrk="1" hangingPunct="1">
              <a:lnSpc>
                <a:spcPct val="90000"/>
              </a:lnSpc>
            </a:pPr>
            <a:r>
              <a:rPr lang="en-US" altLang="zh-TW" sz="2200"/>
              <a:t>A general system of two linear equations: </a:t>
            </a:r>
            <a:r>
              <a:rPr lang="en-US" altLang="zh-TW" sz="1800"/>
              <a:t>(Figure1.1.1)</a:t>
            </a:r>
          </a:p>
          <a:p>
            <a:pPr eaLnBrk="1" hangingPunct="1">
              <a:lnSpc>
                <a:spcPct val="90000"/>
              </a:lnSpc>
            </a:pPr>
            <a:endParaRPr lang="en-US" altLang="zh-TW" sz="1800"/>
          </a:p>
          <a:p>
            <a:pPr lvl="1" eaLnBrk="1" hangingPunct="1">
              <a:lnSpc>
                <a:spcPct val="90000"/>
              </a:lnSpc>
            </a:pPr>
            <a:endParaRPr lang="en-US" altLang="zh-TW" sz="2000"/>
          </a:p>
          <a:p>
            <a:pPr lvl="1" eaLnBrk="1" hangingPunct="1">
              <a:lnSpc>
                <a:spcPct val="90000"/>
              </a:lnSpc>
            </a:pPr>
            <a:r>
              <a:rPr lang="en-US" altLang="zh-TW" sz="2000"/>
              <a:t>Two lines may be parallel   -&gt; </a:t>
            </a:r>
            <a:r>
              <a:rPr lang="en-US" altLang="zh-TW" sz="2000" u="sng"/>
              <a:t>no solution</a:t>
            </a:r>
          </a:p>
          <a:p>
            <a:pPr lvl="1" eaLnBrk="1" hangingPunct="1">
              <a:lnSpc>
                <a:spcPct val="90000"/>
              </a:lnSpc>
            </a:pPr>
            <a:r>
              <a:rPr lang="en-US" altLang="zh-TW" sz="2000"/>
              <a:t>Two lines may intersect at only one point</a:t>
            </a:r>
          </a:p>
          <a:p>
            <a:pPr lvl="1" eaLnBrk="1" hangingPunct="1">
              <a:lnSpc>
                <a:spcPct val="90000"/>
              </a:lnSpc>
              <a:buFont typeface="Wingdings" panose="05000000000000000000" pitchFamily="2" charset="2"/>
              <a:buNone/>
            </a:pPr>
            <a:r>
              <a:rPr lang="en-US" altLang="zh-TW" sz="2000"/>
              <a:t>    -&gt; </a:t>
            </a:r>
            <a:r>
              <a:rPr lang="en-US" altLang="zh-TW" sz="2000" u="sng"/>
              <a:t>one solution</a:t>
            </a:r>
          </a:p>
          <a:p>
            <a:pPr lvl="1" eaLnBrk="1" hangingPunct="1">
              <a:lnSpc>
                <a:spcPct val="90000"/>
              </a:lnSpc>
            </a:pPr>
            <a:r>
              <a:rPr lang="en-US" altLang="zh-TW" sz="2000"/>
              <a:t>Two lines may coincide   </a:t>
            </a:r>
          </a:p>
          <a:p>
            <a:pPr lvl="1" eaLnBrk="1" hangingPunct="1">
              <a:lnSpc>
                <a:spcPct val="90000"/>
              </a:lnSpc>
              <a:buFont typeface="Wingdings" panose="05000000000000000000" pitchFamily="2" charset="2"/>
              <a:buNone/>
            </a:pPr>
            <a:r>
              <a:rPr lang="en-US" altLang="zh-TW" sz="2000"/>
              <a:t>    -&gt; </a:t>
            </a:r>
            <a:r>
              <a:rPr lang="en-US" altLang="zh-TW" sz="2000" u="sng"/>
              <a:t>infinitely many solution</a:t>
            </a:r>
          </a:p>
        </p:txBody>
      </p:sp>
      <p:graphicFrame>
        <p:nvGraphicFramePr>
          <p:cNvPr id="7170" name="Object 7"/>
          <p:cNvGraphicFramePr>
            <a:graphicFrameLocks noGrp="1" noChangeAspect="1"/>
          </p:cNvGraphicFramePr>
          <p:nvPr>
            <p:ph sz="quarter" idx="2"/>
          </p:nvPr>
        </p:nvGraphicFramePr>
        <p:xfrm>
          <a:off x="2422525" y="3644900"/>
          <a:ext cx="3792538" cy="803275"/>
        </p:xfrm>
        <a:graphic>
          <a:graphicData uri="http://schemas.openxmlformats.org/presentationml/2006/ole">
            <mc:AlternateContent xmlns:mc="http://schemas.openxmlformats.org/markup-compatibility/2006">
              <mc:Choice xmlns:v="urn:schemas-microsoft-com:vml" Requires="v">
                <p:oleObj spid="_x0000_s6146" name="方程式" r:id="rId3" imgW="2158920" imgH="457200" progId="Equation.3">
                  <p:embed/>
                </p:oleObj>
              </mc:Choice>
              <mc:Fallback>
                <p:oleObj name="方程式" r:id="rId3" imgW="215892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2525" y="3644900"/>
                        <a:ext cx="3792538" cy="803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73" name="Picture 13"/>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6372227" y="404815"/>
            <a:ext cx="2441575" cy="6264275"/>
          </a:xfrm>
          <a:noFill/>
        </p:spPr>
      </p:pic>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858A6380-6009-4AB3-9527-74CDD1A9C022}" type="slidenum">
              <a:rPr kumimoji="0" lang="en-US" altLang="zh-TW" sz="1400"/>
              <a:pPr eaLnBrk="1" hangingPunct="1"/>
              <a:t>7</a:t>
            </a:fld>
            <a:endParaRPr kumimoji="0" lang="en-US" altLang="zh-TW" sz="1400"/>
          </a:p>
        </p:txBody>
      </p:sp>
    </p:spTree>
    <p:extLst>
      <p:ext uri="{BB962C8B-B14F-4D97-AF65-F5344CB8AC3E}">
        <p14:creationId xmlns:p14="http://schemas.microsoft.com/office/powerpoint/2010/main" val="1355780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dirty="0" smtClean="0">
                <a:solidFill>
                  <a:schemeClr val="tx2">
                    <a:satMod val="130000"/>
                  </a:schemeClr>
                </a:solidFill>
              </a:rPr>
              <a:t>Linear Systems in Two Unknowns</a:t>
            </a:r>
            <a:endParaRPr lang="en-US" dirty="0">
              <a:solidFill>
                <a:schemeClr val="tx2">
                  <a:satMod val="130000"/>
                </a:schemeClr>
              </a:solidFill>
            </a:endParaRPr>
          </a:p>
        </p:txBody>
      </p:sp>
      <p:pic>
        <p:nvPicPr>
          <p:cNvPr id="88067" name="Content Placeholder 3" descr="Untitled.pn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50825" y="2349500"/>
            <a:ext cx="8047038" cy="2800350"/>
          </a:xfrm>
        </p:spPr>
      </p:pic>
      <p:sp>
        <p:nvSpPr>
          <p:cNvPr id="4" name="TextBox 3"/>
          <p:cNvSpPr txBox="1"/>
          <p:nvPr/>
        </p:nvSpPr>
        <p:spPr>
          <a:xfrm>
            <a:off x="4284665" y="4868863"/>
            <a:ext cx="3240087" cy="369332"/>
          </a:xfrm>
          <a:prstGeom prst="rect">
            <a:avLst/>
          </a:prstGeom>
        </p:spPr>
        <p:style>
          <a:lnRef idx="3">
            <a:schemeClr val="lt1"/>
          </a:lnRef>
          <a:fillRef idx="1">
            <a:schemeClr val="dk1"/>
          </a:fillRef>
          <a:effectRef idx="1">
            <a:schemeClr val="dk1"/>
          </a:effectRef>
          <a:fontRef idx="minor">
            <a:schemeClr val="lt1"/>
          </a:fontRef>
        </p:style>
        <p:txBody>
          <a:bodyPr>
            <a:spAutoFit/>
          </a:bodyPr>
          <a:lstStyle/>
          <a:p>
            <a:pPr algn="ctr">
              <a:defRPr/>
            </a:pPr>
            <a:r>
              <a:rPr lang="en-US" dirty="0"/>
              <a:t>CONSISTENT</a:t>
            </a:r>
          </a:p>
        </p:txBody>
      </p:sp>
      <p:sp>
        <p:nvSpPr>
          <p:cNvPr id="5" name="TextBox 4"/>
          <p:cNvSpPr txBox="1"/>
          <p:nvPr/>
        </p:nvSpPr>
        <p:spPr>
          <a:xfrm>
            <a:off x="2411760" y="4509122"/>
            <a:ext cx="1656184" cy="307777"/>
          </a:xfrm>
          <a:prstGeom prst="rect">
            <a:avLst/>
          </a:prstGeom>
          <a:solidFill>
            <a:srgbClr val="FF0000"/>
          </a:solidFill>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US" sz="1400" dirty="0"/>
              <a:t>INCONSISTENT</a:t>
            </a:r>
          </a:p>
        </p:txBody>
      </p:sp>
    </p:spTree>
    <p:extLst>
      <p:ext uri="{BB962C8B-B14F-4D97-AF65-F5344CB8AC3E}">
        <p14:creationId xmlns:p14="http://schemas.microsoft.com/office/powerpoint/2010/main" val="1547694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5" y="333375"/>
            <a:ext cx="7793037" cy="1143000"/>
          </a:xfrm>
        </p:spPr>
        <p:txBody>
          <a:bodyPr>
            <a:normAutofit fontScale="90000"/>
          </a:bodyPr>
          <a:lstStyle/>
          <a:p>
            <a:pPr algn="ctr">
              <a:defRPr/>
            </a:pPr>
            <a:r>
              <a:rPr lang="en-US" dirty="0" smtClean="0">
                <a:solidFill>
                  <a:schemeClr val="tx2">
                    <a:satMod val="130000"/>
                  </a:schemeClr>
                </a:solidFill>
              </a:rPr>
              <a:t>Linear Systems </a:t>
            </a:r>
            <a:br>
              <a:rPr lang="en-US" dirty="0" smtClean="0">
                <a:solidFill>
                  <a:schemeClr val="tx2">
                    <a:satMod val="130000"/>
                  </a:schemeClr>
                </a:solidFill>
              </a:rPr>
            </a:br>
            <a:r>
              <a:rPr lang="en-US" dirty="0" smtClean="0">
                <a:solidFill>
                  <a:schemeClr val="tx2">
                    <a:satMod val="130000"/>
                  </a:schemeClr>
                </a:solidFill>
              </a:rPr>
              <a:t>in Three Unknowns</a:t>
            </a:r>
            <a:endParaRPr lang="en-US" dirty="0">
              <a:solidFill>
                <a:schemeClr val="tx2">
                  <a:satMod val="130000"/>
                </a:schemeClr>
              </a:solidFill>
            </a:endParaRPr>
          </a:p>
        </p:txBody>
      </p:sp>
      <p:pic>
        <p:nvPicPr>
          <p:cNvPr id="89091" name="Content Placeholder 3" descr="Untitled.pn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331915" y="1557340"/>
            <a:ext cx="7013575" cy="4695825"/>
          </a:xfrm>
        </p:spPr>
      </p:pic>
    </p:spTree>
    <p:extLst>
      <p:ext uri="{BB962C8B-B14F-4D97-AF65-F5344CB8AC3E}">
        <p14:creationId xmlns:p14="http://schemas.microsoft.com/office/powerpoint/2010/main" val="3018085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469</Words>
  <Application>Microsoft Office PowerPoint</Application>
  <PresentationFormat>On-screen Show (4:3)</PresentationFormat>
  <Paragraphs>78</Paragraphs>
  <Slides>10</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新細明體</vt:lpstr>
      <vt:lpstr>Arial</vt:lpstr>
      <vt:lpstr>Calibri</vt:lpstr>
      <vt:lpstr>Calibri Light</vt:lpstr>
      <vt:lpstr>Tahoma</vt:lpstr>
      <vt:lpstr>Times New Roman</vt:lpstr>
      <vt:lpstr>Wingdings</vt:lpstr>
      <vt:lpstr>Office Theme</vt:lpstr>
      <vt:lpstr>Microsoft 方程式編輯器 3.0</vt:lpstr>
      <vt:lpstr>1.1 Introduction to</vt:lpstr>
      <vt:lpstr>Linear Equations</vt:lpstr>
      <vt:lpstr>Example 1 Linear Equations</vt:lpstr>
      <vt:lpstr>Example 2 Finding a Solution Set (1/2)</vt:lpstr>
      <vt:lpstr>Example 2 Finding a Solution Set (2/2)</vt:lpstr>
      <vt:lpstr>Linear Systems (1/2)</vt:lpstr>
      <vt:lpstr>Linear Systems (2/2)</vt:lpstr>
      <vt:lpstr>Linear Systems in Two Unknowns</vt:lpstr>
      <vt:lpstr>Linear Systems  in Three Unknowns</vt:lpstr>
      <vt:lpstr>Augmented Matrices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Introduction to</dc:title>
  <dc:creator>Khawaja Elahi</dc:creator>
  <cp:lastModifiedBy>Khawaja Elahi</cp:lastModifiedBy>
  <cp:revision>1</cp:revision>
  <dcterms:created xsi:type="dcterms:W3CDTF">2018-01-23T10:58:52Z</dcterms:created>
  <dcterms:modified xsi:type="dcterms:W3CDTF">2018-01-23T10:59:41Z</dcterms:modified>
</cp:coreProperties>
</file>