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7" r:id="rId10"/>
    <p:sldId id="264" r:id="rId11"/>
    <p:sldId id="265" r:id="rId12"/>
    <p:sldId id="266" r:id="rId13"/>
    <p:sldId id="267" r:id="rId14"/>
    <p:sldId id="268" r:id="rId15"/>
    <p:sldId id="278" r:id="rId16"/>
    <p:sldId id="270" r:id="rId17"/>
    <p:sldId id="272" r:id="rId18"/>
    <p:sldId id="274" r:id="rId19"/>
    <p:sldId id="273" r:id="rId20"/>
    <p:sldId id="279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208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C7DBD4E-D67B-564F-92FC-63B0C1BF90EC}" type="datetimeFigureOut">
              <a:rPr lang="en-US" smtClean="0"/>
              <a:pPr/>
              <a:t>8/30/2015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DD0E5002-60EE-724A-8D60-548DF4B78D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Media Translation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762000"/>
            <a:ext cx="8042276" cy="5029200"/>
          </a:xfrm>
        </p:spPr>
        <p:txBody>
          <a:bodyPr>
            <a:normAutofit/>
          </a:bodyPr>
          <a:lstStyle/>
          <a:p>
            <a:r>
              <a:rPr lang="en-US" b="1" dirty="0"/>
              <a:t>2. Leave out auxiliary </a:t>
            </a:r>
            <a:r>
              <a:rPr lang="en-US" b="1" dirty="0" smtClean="0"/>
              <a:t>verbs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New </a:t>
            </a:r>
            <a:r>
              <a:rPr lang="en-US" dirty="0"/>
              <a:t>policy decided by Parliament </a:t>
            </a:r>
            <a:r>
              <a:rPr lang="en-US" i="1" dirty="0"/>
              <a:t>(New policy has been decided by Parliament)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Lion </a:t>
            </a:r>
            <a:r>
              <a:rPr lang="en-US" dirty="0"/>
              <a:t>escapes zoo – ten killed </a:t>
            </a:r>
            <a:r>
              <a:rPr lang="en-US" i="1" dirty="0"/>
              <a:t>(ten people have been killed / were killed)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Four </a:t>
            </a:r>
            <a:r>
              <a:rPr lang="en-US" dirty="0"/>
              <a:t>stranded in sudden flood </a:t>
            </a:r>
            <a:r>
              <a:rPr lang="en-US" i="1" dirty="0"/>
              <a:t>(four people have been stranded / were stranded)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Temperatures </a:t>
            </a:r>
            <a:r>
              <a:rPr lang="en-US" dirty="0"/>
              <a:t>rising as climate changes </a:t>
            </a:r>
            <a:r>
              <a:rPr lang="en-US" i="1" dirty="0"/>
              <a:t>(temperatures are rising)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3. Use infinitives for future events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Parliament </a:t>
            </a:r>
            <a:r>
              <a:rPr lang="en-US" i="1" u="sng" dirty="0"/>
              <a:t>to decide </a:t>
            </a:r>
            <a:r>
              <a:rPr lang="en-US" i="1" dirty="0"/>
              <a:t>new policy tomorrow</a:t>
            </a:r>
            <a:endParaRPr lang="en-US" i="1" dirty="0" smtClean="0"/>
          </a:p>
          <a:p>
            <a:pPr lvl="0">
              <a:buNone/>
            </a:pPr>
            <a:r>
              <a:rPr lang="en-US" i="1" dirty="0" smtClean="0"/>
              <a:t>	President </a:t>
            </a:r>
            <a:r>
              <a:rPr lang="en-US" i="1" u="sng" dirty="0"/>
              <a:t>to visit </a:t>
            </a:r>
            <a:r>
              <a:rPr lang="en-US" i="1" dirty="0"/>
              <a:t>France for further talks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4. Leave out articles (a, an, the)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Prime </a:t>
            </a:r>
            <a:r>
              <a:rPr lang="en-US" dirty="0"/>
              <a:t>Minister hikes Alps for charity </a:t>
            </a:r>
            <a:r>
              <a:rPr lang="en-US" i="1" dirty="0"/>
              <a:t>(The Prime Minister hiked the Alps)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Man </a:t>
            </a:r>
            <a:r>
              <a:rPr lang="en-US" dirty="0"/>
              <a:t>releases rabid dog in park</a:t>
            </a:r>
            <a:r>
              <a:rPr lang="en-US" i="1" dirty="0"/>
              <a:t> (A man released a rabid dog in a park)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5. Leave out “to be”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Residents </a:t>
            </a:r>
            <a:r>
              <a:rPr lang="en-US" dirty="0"/>
              <a:t>unhappy about new road (residents are unhappy)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Family </a:t>
            </a:r>
            <a:r>
              <a:rPr lang="en-US" dirty="0"/>
              <a:t>of murder victim satisfied with court decision (family of murder victim is satisfied.)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6. Leave out “to say”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err="1" smtClean="0"/>
              <a:t>Mr</a:t>
            </a:r>
            <a:r>
              <a:rPr lang="en-US" i="1" dirty="0" smtClean="0"/>
              <a:t> </a:t>
            </a:r>
            <a:r>
              <a:rPr lang="en-US" i="1" dirty="0"/>
              <a:t>Jones: “They’re not taking my house!”</a:t>
            </a:r>
            <a:endParaRPr lang="en-US" i="1" dirty="0" smtClean="0"/>
          </a:p>
          <a:p>
            <a:pPr lvl="0">
              <a:buNone/>
            </a:pPr>
            <a:r>
              <a:rPr lang="en-US" i="1" dirty="0" smtClean="0"/>
              <a:t>	Bush </a:t>
            </a:r>
            <a:r>
              <a:rPr lang="en-US" i="1" dirty="0"/>
              <a:t>on Iraqi invasion: “This aggression will not stand.”</a:t>
            </a:r>
            <a:endParaRPr lang="en-US" i="1" dirty="0" smtClean="0"/>
          </a:p>
          <a:p>
            <a:pPr>
              <a:buNone/>
            </a:pPr>
            <a:r>
              <a:rPr lang="en-US" dirty="0" smtClean="0"/>
              <a:t>	Reported </a:t>
            </a:r>
            <a:r>
              <a:rPr lang="en-US" dirty="0"/>
              <a:t>speech is usually represented by a colon, or a hyphen, with the subject introduced with ‘on…’. This includes leaving out other verbs such as </a:t>
            </a:r>
            <a:r>
              <a:rPr lang="en-US" i="1" dirty="0"/>
              <a:t>comment, tell, argue, announce, shout</a:t>
            </a:r>
            <a:r>
              <a:rPr lang="en-US" dirty="0"/>
              <a:t> – unless the act of speaking needs</a:t>
            </a:r>
            <a:r>
              <a:rPr lang="en-US" dirty="0" smtClean="0"/>
              <a:t> emphasizing, </a:t>
            </a:r>
            <a:r>
              <a:rPr lang="en-US" dirty="0"/>
              <a:t>for instance to demonstrate a promise or official policy.</a:t>
            </a:r>
            <a:endParaRPr lang="en-US" dirty="0" smtClean="0"/>
          </a:p>
          <a:p>
            <a:pPr lvl="0">
              <a:buNone/>
            </a:pPr>
            <a:r>
              <a:rPr lang="en-US" dirty="0" smtClean="0"/>
              <a:t>	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7. Replace conjunctions with punctuation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Police arrest serial killer – close case on abductions</a:t>
            </a:r>
          </a:p>
          <a:p>
            <a:pPr lvl="0">
              <a:buNone/>
            </a:pPr>
            <a:r>
              <a:rPr lang="en-US" i="1" dirty="0" smtClean="0"/>
              <a:t>	Fire in bakery: hundreds dead</a:t>
            </a:r>
          </a:p>
          <a:p>
            <a:pPr>
              <a:buNone/>
            </a:pPr>
            <a:r>
              <a:rPr lang="en-US" dirty="0" smtClean="0"/>
              <a:t>	As with reporting speech, commas, colons, semi-colons, hyphens and so on can replace all conjunctions, or some joining verbs, to join clauses. Commas may also be used to join nouns (more common in American English).</a:t>
            </a:r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Man kills 5, self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8. Use figures for numbers</a:t>
            </a:r>
            <a:endParaRPr lang="en-US" b="1" dirty="0" smtClean="0"/>
          </a:p>
          <a:p>
            <a:pPr lvl="0">
              <a:buNone/>
            </a:pPr>
            <a:r>
              <a:rPr lang="en-US" dirty="0" smtClean="0"/>
              <a:t>	</a:t>
            </a:r>
            <a:r>
              <a:rPr lang="en-US" i="1" dirty="0" smtClean="0"/>
              <a:t>9 </a:t>
            </a:r>
            <a:r>
              <a:rPr lang="en-US" i="1" dirty="0"/>
              <a:t>dead in glue catastrophe</a:t>
            </a:r>
            <a:endParaRPr lang="en-US" i="1" dirty="0" smtClean="0"/>
          </a:p>
          <a:p>
            <a:pPr lvl="0">
              <a:buNone/>
            </a:pPr>
            <a:r>
              <a:rPr lang="en-US" i="1" dirty="0" smtClean="0"/>
              <a:t>	7 </a:t>
            </a:r>
            <a:r>
              <a:rPr lang="en-US" i="1" dirty="0"/>
              <a:t>days to Christmas – shoppers go mad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 and 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sz="4211" dirty="0"/>
              <a:t>No headline may start with a verb. </a:t>
            </a:r>
            <a:br>
              <a:rPr lang="en-US" sz="4211" dirty="0"/>
            </a:br>
            <a:r>
              <a:rPr lang="en-US" sz="4211" dirty="0"/>
              <a:t> </a:t>
            </a:r>
          </a:p>
          <a:p>
            <a:pPr lvl="0"/>
            <a:r>
              <a:rPr lang="en-US" sz="4211" dirty="0"/>
              <a:t>Headlines are complete sentences or imply complete sentences. </a:t>
            </a:r>
            <a:br>
              <a:rPr lang="en-US" sz="4211" dirty="0"/>
            </a:br>
            <a:r>
              <a:rPr lang="en-US" sz="4211" dirty="0"/>
              <a:t> </a:t>
            </a:r>
          </a:p>
          <a:p>
            <a:pPr lvl="0"/>
            <a:r>
              <a:rPr lang="en-US" sz="4211" dirty="0"/>
              <a:t>A linking verb can be implied rather than spelled out. </a:t>
            </a:r>
            <a:br>
              <a:rPr lang="en-US" sz="4211" dirty="0"/>
            </a:br>
            <a:r>
              <a:rPr lang="en-US" sz="4211" dirty="0"/>
              <a:t> </a:t>
            </a:r>
          </a:p>
          <a:p>
            <a:pPr lvl="0"/>
            <a:r>
              <a:rPr lang="en-US" sz="4211" dirty="0"/>
              <a:t>If a story is about past or present events, write present tense verbs. </a:t>
            </a:r>
            <a:br>
              <a:rPr lang="en-US" sz="4211" dirty="0"/>
            </a:br>
            <a:r>
              <a:rPr lang="en-US" sz="4211" dirty="0"/>
              <a:t> </a:t>
            </a:r>
            <a:endParaRPr lang="en-US" sz="4211" dirty="0" smtClean="0"/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066800"/>
            <a:ext cx="8042276" cy="4343400"/>
          </a:xfrm>
        </p:spPr>
        <p:txBody>
          <a:bodyPr/>
          <a:lstStyle/>
          <a:p>
            <a:pPr lvl="0"/>
            <a:r>
              <a:rPr lang="en-US" dirty="0" smtClean="0"/>
              <a:t>If a story is about future events, use the infinitive verb (to leave, to work). </a:t>
            </a:r>
          </a:p>
          <a:p>
            <a:pPr lvl="0"/>
            <a:r>
              <a:rPr lang="en-US" i="1" dirty="0" smtClean="0"/>
              <a:t>To be</a:t>
            </a:r>
            <a:r>
              <a:rPr lang="en-US" dirty="0" smtClean="0"/>
              <a:t> verbs, such as </a:t>
            </a:r>
            <a:r>
              <a:rPr lang="en-US" i="1" dirty="0" smtClean="0"/>
              <a:t>is, are, was</a:t>
            </a:r>
            <a:r>
              <a:rPr lang="en-US" dirty="0" smtClean="0"/>
              <a:t> and </a:t>
            </a:r>
            <a:r>
              <a:rPr lang="en-US" i="1" dirty="0" smtClean="0"/>
              <a:t>were</a:t>
            </a:r>
            <a:r>
              <a:rPr lang="en-US" dirty="0" smtClean="0"/>
              <a:t> should be </a:t>
            </a:r>
            <a:r>
              <a:rPr lang="en-US" u="sng" dirty="0" smtClean="0"/>
              <a:t>omitted</a:t>
            </a:r>
            <a:r>
              <a:rPr lang="en-US" dirty="0" smtClean="0"/>
              <a:t>. </a:t>
            </a:r>
          </a:p>
          <a:p>
            <a:pPr lvl="0"/>
            <a:r>
              <a:rPr lang="en-US" u="sng" dirty="0" smtClean="0"/>
              <a:t>Don't</a:t>
            </a:r>
            <a:r>
              <a:rPr lang="en-US" dirty="0" smtClean="0"/>
              <a:t> use the articles </a:t>
            </a:r>
            <a:r>
              <a:rPr lang="en-US" i="1" dirty="0" smtClean="0"/>
              <a:t>a</a:t>
            </a:r>
            <a:r>
              <a:rPr lang="en-US" dirty="0" smtClean="0"/>
              <a:t>, </a:t>
            </a:r>
            <a:r>
              <a:rPr lang="en-US" i="1" dirty="0" smtClean="0"/>
              <a:t>an</a:t>
            </a:r>
            <a:r>
              <a:rPr lang="en-US" dirty="0" smtClean="0"/>
              <a:t> and </a:t>
            </a:r>
            <a:r>
              <a:rPr lang="en-US" i="1" dirty="0" smtClean="0"/>
              <a:t>the</a:t>
            </a:r>
            <a:r>
              <a:rPr lang="en-US" dirty="0" smtClean="0"/>
              <a:t>. They waste space unnecessarily. </a:t>
            </a:r>
          </a:p>
          <a:p>
            <a:pPr>
              <a:buNone/>
            </a:pPr>
            <a:r>
              <a:rPr lang="en-US" i="1" dirty="0" smtClean="0"/>
              <a:t>	A new fire engine helps make the houses safer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i="1" dirty="0" smtClean="0"/>
              <a:t>New fire engine helps make houses safer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ewspaper-key-points.jpg"/>
          <p:cNvPicPr>
            <a:picLocks noGrp="1" noChangeAspect="1"/>
          </p:cNvPicPr>
          <p:nvPr>
            <p:ph idx="1"/>
          </p:nvPr>
        </p:nvPicPr>
        <p:blipFill>
          <a:blip r:embed="rId2"/>
          <a:srcRect l="-25447" r="-25447"/>
          <a:stretch>
            <a:fillRect/>
          </a:stretch>
        </p:blipFill>
        <p:spPr>
          <a:xfrm>
            <a:off x="-297280" y="685800"/>
            <a:ext cx="10581943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Media</a:t>
            </a:r>
            <a:r>
              <a:rPr lang="en-US" dirty="0" smtClean="0"/>
              <a:t> (a plural </a:t>
            </a:r>
            <a:r>
              <a:rPr lang="en-US" dirty="0"/>
              <a:t>of </a:t>
            </a:r>
            <a:r>
              <a:rPr lang="en-US" dirty="0" smtClean="0"/>
              <a:t>medium) refers </a:t>
            </a:r>
            <a:r>
              <a:rPr lang="en-US" dirty="0"/>
              <a:t>to any kind of format used to</a:t>
            </a:r>
            <a:r>
              <a:rPr lang="en-US" dirty="0" smtClean="0"/>
              <a:t> convey </a:t>
            </a:r>
            <a:r>
              <a:rPr lang="en-US" dirty="0"/>
              <a:t>information.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lead</a:t>
            </a:r>
            <a:r>
              <a:rPr lang="en-US" dirty="0"/>
              <a:t>, or </a:t>
            </a:r>
            <a:r>
              <a:rPr lang="en-US" dirty="0" err="1"/>
              <a:t>lede</a:t>
            </a:r>
            <a:r>
              <a:rPr lang="en-US" dirty="0"/>
              <a:t>, paragraph in literature is the opening paragraph of an article, essay, news </a:t>
            </a:r>
            <a:r>
              <a:rPr lang="en-US" b="1" dirty="0"/>
              <a:t>story</a:t>
            </a:r>
            <a:r>
              <a:rPr lang="en-US" dirty="0"/>
              <a:t> or book chapter. Often called the </a:t>
            </a:r>
            <a:r>
              <a:rPr lang="en-US" b="1" dirty="0"/>
              <a:t>lead</a:t>
            </a:r>
            <a:r>
              <a:rPr lang="en-US" dirty="0"/>
              <a:t>, it usually occurs together with the headline or title. It precedes the main body of the article, and it gives the reader the main idea of the </a:t>
            </a:r>
            <a:r>
              <a:rPr lang="en-US" b="1" dirty="0"/>
              <a:t>story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8694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Mass Media</a:t>
            </a:r>
            <a:r>
              <a:rPr lang="en-US" dirty="0" smtClean="0"/>
              <a:t> refers to those types of media that are designed to reach large numbers of people</a:t>
            </a:r>
            <a:r>
              <a:rPr lang="en-US" dirty="0"/>
              <a:t>. A means of public communication reaching a large audience.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Mass Media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r>
              <a:rPr lang="en-US" dirty="0" smtClean="0"/>
              <a:t>Television</a:t>
            </a:r>
          </a:p>
          <a:p>
            <a:pPr lvl="0"/>
            <a:r>
              <a:rPr lang="en-US" dirty="0"/>
              <a:t>Radio</a:t>
            </a:r>
          </a:p>
          <a:p>
            <a:pPr lvl="0"/>
            <a:r>
              <a:rPr lang="en-US" dirty="0" smtClean="0"/>
              <a:t>Film </a:t>
            </a:r>
            <a:r>
              <a:rPr lang="en-US" dirty="0"/>
              <a:t>&amp; video</a:t>
            </a:r>
          </a:p>
          <a:p>
            <a:pPr lvl="0"/>
            <a:r>
              <a:rPr lang="en-US" dirty="0" smtClean="0"/>
              <a:t>Print Media: newspapers, magazines</a:t>
            </a:r>
            <a:endParaRPr lang="en-US" dirty="0"/>
          </a:p>
          <a:p>
            <a:pPr lvl="0"/>
            <a:r>
              <a:rPr lang="en-US" dirty="0"/>
              <a:t>Photography</a:t>
            </a:r>
          </a:p>
          <a:p>
            <a:pPr lvl="0"/>
            <a:r>
              <a:rPr lang="en-US" dirty="0"/>
              <a:t>Electronic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Mass Media Genres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/>
              <a:t>Informative media</a:t>
            </a:r>
            <a:r>
              <a:rPr lang="en-US" dirty="0"/>
              <a:t>—such as news shows, newspapers, informative </a:t>
            </a:r>
            <a:r>
              <a:rPr lang="en-US" dirty="0" smtClean="0"/>
              <a:t>websites</a:t>
            </a:r>
            <a:r>
              <a:rPr lang="en-US" dirty="0"/>
              <a:t>, etc</a:t>
            </a:r>
          </a:p>
          <a:p>
            <a:pPr lvl="0"/>
            <a:r>
              <a:rPr lang="en-US" b="1" dirty="0"/>
              <a:t>Educational media</a:t>
            </a:r>
            <a:r>
              <a:rPr lang="en-US" dirty="0"/>
              <a:t>—such as books, educational video, or educational software programs</a:t>
            </a:r>
          </a:p>
          <a:p>
            <a:pPr lvl="0"/>
            <a:r>
              <a:rPr lang="en-US" b="1" dirty="0"/>
              <a:t>Persuasive media</a:t>
            </a:r>
            <a:r>
              <a:rPr lang="en-US" dirty="0"/>
              <a:t>—such as all types of advertising, television infomercials, newspaper editorials, or web sites that attempt to persuade</a:t>
            </a:r>
          </a:p>
          <a:p>
            <a:pPr lvl="0"/>
            <a:r>
              <a:rPr lang="en-US" b="1" dirty="0"/>
              <a:t>Entertainment media</a:t>
            </a:r>
            <a:r>
              <a:rPr lang="en-US" dirty="0"/>
              <a:t>—such as entertainment magazines, movies, novels or entertainment related </a:t>
            </a:r>
            <a:r>
              <a:rPr lang="en-US" dirty="0" smtClean="0"/>
              <a:t>websites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396844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/>
              <a:t>Understanding Newspaper Headlines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91844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dirty="0"/>
              <a:t>What is a</a:t>
            </a:r>
            <a:r>
              <a:rPr lang="en-US" dirty="0" smtClean="0"/>
              <a:t> Headline</a:t>
            </a:r>
            <a:r>
              <a:rPr lang="en-US" dirty="0"/>
              <a:t>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/>
          <a:lstStyle/>
          <a:p>
            <a:r>
              <a:rPr lang="en-US" dirty="0"/>
              <a:t>The headline of a </a:t>
            </a:r>
            <a:r>
              <a:rPr lang="en-US" dirty="0" smtClean="0"/>
              <a:t>news story </a:t>
            </a:r>
            <a:r>
              <a:rPr lang="en-US" dirty="0"/>
              <a:t>is the short summary which introduces the story at the beginning of a TV or radio news broadcast, or which appears above articles in a newspaper or on a website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/>
              <a:t>Headlines are not full sentences but short summaries designed to attract attention.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777844"/>
            <a:ext cx="8042276" cy="133695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8 </a:t>
            </a:r>
            <a:r>
              <a:rPr lang="en-US" dirty="0"/>
              <a:t>grammar rules for writing newspaper </a:t>
            </a:r>
            <a:r>
              <a:rPr lang="en-US" dirty="0" smtClean="0"/>
              <a:t>headlines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b="1" dirty="0" smtClean="0"/>
              <a:t>1. Use present simple tense for past events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i="1" dirty="0" smtClean="0"/>
              <a:t>Parliament confirms new stray dog policy</a:t>
            </a:r>
          </a:p>
          <a:p>
            <a:pPr lvl="0"/>
            <a:r>
              <a:rPr lang="en-US" i="1" dirty="0" smtClean="0"/>
              <a:t>Lion escapes zoo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515</TotalTime>
  <Words>391</Words>
  <Application>Microsoft Office PowerPoint</Application>
  <PresentationFormat>On-screen Show (4:3)</PresentationFormat>
  <Paragraphs>70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Breeze</vt:lpstr>
      <vt:lpstr>Media Translation</vt:lpstr>
      <vt:lpstr>Media</vt:lpstr>
      <vt:lpstr>Mass Media</vt:lpstr>
      <vt:lpstr>Types of Mass Media </vt:lpstr>
      <vt:lpstr>Mass Media Genres </vt:lpstr>
      <vt:lpstr>Understanding Newspaper Headlines </vt:lpstr>
      <vt:lpstr>What is a Headline? </vt:lpstr>
      <vt:lpstr>8 grammar rules for writing newspaper headlines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Tips and Reminders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Alanoud AlAjmi</dc:creator>
  <cp:lastModifiedBy>Toshiba</cp:lastModifiedBy>
  <cp:revision>19</cp:revision>
  <dcterms:created xsi:type="dcterms:W3CDTF">2014-09-13T14:48:58Z</dcterms:created>
  <dcterms:modified xsi:type="dcterms:W3CDTF">2015-08-30T16:10:37Z</dcterms:modified>
</cp:coreProperties>
</file>