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272" r:id="rId3"/>
    <p:sldId id="257" r:id="rId4"/>
    <p:sldId id="256" r:id="rId5"/>
    <p:sldId id="264" r:id="rId6"/>
    <p:sldId id="258" r:id="rId7"/>
    <p:sldId id="259" r:id="rId8"/>
    <p:sldId id="273" r:id="rId9"/>
    <p:sldId id="260" r:id="rId10"/>
    <p:sldId id="274" r:id="rId11"/>
    <p:sldId id="275" r:id="rId12"/>
    <p:sldId id="266" r:id="rId13"/>
    <p:sldId id="267" r:id="rId14"/>
    <p:sldId id="277" r:id="rId15"/>
    <p:sldId id="268" r:id="rId16"/>
    <p:sldId id="269" r:id="rId17"/>
    <p:sldId id="278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1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828EBC1-AD87-42B6-8709-E31481B06CB8}" type="datetimeFigureOut">
              <a:rPr lang="ar-SA" smtClean="0"/>
              <a:t>17/01/41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17519B1-7831-4752-9274-14A6A93DDD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0320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1525-4EF6-4761-9C42-6E6AA0F042A8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2665-EA48-46FC-9F9A-A3548BDB3B43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3E1B-5694-4C95-A7E8-696006CCA807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B91F-E046-40A1-9C7F-72DDBD0895BF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E637-71CE-42AE-B7CC-01A00DC52907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67C7-EF25-48DC-A9A7-6EB0FFAF2D97}" type="datetime1">
              <a:rPr lang="en-US" smtClean="0"/>
              <a:t>9/16/2019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2728-60E7-40A9-A065-54D1B334EF50}" type="datetime1">
              <a:rPr lang="en-US" smtClean="0"/>
              <a:t>9/16/2019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2F27-C70C-4D3E-835B-0F6882A842F8}" type="datetime1">
              <a:rPr lang="en-US" smtClean="0"/>
              <a:t>9/16/2019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78E0-0376-4150-836C-1C5986706A6A}" type="datetime1">
              <a:rPr lang="en-US" smtClean="0"/>
              <a:t>9/16/2019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1710-D7A4-4D4D-9DE7-060B67FB758F}" type="datetime1">
              <a:rPr lang="en-US" smtClean="0"/>
              <a:t>9/16/2019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644F-5AFE-4444-AC25-5F5B507DA4E4}" type="datetime1">
              <a:rPr lang="en-US" smtClean="0"/>
              <a:t>9/16/2019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FB73D-0B7E-4007-9721-EBCA8A67560C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towaileb@ksu.edu.s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5A8C2626-B1C9-4DB4-A90A-9F63378D9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 b="1" u="sng" dirty="0"/>
              <a:t>MATH 151</a:t>
            </a:r>
            <a:endParaRPr lang="ar-SA" b="1" u="sng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DCEB4051-8AD9-47EC-AB52-3FF82D2F3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Dr. </a:t>
            </a:r>
            <a:r>
              <a:rPr lang="en-US" dirty="0" smtClean="0">
                <a:solidFill>
                  <a:srgbClr val="C00000"/>
                </a:solidFill>
              </a:rPr>
              <a:t>Maryam AL-</a:t>
            </a:r>
            <a:r>
              <a:rPr lang="en-US" dirty="0" err="1" smtClean="0">
                <a:solidFill>
                  <a:srgbClr val="C00000"/>
                </a:solidFill>
              </a:rPr>
              <a:t>Towaileb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hlinkClick r:id="rId2"/>
              </a:rPr>
              <a:t>mtowaileb@ksu.edu.sa</a:t>
            </a:r>
            <a:endParaRPr lang="en-US" dirty="0"/>
          </a:p>
          <a:p>
            <a:endParaRPr lang="ar-SA" dirty="0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1A93FB12-DA3F-4669-B437-57B8EAFCA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Halimah Alshehri </a:t>
            </a:r>
          </a:p>
        </p:txBody>
      </p:sp>
    </p:spTree>
    <p:extLst>
      <p:ext uri="{BB962C8B-B14F-4D97-AF65-F5344CB8AC3E}">
        <p14:creationId xmlns:p14="http://schemas.microsoft.com/office/powerpoint/2010/main" val="787639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E9E9BDD-9CFB-44BA-A655-55874F0B8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FF0000"/>
                </a:solidFill>
              </a:rPr>
              <a:t>Use a direct proof to show that the sum of two even integers is even.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08B4B10E-3720-4E09-92AE-5E790E591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m and n are two even integers , so ∃ 𝑘,𝑗 𝑠𝑢𝑐ℎ 𝑡ℎ𝑎𝑡 𝑚=2𝑘 𝑎𝑛𝑑 𝑛=2j.</a:t>
            </a:r>
          </a:p>
          <a:p>
            <a:r>
              <a:rPr lang="en-US" dirty="0"/>
              <a:t>Then 𝑚+𝑛=(2𝑘)+(2𝑗)</a:t>
            </a:r>
          </a:p>
          <a:p>
            <a:r>
              <a:rPr lang="en-US" dirty="0"/>
              <a:t>                       =2k+2j</a:t>
            </a:r>
          </a:p>
          <a:p>
            <a:r>
              <a:rPr lang="en-US" dirty="0"/>
              <a:t>                       =2(𝑘+𝑗)</a:t>
            </a:r>
          </a:p>
          <a:p>
            <a:r>
              <a:rPr lang="en-US" dirty="0"/>
              <a:t>                        =2𝑡 , 𝑤ℎ𝑒𝑟𝑒 𝑡=𝑘+𝑗.</a:t>
            </a:r>
          </a:p>
          <a:p>
            <a:r>
              <a:rPr lang="en-US" dirty="0"/>
              <a:t>Thus, 𝑚+𝑛 is even. □</a:t>
            </a:r>
          </a:p>
          <a:p>
            <a:pPr marL="0" indent="0">
              <a:buNone/>
            </a:pPr>
            <a:endParaRPr lang="ar-SA" dirty="0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1BF89BF7-1A05-4036-A75A-49019DBF5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593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1309E463-3B0A-4182-9DD4-AD27212FD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>
                <a:solidFill>
                  <a:srgbClr val="7030A0"/>
                </a:solidFill>
              </a:rPr>
              <a:t/>
            </a:r>
            <a:br>
              <a:rPr lang="en-US" sz="3200" dirty="0">
                <a:solidFill>
                  <a:srgbClr val="7030A0"/>
                </a:solidFill>
              </a:rPr>
            </a:br>
            <a:r>
              <a:rPr lang="en-US" sz="3200" u="sng" dirty="0">
                <a:solidFill>
                  <a:srgbClr val="FF0000"/>
                </a:solidFill>
              </a:rPr>
              <a:t>Example 3: </a:t>
            </a:r>
            <a:r>
              <a:rPr lang="en-US" sz="3200" dirty="0">
                <a:solidFill>
                  <a:srgbClr val="7030A0"/>
                </a:solidFill>
              </a:rPr>
              <a:t/>
            </a:r>
            <a:br>
              <a:rPr lang="en-US" sz="3200" dirty="0">
                <a:solidFill>
                  <a:srgbClr val="7030A0"/>
                </a:solidFill>
              </a:rPr>
            </a:br>
            <a:r>
              <a:rPr lang="en-US" sz="3200" dirty="0">
                <a:solidFill>
                  <a:srgbClr val="7030A0"/>
                </a:solidFill>
              </a:rPr>
              <a:t>Use a direct proof to show that every odd integer is the difference of two squares.</a:t>
            </a:r>
            <a:endParaRPr lang="ar-SA" sz="3200" dirty="0">
              <a:solidFill>
                <a:srgbClr val="7030A0"/>
              </a:solidFill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393FD25A-FBDF-4C7C-8139-AB6D3925B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20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0DD2CCE-2471-493D-9621-97325D96C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  <a:ln w="28575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Indirect proof (Proof by Contradiction)</a:t>
            </a:r>
            <a:endParaRPr lang="ar-SA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xmlns="" id="{2ECE0275-59B0-4CF3-9AF6-1ADF9486F1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 dirty="0"/>
                  <a:t>The proof by contradiction is grounded in the fact that any proposition must be either true or false, but not both true and false at the same time.</a:t>
                </a:r>
              </a:p>
              <a:p>
                <a:r>
                  <a:rPr lang="en-US" dirty="0"/>
                  <a:t> 1. Assume that </a:t>
                </a:r>
                <a:r>
                  <a:rPr lang="en-US" b="1" dirty="0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is true.</a:t>
                </a:r>
              </a:p>
              <a:p>
                <a:r>
                  <a:rPr lang="en-US" dirty="0"/>
                  <a:t>2. Assume that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𝐐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dirty="0"/>
                  <a:t>3. Use </a:t>
                </a:r>
                <a:r>
                  <a:rPr lang="en-US" b="1" dirty="0">
                    <a:solidFill>
                      <a:srgbClr val="FF0000"/>
                    </a:solidFill>
                  </a:rPr>
                  <a:t>P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𝐐</m:t>
                    </m:r>
                  </m:oMath>
                </a14:m>
                <a:r>
                  <a:rPr lang="en-US" dirty="0"/>
                  <a:t> to demonstrate a contradiction.</a:t>
                </a:r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2ECE0275-59B0-4CF3-9AF6-1ADF9486F1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75" t="-1337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50D3DAA1-01A7-428D-A3E2-EADA4B643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209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xmlns="" id="{B1824B2D-728B-4681-829B-8F3E493099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1447799"/>
              </a:xfrm>
              <a:ln w="19050">
                <a:solidFill>
                  <a:schemeClr val="tx1"/>
                </a:solidFill>
              </a:ln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Use indirect proof to show that :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is an odd  then so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B1824B2D-728B-4681-829B-8F3E493099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1447799"/>
              </a:xfrm>
              <a:blipFill>
                <a:blip r:embed="rId2"/>
                <a:stretch>
                  <a:fillRect l="-1404" t="-7500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4C5C6571-9628-42B2-B26E-AE853498F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en-US" dirty="0"/>
          </a:p>
          <a:p>
            <a:endParaRPr lang="en-US" dirty="0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xmlns="" id="{E37B6E5D-0AA6-4C20-8E4D-D962876AD31A}"/>
              </a:ext>
            </a:extLst>
          </p:cNvPr>
          <p:cNvSpPr/>
          <p:nvPr/>
        </p:nvSpPr>
        <p:spPr>
          <a:xfrm>
            <a:off x="838200" y="381000"/>
            <a:ext cx="25146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Example 3:</a:t>
            </a:r>
            <a:endParaRPr lang="ar-SA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389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78973ABB-8045-41D0-90CC-F4F58B65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en-US" dirty="0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xmlns="" id="{5DBFEB0F-D5A6-48CB-BCCC-86956BD93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85" y="609600"/>
            <a:ext cx="8376630" cy="466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081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33FEB19-361E-4CB7-836D-68FB167320AA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Proof by Contrapositive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A92B24A7-FA22-4F21-B9C9-E8EF048BF5EC}"/>
              </a:ext>
            </a:extLst>
          </p:cNvPr>
          <p:cNvSpPr>
            <a:spLocks noGrp="1"/>
          </p:cNvSpPr>
          <p:nvPr>
            <p:ph idx="1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Recall that first-order logic shows that the statement </a:t>
            </a:r>
            <a:r>
              <a:rPr lang="en-US" b="1" dirty="0">
                <a:solidFill>
                  <a:srgbClr val="FF0000"/>
                </a:solidFill>
              </a:rPr>
              <a:t>P ⇒ Q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equivalent to </a:t>
            </a:r>
            <a:r>
              <a:rPr lang="en-US" b="1" dirty="0">
                <a:solidFill>
                  <a:srgbClr val="FF0000"/>
                </a:solidFill>
              </a:rPr>
              <a:t>¬Q ⇒ ¬P</a:t>
            </a:r>
            <a:r>
              <a:rPr lang="en-US" dirty="0"/>
              <a:t>.</a:t>
            </a:r>
          </a:p>
          <a:p>
            <a:r>
              <a:rPr lang="en-US" dirty="0"/>
              <a:t>1. Assume </a:t>
            </a:r>
            <a:r>
              <a:rPr lang="en-US" b="1" dirty="0">
                <a:solidFill>
                  <a:srgbClr val="FF0000"/>
                </a:solidFill>
              </a:rPr>
              <a:t>¬Q</a:t>
            </a:r>
            <a:r>
              <a:rPr lang="en-US" dirty="0"/>
              <a:t> is true.</a:t>
            </a:r>
          </a:p>
          <a:p>
            <a:r>
              <a:rPr lang="en-US" dirty="0"/>
              <a:t>2. Show that </a:t>
            </a:r>
            <a:r>
              <a:rPr lang="en-US" b="1" dirty="0">
                <a:solidFill>
                  <a:srgbClr val="FF0000"/>
                </a:solidFill>
              </a:rPr>
              <a:t>¬P</a:t>
            </a:r>
            <a:r>
              <a:rPr lang="en-US" dirty="0"/>
              <a:t> must be true.</a:t>
            </a:r>
          </a:p>
          <a:p>
            <a:r>
              <a:rPr lang="en-US" dirty="0"/>
              <a:t>3. Observe that </a:t>
            </a:r>
            <a:r>
              <a:rPr lang="en-US" b="1" dirty="0">
                <a:solidFill>
                  <a:srgbClr val="FF0000"/>
                </a:solidFill>
              </a:rPr>
              <a:t>P ⇒ Q </a:t>
            </a:r>
            <a:r>
              <a:rPr lang="en-US" dirty="0"/>
              <a:t>by contraposition.</a:t>
            </a:r>
            <a:endParaRPr lang="ar-SA" dirty="0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6351C426-0BD5-499B-8132-EDA99A9DE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56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F86F7639-CE0A-4E52-956F-A1699C116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999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Let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 be an integer. Prove that : If </a:t>
            </a:r>
            <a:r>
              <a:rPr lang="en-US" dirty="0">
                <a:solidFill>
                  <a:srgbClr val="FF0000"/>
                </a:solidFill>
              </a:rPr>
              <a:t>x²</a:t>
            </a:r>
            <a:r>
              <a:rPr lang="en-US" dirty="0"/>
              <a:t> is even, then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 is even. (by Contrapositive proof)</a:t>
            </a:r>
          </a:p>
          <a:p>
            <a:pPr marL="0" indent="0">
              <a:buNone/>
            </a:pPr>
            <a:endParaRPr lang="ar-SA" dirty="0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E7BC092D-52E7-420E-AC04-769D0935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en-US" dirty="0"/>
          </a:p>
          <a:p>
            <a:endParaRPr lang="en-US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xmlns="" id="{37B826B1-6BB0-4B8A-85FF-738DD76F268E}"/>
              </a:ext>
            </a:extLst>
          </p:cNvPr>
          <p:cNvSpPr/>
          <p:nvPr/>
        </p:nvSpPr>
        <p:spPr>
          <a:xfrm>
            <a:off x="457200" y="457199"/>
            <a:ext cx="2590800" cy="912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Example 4:</a:t>
            </a:r>
            <a:endParaRPr lang="ar-SA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91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xmlns="" id="{2A8DE2CE-7584-4B45-A8C7-8FE1D82791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1087"/>
            <a:ext cx="8229600" cy="4524188"/>
          </a:xfrm>
          <a:prstGeom prst="rect">
            <a:avLst/>
          </a:prstGeom>
        </p:spPr>
      </p:pic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19EFB72A-EC64-4254-B9F3-BCACD15B8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30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7C774ABB-2F98-4959-ACB3-44F6163F4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16332"/>
            <a:ext cx="2840982" cy="859611"/>
          </a:xfrm>
          <a:prstGeom prst="rect">
            <a:avLst/>
          </a:prstGeom>
        </p:spPr>
      </p:pic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9499ED11-6C8E-429F-99D1-39FF1EF32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Prove that: For all integers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, if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are odd integers, then </a:t>
            </a:r>
            <a:r>
              <a:rPr lang="en-US" dirty="0">
                <a:solidFill>
                  <a:srgbClr val="FF0000"/>
                </a:solidFill>
              </a:rPr>
              <a:t>m + n </a:t>
            </a:r>
            <a:r>
              <a:rPr lang="en-US" dirty="0"/>
              <a:t>is an even integer. (</a:t>
            </a:r>
            <a:r>
              <a:rPr lang="en-US" u="sng" dirty="0"/>
              <a:t>using direct proof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Show that by (</a:t>
            </a:r>
            <a:r>
              <a:rPr lang="en-US" u="sng" dirty="0"/>
              <a:t>Contradiction): </a:t>
            </a:r>
            <a:r>
              <a:rPr lang="en-US" dirty="0"/>
              <a:t> For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 is an integer. If </a:t>
            </a:r>
            <a:r>
              <a:rPr lang="en-US" dirty="0">
                <a:solidFill>
                  <a:srgbClr val="FF0000"/>
                </a:solidFill>
              </a:rPr>
              <a:t>3x+2</a:t>
            </a:r>
            <a:r>
              <a:rPr lang="en-US" dirty="0"/>
              <a:t> is even, then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 is even.</a:t>
            </a:r>
          </a:p>
          <a:p>
            <a:endParaRPr lang="en-US" u="sng" dirty="0"/>
          </a:p>
          <a:p>
            <a:r>
              <a:rPr lang="en-US" dirty="0"/>
              <a:t>Using (</a:t>
            </a:r>
            <a:r>
              <a:rPr lang="en-US" u="sng" dirty="0"/>
              <a:t>Proof by Contrapositive</a:t>
            </a:r>
            <a:r>
              <a:rPr lang="en-US" dirty="0"/>
              <a:t>) to show that: For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 is an integer. If </a:t>
            </a:r>
            <a:r>
              <a:rPr lang="en-US" dirty="0">
                <a:solidFill>
                  <a:srgbClr val="FF0000"/>
                </a:solidFill>
              </a:rPr>
              <a:t>7x+9</a:t>
            </a:r>
            <a:r>
              <a:rPr lang="en-US" dirty="0"/>
              <a:t> is even, then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 is odd. </a:t>
            </a:r>
          </a:p>
          <a:p>
            <a:endParaRPr lang="ar-SA" dirty="0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F9688D95-C638-4B29-A2AC-C9E47AE0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1056247-D252-4A50-811E-203FE6CAC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Test dates </a:t>
            </a:r>
            <a:endParaRPr lang="ar-SA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472AD469-AEFA-41AD-B2E5-53D74F64F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smtClean="0"/>
              <a:t>Maryam AL-</a:t>
            </a:r>
            <a:r>
              <a:rPr lang="en-US" dirty="0" err="1" smtClean="0"/>
              <a:t>Towaileb</a:t>
            </a:r>
            <a:endParaRPr lang="en-US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xmlns="" id="{AB0E6CE9-87BE-47E5-9D04-A41307D03C29}"/>
              </a:ext>
            </a:extLst>
          </p:cNvPr>
          <p:cNvSpPr txBox="1"/>
          <p:nvPr/>
        </p:nvSpPr>
        <p:spPr>
          <a:xfrm>
            <a:off x="990600" y="2057400"/>
            <a:ext cx="73152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>
                <a:solidFill>
                  <a:srgbClr val="FF0000"/>
                </a:solidFill>
              </a:rPr>
              <a:t>First Midterm </a:t>
            </a:r>
            <a:r>
              <a:rPr lang="en-US" sz="2400" b="1" dirty="0" smtClean="0"/>
              <a:t>(Sunday </a:t>
            </a:r>
            <a:r>
              <a:rPr lang="en-US" sz="2400" b="1" dirty="0"/>
              <a:t>) </a:t>
            </a:r>
            <a:r>
              <a:rPr lang="en-US" sz="2400" b="1" dirty="0" smtClean="0"/>
              <a:t>21\2\1441 </a:t>
            </a:r>
            <a:r>
              <a:rPr lang="en-US" sz="2400" b="1" dirty="0"/>
              <a:t>H (</a:t>
            </a:r>
            <a:r>
              <a:rPr lang="en-US" sz="2400" b="1" dirty="0" smtClean="0"/>
              <a:t>20 Oct.)</a:t>
            </a:r>
            <a:endParaRPr lang="en-US" sz="2400" b="1" dirty="0"/>
          </a:p>
          <a:p>
            <a:pPr algn="ctr"/>
            <a:r>
              <a:rPr lang="en-US" sz="2400" b="1" dirty="0" smtClean="0"/>
              <a:t>20%</a:t>
            </a: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>
                <a:solidFill>
                  <a:srgbClr val="FF0000"/>
                </a:solidFill>
              </a:rPr>
              <a:t>Second Midterm </a:t>
            </a:r>
            <a:r>
              <a:rPr lang="en-US" sz="2400" b="1" dirty="0" smtClean="0"/>
              <a:t>(Tuesday) 22\3\1441 </a:t>
            </a:r>
            <a:r>
              <a:rPr lang="en-US" sz="2400" b="1" dirty="0"/>
              <a:t>H </a:t>
            </a:r>
            <a:r>
              <a:rPr lang="en-US" sz="2400" b="1" dirty="0" smtClean="0"/>
              <a:t>(19 Nov.)</a:t>
            </a:r>
            <a:endParaRPr lang="en-US" sz="2400" b="1" dirty="0"/>
          </a:p>
          <a:p>
            <a:pPr algn="ctr"/>
            <a:r>
              <a:rPr lang="en-US" sz="2400" b="1" dirty="0" smtClean="0"/>
              <a:t>20%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9112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xmlns="" id="{CC5AFD40-FFD8-45CA-A5BC-C81AB5A1BF90}"/>
              </a:ext>
            </a:extLst>
          </p:cNvPr>
          <p:cNvSpPr txBox="1"/>
          <p:nvPr/>
        </p:nvSpPr>
        <p:spPr>
          <a:xfrm>
            <a:off x="1714500" y="2475190"/>
            <a:ext cx="5715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b="1" u="sng" dirty="0">
                <a:solidFill>
                  <a:srgbClr val="FF0000"/>
                </a:solidFill>
              </a:rPr>
              <a:t>Methods of Proof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CD59AE86-1BAA-4814-A328-90D12989F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smtClean="0"/>
              <a:t>Maryam AL-</a:t>
            </a:r>
            <a:r>
              <a:rPr lang="en-US" dirty="0" err="1" smtClean="0"/>
              <a:t>Towaileb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قوس كبير أيسر 3"/>
          <p:cNvSpPr/>
          <p:nvPr/>
        </p:nvSpPr>
        <p:spPr>
          <a:xfrm rot="5400000">
            <a:off x="3771900" y="-495300"/>
            <a:ext cx="1447800" cy="7315200"/>
          </a:xfrm>
          <a:prstGeom prst="leftBrace">
            <a:avLst>
              <a:gd name="adj1" fmla="val 37624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5638800" y="3200400"/>
            <a:ext cx="0" cy="685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3048000" y="3200400"/>
            <a:ext cx="0" cy="685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8077200" y="3581400"/>
            <a:ext cx="7620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838200" y="3505200"/>
            <a:ext cx="76200" cy="381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شكل بيضاوي 15"/>
          <p:cNvSpPr/>
          <p:nvPr/>
        </p:nvSpPr>
        <p:spPr>
          <a:xfrm>
            <a:off x="990599" y="838200"/>
            <a:ext cx="6705599" cy="1600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Methods of Proof</a:t>
            </a: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6934200" y="3886200"/>
            <a:ext cx="2057400" cy="2133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4-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By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Induction </a:t>
            </a: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228600" y="3962400"/>
            <a:ext cx="1752600" cy="2209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1-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Direct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Proof </a:t>
            </a: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2057400" y="3930748"/>
            <a:ext cx="2057400" cy="2209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2-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Indirect Proof (Contradiction)</a:t>
            </a:r>
          </a:p>
          <a:p>
            <a:endParaRPr lang="en-US" sz="3200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4191000" y="3886200"/>
            <a:ext cx="2667000" cy="2133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3-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Contrapositive Proof</a:t>
            </a:r>
            <a:endParaRPr lang="en-US" sz="2800" dirty="0"/>
          </a:p>
        </p:txBody>
      </p:sp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xmlns="" id="{93521EF2-6B7B-487F-9DD1-044E654C0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r>
              <a:rPr lang="en-US" dirty="0"/>
              <a:t>Dr. </a:t>
            </a:r>
            <a:r>
              <a:rPr lang="en-US" dirty="0" smtClean="0"/>
              <a:t>Maryam AL-</a:t>
            </a:r>
            <a:r>
              <a:rPr lang="en-US" dirty="0" err="1" smtClean="0"/>
              <a:t>Towaileb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59F274C-4395-43BF-B501-074799F01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solidFill>
                  <a:srgbClr val="FF0000"/>
                </a:solidFill>
              </a:rPr>
              <a:t>DEFINITION</a:t>
            </a:r>
            <a:r>
              <a:rPr lang="en-US" u="sng" dirty="0">
                <a:solidFill>
                  <a:srgbClr val="FF0000"/>
                </a:solidFill>
              </a:rPr>
              <a:t>: </a:t>
            </a:r>
            <a:endParaRPr lang="ar-SA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9942923C-A50C-453A-927E-CDCE08AC7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  <a:ln w="571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/>
              <a:t>1. An integer number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is </a:t>
            </a:r>
            <a:r>
              <a:rPr lang="en-US" b="1" u="sng" dirty="0"/>
              <a:t>even</a:t>
            </a:r>
            <a:r>
              <a:rPr lang="en-US" b="1" dirty="0"/>
              <a:t> </a:t>
            </a:r>
            <a:r>
              <a:rPr lang="en-US" dirty="0"/>
              <a:t>if and only if there exists a number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/>
              <a:t> such that </a:t>
            </a:r>
            <a:r>
              <a:rPr lang="en-US" dirty="0">
                <a:solidFill>
                  <a:srgbClr val="FF0000"/>
                </a:solidFill>
              </a:rPr>
              <a:t>n = 2k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2. An integer number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is </a:t>
            </a:r>
            <a:r>
              <a:rPr lang="en-US" b="1" u="sng" dirty="0"/>
              <a:t>odd</a:t>
            </a:r>
            <a:r>
              <a:rPr lang="en-US" dirty="0"/>
              <a:t> if and only if there exists a number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/>
              <a:t> such that </a:t>
            </a:r>
            <a:r>
              <a:rPr lang="en-US" dirty="0">
                <a:solidFill>
                  <a:srgbClr val="FF0000"/>
                </a:solidFill>
              </a:rPr>
              <a:t>n = 2k + 1</a:t>
            </a:r>
            <a:r>
              <a:rPr lang="en-US" dirty="0"/>
              <a:t>.</a:t>
            </a: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4CE56B52-9C52-4606-93A5-6800A75C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smtClean="0"/>
              <a:t>Maryam AL-</a:t>
            </a:r>
            <a:r>
              <a:rPr lang="en-US" dirty="0" err="1" smtClean="0"/>
              <a:t>Towaileb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2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2"/>
          <p:cNvSpPr/>
          <p:nvPr/>
        </p:nvSpPr>
        <p:spPr>
          <a:xfrm>
            <a:off x="533400" y="609600"/>
            <a:ext cx="28194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Direct Proof: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3793C9DB-3875-4A0C-A67A-1C93AC20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en-US" dirty="0"/>
          </a:p>
          <a:p>
            <a:endParaRPr lang="en-US" dirty="0"/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xmlns="" id="{45AEE776-7C68-4069-858F-AE5E65F2D400}"/>
              </a:ext>
            </a:extLst>
          </p:cNvPr>
          <p:cNvSpPr txBox="1"/>
          <p:nvPr/>
        </p:nvSpPr>
        <p:spPr>
          <a:xfrm>
            <a:off x="723900" y="1676400"/>
            <a:ext cx="7696200" cy="255454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en-US" sz="3200" dirty="0"/>
              <a:t>The simplest and easiest method of proof available to us. There are only two steps to a direct proof:</a:t>
            </a:r>
          </a:p>
          <a:p>
            <a:r>
              <a:rPr lang="en-US" sz="3200" dirty="0"/>
              <a:t>1. Assume that </a:t>
            </a:r>
            <a:r>
              <a:rPr lang="en-US" sz="3200" dirty="0">
                <a:solidFill>
                  <a:srgbClr val="FF0000"/>
                </a:solidFill>
              </a:rPr>
              <a:t>P</a:t>
            </a:r>
            <a:r>
              <a:rPr lang="en-US" sz="3200" dirty="0"/>
              <a:t> is true.</a:t>
            </a:r>
          </a:p>
          <a:p>
            <a:r>
              <a:rPr lang="en-US" sz="3200" dirty="0"/>
              <a:t>2. Use </a:t>
            </a:r>
            <a:r>
              <a:rPr lang="en-US" sz="3200" dirty="0">
                <a:solidFill>
                  <a:srgbClr val="FF0000"/>
                </a:solidFill>
              </a:rPr>
              <a:t>P</a:t>
            </a:r>
            <a:r>
              <a:rPr lang="en-US" sz="3200" dirty="0"/>
              <a:t> to show that </a:t>
            </a:r>
            <a:r>
              <a:rPr lang="en-US" sz="3200" dirty="0">
                <a:solidFill>
                  <a:srgbClr val="FF0000"/>
                </a:solidFill>
              </a:rPr>
              <a:t>Q</a:t>
            </a:r>
            <a:r>
              <a:rPr lang="en-US" sz="3200" dirty="0"/>
              <a:t> must be true.</a:t>
            </a:r>
            <a:endParaRPr lang="ar-SA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304800" y="381000"/>
            <a:ext cx="28194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Example1</a:t>
            </a:r>
            <a:r>
              <a:rPr lang="en-US" sz="3600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xmlns="" id="{11E075CF-58E6-4EE5-95F0-9F3A36775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xmlns="" id="{EA8F558E-3475-49EE-BA3D-9EB3E4D79698}"/>
                  </a:ext>
                </a:extLst>
              </p:cNvPr>
              <p:cNvSpPr txBox="1"/>
              <p:nvPr/>
            </p:nvSpPr>
            <p:spPr>
              <a:xfrm>
                <a:off x="304800" y="1538406"/>
                <a:ext cx="7696200" cy="830997"/>
              </a:xfrm>
              <a:prstGeom prst="rect">
                <a:avLst/>
              </a:prstGeom>
              <a:noFill/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r>
                  <a:rPr lang="en-US" sz="2400" dirty="0"/>
                  <a:t>Use direct proof to show that : If </a:t>
                </a:r>
                <a:r>
                  <a:rPr lang="en-US" sz="2400" dirty="0">
                    <a:solidFill>
                      <a:srgbClr val="FF0000"/>
                    </a:solidFill>
                  </a:rPr>
                  <a:t>n</a:t>
                </a:r>
                <a:r>
                  <a:rPr lang="en-US" sz="2400" dirty="0"/>
                  <a:t> is an odd integer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is also an odd integer. </a:t>
                </a:r>
                <a:endParaRPr lang="ar-SA" sz="2400" dirty="0"/>
              </a:p>
            </p:txBody>
          </p:sp>
        </mc:Choice>
        <mc:Fallback xmlns="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EA8F558E-3475-49EE-BA3D-9EB3E4D796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38406"/>
                <a:ext cx="7696200" cy="830997"/>
              </a:xfrm>
              <a:prstGeom prst="rect">
                <a:avLst/>
              </a:prstGeom>
              <a:blipFill>
                <a:blip r:embed="rId2"/>
                <a:stretch>
                  <a:fillRect l="-1025" t="-4225" b="-12676"/>
                </a:stretch>
              </a:blipFill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xmlns="" id="{34182C8B-46E3-49C9-A957-C6BD074FB8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533401"/>
            <a:ext cx="8686800" cy="4267200"/>
          </a:xfrm>
          <a:prstGeom prst="rect">
            <a:avLst/>
          </a:prstGeom>
        </p:spPr>
      </p:pic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C972FFDD-B364-4867-979C-35A595C06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50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04800" y="381000"/>
            <a:ext cx="28194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Example2</a:t>
            </a:r>
            <a:r>
              <a:rPr lang="en-US" sz="3600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xmlns="" id="{A80404C6-50C7-4F83-92A4-CA4EDEC2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Maryam AL-</a:t>
            </a:r>
            <a:r>
              <a:rPr lang="en-US" dirty="0" err="1"/>
              <a:t>Towaileb</a:t>
            </a:r>
            <a:endParaRPr lang="en-US" dirty="0"/>
          </a:p>
          <a:p>
            <a:endParaRPr lang="en-US" dirty="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8F947695-9138-4923-8E76-ECDC96966D84}"/>
              </a:ext>
            </a:extLst>
          </p:cNvPr>
          <p:cNvSpPr txBox="1"/>
          <p:nvPr/>
        </p:nvSpPr>
        <p:spPr>
          <a:xfrm>
            <a:off x="304800" y="1524000"/>
            <a:ext cx="8382000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en-US" sz="2800" dirty="0"/>
              <a:t>Use a direct proof to show that the sum of two even integers is even.</a:t>
            </a:r>
            <a:endParaRPr lang="ar-SA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582</Words>
  <Application>Microsoft Office PowerPoint</Application>
  <PresentationFormat>On-screen Show (4:3)</PresentationFormat>
  <Paragraphs>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سمة Office</vt:lpstr>
      <vt:lpstr>MATH 151</vt:lpstr>
      <vt:lpstr>Test dates </vt:lpstr>
      <vt:lpstr>PowerPoint Presentation</vt:lpstr>
      <vt:lpstr>PowerPoint Presentation</vt:lpstr>
      <vt:lpstr>DEFINITION: </vt:lpstr>
      <vt:lpstr>PowerPoint Presentation</vt:lpstr>
      <vt:lpstr>PowerPoint Presentation</vt:lpstr>
      <vt:lpstr>PowerPoint Presentation</vt:lpstr>
      <vt:lpstr>PowerPoint Presentation</vt:lpstr>
      <vt:lpstr>Use a direct proof to show that the sum of two even integers is even. </vt:lpstr>
      <vt:lpstr> Example 3:  Use a direct proof to show that every odd integer is the difference of two squares.</vt:lpstr>
      <vt:lpstr>Indirect proof (Proof by Contradiction)</vt:lpstr>
      <vt:lpstr>PowerPoint Presentation</vt:lpstr>
      <vt:lpstr>PowerPoint Presentation</vt:lpstr>
      <vt:lpstr>Proof by Contrapositive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Microsoft</dc:creator>
  <cp:lastModifiedBy>Maryam_Altowaileb</cp:lastModifiedBy>
  <cp:revision>43</cp:revision>
  <dcterms:created xsi:type="dcterms:W3CDTF">2017-11-21T14:58:47Z</dcterms:created>
  <dcterms:modified xsi:type="dcterms:W3CDTF">2019-09-16T19:03:42Z</dcterms:modified>
</cp:coreProperties>
</file>