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264" r:id="rId4"/>
    <p:sldId id="257" r:id="rId5"/>
    <p:sldId id="258" r:id="rId6"/>
    <p:sldId id="261" r:id="rId7"/>
    <p:sldId id="259" r:id="rId8"/>
    <p:sldId id="265" r:id="rId9"/>
    <p:sldId id="266" r:id="rId10"/>
    <p:sldId id="262" r:id="rId11"/>
    <p:sldId id="263"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2A700-7784-4619-A92F-B1E446452250}" type="datetimeFigureOut">
              <a:rPr lang="en-US" smtClean="0"/>
              <a:t>9/10/2016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A32E2-6CAB-4FA9-841C-7FAEBD518F88}" type="slidenum">
              <a:rPr lang="en-US" smtClean="0"/>
              <a:t>‹#›</a:t>
            </a:fld>
            <a:endParaRPr lang="en-US"/>
          </a:p>
        </p:txBody>
      </p:sp>
    </p:spTree>
    <p:extLst>
      <p:ext uri="{BB962C8B-B14F-4D97-AF65-F5344CB8AC3E}">
        <p14:creationId xmlns:p14="http://schemas.microsoft.com/office/powerpoint/2010/main" val="100058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6B743FD-61C9-45D2-B0A6-830F951A5743}" type="slidenum">
              <a:rPr lang="en-US">
                <a:latin typeface="Arial" pitchFamily="34" charset="0"/>
              </a:rPr>
              <a:pPr/>
              <a:t>2</a:t>
            </a:fld>
            <a:endParaRPr lang="en-US">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14409" eaLnBrk="0" hangingPunct="0">
              <a:defRPr sz="2400">
                <a:solidFill>
                  <a:schemeClr val="tx1"/>
                </a:solidFill>
                <a:latin typeface="Times New Roman" charset="0"/>
              </a:defRPr>
            </a:lvl1pPr>
            <a:lvl2pPr marL="735298" indent="-282807" defTabSz="914409" eaLnBrk="0" hangingPunct="0">
              <a:defRPr sz="2400">
                <a:solidFill>
                  <a:schemeClr val="tx1"/>
                </a:solidFill>
                <a:latin typeface="Times New Roman" charset="0"/>
              </a:defRPr>
            </a:lvl2pPr>
            <a:lvl3pPr marL="1131227" indent="-226245" defTabSz="914409" eaLnBrk="0" hangingPunct="0">
              <a:defRPr sz="2400">
                <a:solidFill>
                  <a:schemeClr val="tx1"/>
                </a:solidFill>
                <a:latin typeface="Times New Roman" charset="0"/>
              </a:defRPr>
            </a:lvl3pPr>
            <a:lvl4pPr marL="1583718" indent="-226245" defTabSz="914409" eaLnBrk="0" hangingPunct="0">
              <a:defRPr sz="2400">
                <a:solidFill>
                  <a:schemeClr val="tx1"/>
                </a:solidFill>
                <a:latin typeface="Times New Roman" charset="0"/>
              </a:defRPr>
            </a:lvl4pPr>
            <a:lvl5pPr marL="2036209" indent="-226245" defTabSz="914409" eaLnBrk="0" hangingPunct="0">
              <a:defRPr sz="2400">
                <a:solidFill>
                  <a:schemeClr val="tx1"/>
                </a:solidFill>
                <a:latin typeface="Times New Roman" charset="0"/>
              </a:defRPr>
            </a:lvl5pPr>
            <a:lvl6pPr marL="2488700" indent="-226245" defTabSz="914409" eaLnBrk="0" fontAlgn="base" hangingPunct="0">
              <a:spcBef>
                <a:spcPct val="0"/>
              </a:spcBef>
              <a:spcAft>
                <a:spcPct val="0"/>
              </a:spcAft>
              <a:defRPr sz="2400">
                <a:solidFill>
                  <a:schemeClr val="tx1"/>
                </a:solidFill>
                <a:latin typeface="Times New Roman" charset="0"/>
              </a:defRPr>
            </a:lvl6pPr>
            <a:lvl7pPr marL="2941190" indent="-226245" defTabSz="914409" eaLnBrk="0" fontAlgn="base" hangingPunct="0">
              <a:spcBef>
                <a:spcPct val="0"/>
              </a:spcBef>
              <a:spcAft>
                <a:spcPct val="0"/>
              </a:spcAft>
              <a:defRPr sz="2400">
                <a:solidFill>
                  <a:schemeClr val="tx1"/>
                </a:solidFill>
                <a:latin typeface="Times New Roman" charset="0"/>
              </a:defRPr>
            </a:lvl7pPr>
            <a:lvl8pPr marL="3393681" indent="-226245" defTabSz="914409" eaLnBrk="0" fontAlgn="base" hangingPunct="0">
              <a:spcBef>
                <a:spcPct val="0"/>
              </a:spcBef>
              <a:spcAft>
                <a:spcPct val="0"/>
              </a:spcAft>
              <a:defRPr sz="2400">
                <a:solidFill>
                  <a:schemeClr val="tx1"/>
                </a:solidFill>
                <a:latin typeface="Times New Roman" charset="0"/>
              </a:defRPr>
            </a:lvl8pPr>
            <a:lvl9pPr marL="3846172" indent="-226245" defTabSz="914409" eaLnBrk="0" fontAlgn="base" hangingPunct="0">
              <a:spcBef>
                <a:spcPct val="0"/>
              </a:spcBef>
              <a:spcAft>
                <a:spcPct val="0"/>
              </a:spcAft>
              <a:defRPr sz="2400">
                <a:solidFill>
                  <a:schemeClr val="tx1"/>
                </a:solidFill>
                <a:latin typeface="Times New Roman" charset="0"/>
              </a:defRPr>
            </a:lvl9pPr>
          </a:lstStyle>
          <a:p>
            <a:pPr eaLnBrk="1" hangingPunct="1"/>
            <a:fld id="{37B07CE0-A36C-4AFE-992D-4965FD24C93E}" type="slidenum">
              <a:rPr lang="en-US" sz="1200"/>
              <a:pPr eaLnBrk="1" hangingPunct="1"/>
              <a:t>4</a:t>
            </a:fld>
            <a:endParaRPr lang="en-US" sz="1200"/>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p:spPr>
        <p:txBody>
          <a:bodyPr/>
          <a:lstStyle/>
          <a:p>
            <a:pPr eaLnBrk="1" hangingPunct="1"/>
            <a:r>
              <a:rPr lang="en-US" sz="1400" dirty="0"/>
              <a:t>Materials are so important in the development of civilization that we associate Ages with them.</a:t>
            </a:r>
          </a:p>
          <a:p>
            <a:pPr eaLnBrk="1" hangingPunct="1"/>
            <a:r>
              <a:rPr lang="en-US" sz="1400" dirty="0"/>
              <a:t>Pottery and metals.  It was found that the properties of a material could be altered by heat treatments and by the addition of other substances (alloying in case of metals).</a:t>
            </a:r>
          </a:p>
          <a:p>
            <a:pPr eaLnBrk="1" hangingPunct="1"/>
            <a:endParaRPr lang="en-US" sz="1400" dirty="0"/>
          </a:p>
          <a:p>
            <a:pPr eaLnBrk="1" hangingPunct="1"/>
            <a:r>
              <a:rPr lang="en-US" sz="1400" dirty="0"/>
              <a:t>The next big step was the discovery of a cheap process to make steel around 1850, which enabled the railroads and the building of the modern infrastructure of the industrial world.</a:t>
            </a:r>
          </a:p>
          <a:p>
            <a:pPr eaLnBrk="1" hangingPunct="1"/>
            <a:endParaRPr lang="en-US" sz="1400" dirty="0"/>
          </a:p>
          <a:p>
            <a:pPr eaLnBrk="1" hangingPunct="1"/>
            <a:r>
              <a:rPr lang="en-US" sz="1400" dirty="0"/>
              <a:t>Empirical </a:t>
            </a:r>
            <a:r>
              <a:rPr lang="en-US" sz="1400" dirty="0" err="1"/>
              <a:t>vs</a:t>
            </a:r>
            <a:r>
              <a:rPr lang="en-US" sz="1400" dirty="0"/>
              <a:t> theoretical/analytical methods of materials design.  Give example with grades (one can find relationship between the amount of efforts and grade empirically and analytically).   Some of the empirical solutions/recipes are amusingly advanced and complex and look supernatural or magic but we have to keep in mind that they resulted from experimenting for generations of “material scientists”.  In the modern world we have to be more efficient – the reason for taking this class…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4969" eaLnBrk="0" hangingPunct="0">
              <a:defRPr>
                <a:solidFill>
                  <a:schemeClr val="tx1"/>
                </a:solidFill>
                <a:latin typeface="Arial" charset="0"/>
              </a:defRPr>
            </a:lvl1pPr>
            <a:lvl2pPr marL="720884" indent="-277263" defTabSz="914969" eaLnBrk="0" hangingPunct="0">
              <a:defRPr>
                <a:solidFill>
                  <a:schemeClr val="tx1"/>
                </a:solidFill>
                <a:latin typeface="Arial" charset="0"/>
              </a:defRPr>
            </a:lvl2pPr>
            <a:lvl3pPr marL="1109053" indent="-221811" defTabSz="914969" eaLnBrk="0" hangingPunct="0">
              <a:defRPr>
                <a:solidFill>
                  <a:schemeClr val="tx1"/>
                </a:solidFill>
                <a:latin typeface="Arial" charset="0"/>
              </a:defRPr>
            </a:lvl3pPr>
            <a:lvl4pPr marL="1552674" indent="-221811" defTabSz="914969" eaLnBrk="0" hangingPunct="0">
              <a:defRPr>
                <a:solidFill>
                  <a:schemeClr val="tx1"/>
                </a:solidFill>
                <a:latin typeface="Arial" charset="0"/>
              </a:defRPr>
            </a:lvl4pPr>
            <a:lvl5pPr marL="1996295" indent="-221811" defTabSz="914969" eaLnBrk="0" hangingPunct="0">
              <a:defRPr>
                <a:solidFill>
                  <a:schemeClr val="tx1"/>
                </a:solidFill>
                <a:latin typeface="Arial" charset="0"/>
              </a:defRPr>
            </a:lvl5pPr>
            <a:lvl6pPr marL="2439916" indent="-221811" defTabSz="914969" eaLnBrk="0" fontAlgn="base" hangingPunct="0">
              <a:spcBef>
                <a:spcPct val="0"/>
              </a:spcBef>
              <a:spcAft>
                <a:spcPct val="0"/>
              </a:spcAft>
              <a:defRPr>
                <a:solidFill>
                  <a:schemeClr val="tx1"/>
                </a:solidFill>
                <a:latin typeface="Arial" charset="0"/>
              </a:defRPr>
            </a:lvl6pPr>
            <a:lvl7pPr marL="2883538" indent="-221811" defTabSz="914969" eaLnBrk="0" fontAlgn="base" hangingPunct="0">
              <a:spcBef>
                <a:spcPct val="0"/>
              </a:spcBef>
              <a:spcAft>
                <a:spcPct val="0"/>
              </a:spcAft>
              <a:defRPr>
                <a:solidFill>
                  <a:schemeClr val="tx1"/>
                </a:solidFill>
                <a:latin typeface="Arial" charset="0"/>
              </a:defRPr>
            </a:lvl7pPr>
            <a:lvl8pPr marL="3327159" indent="-221811" defTabSz="914969" eaLnBrk="0" fontAlgn="base" hangingPunct="0">
              <a:spcBef>
                <a:spcPct val="0"/>
              </a:spcBef>
              <a:spcAft>
                <a:spcPct val="0"/>
              </a:spcAft>
              <a:defRPr>
                <a:solidFill>
                  <a:schemeClr val="tx1"/>
                </a:solidFill>
                <a:latin typeface="Arial" charset="0"/>
              </a:defRPr>
            </a:lvl8pPr>
            <a:lvl9pPr marL="3770780" indent="-221811" defTabSz="914969" eaLnBrk="0" fontAlgn="base" hangingPunct="0">
              <a:spcBef>
                <a:spcPct val="0"/>
              </a:spcBef>
              <a:spcAft>
                <a:spcPct val="0"/>
              </a:spcAft>
              <a:defRPr>
                <a:solidFill>
                  <a:schemeClr val="tx1"/>
                </a:solidFill>
                <a:latin typeface="Arial" charset="0"/>
              </a:defRPr>
            </a:lvl9pPr>
          </a:lstStyle>
          <a:p>
            <a:pPr eaLnBrk="1" hangingPunct="1"/>
            <a:fld id="{EF1EB4ED-0EC2-4470-B94F-29DA71859819}" type="slidenum">
              <a:rPr lang="en-US"/>
              <a:pPr eaLnBrk="1" hangingPunct="1"/>
              <a:t>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smtClean="0"/>
              <a:t>Needs some pictures.  Too many words.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4409" eaLnBrk="0" hangingPunct="0">
              <a:defRPr sz="2400">
                <a:solidFill>
                  <a:schemeClr val="tx1"/>
                </a:solidFill>
                <a:latin typeface="Times New Roman" charset="0"/>
              </a:defRPr>
            </a:lvl1pPr>
            <a:lvl2pPr marL="735298" indent="-282807" defTabSz="914409" eaLnBrk="0" hangingPunct="0">
              <a:defRPr sz="2400">
                <a:solidFill>
                  <a:schemeClr val="tx1"/>
                </a:solidFill>
                <a:latin typeface="Times New Roman" charset="0"/>
              </a:defRPr>
            </a:lvl2pPr>
            <a:lvl3pPr marL="1131227" indent="-226245" defTabSz="914409" eaLnBrk="0" hangingPunct="0">
              <a:defRPr sz="2400">
                <a:solidFill>
                  <a:schemeClr val="tx1"/>
                </a:solidFill>
                <a:latin typeface="Times New Roman" charset="0"/>
              </a:defRPr>
            </a:lvl3pPr>
            <a:lvl4pPr marL="1583718" indent="-226245" defTabSz="914409" eaLnBrk="0" hangingPunct="0">
              <a:defRPr sz="2400">
                <a:solidFill>
                  <a:schemeClr val="tx1"/>
                </a:solidFill>
                <a:latin typeface="Times New Roman" charset="0"/>
              </a:defRPr>
            </a:lvl4pPr>
            <a:lvl5pPr marL="2036209" indent="-226245" defTabSz="914409" eaLnBrk="0" hangingPunct="0">
              <a:defRPr sz="2400">
                <a:solidFill>
                  <a:schemeClr val="tx1"/>
                </a:solidFill>
                <a:latin typeface="Times New Roman" charset="0"/>
              </a:defRPr>
            </a:lvl5pPr>
            <a:lvl6pPr marL="2488700" indent="-226245" defTabSz="914409" eaLnBrk="0" fontAlgn="base" hangingPunct="0">
              <a:spcBef>
                <a:spcPct val="0"/>
              </a:spcBef>
              <a:spcAft>
                <a:spcPct val="0"/>
              </a:spcAft>
              <a:defRPr sz="2400">
                <a:solidFill>
                  <a:schemeClr val="tx1"/>
                </a:solidFill>
                <a:latin typeface="Times New Roman" charset="0"/>
              </a:defRPr>
            </a:lvl6pPr>
            <a:lvl7pPr marL="2941190" indent="-226245" defTabSz="914409" eaLnBrk="0" fontAlgn="base" hangingPunct="0">
              <a:spcBef>
                <a:spcPct val="0"/>
              </a:spcBef>
              <a:spcAft>
                <a:spcPct val="0"/>
              </a:spcAft>
              <a:defRPr sz="2400">
                <a:solidFill>
                  <a:schemeClr val="tx1"/>
                </a:solidFill>
                <a:latin typeface="Times New Roman" charset="0"/>
              </a:defRPr>
            </a:lvl7pPr>
            <a:lvl8pPr marL="3393681" indent="-226245" defTabSz="914409" eaLnBrk="0" fontAlgn="base" hangingPunct="0">
              <a:spcBef>
                <a:spcPct val="0"/>
              </a:spcBef>
              <a:spcAft>
                <a:spcPct val="0"/>
              </a:spcAft>
              <a:defRPr sz="2400">
                <a:solidFill>
                  <a:schemeClr val="tx1"/>
                </a:solidFill>
                <a:latin typeface="Times New Roman" charset="0"/>
              </a:defRPr>
            </a:lvl8pPr>
            <a:lvl9pPr marL="3846172" indent="-226245" defTabSz="914409" eaLnBrk="0" fontAlgn="base" hangingPunct="0">
              <a:spcBef>
                <a:spcPct val="0"/>
              </a:spcBef>
              <a:spcAft>
                <a:spcPct val="0"/>
              </a:spcAft>
              <a:defRPr sz="2400">
                <a:solidFill>
                  <a:schemeClr val="tx1"/>
                </a:solidFill>
                <a:latin typeface="Times New Roman" charset="0"/>
              </a:defRPr>
            </a:lvl9pPr>
          </a:lstStyle>
          <a:p>
            <a:pPr eaLnBrk="1" hangingPunct="1"/>
            <a:fld id="{A1CBDC6E-BC57-4E83-A15A-25FEEAC795D9}" type="slidenum">
              <a:rPr lang="en-US" sz="1200">
                <a:solidFill>
                  <a:prstClr val="black"/>
                </a:solidFill>
              </a:rPr>
              <a:pPr eaLnBrk="1" hangingPunct="1"/>
              <a:t>6</a:t>
            </a:fld>
            <a:endParaRPr lang="en-US" sz="1200">
              <a:solidFill>
                <a:prstClr val="black"/>
              </a:solidFill>
            </a:endParaRPr>
          </a:p>
        </p:txBody>
      </p:sp>
      <p:sp>
        <p:nvSpPr>
          <p:cNvPr id="33795" name="Rectangle 1026"/>
          <p:cNvSpPr>
            <a:spLocks noGrp="1" noRot="1" noChangeAspect="1" noChangeArrowheads="1" noTextEdit="1"/>
          </p:cNvSpPr>
          <p:nvPr>
            <p:ph type="sldImg"/>
          </p:nvPr>
        </p:nvSpPr>
        <p:spPr>
          <a:xfrm>
            <a:off x="1143000" y="685800"/>
            <a:ext cx="4572000" cy="3429000"/>
          </a:xfrm>
          <a:solidFill>
            <a:srgbClr val="FFFFFF"/>
          </a:solidFill>
          <a:ln/>
        </p:spPr>
      </p:sp>
      <p:sp>
        <p:nvSpPr>
          <p:cNvPr id="33796"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4969" eaLnBrk="0" hangingPunct="0">
              <a:defRPr>
                <a:solidFill>
                  <a:schemeClr val="tx1"/>
                </a:solidFill>
                <a:latin typeface="Arial" charset="0"/>
              </a:defRPr>
            </a:lvl1pPr>
            <a:lvl2pPr marL="720884" indent="-277263" defTabSz="914969" eaLnBrk="0" hangingPunct="0">
              <a:defRPr>
                <a:solidFill>
                  <a:schemeClr val="tx1"/>
                </a:solidFill>
                <a:latin typeface="Arial" charset="0"/>
              </a:defRPr>
            </a:lvl2pPr>
            <a:lvl3pPr marL="1109053" indent="-221811" defTabSz="914969" eaLnBrk="0" hangingPunct="0">
              <a:defRPr>
                <a:solidFill>
                  <a:schemeClr val="tx1"/>
                </a:solidFill>
                <a:latin typeface="Arial" charset="0"/>
              </a:defRPr>
            </a:lvl3pPr>
            <a:lvl4pPr marL="1552674" indent="-221811" defTabSz="914969" eaLnBrk="0" hangingPunct="0">
              <a:defRPr>
                <a:solidFill>
                  <a:schemeClr val="tx1"/>
                </a:solidFill>
                <a:latin typeface="Arial" charset="0"/>
              </a:defRPr>
            </a:lvl4pPr>
            <a:lvl5pPr marL="1996295" indent="-221811" defTabSz="914969" eaLnBrk="0" hangingPunct="0">
              <a:defRPr>
                <a:solidFill>
                  <a:schemeClr val="tx1"/>
                </a:solidFill>
                <a:latin typeface="Arial" charset="0"/>
              </a:defRPr>
            </a:lvl5pPr>
            <a:lvl6pPr marL="2439916" indent="-221811" defTabSz="914969" eaLnBrk="0" fontAlgn="base" hangingPunct="0">
              <a:spcBef>
                <a:spcPct val="0"/>
              </a:spcBef>
              <a:spcAft>
                <a:spcPct val="0"/>
              </a:spcAft>
              <a:defRPr>
                <a:solidFill>
                  <a:schemeClr val="tx1"/>
                </a:solidFill>
                <a:latin typeface="Arial" charset="0"/>
              </a:defRPr>
            </a:lvl6pPr>
            <a:lvl7pPr marL="2883538" indent="-221811" defTabSz="914969" eaLnBrk="0" fontAlgn="base" hangingPunct="0">
              <a:spcBef>
                <a:spcPct val="0"/>
              </a:spcBef>
              <a:spcAft>
                <a:spcPct val="0"/>
              </a:spcAft>
              <a:defRPr>
                <a:solidFill>
                  <a:schemeClr val="tx1"/>
                </a:solidFill>
                <a:latin typeface="Arial" charset="0"/>
              </a:defRPr>
            </a:lvl7pPr>
            <a:lvl8pPr marL="3327159" indent="-221811" defTabSz="914969" eaLnBrk="0" fontAlgn="base" hangingPunct="0">
              <a:spcBef>
                <a:spcPct val="0"/>
              </a:spcBef>
              <a:spcAft>
                <a:spcPct val="0"/>
              </a:spcAft>
              <a:defRPr>
                <a:solidFill>
                  <a:schemeClr val="tx1"/>
                </a:solidFill>
                <a:latin typeface="Arial" charset="0"/>
              </a:defRPr>
            </a:lvl8pPr>
            <a:lvl9pPr marL="3770780" indent="-221811" defTabSz="914969" eaLnBrk="0" fontAlgn="base" hangingPunct="0">
              <a:spcBef>
                <a:spcPct val="0"/>
              </a:spcBef>
              <a:spcAft>
                <a:spcPct val="0"/>
              </a:spcAft>
              <a:defRPr>
                <a:solidFill>
                  <a:schemeClr val="tx1"/>
                </a:solidFill>
                <a:latin typeface="Arial" charset="0"/>
              </a:defRPr>
            </a:lvl9pPr>
          </a:lstStyle>
          <a:p>
            <a:pPr eaLnBrk="1" hangingPunct="1"/>
            <a:fld id="{3142322A-ED7E-4992-9A2D-D31CB5C0C769}" type="slidenum">
              <a:rPr lang="en-US"/>
              <a:pPr eaLnBrk="1" hangingPunct="1"/>
              <a:t>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smtClean="0"/>
              <a:t>interactive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4969" eaLnBrk="0" hangingPunct="0">
              <a:defRPr>
                <a:solidFill>
                  <a:schemeClr val="tx1"/>
                </a:solidFill>
                <a:latin typeface="Arial" charset="0"/>
              </a:defRPr>
            </a:lvl1pPr>
            <a:lvl2pPr marL="720884" indent="-277263" defTabSz="914969" eaLnBrk="0" hangingPunct="0">
              <a:defRPr>
                <a:solidFill>
                  <a:schemeClr val="tx1"/>
                </a:solidFill>
                <a:latin typeface="Arial" charset="0"/>
              </a:defRPr>
            </a:lvl2pPr>
            <a:lvl3pPr marL="1109053" indent="-221811" defTabSz="914969" eaLnBrk="0" hangingPunct="0">
              <a:defRPr>
                <a:solidFill>
                  <a:schemeClr val="tx1"/>
                </a:solidFill>
                <a:latin typeface="Arial" charset="0"/>
              </a:defRPr>
            </a:lvl3pPr>
            <a:lvl4pPr marL="1552674" indent="-221811" defTabSz="914969" eaLnBrk="0" hangingPunct="0">
              <a:defRPr>
                <a:solidFill>
                  <a:schemeClr val="tx1"/>
                </a:solidFill>
                <a:latin typeface="Arial" charset="0"/>
              </a:defRPr>
            </a:lvl4pPr>
            <a:lvl5pPr marL="1996295" indent="-221811" defTabSz="914969" eaLnBrk="0" hangingPunct="0">
              <a:defRPr>
                <a:solidFill>
                  <a:schemeClr val="tx1"/>
                </a:solidFill>
                <a:latin typeface="Arial" charset="0"/>
              </a:defRPr>
            </a:lvl5pPr>
            <a:lvl6pPr marL="2439916" indent="-221811" defTabSz="914969" eaLnBrk="0" fontAlgn="base" hangingPunct="0">
              <a:spcBef>
                <a:spcPct val="0"/>
              </a:spcBef>
              <a:spcAft>
                <a:spcPct val="0"/>
              </a:spcAft>
              <a:defRPr>
                <a:solidFill>
                  <a:schemeClr val="tx1"/>
                </a:solidFill>
                <a:latin typeface="Arial" charset="0"/>
              </a:defRPr>
            </a:lvl6pPr>
            <a:lvl7pPr marL="2883538" indent="-221811" defTabSz="914969" eaLnBrk="0" fontAlgn="base" hangingPunct="0">
              <a:spcBef>
                <a:spcPct val="0"/>
              </a:spcBef>
              <a:spcAft>
                <a:spcPct val="0"/>
              </a:spcAft>
              <a:defRPr>
                <a:solidFill>
                  <a:schemeClr val="tx1"/>
                </a:solidFill>
                <a:latin typeface="Arial" charset="0"/>
              </a:defRPr>
            </a:lvl7pPr>
            <a:lvl8pPr marL="3327159" indent="-221811" defTabSz="914969" eaLnBrk="0" fontAlgn="base" hangingPunct="0">
              <a:spcBef>
                <a:spcPct val="0"/>
              </a:spcBef>
              <a:spcAft>
                <a:spcPct val="0"/>
              </a:spcAft>
              <a:defRPr>
                <a:solidFill>
                  <a:schemeClr val="tx1"/>
                </a:solidFill>
                <a:latin typeface="Arial" charset="0"/>
              </a:defRPr>
            </a:lvl8pPr>
            <a:lvl9pPr marL="3770780" indent="-221811" defTabSz="914969" eaLnBrk="0" fontAlgn="base" hangingPunct="0">
              <a:spcBef>
                <a:spcPct val="0"/>
              </a:spcBef>
              <a:spcAft>
                <a:spcPct val="0"/>
              </a:spcAft>
              <a:defRPr>
                <a:solidFill>
                  <a:schemeClr val="tx1"/>
                </a:solidFill>
                <a:latin typeface="Arial" charset="0"/>
              </a:defRPr>
            </a:lvl9pPr>
          </a:lstStyle>
          <a:p>
            <a:pPr eaLnBrk="1" hangingPunct="1"/>
            <a:fld id="{7C6081E0-ECD5-4B85-ACE9-AE4A70F3E6B7}" type="slidenum">
              <a:rPr lang="en-US"/>
              <a:pPr eaLnBrk="1" hangingPunct="1"/>
              <a:t>10</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22B53-3E59-42DF-B074-4E685F453682}" type="datetimeFigureOut">
              <a:rPr lang="en-US" smtClean="0"/>
              <a:t>9/10/2016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26436-D91F-4785-A414-FD880B01EDCA}" type="slidenum">
              <a:rPr lang="en-US" smtClean="0"/>
              <a:t>‹#›</a:t>
            </a:fld>
            <a:endParaRPr lang="en-US"/>
          </a:p>
        </p:txBody>
      </p:sp>
    </p:spTree>
    <p:extLst>
      <p:ext uri="{BB962C8B-B14F-4D97-AF65-F5344CB8AC3E}">
        <p14:creationId xmlns:p14="http://schemas.microsoft.com/office/powerpoint/2010/main" val="305396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22B53-3E59-42DF-B074-4E685F453682}" type="datetimeFigureOut">
              <a:rPr lang="en-US" smtClean="0"/>
              <a:t>9/10/2016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26436-D91F-4785-A414-FD880B01EDCA}" type="slidenum">
              <a:rPr lang="en-US" smtClean="0"/>
              <a:t>‹#›</a:t>
            </a:fld>
            <a:endParaRPr lang="en-US"/>
          </a:p>
        </p:txBody>
      </p:sp>
    </p:spTree>
    <p:extLst>
      <p:ext uri="{BB962C8B-B14F-4D97-AF65-F5344CB8AC3E}">
        <p14:creationId xmlns:p14="http://schemas.microsoft.com/office/powerpoint/2010/main" val="255640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22B53-3E59-42DF-B074-4E685F453682}" type="datetimeFigureOut">
              <a:rPr lang="en-US" smtClean="0"/>
              <a:t>9/10/2016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26436-D91F-4785-A414-FD880B01EDCA}" type="slidenum">
              <a:rPr lang="en-US" smtClean="0"/>
              <a:t>‹#›</a:t>
            </a:fld>
            <a:endParaRPr lang="en-US"/>
          </a:p>
        </p:txBody>
      </p:sp>
    </p:spTree>
    <p:extLst>
      <p:ext uri="{BB962C8B-B14F-4D97-AF65-F5344CB8AC3E}">
        <p14:creationId xmlns:p14="http://schemas.microsoft.com/office/powerpoint/2010/main" val="436328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3"/>
          <p:cNvSpPr>
            <a:spLocks noGrp="1" noChangeArrowheads="1"/>
          </p:cNvSpPr>
          <p:nvPr>
            <p:ph type="sldNum" sz="quarter" idx="10"/>
          </p:nvPr>
        </p:nvSpPr>
        <p:spPr>
          <a:ln/>
        </p:spPr>
        <p:txBody>
          <a:bodyPr/>
          <a:lstStyle>
            <a:lvl1pPr>
              <a:defRPr/>
            </a:lvl1pPr>
          </a:lstStyle>
          <a:p>
            <a:pPr>
              <a:defRPr/>
            </a:pPr>
            <a:fld id="{B81CEF8C-300E-46D8-9846-E784F6F8BC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4506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56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a:ln/>
        </p:spPr>
        <p:txBody>
          <a:bodyPr/>
          <a:lstStyle>
            <a:lvl1pPr>
              <a:defRPr/>
            </a:lvl1pPr>
          </a:lstStyle>
          <a:p>
            <a:pPr>
              <a:defRPr/>
            </a:pPr>
            <a:fld id="{D4649421-DB77-4C62-A6DA-2093F46751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4382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1784" y="2906316"/>
            <a:ext cx="7772400" cy="150018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sldNum" sz="quarter" idx="10"/>
          </p:nvPr>
        </p:nvSpPr>
        <p:spPr>
          <a:ln/>
        </p:spPr>
        <p:txBody>
          <a:bodyPr/>
          <a:lstStyle>
            <a:lvl1pPr>
              <a:defRPr/>
            </a:lvl1pPr>
          </a:lstStyle>
          <a:p>
            <a:pPr>
              <a:defRPr/>
            </a:pPr>
            <a:fld id="{20470EEC-3BE9-4D0F-8288-747585FFCC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2926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13200" cy="452556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600200"/>
            <a:ext cx="4013200" cy="452556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sldNum" sz="quarter" idx="10"/>
          </p:nvPr>
        </p:nvSpPr>
        <p:spPr>
          <a:ln/>
        </p:spPr>
        <p:txBody>
          <a:bodyPr/>
          <a:lstStyle>
            <a:lvl1pPr>
              <a:defRPr/>
            </a:lvl1pPr>
          </a:lstStyle>
          <a:p>
            <a:pPr>
              <a:defRPr/>
            </a:pPr>
            <a:fld id="{C82AD595-019C-4301-BD5B-FE211E8BEE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5309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716"/>
            <a:ext cx="4040717" cy="64055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2"/>
            <a:ext cx="4040717" cy="395049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085" y="1534716"/>
            <a:ext cx="4040716" cy="64055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085" y="2175272"/>
            <a:ext cx="4040716" cy="395049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sldNum" sz="quarter" idx="10"/>
          </p:nvPr>
        </p:nvSpPr>
        <p:spPr>
          <a:ln/>
        </p:spPr>
        <p:txBody>
          <a:bodyPr/>
          <a:lstStyle>
            <a:lvl1pPr>
              <a:defRPr/>
            </a:lvl1pPr>
          </a:lstStyle>
          <a:p>
            <a:pPr>
              <a:defRPr/>
            </a:pPr>
            <a:fld id="{AB5F8ACF-8D59-4391-BFCE-89D566B200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2231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a:prstGeom prst="rect">
            <a:avLst/>
          </a:prstGeom>
        </p:spPr>
        <p:txBody>
          <a:bodyPr/>
          <a:lstStyle/>
          <a:p>
            <a:r>
              <a:rPr lang="en-US" smtClean="0"/>
              <a:t>Click to edit Master title style</a:t>
            </a:r>
            <a:endParaRPr lang="en-US"/>
          </a:p>
        </p:txBody>
      </p:sp>
      <p:sp>
        <p:nvSpPr>
          <p:cNvPr id="3" name="Rectangle 23"/>
          <p:cNvSpPr>
            <a:spLocks noGrp="1" noChangeArrowheads="1"/>
          </p:cNvSpPr>
          <p:nvPr>
            <p:ph type="sldNum" sz="quarter" idx="10"/>
          </p:nvPr>
        </p:nvSpPr>
        <p:spPr>
          <a:ln/>
        </p:spPr>
        <p:txBody>
          <a:bodyPr/>
          <a:lstStyle>
            <a:lvl1pPr>
              <a:defRPr/>
            </a:lvl1pPr>
          </a:lstStyle>
          <a:p>
            <a:pPr>
              <a:defRPr/>
            </a:pPr>
            <a:fld id="{EBBD4ECF-52BF-4DCD-829A-CB3520280A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035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ln/>
        </p:spPr>
        <p:txBody>
          <a:bodyPr/>
          <a:lstStyle>
            <a:lvl1pPr>
              <a:defRPr/>
            </a:lvl1pPr>
          </a:lstStyle>
          <a:p>
            <a:pPr>
              <a:defRPr/>
            </a:pPr>
            <a:fld id="{63A1678D-F5DE-4037-9DD4-28CB0DB3AF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9528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2653"/>
            <a:ext cx="511174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703"/>
            <a:ext cx="30077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sldNum" sz="quarter" idx="10"/>
          </p:nvPr>
        </p:nvSpPr>
        <p:spPr>
          <a:ln/>
        </p:spPr>
        <p:txBody>
          <a:bodyPr/>
          <a:lstStyle>
            <a:lvl1pPr>
              <a:defRPr/>
            </a:lvl1pPr>
          </a:lstStyle>
          <a:p>
            <a:pPr>
              <a:defRPr/>
            </a:pPr>
            <a:fld id="{8BD746C3-2CC8-45AD-A297-833311B06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406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22B53-3E59-42DF-B074-4E685F453682}" type="datetimeFigureOut">
              <a:rPr lang="en-US" smtClean="0"/>
              <a:t>9/10/2016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26436-D91F-4785-A414-FD880B01EDCA}" type="slidenum">
              <a:rPr lang="en-US" smtClean="0"/>
              <a:t>‹#›</a:t>
            </a:fld>
            <a:endParaRPr lang="en-US"/>
          </a:p>
        </p:txBody>
      </p:sp>
    </p:spTree>
    <p:extLst>
      <p:ext uri="{BB962C8B-B14F-4D97-AF65-F5344CB8AC3E}">
        <p14:creationId xmlns:p14="http://schemas.microsoft.com/office/powerpoint/2010/main" val="364960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817" y="613172"/>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817" y="5367337"/>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sldNum" sz="quarter" idx="10"/>
          </p:nvPr>
        </p:nvSpPr>
        <p:spPr>
          <a:ln/>
        </p:spPr>
        <p:txBody>
          <a:bodyPr/>
          <a:lstStyle>
            <a:lvl1pPr>
              <a:defRPr/>
            </a:lvl1pPr>
          </a:lstStyle>
          <a:p>
            <a:pPr>
              <a:defRPr/>
            </a:pPr>
            <a:fld id="{A6998245-DE8A-4482-B5A8-D76B7D622F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2457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56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a:ln/>
        </p:spPr>
        <p:txBody>
          <a:bodyPr/>
          <a:lstStyle>
            <a:lvl1pPr>
              <a:defRPr/>
            </a:lvl1pPr>
          </a:lstStyle>
          <a:p>
            <a:pPr>
              <a:defRPr/>
            </a:pPr>
            <a:fld id="{87F2E967-2591-482C-BB44-4813A5C2F4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975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035"/>
            <a:ext cx="2057400" cy="585073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035"/>
            <a:ext cx="5969000" cy="585073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a:ln/>
        </p:spPr>
        <p:txBody>
          <a:bodyPr/>
          <a:lstStyle>
            <a:lvl1pPr>
              <a:defRPr/>
            </a:lvl1pPr>
          </a:lstStyle>
          <a:p>
            <a:pPr>
              <a:defRPr/>
            </a:pPr>
            <a:fld id="{E291C51D-DCB6-40E2-8B6B-09EE6ACF3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450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22B53-3E59-42DF-B074-4E685F453682}" type="datetimeFigureOut">
              <a:rPr lang="en-US" smtClean="0"/>
              <a:t>9/10/2016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126436-D91F-4785-A414-FD880B01EDCA}" type="slidenum">
              <a:rPr lang="en-US" smtClean="0"/>
              <a:t>‹#›</a:t>
            </a:fld>
            <a:endParaRPr lang="en-US"/>
          </a:p>
        </p:txBody>
      </p:sp>
    </p:spTree>
    <p:extLst>
      <p:ext uri="{BB962C8B-B14F-4D97-AF65-F5344CB8AC3E}">
        <p14:creationId xmlns:p14="http://schemas.microsoft.com/office/powerpoint/2010/main" val="168148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22B53-3E59-42DF-B074-4E685F453682}" type="datetimeFigureOut">
              <a:rPr lang="en-US" smtClean="0"/>
              <a:t>9/10/2016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26436-D91F-4785-A414-FD880B01EDCA}" type="slidenum">
              <a:rPr lang="en-US" smtClean="0"/>
              <a:t>‹#›</a:t>
            </a:fld>
            <a:endParaRPr lang="en-US"/>
          </a:p>
        </p:txBody>
      </p:sp>
    </p:spTree>
    <p:extLst>
      <p:ext uri="{BB962C8B-B14F-4D97-AF65-F5344CB8AC3E}">
        <p14:creationId xmlns:p14="http://schemas.microsoft.com/office/powerpoint/2010/main" val="90458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22B53-3E59-42DF-B074-4E685F453682}" type="datetimeFigureOut">
              <a:rPr lang="en-US" smtClean="0"/>
              <a:t>9/10/2016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126436-D91F-4785-A414-FD880B01EDCA}" type="slidenum">
              <a:rPr lang="en-US" smtClean="0"/>
              <a:t>‹#›</a:t>
            </a:fld>
            <a:endParaRPr lang="en-US"/>
          </a:p>
        </p:txBody>
      </p:sp>
    </p:spTree>
    <p:extLst>
      <p:ext uri="{BB962C8B-B14F-4D97-AF65-F5344CB8AC3E}">
        <p14:creationId xmlns:p14="http://schemas.microsoft.com/office/powerpoint/2010/main" val="387652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22B53-3E59-42DF-B074-4E685F453682}" type="datetimeFigureOut">
              <a:rPr lang="en-US" smtClean="0"/>
              <a:t>9/10/2016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126436-D91F-4785-A414-FD880B01EDCA}" type="slidenum">
              <a:rPr lang="en-US" smtClean="0"/>
              <a:t>‹#›</a:t>
            </a:fld>
            <a:endParaRPr lang="en-US"/>
          </a:p>
        </p:txBody>
      </p:sp>
    </p:spTree>
    <p:extLst>
      <p:ext uri="{BB962C8B-B14F-4D97-AF65-F5344CB8AC3E}">
        <p14:creationId xmlns:p14="http://schemas.microsoft.com/office/powerpoint/2010/main" val="407032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22B53-3E59-42DF-B074-4E685F453682}" type="datetimeFigureOut">
              <a:rPr lang="en-US" smtClean="0"/>
              <a:t>9/10/2016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126436-D91F-4785-A414-FD880B01EDCA}" type="slidenum">
              <a:rPr lang="en-US" smtClean="0"/>
              <a:t>‹#›</a:t>
            </a:fld>
            <a:endParaRPr lang="en-US"/>
          </a:p>
        </p:txBody>
      </p:sp>
    </p:spTree>
    <p:extLst>
      <p:ext uri="{BB962C8B-B14F-4D97-AF65-F5344CB8AC3E}">
        <p14:creationId xmlns:p14="http://schemas.microsoft.com/office/powerpoint/2010/main" val="420543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22B53-3E59-42DF-B074-4E685F453682}" type="datetimeFigureOut">
              <a:rPr lang="en-US" smtClean="0"/>
              <a:t>9/10/2016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26436-D91F-4785-A414-FD880B01EDCA}" type="slidenum">
              <a:rPr lang="en-US" smtClean="0"/>
              <a:t>‹#›</a:t>
            </a:fld>
            <a:endParaRPr lang="en-US"/>
          </a:p>
        </p:txBody>
      </p:sp>
    </p:spTree>
    <p:extLst>
      <p:ext uri="{BB962C8B-B14F-4D97-AF65-F5344CB8AC3E}">
        <p14:creationId xmlns:p14="http://schemas.microsoft.com/office/powerpoint/2010/main" val="283452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22B53-3E59-42DF-B074-4E685F453682}" type="datetimeFigureOut">
              <a:rPr lang="en-US" smtClean="0"/>
              <a:t>9/10/2016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126436-D91F-4785-A414-FD880B01EDCA}" type="slidenum">
              <a:rPr lang="en-US" smtClean="0"/>
              <a:t>‹#›</a:t>
            </a:fld>
            <a:endParaRPr lang="en-US"/>
          </a:p>
        </p:txBody>
      </p:sp>
    </p:spTree>
    <p:extLst>
      <p:ext uri="{BB962C8B-B14F-4D97-AF65-F5344CB8AC3E}">
        <p14:creationId xmlns:p14="http://schemas.microsoft.com/office/powerpoint/2010/main" val="444774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22B53-3E59-42DF-B074-4E685F453682}" type="datetimeFigureOut">
              <a:rPr lang="en-US" smtClean="0"/>
              <a:t>9/10/2016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26436-D91F-4785-A414-FD880B01EDCA}" type="slidenum">
              <a:rPr lang="en-US" smtClean="0"/>
              <a:t>‹#›</a:t>
            </a:fld>
            <a:endParaRPr lang="en-US"/>
          </a:p>
        </p:txBody>
      </p:sp>
    </p:spTree>
    <p:extLst>
      <p:ext uri="{BB962C8B-B14F-4D97-AF65-F5344CB8AC3E}">
        <p14:creationId xmlns:p14="http://schemas.microsoft.com/office/powerpoint/2010/main" val="3656144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ChangeArrowheads="1"/>
          </p:cNvSpPr>
          <p:nvPr userDrawn="1"/>
        </p:nvSpPr>
        <p:spPr bwMode="auto">
          <a:xfrm>
            <a:off x="3780367" y="295632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2400">
              <a:solidFill>
                <a:srgbClr val="000000"/>
              </a:solidFill>
            </a:endParaRPr>
          </a:p>
        </p:txBody>
      </p:sp>
      <p:sp>
        <p:nvSpPr>
          <p:cNvPr id="1027" name="Text Box 21"/>
          <p:cNvSpPr txBox="1">
            <a:spLocks noChangeArrowheads="1"/>
          </p:cNvSpPr>
          <p:nvPr userDrawn="1"/>
        </p:nvSpPr>
        <p:spPr bwMode="auto">
          <a:xfrm>
            <a:off x="0" y="0"/>
            <a:ext cx="9144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base" hangingPunct="1">
              <a:spcBef>
                <a:spcPct val="0"/>
              </a:spcBef>
              <a:spcAft>
                <a:spcPct val="0"/>
              </a:spcAft>
            </a:pPr>
            <a:r>
              <a:rPr lang="en-US" sz="1400" b="1">
                <a:solidFill>
                  <a:srgbClr val="000000"/>
                </a:solidFill>
              </a:rPr>
              <a:t>Introduction To Materials Science, Chapter 1, Introduction</a:t>
            </a:r>
          </a:p>
        </p:txBody>
      </p:sp>
      <p:sp>
        <p:nvSpPr>
          <p:cNvPr id="1028" name="Text Box 22"/>
          <p:cNvSpPr txBox="1">
            <a:spLocks noChangeArrowheads="1"/>
          </p:cNvSpPr>
          <p:nvPr userDrawn="1"/>
        </p:nvSpPr>
        <p:spPr bwMode="auto">
          <a:xfrm>
            <a:off x="0" y="6587729"/>
            <a:ext cx="9144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base" hangingPunct="1">
              <a:spcBef>
                <a:spcPct val="0"/>
              </a:spcBef>
              <a:spcAft>
                <a:spcPct val="0"/>
              </a:spcAft>
            </a:pPr>
            <a:r>
              <a:rPr lang="en-US" sz="1400" b="1">
                <a:solidFill>
                  <a:srgbClr val="000000"/>
                </a:solidFill>
              </a:rPr>
              <a:t>University of Virginia, Dept. of Materials Science and Engineering</a:t>
            </a:r>
          </a:p>
        </p:txBody>
      </p:sp>
      <p:sp>
        <p:nvSpPr>
          <p:cNvPr id="1047" name="Rectangle 23"/>
          <p:cNvSpPr>
            <a:spLocks noGrp="1" noChangeArrowheads="1"/>
          </p:cNvSpPr>
          <p:nvPr>
            <p:ph type="sldNum" sz="quarter" idx="4"/>
          </p:nvPr>
        </p:nvSpPr>
        <p:spPr bwMode="auto">
          <a:xfrm>
            <a:off x="8661400" y="6629400"/>
            <a:ext cx="482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1ECADC2-E36A-43CC-8F7B-AC697C325EF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5385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hyperlink" Target="http://xuanvu.trustpass.alibaba.com/product/11611315/Handmade_Black_Clay_Flower_Pot_Planter_Container.html" TargetMode="External"/><Relationship Id="rId10" Type="http://schemas.openxmlformats.org/officeDocument/2006/relationships/hyperlink" Target="http://images.google.com/imgres?imgurl=http://www.aircraftbanking.com/images/turbine.jpg&amp;imgrefurl=http://www.aircraftbanking.com/turbine_engine.php&amp;h=260&amp;w=237&amp;sz=10&amp;hl=en&amp;start=4&amp;sig2=0r_VA6AUDThOQ929rN-EqA&amp;um=1&amp;tbnid=GwLHvUVkG72BZM:&amp;tbnh=112&amp;tbnw=102&amp;ei=ELGjRtnjOZ3MggPRp6TtDQ&amp;prev=/images?q=turbine+engine&amp;svnum=10&amp;um=1&amp;hl=en&amp;rlz=1T4DMUS_enUS223US224" TargetMode="External"/><Relationship Id="rId4" Type="http://schemas.openxmlformats.org/officeDocument/2006/relationships/image" Target="../media/image4.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47800"/>
          </a:xfrm>
        </p:spPr>
        <p:txBody>
          <a:bodyPr>
            <a:normAutofit/>
          </a:bodyPr>
          <a:lstStyle/>
          <a:p>
            <a:r>
              <a:rPr lang="en-US" b="1" dirty="0">
                <a:latin typeface="Times New Roman" pitchFamily="18" charset="0"/>
                <a:cs typeface="Times New Roman" pitchFamily="18" charset="0"/>
              </a:rPr>
              <a:t>Materials Science </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err="1" smtClean="0">
                <a:latin typeface="Times New Roman" pitchFamily="18" charset="0"/>
                <a:cs typeface="Times New Roman" pitchFamily="18" charset="0"/>
              </a:rPr>
              <a:t>Phys</a:t>
            </a:r>
            <a:r>
              <a:rPr lang="en-US" b="1" dirty="0" smtClean="0">
                <a:latin typeface="Times New Roman" pitchFamily="18" charset="0"/>
                <a:cs typeface="Times New Roman" pitchFamily="18" charset="0"/>
              </a:rPr>
              <a:t> 574</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762000" y="2057400"/>
            <a:ext cx="7620000" cy="4343400"/>
          </a:xfrm>
        </p:spPr>
        <p:txBody>
          <a:bodyPr>
            <a:normAutofit fontScale="62500" lnSpcReduction="20000"/>
          </a:bodyPr>
          <a:lstStyle/>
          <a:p>
            <a:r>
              <a:rPr lang="en-US" sz="3600" b="1" dirty="0" smtClean="0">
                <a:solidFill>
                  <a:schemeClr val="tx1"/>
                </a:solidFill>
                <a:latin typeface="Times New Roman" pitchFamily="18" charset="0"/>
                <a:cs typeface="Times New Roman" pitchFamily="18" charset="0"/>
              </a:rPr>
              <a:t>Syllabus</a:t>
            </a:r>
            <a:endParaRPr lang="en-US" sz="3600" b="1" dirty="0">
              <a:solidFill>
                <a:schemeClr val="tx1"/>
              </a:solidFill>
              <a:latin typeface="Times New Roman" pitchFamily="18" charset="0"/>
              <a:cs typeface="Times New Roman" pitchFamily="18" charset="0"/>
            </a:endParaRPr>
          </a:p>
          <a:p>
            <a:pPr marL="742950" lvl="0" indent="-742950" algn="l">
              <a:buFont typeface="+mj-lt"/>
              <a:buAutoNum type="arabicPeriod"/>
            </a:pPr>
            <a:r>
              <a:rPr lang="en-US" sz="3600" dirty="0">
                <a:solidFill>
                  <a:schemeClr val="tx1"/>
                </a:solidFill>
                <a:latin typeface="Times New Roman" pitchFamily="18" charset="0"/>
                <a:cs typeface="Times New Roman" pitchFamily="18" charset="0"/>
              </a:rPr>
              <a:t>Crystalline and amorphous solids </a:t>
            </a:r>
            <a:r>
              <a:rPr lang="en-US" sz="3600" dirty="0" smtClean="0">
                <a:solidFill>
                  <a:schemeClr val="tx1"/>
                </a:solidFill>
                <a:latin typeface="Times New Roman" pitchFamily="18" charset="0"/>
                <a:cs typeface="Times New Roman" pitchFamily="18" charset="0"/>
              </a:rPr>
              <a:t>–</a:t>
            </a:r>
          </a:p>
          <a:p>
            <a:pPr marL="742950" lvl="0" indent="-742950" algn="l">
              <a:buFont typeface="+mj-lt"/>
              <a:buAutoNum type="arabicPeriod"/>
            </a:pPr>
            <a:r>
              <a:rPr lang="en-US" sz="3600" dirty="0" smtClean="0">
                <a:solidFill>
                  <a:schemeClr val="tx1"/>
                </a:solidFill>
                <a:latin typeface="Times New Roman" pitchFamily="18" charset="0"/>
                <a:cs typeface="Times New Roman" pitchFamily="18" charset="0"/>
              </a:rPr>
              <a:t> </a:t>
            </a:r>
            <a:r>
              <a:rPr lang="en-US" sz="3600" dirty="0">
                <a:solidFill>
                  <a:schemeClr val="tx1"/>
                </a:solidFill>
                <a:latin typeface="Times New Roman" pitchFamily="18" charset="0"/>
                <a:cs typeface="Times New Roman" pitchFamily="18" charset="0"/>
              </a:rPr>
              <a:t>Metallic, semiconducting and insulating materials </a:t>
            </a:r>
            <a:r>
              <a:rPr lang="ar-SA" sz="3600" dirty="0">
                <a:solidFill>
                  <a:schemeClr val="tx1"/>
                </a:solidFill>
                <a:latin typeface="Times New Roman" pitchFamily="18" charset="0"/>
                <a:cs typeface="Times New Roman" pitchFamily="18" charset="0"/>
              </a:rPr>
              <a:t>– </a:t>
            </a:r>
            <a:endParaRPr lang="en-US" sz="3600" dirty="0">
              <a:solidFill>
                <a:schemeClr val="tx1"/>
              </a:solidFill>
              <a:latin typeface="Times New Roman" pitchFamily="18" charset="0"/>
              <a:cs typeface="Times New Roman" pitchFamily="18" charset="0"/>
            </a:endParaRPr>
          </a:p>
          <a:p>
            <a:pPr marL="742950" lvl="0" indent="-742950" algn="l">
              <a:buFont typeface="+mj-lt"/>
              <a:buAutoNum type="arabicPeriod"/>
            </a:pPr>
            <a:r>
              <a:rPr lang="en-US" sz="3600" dirty="0">
                <a:solidFill>
                  <a:schemeClr val="tx1"/>
                </a:solidFill>
                <a:latin typeface="Times New Roman" pitchFamily="18" charset="0"/>
                <a:cs typeface="Times New Roman" pitchFamily="18" charset="0"/>
              </a:rPr>
              <a:t>Crystal growth – </a:t>
            </a:r>
          </a:p>
          <a:p>
            <a:pPr marL="742950" lvl="0" indent="-742950" algn="l">
              <a:buFont typeface="+mj-lt"/>
              <a:buAutoNum type="arabicPeriod"/>
            </a:pPr>
            <a:r>
              <a:rPr lang="en-US" sz="3600" dirty="0">
                <a:solidFill>
                  <a:schemeClr val="tx1"/>
                </a:solidFill>
                <a:latin typeface="Times New Roman" pitchFamily="18" charset="0"/>
                <a:cs typeface="Times New Roman" pitchFamily="18" charset="0"/>
              </a:rPr>
              <a:t>Thin films – </a:t>
            </a:r>
          </a:p>
          <a:p>
            <a:pPr marL="742950" lvl="0" indent="-742950" algn="l">
              <a:buFont typeface="+mj-lt"/>
              <a:buAutoNum type="arabicPeriod"/>
            </a:pPr>
            <a:r>
              <a:rPr lang="en-US" sz="3600" dirty="0" err="1">
                <a:solidFill>
                  <a:schemeClr val="tx1"/>
                </a:solidFill>
                <a:latin typeface="Times New Roman" pitchFamily="18" charset="0"/>
                <a:cs typeface="Times New Roman" pitchFamily="18" charset="0"/>
              </a:rPr>
              <a:t>Nanoproperties</a:t>
            </a:r>
            <a:r>
              <a:rPr lang="en-US" sz="3600" dirty="0">
                <a:solidFill>
                  <a:schemeClr val="tx1"/>
                </a:solidFill>
                <a:latin typeface="Times New Roman" pitchFamily="18" charset="0"/>
                <a:cs typeface="Times New Roman" pitchFamily="18" charset="0"/>
              </a:rPr>
              <a:t> – </a:t>
            </a:r>
          </a:p>
          <a:p>
            <a:pPr marL="742950" lvl="0" indent="-742950" algn="l">
              <a:buFont typeface="+mj-lt"/>
              <a:buAutoNum type="arabicPeriod"/>
            </a:pPr>
            <a:r>
              <a:rPr lang="en-US" sz="3600" dirty="0">
                <a:solidFill>
                  <a:schemeClr val="tx1"/>
                </a:solidFill>
                <a:latin typeface="Times New Roman" pitchFamily="18" charset="0"/>
                <a:cs typeface="Times New Roman" pitchFamily="18" charset="0"/>
              </a:rPr>
              <a:t>Phase change in solids and phase diagrams – </a:t>
            </a:r>
          </a:p>
          <a:p>
            <a:pPr marL="742950" lvl="0" indent="-742950" algn="l">
              <a:buFont typeface="+mj-lt"/>
              <a:buAutoNum type="arabicPeriod"/>
            </a:pPr>
            <a:r>
              <a:rPr lang="en-US" sz="3600" dirty="0">
                <a:solidFill>
                  <a:schemeClr val="tx1"/>
                </a:solidFill>
                <a:latin typeface="Times New Roman" pitchFamily="18" charset="0"/>
                <a:cs typeface="Times New Roman" pitchFamily="18" charset="0"/>
              </a:rPr>
              <a:t>X-ray diffraction – Elemental analysis – </a:t>
            </a:r>
          </a:p>
          <a:p>
            <a:pPr marL="742950" lvl="0" indent="-742950" algn="l">
              <a:buFont typeface="+mj-lt"/>
              <a:buAutoNum type="arabicPeriod"/>
            </a:pPr>
            <a:r>
              <a:rPr lang="en-US" sz="3600" dirty="0">
                <a:solidFill>
                  <a:schemeClr val="tx1"/>
                </a:solidFill>
                <a:latin typeface="Times New Roman" pitchFamily="18" charset="0"/>
                <a:cs typeface="Times New Roman" pitchFamily="18" charset="0"/>
              </a:rPr>
              <a:t>Preparation of alloys and ceramics – </a:t>
            </a:r>
          </a:p>
          <a:p>
            <a:pPr marL="742950" lvl="0" indent="-742950" algn="l">
              <a:buFont typeface="+mj-lt"/>
              <a:buAutoNum type="arabicPeriod"/>
            </a:pPr>
            <a:r>
              <a:rPr lang="en-US" sz="3600" dirty="0">
                <a:solidFill>
                  <a:schemeClr val="tx1"/>
                </a:solidFill>
                <a:latin typeface="Times New Roman" pitchFamily="18" charset="0"/>
                <a:cs typeface="Times New Roman" pitchFamily="18" charset="0"/>
              </a:rPr>
              <a:t>Types of defects – Elasticity and hardness – Polymers and plastics -  </a:t>
            </a:r>
          </a:p>
          <a:p>
            <a:pPr marL="742950" lvl="0" indent="-742950" algn="l">
              <a:buFont typeface="+mj-lt"/>
              <a:buAutoNum type="arabicPeriod"/>
            </a:pPr>
            <a:r>
              <a:rPr lang="en-US" sz="3600" dirty="0">
                <a:solidFill>
                  <a:schemeClr val="tx1"/>
                </a:solidFill>
                <a:latin typeface="Times New Roman" pitchFamily="18" charset="0"/>
                <a:cs typeface="Times New Roman" pitchFamily="18" charset="0"/>
              </a:rPr>
              <a:t>Ultraviolet and infrared properties of materials. </a:t>
            </a:r>
          </a:p>
        </p:txBody>
      </p:sp>
    </p:spTree>
    <p:extLst>
      <p:ext uri="{BB962C8B-B14F-4D97-AF65-F5344CB8AC3E}">
        <p14:creationId xmlns:p14="http://schemas.microsoft.com/office/powerpoint/2010/main" val="241406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2"/>
          <p:cNvSpPr>
            <a:spLocks noGrp="1"/>
          </p:cNvSpPr>
          <p:nvPr>
            <p:ph type="dt" sz="quarter" idx="10"/>
          </p:nvPr>
        </p:nvSpPr>
        <p:spPr/>
        <p:txBody>
          <a:bodyPr/>
          <a:lstStyle/>
          <a:p>
            <a:pPr>
              <a:defRPr/>
            </a:pPr>
            <a:r>
              <a:rPr lang="en-US"/>
              <a:t>July 24, 2007</a:t>
            </a:r>
          </a:p>
        </p:txBody>
      </p:sp>
      <p:sp>
        <p:nvSpPr>
          <p:cNvPr id="14" name="Footer Placeholder 3"/>
          <p:cNvSpPr>
            <a:spLocks noGrp="1"/>
          </p:cNvSpPr>
          <p:nvPr>
            <p:ph type="ftr" sz="quarter" idx="4294967295"/>
          </p:nvPr>
        </p:nvSpPr>
        <p:spPr>
          <a:xfrm>
            <a:off x="3124200" y="6510338"/>
            <a:ext cx="2895600" cy="244475"/>
          </a:xfrm>
          <a:prstGeom prst="rect">
            <a:avLst/>
          </a:prstGeom>
        </p:spPr>
        <p:txBody>
          <a:bodyPr/>
          <a:lstStyle/>
          <a:p>
            <a:pPr>
              <a:defRPr/>
            </a:pPr>
            <a:r>
              <a:rPr lang="en-US"/>
              <a:t>Models &amp; Materials</a:t>
            </a:r>
          </a:p>
        </p:txBody>
      </p:sp>
      <p:sp>
        <p:nvSpPr>
          <p:cNvPr id="6148" name="Rectangle 2"/>
          <p:cNvSpPr>
            <a:spLocks noGrp="1" noChangeArrowheads="1"/>
          </p:cNvSpPr>
          <p:nvPr>
            <p:ph type="title"/>
          </p:nvPr>
        </p:nvSpPr>
        <p:spPr/>
        <p:txBody>
          <a:bodyPr/>
          <a:lstStyle/>
          <a:p>
            <a:pPr eaLnBrk="1" hangingPunct="1"/>
            <a:r>
              <a:rPr lang="en-US" sz="2400" smtClean="0"/>
              <a:t>Classification of Materials: A Few Additional Catagories</a:t>
            </a:r>
          </a:p>
        </p:txBody>
      </p:sp>
      <p:sp>
        <p:nvSpPr>
          <p:cNvPr id="6149" name="Text Box 4"/>
          <p:cNvSpPr txBox="1">
            <a:spLocks noChangeArrowheads="1"/>
          </p:cNvSpPr>
          <p:nvPr/>
        </p:nvSpPr>
        <p:spPr bwMode="auto">
          <a:xfrm>
            <a:off x="400050" y="1168400"/>
            <a:ext cx="2514600" cy="15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a:t>Biomaterials</a:t>
            </a:r>
          </a:p>
          <a:p>
            <a:pPr eaLnBrk="1" hangingPunct="1">
              <a:buFontTx/>
              <a:buChar char="•"/>
            </a:pPr>
            <a:r>
              <a:rPr lang="en-US"/>
              <a:t>implanted in human body</a:t>
            </a:r>
          </a:p>
          <a:p>
            <a:pPr eaLnBrk="1" hangingPunct="1">
              <a:buFontTx/>
              <a:buChar char="•"/>
            </a:pPr>
            <a:r>
              <a:rPr lang="en-US"/>
              <a:t>compatible with body tissues</a:t>
            </a:r>
          </a:p>
        </p:txBody>
      </p:sp>
      <p:sp>
        <p:nvSpPr>
          <p:cNvPr id="6150" name="Text Box 5"/>
          <p:cNvSpPr txBox="1">
            <a:spLocks noChangeArrowheads="1"/>
          </p:cNvSpPr>
          <p:nvPr/>
        </p:nvSpPr>
        <p:spPr bwMode="auto">
          <a:xfrm>
            <a:off x="3314700" y="1168400"/>
            <a:ext cx="25146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a:t>Semiconductors</a:t>
            </a:r>
          </a:p>
          <a:p>
            <a:pPr eaLnBrk="1" hangingPunct="1">
              <a:buFontTx/>
              <a:buChar char="•"/>
            </a:pPr>
            <a:r>
              <a:rPr lang="en-US"/>
              <a:t>electrical properties between conductors and insulators</a:t>
            </a:r>
          </a:p>
          <a:p>
            <a:pPr eaLnBrk="1" hangingPunct="1">
              <a:buFontTx/>
              <a:buChar char="•"/>
            </a:pPr>
            <a:r>
              <a:rPr lang="en-US"/>
              <a:t>electrical properties can be precisely controlled</a:t>
            </a:r>
          </a:p>
        </p:txBody>
      </p:sp>
      <p:sp>
        <p:nvSpPr>
          <p:cNvPr id="6151" name="Text Box 6"/>
          <p:cNvSpPr txBox="1">
            <a:spLocks noChangeArrowheads="1"/>
          </p:cNvSpPr>
          <p:nvPr/>
        </p:nvSpPr>
        <p:spPr bwMode="auto">
          <a:xfrm>
            <a:off x="6229350" y="1168400"/>
            <a:ext cx="2514600" cy="2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a:t>Composites</a:t>
            </a:r>
          </a:p>
          <a:p>
            <a:pPr eaLnBrk="1" hangingPunct="1">
              <a:buFontTx/>
              <a:buChar char="•"/>
            </a:pPr>
            <a:r>
              <a:rPr lang="en-US"/>
              <a:t>consist of more than one material type</a:t>
            </a:r>
          </a:p>
          <a:p>
            <a:pPr eaLnBrk="1" hangingPunct="1">
              <a:buFontTx/>
              <a:buChar char="•"/>
            </a:pPr>
            <a:r>
              <a:rPr lang="en-US"/>
              <a:t>designed to display a combination of properties of each component</a:t>
            </a:r>
          </a:p>
        </p:txBody>
      </p:sp>
      <p:pic>
        <p:nvPicPr>
          <p:cNvPr id="6152" name="Picture 12" descr="image?id=79414&amp;rendTypeI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138" y="3559175"/>
            <a:ext cx="22860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13"/>
          <p:cNvSpPr txBox="1">
            <a:spLocks noChangeArrowheads="1"/>
          </p:cNvSpPr>
          <p:nvPr/>
        </p:nvSpPr>
        <p:spPr bwMode="auto">
          <a:xfrm>
            <a:off x="3675063" y="5738813"/>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Intel Pentium 4</a:t>
            </a:r>
          </a:p>
        </p:txBody>
      </p:sp>
      <p:sp>
        <p:nvSpPr>
          <p:cNvPr id="6154" name="Text Box 14"/>
          <p:cNvSpPr txBox="1">
            <a:spLocks noChangeArrowheads="1"/>
          </p:cNvSpPr>
          <p:nvPr/>
        </p:nvSpPr>
        <p:spPr bwMode="auto">
          <a:xfrm>
            <a:off x="6194425" y="5843588"/>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fiberglass surfboards</a:t>
            </a:r>
          </a:p>
        </p:txBody>
      </p:sp>
      <p:pic>
        <p:nvPicPr>
          <p:cNvPr id="6155" name="Picture 16" descr="hip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 y="3233738"/>
            <a:ext cx="2741613"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17"/>
          <p:cNvSpPr txBox="1">
            <a:spLocks noChangeArrowheads="1"/>
          </p:cNvSpPr>
          <p:nvPr/>
        </p:nvSpPr>
        <p:spPr bwMode="auto">
          <a:xfrm>
            <a:off x="738188" y="585628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hip replacement</a:t>
            </a:r>
          </a:p>
        </p:txBody>
      </p:sp>
      <p:sp>
        <p:nvSpPr>
          <p:cNvPr id="6157" name="Text Box 21"/>
          <p:cNvSpPr txBox="1">
            <a:spLocks noChangeArrowheads="1"/>
          </p:cNvSpPr>
          <p:nvPr/>
        </p:nvSpPr>
        <p:spPr bwMode="auto">
          <a:xfrm>
            <a:off x="2498725" y="31480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6158" name="Picture 24" descr="5_6_yelo-orange_rai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7175" y="3267075"/>
            <a:ext cx="16192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740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Doing Materials!</a:t>
            </a:r>
          </a:p>
        </p:txBody>
      </p:sp>
      <p:sp>
        <p:nvSpPr>
          <p:cNvPr id="15363" name="Rectangle 3"/>
          <p:cNvSpPr>
            <a:spLocks noGrp="1" noChangeArrowheads="1"/>
          </p:cNvSpPr>
          <p:nvPr>
            <p:ph type="body" idx="1"/>
          </p:nvPr>
        </p:nvSpPr>
        <p:spPr/>
        <p:txBody>
          <a:bodyPr/>
          <a:lstStyle/>
          <a:p>
            <a:pPr eaLnBrk="1" hangingPunct="1">
              <a:lnSpc>
                <a:spcPct val="90000"/>
              </a:lnSpc>
            </a:pPr>
            <a:r>
              <a:rPr lang="en-US" sz="2400" smtClean="0"/>
              <a:t>Engineered Materials are a function of:</a:t>
            </a:r>
          </a:p>
          <a:p>
            <a:pPr lvl="1" eaLnBrk="1" hangingPunct="1">
              <a:lnSpc>
                <a:spcPct val="90000"/>
              </a:lnSpc>
            </a:pPr>
            <a:r>
              <a:rPr lang="en-US" sz="2000" smtClean="0"/>
              <a:t>Raw Materials Elemental Control</a:t>
            </a:r>
          </a:p>
          <a:p>
            <a:pPr lvl="1" eaLnBrk="1" hangingPunct="1">
              <a:lnSpc>
                <a:spcPct val="90000"/>
              </a:lnSpc>
            </a:pPr>
            <a:r>
              <a:rPr lang="en-US" sz="2000" smtClean="0"/>
              <a:t>Processing History</a:t>
            </a:r>
          </a:p>
          <a:p>
            <a:pPr eaLnBrk="1" hangingPunct="1">
              <a:lnSpc>
                <a:spcPct val="90000"/>
              </a:lnSpc>
            </a:pPr>
            <a:r>
              <a:rPr lang="en-US" sz="2400" smtClean="0"/>
              <a:t>Our Role in Engineering Materials then is to understand the application and specify the appropriate material to do the job as a function of:</a:t>
            </a:r>
          </a:p>
          <a:p>
            <a:pPr lvl="1" eaLnBrk="1" hangingPunct="1">
              <a:lnSpc>
                <a:spcPct val="90000"/>
              </a:lnSpc>
            </a:pPr>
            <a:r>
              <a:rPr lang="en-US" sz="2000" smtClean="0"/>
              <a:t>Strength: yield and ultimate</a:t>
            </a:r>
          </a:p>
          <a:p>
            <a:pPr lvl="1" eaLnBrk="1" hangingPunct="1">
              <a:lnSpc>
                <a:spcPct val="90000"/>
              </a:lnSpc>
            </a:pPr>
            <a:r>
              <a:rPr lang="en-US" sz="2000" smtClean="0"/>
              <a:t>Ductility, flexibility</a:t>
            </a:r>
          </a:p>
          <a:p>
            <a:pPr lvl="1" eaLnBrk="1" hangingPunct="1">
              <a:lnSpc>
                <a:spcPct val="90000"/>
              </a:lnSpc>
            </a:pPr>
            <a:r>
              <a:rPr lang="en-US" sz="2000" smtClean="0"/>
              <a:t>Weight/density</a:t>
            </a:r>
          </a:p>
          <a:p>
            <a:pPr lvl="1" eaLnBrk="1" hangingPunct="1">
              <a:lnSpc>
                <a:spcPct val="90000"/>
              </a:lnSpc>
            </a:pPr>
            <a:r>
              <a:rPr lang="en-US" sz="2000" smtClean="0"/>
              <a:t>Working Environment</a:t>
            </a:r>
          </a:p>
          <a:p>
            <a:pPr lvl="1" eaLnBrk="1" hangingPunct="1">
              <a:lnSpc>
                <a:spcPct val="90000"/>
              </a:lnSpc>
            </a:pPr>
            <a:r>
              <a:rPr lang="en-US" sz="2000" smtClean="0"/>
              <a:t>Cost: Lifecycle expenses, Environmental impact*</a:t>
            </a:r>
          </a:p>
        </p:txBody>
      </p:sp>
      <p:sp>
        <p:nvSpPr>
          <p:cNvPr id="15364" name="Text Box 4"/>
          <p:cNvSpPr txBox="1">
            <a:spLocks noChangeArrowheads="1"/>
          </p:cNvSpPr>
          <p:nvPr/>
        </p:nvSpPr>
        <p:spPr bwMode="auto">
          <a:xfrm>
            <a:off x="1600200" y="5943600"/>
            <a:ext cx="6019800" cy="660400"/>
          </a:xfrm>
          <a:prstGeom prst="rect">
            <a:avLst/>
          </a:prstGeom>
          <a:solidFill>
            <a:schemeClr val="accent1"/>
          </a:solidFill>
          <a:ln w="190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t>* Economic and Environmental Factors often are the most important when making the final decision!</a:t>
            </a:r>
          </a:p>
        </p:txBody>
      </p:sp>
    </p:spTree>
    <p:extLst>
      <p:ext uri="{BB962C8B-B14F-4D97-AF65-F5344CB8AC3E}">
        <p14:creationId xmlns:p14="http://schemas.microsoft.com/office/powerpoint/2010/main" val="2277755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3A1678D-F5DE-4037-9DD4-28CB0DB3AF1F}" type="slidenum">
              <a:rPr lang="en-US" smtClean="0">
                <a:solidFill>
                  <a:srgbClr val="000000"/>
                </a:solidFill>
              </a:rPr>
              <a:pPr>
                <a:defRPr/>
              </a:pPr>
              <a:t>12</a:t>
            </a:fld>
            <a:endParaRPr lang="en-US">
              <a:solidFill>
                <a:srgbClr val="000000"/>
              </a:solidFill>
            </a:endParaRPr>
          </a:p>
        </p:txBody>
      </p:sp>
      <p:sp>
        <p:nvSpPr>
          <p:cNvPr id="3" name="Rectangle 2"/>
          <p:cNvSpPr/>
          <p:nvPr/>
        </p:nvSpPr>
        <p:spPr>
          <a:xfrm>
            <a:off x="381000" y="445702"/>
            <a:ext cx="8534400" cy="6494085"/>
          </a:xfrm>
          <a:prstGeom prst="rect">
            <a:avLst/>
          </a:prstGeom>
        </p:spPr>
        <p:txBody>
          <a:bodyPr wrap="square">
            <a:spAutoFit/>
          </a:bodyPr>
          <a:lstStyle/>
          <a:p>
            <a:r>
              <a:rPr lang="en-US" sz="3200" b="1" dirty="0" smtClean="0"/>
              <a:t>Overview</a:t>
            </a:r>
            <a:r>
              <a:rPr lang="en-US" sz="3200" b="1" dirty="0"/>
              <a:t>: Amorphous and crystalline solid states.</a:t>
            </a:r>
          </a:p>
          <a:p>
            <a:r>
              <a:rPr lang="en-US" sz="3200" b="1" dirty="0"/>
              <a:t>States of matter.</a:t>
            </a:r>
          </a:p>
          <a:p>
            <a:r>
              <a:rPr lang="en-US" sz="3200" dirty="0"/>
              <a:t>General description.</a:t>
            </a:r>
          </a:p>
          <a:p>
            <a:r>
              <a:rPr lang="en-US" sz="3200" b="1" i="1" dirty="0"/>
              <a:t>A vapor </a:t>
            </a:r>
            <a:r>
              <a:rPr lang="en-US" sz="3200" dirty="0"/>
              <a:t>(or gas) needs a completely enclosed container to have a definite volume</a:t>
            </a:r>
            <a:r>
              <a:rPr lang="en-US" sz="3200" dirty="0" smtClean="0"/>
              <a:t>; it </a:t>
            </a:r>
            <a:r>
              <a:rPr lang="en-US" sz="3200" dirty="0"/>
              <a:t>will readily take on any shape imposed.</a:t>
            </a:r>
          </a:p>
          <a:p>
            <a:r>
              <a:rPr lang="en-US" sz="3200" b="1" i="1" dirty="0"/>
              <a:t>Liquids </a:t>
            </a:r>
            <a:r>
              <a:rPr lang="en-US" sz="3200" dirty="0"/>
              <a:t>have definite volume but will change shape under an arbitrarily small </a:t>
            </a:r>
            <a:r>
              <a:rPr lang="en-US" sz="3200" dirty="0" smtClean="0"/>
              <a:t>force (</a:t>
            </a:r>
            <a:r>
              <a:rPr lang="en-US" sz="3200" dirty="0"/>
              <a:t>e.g. their own weight).</a:t>
            </a:r>
          </a:p>
          <a:p>
            <a:r>
              <a:rPr lang="en-US" sz="3200" b="1" i="1" dirty="0"/>
              <a:t>Solids </a:t>
            </a:r>
            <a:r>
              <a:rPr lang="en-US" sz="3200" dirty="0"/>
              <a:t>have a definite volume and change shape </a:t>
            </a:r>
            <a:r>
              <a:rPr lang="en-US" sz="3200" dirty="0" smtClean="0"/>
              <a:t>especially </a:t>
            </a:r>
            <a:r>
              <a:rPr lang="en-US" sz="3200" dirty="0"/>
              <a:t>irreversibly) </a:t>
            </a:r>
            <a:r>
              <a:rPr lang="en-US" sz="3200" dirty="0" smtClean="0"/>
              <a:t>only under </a:t>
            </a:r>
            <a:r>
              <a:rPr lang="en-US" sz="3200" dirty="0"/>
              <a:t>considerable force.</a:t>
            </a:r>
          </a:p>
        </p:txBody>
      </p:sp>
    </p:spTree>
    <p:extLst>
      <p:ext uri="{BB962C8B-B14F-4D97-AF65-F5344CB8AC3E}">
        <p14:creationId xmlns:p14="http://schemas.microsoft.com/office/powerpoint/2010/main" val="453704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3A1678D-F5DE-4037-9DD4-28CB0DB3AF1F}" type="slidenum">
              <a:rPr lang="en-US" smtClean="0">
                <a:solidFill>
                  <a:srgbClr val="000000"/>
                </a:solidFill>
              </a:rPr>
              <a:pPr>
                <a:defRPr/>
              </a:pPr>
              <a:t>13</a:t>
            </a:fld>
            <a:endParaRPr lang="en-US">
              <a:solidFill>
                <a:srgbClr val="000000"/>
              </a:solidFill>
            </a:endParaRPr>
          </a:p>
        </p:txBody>
      </p:sp>
      <p:sp>
        <p:nvSpPr>
          <p:cNvPr id="3" name="Rectangle 2"/>
          <p:cNvSpPr/>
          <p:nvPr/>
        </p:nvSpPr>
        <p:spPr>
          <a:xfrm>
            <a:off x="240323" y="533400"/>
            <a:ext cx="8610600" cy="6001643"/>
          </a:xfrm>
          <a:prstGeom prst="rect">
            <a:avLst/>
          </a:prstGeom>
        </p:spPr>
        <p:txBody>
          <a:bodyPr wrap="square">
            <a:spAutoFit/>
          </a:bodyPr>
          <a:lstStyle/>
          <a:p>
            <a:r>
              <a:rPr lang="en-US" sz="3200" b="1" dirty="0"/>
              <a:t>Engineering considerations.</a:t>
            </a:r>
          </a:p>
          <a:p>
            <a:r>
              <a:rPr lang="en-US" sz="3200" dirty="0"/>
              <a:t>Certain kinds of materials do not lend themselves to such a simple classification.</a:t>
            </a:r>
          </a:p>
          <a:p>
            <a:r>
              <a:rPr lang="en-US" sz="3200" dirty="0"/>
              <a:t>􀀩 Window glass flows like a liquid over extended periods of time even at </a:t>
            </a:r>
            <a:r>
              <a:rPr lang="en-US" sz="3200" dirty="0" smtClean="0"/>
              <a:t>room temperature</a:t>
            </a:r>
            <a:r>
              <a:rPr lang="en-US" sz="3200" dirty="0"/>
              <a:t>.</a:t>
            </a:r>
          </a:p>
          <a:p>
            <a:r>
              <a:rPr lang="en-US" sz="3200" dirty="0"/>
              <a:t>􀀩 Polymer melts which are treated very much like liquids in ordinary </a:t>
            </a:r>
            <a:r>
              <a:rPr lang="en-US" sz="3200" dirty="0" smtClean="0"/>
              <a:t>processing operations </a:t>
            </a:r>
            <a:r>
              <a:rPr lang="en-US" sz="3200" dirty="0"/>
              <a:t>in fact have many of the properties of solids when deformed at </a:t>
            </a:r>
            <a:r>
              <a:rPr lang="en-US" sz="3200" dirty="0" smtClean="0"/>
              <a:t>high rates</a:t>
            </a:r>
            <a:r>
              <a:rPr lang="en-US" sz="3200" dirty="0"/>
              <a:t>.</a:t>
            </a:r>
          </a:p>
          <a:p>
            <a:r>
              <a:rPr lang="en-US" sz="3200" dirty="0"/>
              <a:t>The explanation for the different behavior of these materials lies in a more </a:t>
            </a:r>
            <a:r>
              <a:rPr lang="en-US" sz="3200" dirty="0" smtClean="0"/>
              <a:t>detailed  analysis </a:t>
            </a:r>
            <a:r>
              <a:rPr lang="en-US" sz="3200" dirty="0"/>
              <a:t>of the structures involved.</a:t>
            </a:r>
          </a:p>
        </p:txBody>
      </p:sp>
    </p:spTree>
    <p:extLst>
      <p:ext uri="{BB962C8B-B14F-4D97-AF65-F5344CB8AC3E}">
        <p14:creationId xmlns:p14="http://schemas.microsoft.com/office/powerpoint/2010/main" val="792092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3A1678D-F5DE-4037-9DD4-28CB0DB3AF1F}" type="slidenum">
              <a:rPr lang="en-US" smtClean="0">
                <a:solidFill>
                  <a:srgbClr val="000000"/>
                </a:solidFill>
              </a:rPr>
              <a:pPr>
                <a:defRPr/>
              </a:pPr>
              <a:t>14</a:t>
            </a:fld>
            <a:endParaRPr lang="en-US">
              <a:solidFill>
                <a:srgbClr val="000000"/>
              </a:solidFill>
            </a:endParaRPr>
          </a:p>
        </p:txBody>
      </p:sp>
      <p:sp>
        <p:nvSpPr>
          <p:cNvPr id="3" name="Rectangle 2"/>
          <p:cNvSpPr/>
          <p:nvPr/>
        </p:nvSpPr>
        <p:spPr>
          <a:xfrm>
            <a:off x="381000" y="393223"/>
            <a:ext cx="8610600" cy="6494085"/>
          </a:xfrm>
          <a:prstGeom prst="rect">
            <a:avLst/>
          </a:prstGeom>
        </p:spPr>
        <p:txBody>
          <a:bodyPr wrap="square">
            <a:spAutoFit/>
          </a:bodyPr>
          <a:lstStyle/>
          <a:p>
            <a:r>
              <a:rPr lang="en-US" sz="3200" dirty="0"/>
              <a:t>Materials that </a:t>
            </a:r>
            <a:r>
              <a:rPr lang="en-US" sz="3200" b="1" i="1" dirty="0"/>
              <a:t>really </a:t>
            </a:r>
            <a:r>
              <a:rPr lang="en-US" sz="3200" dirty="0"/>
              <a:t>behave as solids (i.e., do not change shape </a:t>
            </a:r>
            <a:r>
              <a:rPr lang="en-US" sz="3200" dirty="0" smtClean="0"/>
              <a:t>under arbitrarily </a:t>
            </a:r>
            <a:r>
              <a:rPr lang="en-US" sz="3200" dirty="0"/>
              <a:t>small forces over even infinitely long times) have a perfect </a:t>
            </a:r>
            <a:r>
              <a:rPr lang="en-US" sz="3200" dirty="0" smtClean="0"/>
              <a:t>crystalline structure </a:t>
            </a:r>
            <a:r>
              <a:rPr lang="en-US" sz="3200" dirty="0"/>
              <a:t>in which no defects or </a:t>
            </a:r>
            <a:r>
              <a:rPr lang="en-US" sz="3200" dirty="0" smtClean="0"/>
              <a:t>non-crystalline </a:t>
            </a:r>
            <a:r>
              <a:rPr lang="en-US" sz="3200" dirty="0"/>
              <a:t>regions are present.</a:t>
            </a:r>
          </a:p>
          <a:p>
            <a:r>
              <a:rPr lang="en-US" sz="3200" dirty="0"/>
              <a:t>􀀩 Materials that behave like solids, but only over the </a:t>
            </a:r>
            <a:r>
              <a:rPr lang="en-US" sz="3200" b="1" i="1" dirty="0"/>
              <a:t>short term</a:t>
            </a:r>
            <a:r>
              <a:rPr lang="en-US" sz="3200" dirty="0"/>
              <a:t>, can </a:t>
            </a:r>
            <a:r>
              <a:rPr lang="en-US" sz="3200" dirty="0" smtClean="0"/>
              <a:t>undergo structural </a:t>
            </a:r>
            <a:r>
              <a:rPr lang="en-US" sz="3200" dirty="0"/>
              <a:t>rearrangements that occur very slowly.</a:t>
            </a:r>
          </a:p>
          <a:p>
            <a:r>
              <a:rPr lang="en-US" sz="3200" dirty="0"/>
              <a:t>Example: in the case of polymers, motions of very large segments are required </a:t>
            </a:r>
            <a:r>
              <a:rPr lang="en-US" sz="3200" dirty="0" smtClean="0"/>
              <a:t>to change </a:t>
            </a:r>
            <a:r>
              <a:rPr lang="en-US" sz="3200" dirty="0"/>
              <a:t>molecular conformations to achieve shape changes</a:t>
            </a:r>
            <a:r>
              <a:rPr lang="en-US" sz="3200" dirty="0" smtClean="0"/>
              <a:t>. Often </a:t>
            </a:r>
            <a:r>
              <a:rPr lang="en-US" sz="3200" dirty="0"/>
              <a:t>molecular rearrangement is slow because the temperature </a:t>
            </a:r>
            <a:r>
              <a:rPr lang="en-US" sz="3200" dirty="0" smtClean="0"/>
              <a:t>is too low</a:t>
            </a:r>
            <a:endParaRPr lang="en-US" sz="3200" dirty="0"/>
          </a:p>
        </p:txBody>
      </p:sp>
    </p:spTree>
    <p:extLst>
      <p:ext uri="{BB962C8B-B14F-4D97-AF65-F5344CB8AC3E}">
        <p14:creationId xmlns:p14="http://schemas.microsoft.com/office/powerpoint/2010/main" val="402188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3A1678D-F5DE-4037-9DD4-28CB0DB3AF1F}" type="slidenum">
              <a:rPr lang="en-US" smtClean="0">
                <a:solidFill>
                  <a:srgbClr val="000000"/>
                </a:solidFill>
              </a:rPr>
              <a:pPr>
                <a:defRPr/>
              </a:pPr>
              <a:t>15</a:t>
            </a:fld>
            <a:endParaRPr lang="en-US">
              <a:solidFill>
                <a:srgbClr val="000000"/>
              </a:solidFill>
            </a:endParaRPr>
          </a:p>
        </p:txBody>
      </p:sp>
      <p:sp>
        <p:nvSpPr>
          <p:cNvPr id="3" name="Rectangle 2"/>
          <p:cNvSpPr/>
          <p:nvPr/>
        </p:nvSpPr>
        <p:spPr>
          <a:xfrm>
            <a:off x="228600" y="457200"/>
            <a:ext cx="8763000" cy="5632311"/>
          </a:xfrm>
          <a:prstGeom prst="rect">
            <a:avLst/>
          </a:prstGeom>
        </p:spPr>
        <p:txBody>
          <a:bodyPr wrap="square">
            <a:spAutoFit/>
          </a:bodyPr>
          <a:lstStyle/>
          <a:p>
            <a:r>
              <a:rPr lang="en-US" sz="3600" dirty="0" smtClean="0"/>
              <a:t>Many of these types of substances are amorphous or have significant amorphous content within them.</a:t>
            </a:r>
          </a:p>
          <a:p>
            <a:r>
              <a:rPr lang="en-US" sz="3600" dirty="0" smtClean="0"/>
              <a:t>However, liquids are amorphous and structural rearrangements can take place on a scale very fast compared to most experimental time scales.</a:t>
            </a:r>
          </a:p>
          <a:p>
            <a:r>
              <a:rPr lang="en-US" sz="3600" dirty="0" smtClean="0"/>
              <a:t>Therefore the essence of solid and liquid like character is more easily distinguished on the basis of structure.</a:t>
            </a:r>
            <a:endParaRPr lang="en-US" sz="3600" dirty="0"/>
          </a:p>
        </p:txBody>
      </p:sp>
    </p:spTree>
    <p:extLst>
      <p:ext uri="{BB962C8B-B14F-4D97-AF65-F5344CB8AC3E}">
        <p14:creationId xmlns:p14="http://schemas.microsoft.com/office/powerpoint/2010/main" val="271471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3A1678D-F5DE-4037-9DD4-28CB0DB3AF1F}" type="slidenum">
              <a:rPr lang="en-US" smtClean="0">
                <a:solidFill>
                  <a:srgbClr val="000000"/>
                </a:solidFill>
              </a:rPr>
              <a:pPr>
                <a:defRPr/>
              </a:pPr>
              <a:t>16</a:t>
            </a:fld>
            <a:endParaRPr lang="en-US">
              <a:solidFill>
                <a:srgbClr val="000000"/>
              </a:solidFill>
            </a:endParaRPr>
          </a:p>
        </p:txBody>
      </p:sp>
      <p:sp>
        <p:nvSpPr>
          <p:cNvPr id="3" name="Rectangle 2"/>
          <p:cNvSpPr/>
          <p:nvPr/>
        </p:nvSpPr>
        <p:spPr>
          <a:xfrm>
            <a:off x="304800" y="533400"/>
            <a:ext cx="8382000" cy="6001643"/>
          </a:xfrm>
          <a:prstGeom prst="rect">
            <a:avLst/>
          </a:prstGeom>
        </p:spPr>
        <p:txBody>
          <a:bodyPr wrap="square">
            <a:spAutoFit/>
          </a:bodyPr>
          <a:lstStyle/>
          <a:p>
            <a:r>
              <a:rPr lang="en-US" sz="3200" b="1" i="1" dirty="0"/>
              <a:t>True solids are crystalline</a:t>
            </a:r>
            <a:r>
              <a:rPr lang="en-US" sz="3200" dirty="0"/>
              <a:t>, i.e., they have regular arrangements of atoms </a:t>
            </a:r>
            <a:r>
              <a:rPr lang="en-US" sz="3200" dirty="0" smtClean="0"/>
              <a:t>or groupings </a:t>
            </a:r>
            <a:r>
              <a:rPr lang="en-US" sz="3200" dirty="0"/>
              <a:t>of atoms in a lattice.</a:t>
            </a:r>
          </a:p>
          <a:p>
            <a:r>
              <a:rPr lang="en-US" sz="3200" b="1" i="1" dirty="0"/>
              <a:t>True liquids are amorphous</a:t>
            </a:r>
            <a:r>
              <a:rPr lang="en-US" sz="3200" dirty="0"/>
              <a:t>, i.e. the relative positions of the atoms or </a:t>
            </a:r>
            <a:r>
              <a:rPr lang="en-US" sz="3200" dirty="0" smtClean="0"/>
              <a:t>molecules are </a:t>
            </a:r>
            <a:r>
              <a:rPr lang="en-US" sz="3200" dirty="0"/>
              <a:t>not correlated except perhaps for nearest neighbors.</a:t>
            </a:r>
          </a:p>
          <a:p>
            <a:r>
              <a:rPr lang="en-US" sz="3200" dirty="0"/>
              <a:t>However, their density is quite high often only 10-20% lower than that of the </a:t>
            </a:r>
            <a:r>
              <a:rPr lang="en-US" sz="3200" dirty="0" smtClean="0"/>
              <a:t>solid formed </a:t>
            </a:r>
            <a:r>
              <a:rPr lang="en-US" sz="3200" dirty="0"/>
              <a:t>from the same atoms or molecules.</a:t>
            </a:r>
          </a:p>
          <a:p>
            <a:r>
              <a:rPr lang="en-US" sz="3200" dirty="0"/>
              <a:t>In addition, the thermal energy is high enough to continuously shuffle </a:t>
            </a:r>
            <a:r>
              <a:rPr lang="en-US" sz="3200" dirty="0" smtClean="0"/>
              <a:t>the arrangement </a:t>
            </a:r>
            <a:r>
              <a:rPr lang="en-US" sz="3200" dirty="0"/>
              <a:t>of the atoms or molecules.</a:t>
            </a:r>
          </a:p>
        </p:txBody>
      </p:sp>
    </p:spTree>
    <p:extLst>
      <p:ext uri="{BB962C8B-B14F-4D97-AF65-F5344CB8AC3E}">
        <p14:creationId xmlns:p14="http://schemas.microsoft.com/office/powerpoint/2010/main" val="1845564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3A1678D-F5DE-4037-9DD4-28CB0DB3AF1F}" type="slidenum">
              <a:rPr lang="en-US" smtClean="0">
                <a:solidFill>
                  <a:srgbClr val="000000"/>
                </a:solidFill>
              </a:rPr>
              <a:pPr>
                <a:defRPr/>
              </a:pPr>
              <a:t>17</a:t>
            </a:fld>
            <a:endParaRPr lang="en-US">
              <a:solidFill>
                <a:srgbClr val="000000"/>
              </a:solidFill>
            </a:endParaRPr>
          </a:p>
        </p:txBody>
      </p:sp>
      <p:sp>
        <p:nvSpPr>
          <p:cNvPr id="3" name="Rectangle 2"/>
          <p:cNvSpPr/>
          <p:nvPr/>
        </p:nvSpPr>
        <p:spPr>
          <a:xfrm>
            <a:off x="304800" y="533400"/>
            <a:ext cx="8610600" cy="5693866"/>
          </a:xfrm>
          <a:prstGeom prst="rect">
            <a:avLst/>
          </a:prstGeom>
        </p:spPr>
        <p:txBody>
          <a:bodyPr wrap="square">
            <a:spAutoFit/>
          </a:bodyPr>
          <a:lstStyle/>
          <a:p>
            <a:r>
              <a:rPr lang="en-US" sz="2800" b="1" i="1" dirty="0"/>
              <a:t>Amorphous “solids” have the structure of liquids</a:t>
            </a:r>
            <a:r>
              <a:rPr lang="en-US" sz="2800" dirty="0"/>
              <a:t>, but this is </a:t>
            </a:r>
            <a:r>
              <a:rPr lang="en-US" sz="2800" dirty="0" smtClean="0"/>
              <a:t>frozen </a:t>
            </a:r>
            <a:r>
              <a:rPr lang="en-US" sz="2800" dirty="0"/>
              <a:t>in” at </a:t>
            </a:r>
            <a:r>
              <a:rPr lang="en-US" sz="2800" dirty="0" smtClean="0"/>
              <a:t>low temperatures </a:t>
            </a:r>
            <a:r>
              <a:rPr lang="en-US" sz="2800" dirty="0"/>
              <a:t>so that structural changes cannot occur quickly enough on </a:t>
            </a:r>
            <a:r>
              <a:rPr lang="en-US" sz="2800" dirty="0" smtClean="0"/>
              <a:t>ordinary time </a:t>
            </a:r>
            <a:r>
              <a:rPr lang="en-US" sz="2800" dirty="0"/>
              <a:t>scales to produce liquid behavior</a:t>
            </a:r>
            <a:r>
              <a:rPr lang="en-US" sz="2800" dirty="0" smtClean="0"/>
              <a:t>.</a:t>
            </a:r>
          </a:p>
          <a:p>
            <a:endParaRPr lang="en-US" sz="2800" dirty="0"/>
          </a:p>
          <a:p>
            <a:r>
              <a:rPr lang="en-US" sz="2800" b="1" i="1" dirty="0"/>
              <a:t>Liquid crystalline materials </a:t>
            </a:r>
            <a:r>
              <a:rPr lang="en-US" sz="2800" dirty="0"/>
              <a:t>behave very much like a liquid in their flow </a:t>
            </a:r>
            <a:r>
              <a:rPr lang="en-US" sz="2800" dirty="0" smtClean="0"/>
              <a:t>behavior  but </a:t>
            </a:r>
            <a:r>
              <a:rPr lang="en-US" sz="2800" dirty="0"/>
              <a:t>have some elements or ordering associated with their structure. </a:t>
            </a:r>
            <a:r>
              <a:rPr lang="en-US" sz="2800" dirty="0" smtClean="0"/>
              <a:t>These materials </a:t>
            </a:r>
            <a:r>
              <a:rPr lang="en-US" sz="2800" dirty="0"/>
              <a:t>do not possess 3-dimensional order but (probably) only rotational </a:t>
            </a:r>
            <a:r>
              <a:rPr lang="en-US" sz="2800" dirty="0" smtClean="0"/>
              <a:t>order associated </a:t>
            </a:r>
            <a:r>
              <a:rPr lang="en-US" sz="2800" dirty="0"/>
              <a:t>with asymmetric molecules.</a:t>
            </a:r>
          </a:p>
          <a:p>
            <a:r>
              <a:rPr lang="en-US" sz="2800" dirty="0"/>
              <a:t>In the </a:t>
            </a:r>
            <a:r>
              <a:rPr lang="en-US" sz="2800" b="1" i="1" dirty="0"/>
              <a:t>gas state</a:t>
            </a:r>
            <a:r>
              <a:rPr lang="en-US" sz="2800" dirty="0"/>
              <a:t>, molecules are almost entirely free of the influence of </a:t>
            </a:r>
            <a:r>
              <a:rPr lang="en-US" sz="2800" dirty="0" smtClean="0"/>
              <a:t>other molecules</a:t>
            </a:r>
            <a:r>
              <a:rPr lang="en-US" sz="2800" dirty="0"/>
              <a:t>; there is virtually no structure and the densities are very low.</a:t>
            </a:r>
          </a:p>
        </p:txBody>
      </p:sp>
    </p:spTree>
    <p:extLst>
      <p:ext uri="{BB962C8B-B14F-4D97-AF65-F5344CB8AC3E}">
        <p14:creationId xmlns:p14="http://schemas.microsoft.com/office/powerpoint/2010/main" val="507888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3A1678D-F5DE-4037-9DD4-28CB0DB3AF1F}" type="slidenum">
              <a:rPr lang="en-US" smtClean="0">
                <a:solidFill>
                  <a:srgbClr val="000000"/>
                </a:solidFill>
              </a:rPr>
              <a:pPr>
                <a:defRPr/>
              </a:pPr>
              <a:t>18</a:t>
            </a:fld>
            <a:endParaRPr lang="en-US">
              <a:solidFill>
                <a:srgbClr val="000000"/>
              </a:solidFill>
            </a:endParaRPr>
          </a:p>
        </p:txBody>
      </p:sp>
      <p:sp>
        <p:nvSpPr>
          <p:cNvPr id="3" name="Rectangle 2"/>
          <p:cNvSpPr/>
          <p:nvPr/>
        </p:nvSpPr>
        <p:spPr>
          <a:xfrm>
            <a:off x="228600" y="609600"/>
            <a:ext cx="8915400" cy="5632311"/>
          </a:xfrm>
          <a:prstGeom prst="rect">
            <a:avLst/>
          </a:prstGeom>
        </p:spPr>
        <p:txBody>
          <a:bodyPr wrap="square">
            <a:spAutoFit/>
          </a:bodyPr>
          <a:lstStyle/>
          <a:p>
            <a:r>
              <a:rPr lang="en-US" sz="2000" dirty="0"/>
              <a:t>On the basis of the above discussion, a reasonable classification can be made </a:t>
            </a:r>
            <a:r>
              <a:rPr lang="en-US" sz="2000" dirty="0" smtClean="0"/>
              <a:t>as follows</a:t>
            </a:r>
            <a:r>
              <a:rPr lang="en-US" sz="2000" dirty="0"/>
              <a:t>:</a:t>
            </a:r>
          </a:p>
          <a:p>
            <a:r>
              <a:rPr lang="en-US" sz="2000" dirty="0"/>
              <a:t>􀀩 A solid is a material that conforms to the "everyday" concept of a solid; it </a:t>
            </a:r>
            <a:r>
              <a:rPr lang="en-US" sz="2000" dirty="0" smtClean="0"/>
              <a:t>should always </a:t>
            </a:r>
            <a:r>
              <a:rPr lang="en-US" sz="2000" dirty="0"/>
              <a:t>be stated whether we are dealing with a crystalline or an </a:t>
            </a:r>
            <a:r>
              <a:rPr lang="en-US" sz="2000" dirty="0" smtClean="0"/>
              <a:t>amorphous material.</a:t>
            </a:r>
          </a:p>
          <a:p>
            <a:endParaRPr lang="en-US" sz="2000" dirty="0"/>
          </a:p>
          <a:p>
            <a:r>
              <a:rPr lang="en-US" sz="2000" dirty="0"/>
              <a:t>This will correspond closely with the stricter definition involving a solid as </a:t>
            </a:r>
            <a:r>
              <a:rPr lang="en-US" sz="2000" dirty="0" smtClean="0"/>
              <a:t>a material </a:t>
            </a:r>
            <a:r>
              <a:rPr lang="en-US" sz="2000" dirty="0"/>
              <a:t>that has been cooled to below its crystallization </a:t>
            </a:r>
            <a:r>
              <a:rPr lang="en-US" sz="2000" dirty="0" smtClean="0"/>
              <a:t>temperature (</a:t>
            </a:r>
            <a:r>
              <a:rPr lang="en-US" sz="2000" dirty="0" err="1"/>
              <a:t>crystallizable</a:t>
            </a:r>
            <a:r>
              <a:rPr lang="en-US" sz="2000" dirty="0"/>
              <a:t> materials) or its glass formation temperature (for glass </a:t>
            </a:r>
            <a:r>
              <a:rPr lang="en-US" sz="2000" dirty="0" smtClean="0"/>
              <a:t>forming solids</a:t>
            </a:r>
            <a:r>
              <a:rPr lang="en-US" sz="2000" dirty="0"/>
              <a:t>)</a:t>
            </a:r>
          </a:p>
          <a:p>
            <a:r>
              <a:rPr lang="en-US" sz="2000" dirty="0"/>
              <a:t>􀀩 Similarly, a liquid material corresponds to the “everyday” concept of a liquid</a:t>
            </a:r>
          </a:p>
          <a:p>
            <a:r>
              <a:rPr lang="en-US" sz="2000" dirty="0"/>
              <a:t>whereby the material changes shape readily under very small forces</a:t>
            </a:r>
            <a:r>
              <a:rPr lang="en-US" sz="2000" dirty="0" smtClean="0"/>
              <a:t>. This </a:t>
            </a:r>
            <a:r>
              <a:rPr lang="en-US" sz="2000" dirty="0"/>
              <a:t>is in reasonable agreement with the stricter definition of a liquid as a </a:t>
            </a:r>
            <a:r>
              <a:rPr lang="en-US" sz="2000" dirty="0" smtClean="0"/>
              <a:t>material that </a:t>
            </a:r>
            <a:r>
              <a:rPr lang="en-US" sz="2000" dirty="0"/>
              <a:t>is above its crystallization or glass formation temperature.</a:t>
            </a:r>
          </a:p>
          <a:p>
            <a:r>
              <a:rPr lang="en-US" sz="2000" dirty="0"/>
              <a:t>􀀩 The gas or vapor state is the simplest to comprehend and treat scientifically</a:t>
            </a:r>
            <a:r>
              <a:rPr lang="en-US" sz="2000" dirty="0" smtClean="0"/>
              <a:t>; however</a:t>
            </a:r>
            <a:r>
              <a:rPr lang="en-US" sz="2000" dirty="0"/>
              <a:t>, it plays the least role in materials science.</a:t>
            </a:r>
          </a:p>
          <a:p>
            <a:r>
              <a:rPr lang="en-US" sz="2000" dirty="0"/>
              <a:t>For many materials, e.g. all polymers, the gas state cannot be reached </a:t>
            </a:r>
            <a:r>
              <a:rPr lang="en-US" sz="2000" dirty="0" smtClean="0"/>
              <a:t>because the </a:t>
            </a:r>
            <a:r>
              <a:rPr lang="en-US" sz="2000" dirty="0"/>
              <a:t>substance decomposes before temperatures high enough for the vapor </a:t>
            </a:r>
            <a:r>
              <a:rPr lang="en-US" sz="2000" dirty="0" smtClean="0"/>
              <a:t>state can </a:t>
            </a:r>
            <a:r>
              <a:rPr lang="en-US" sz="2000" dirty="0"/>
              <a:t>be achieved</a:t>
            </a:r>
            <a:r>
              <a:rPr lang="en-US" sz="2000" dirty="0" smtClean="0"/>
              <a:t>.</a:t>
            </a:r>
          </a:p>
          <a:p>
            <a:r>
              <a:rPr lang="en-US" sz="2000" dirty="0"/>
              <a:t>Liquid crystalline materials must be considered as a separate entity</a:t>
            </a:r>
          </a:p>
        </p:txBody>
      </p:sp>
    </p:spTree>
    <p:extLst>
      <p:ext uri="{BB962C8B-B14F-4D97-AF65-F5344CB8AC3E}">
        <p14:creationId xmlns:p14="http://schemas.microsoft.com/office/powerpoint/2010/main" val="2512316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3A1678D-F5DE-4037-9DD4-28CB0DB3AF1F}" type="slidenum">
              <a:rPr lang="en-US" smtClean="0">
                <a:solidFill>
                  <a:srgbClr val="000000"/>
                </a:solidFill>
              </a:rPr>
              <a:pPr>
                <a:defRPr/>
              </a:pPr>
              <a:t>19</a:t>
            </a:fld>
            <a:endParaRPr lang="en-US">
              <a:solidFill>
                <a:srgbClr val="000000"/>
              </a:solidFill>
            </a:endParaRPr>
          </a:p>
        </p:txBody>
      </p:sp>
      <p:sp>
        <p:nvSpPr>
          <p:cNvPr id="3" name="Rectangle 2"/>
          <p:cNvSpPr/>
          <p:nvPr/>
        </p:nvSpPr>
        <p:spPr>
          <a:xfrm>
            <a:off x="228600" y="381000"/>
            <a:ext cx="8915400" cy="5632311"/>
          </a:xfrm>
          <a:prstGeom prst="rect">
            <a:avLst/>
          </a:prstGeom>
        </p:spPr>
        <p:txBody>
          <a:bodyPr wrap="square">
            <a:spAutoFit/>
          </a:bodyPr>
          <a:lstStyle/>
          <a:p>
            <a:r>
              <a:rPr lang="en-US" sz="2000" b="1" dirty="0"/>
              <a:t>Solid Materials: basic concepts of crystallization, glass formation </a:t>
            </a:r>
            <a:r>
              <a:rPr lang="en-US" sz="2000" b="1" dirty="0" smtClean="0"/>
              <a:t>and melting</a:t>
            </a:r>
            <a:r>
              <a:rPr lang="en-US" sz="2000" b="1" dirty="0"/>
              <a:t>.</a:t>
            </a:r>
          </a:p>
          <a:p>
            <a:r>
              <a:rPr lang="en-US" sz="2000" b="1" dirty="0"/>
              <a:t>Assumptions.</a:t>
            </a:r>
          </a:p>
          <a:p>
            <a:pPr marL="342900" indent="-342900">
              <a:buFont typeface="Wingdings" pitchFamily="2" charset="2"/>
              <a:buChar char="q"/>
            </a:pPr>
            <a:r>
              <a:rPr lang="en-US" sz="2000" dirty="0" smtClean="0"/>
              <a:t> </a:t>
            </a:r>
            <a:r>
              <a:rPr lang="en-US" sz="2000" dirty="0"/>
              <a:t>One-component systems (therefore alloys, blends, etc.) are excluded for </a:t>
            </a:r>
            <a:r>
              <a:rPr lang="en-US" sz="2000" dirty="0" smtClean="0"/>
              <a:t>the present</a:t>
            </a:r>
            <a:r>
              <a:rPr lang="en-US" sz="2000" dirty="0"/>
              <a:t>.</a:t>
            </a:r>
          </a:p>
          <a:p>
            <a:pPr marL="342900" indent="-342900">
              <a:buFont typeface="Wingdings" pitchFamily="2" charset="2"/>
              <a:buChar char="q"/>
            </a:pPr>
            <a:r>
              <a:rPr lang="en-US" sz="2000" dirty="0" smtClean="0"/>
              <a:t>Materials </a:t>
            </a:r>
            <a:r>
              <a:rPr lang="en-US" sz="2000" dirty="0"/>
              <a:t>can exist at sufficiently high enough temperatures as liquids (melts)</a:t>
            </a:r>
          </a:p>
          <a:p>
            <a:pPr marL="342900" indent="-342900">
              <a:buFont typeface="Wingdings" pitchFamily="2" charset="2"/>
              <a:buChar char="q"/>
            </a:pPr>
            <a:r>
              <a:rPr lang="en-US" sz="2000" dirty="0"/>
              <a:t>without any long-range order</a:t>
            </a:r>
            <a:r>
              <a:rPr lang="en-US" sz="2000" dirty="0" smtClean="0"/>
              <a:t>. There </a:t>
            </a:r>
            <a:r>
              <a:rPr lang="en-US" sz="2000" dirty="0"/>
              <a:t>are important classes of materials that never involve an equilibrium </a:t>
            </a:r>
            <a:r>
              <a:rPr lang="en-US" sz="2000" dirty="0" smtClean="0"/>
              <a:t>melt during </a:t>
            </a:r>
            <a:r>
              <a:rPr lang="en-US" sz="2000" dirty="0"/>
              <a:t>their formation process.</a:t>
            </a:r>
          </a:p>
          <a:p>
            <a:pPr marL="342900" indent="-342900">
              <a:buFont typeface="Wingdings" pitchFamily="2" charset="2"/>
              <a:buChar char="q"/>
            </a:pPr>
            <a:r>
              <a:rPr lang="en-US" sz="2000" dirty="0" smtClean="0"/>
              <a:t>An </a:t>
            </a:r>
            <a:r>
              <a:rPr lang="en-US" sz="2000" dirty="0"/>
              <a:t>important example is epoxy resins that are synthesized directly into </a:t>
            </a:r>
            <a:r>
              <a:rPr lang="en-US" sz="2000" dirty="0" smtClean="0"/>
              <a:t>a (</a:t>
            </a:r>
            <a:r>
              <a:rPr lang="en-US" sz="2000" dirty="0"/>
              <a:t>glassy) solid state during the curing or hardening reaction</a:t>
            </a:r>
            <a:r>
              <a:rPr lang="en-US" sz="2000" dirty="0" smtClean="0"/>
              <a:t>. </a:t>
            </a:r>
            <a:endParaRPr lang="en-US" sz="2000" dirty="0"/>
          </a:p>
          <a:p>
            <a:pPr marL="342900" indent="-342900">
              <a:buFont typeface="Wingdings" pitchFamily="2" charset="2"/>
              <a:buChar char="q"/>
            </a:pPr>
            <a:r>
              <a:rPr lang="en-US" sz="2000" dirty="0"/>
              <a:t>The melt is the only state of matter (other than the gas) in which materials exist in </a:t>
            </a:r>
            <a:r>
              <a:rPr lang="en-US" sz="2000" dirty="0" smtClean="0"/>
              <a:t>a state </a:t>
            </a:r>
            <a:r>
              <a:rPr lang="en-US" sz="2000" dirty="0"/>
              <a:t>of thermodynamic equilibrium.</a:t>
            </a:r>
          </a:p>
          <a:p>
            <a:pPr marL="342900" indent="-342900">
              <a:buFont typeface="Wingdings" pitchFamily="2" charset="2"/>
              <a:buChar char="q"/>
            </a:pPr>
            <a:r>
              <a:rPr lang="en-US" sz="2000" dirty="0" smtClean="0"/>
              <a:t>Whenever </a:t>
            </a:r>
            <a:r>
              <a:rPr lang="en-US" sz="2000" dirty="0"/>
              <a:t>a material is reheated into the melt region, it reaches the same </a:t>
            </a:r>
            <a:r>
              <a:rPr lang="en-US" sz="2000" dirty="0" smtClean="0"/>
              <a:t>state depending </a:t>
            </a:r>
            <a:r>
              <a:rPr lang="en-US" sz="2000" dirty="0"/>
              <a:t>upon only temperature, pressure and possibly other state </a:t>
            </a:r>
            <a:r>
              <a:rPr lang="en-US" sz="2000" dirty="0" smtClean="0"/>
              <a:t>variables (</a:t>
            </a:r>
            <a:r>
              <a:rPr lang="en-US" sz="2000" dirty="0"/>
              <a:t>if no chemical changes have occurred).</a:t>
            </a:r>
          </a:p>
          <a:p>
            <a:pPr marL="342900" indent="-342900">
              <a:buFont typeface="Wingdings" pitchFamily="2" charset="2"/>
              <a:buChar char="q"/>
            </a:pPr>
            <a:r>
              <a:rPr lang="en-US" sz="2000" dirty="0"/>
              <a:t>As the material is cooled, a number of changes may occur which </a:t>
            </a:r>
            <a:r>
              <a:rPr lang="en-US" sz="2000" dirty="0" smtClean="0"/>
              <a:t>allow classification </a:t>
            </a:r>
            <a:r>
              <a:rPr lang="en-US" sz="2000" dirty="0"/>
              <a:t>of the material at the lower temperature.</a:t>
            </a:r>
          </a:p>
          <a:p>
            <a:pPr marL="342900" indent="-342900">
              <a:buFont typeface="Wingdings" pitchFamily="2" charset="2"/>
              <a:buChar char="q"/>
            </a:pPr>
            <a:r>
              <a:rPr lang="en-US" sz="2000" dirty="0"/>
              <a:t>Additional information can be obtained by re-heating the material into the </a:t>
            </a:r>
            <a:r>
              <a:rPr lang="en-US" sz="2000" dirty="0" smtClean="0"/>
              <a:t>melt state</a:t>
            </a:r>
            <a:r>
              <a:rPr lang="en-US" sz="2000" dirty="0"/>
              <a:t>.</a:t>
            </a:r>
          </a:p>
        </p:txBody>
      </p:sp>
    </p:spTree>
    <p:extLst>
      <p:ext uri="{BB962C8B-B14F-4D97-AF65-F5344CB8AC3E}">
        <p14:creationId xmlns:p14="http://schemas.microsoft.com/office/powerpoint/2010/main" val="171778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990600" y="304800"/>
            <a:ext cx="7772400" cy="1447800"/>
          </a:xfrm>
          <a:extLst>
            <a:ext uri="{91240B29-F687-4F45-9708-019B960494DF}">
              <a14:hiddenLine xmlns:a14="http://schemas.microsoft.com/office/drawing/2010/main" w="15875">
                <a:solidFill>
                  <a:schemeClr val="tx1"/>
                </a:solidFill>
                <a:miter lim="800000"/>
                <a:headEnd/>
                <a:tailEnd/>
              </a14:hiddenLine>
            </a:ext>
          </a:extLst>
        </p:spPr>
        <p:txBody>
          <a:bodyPr/>
          <a:lstStyle/>
          <a:p>
            <a:pPr eaLnBrk="1" hangingPunct="1"/>
            <a:r>
              <a:rPr lang="en-US" sz="4000" b="1" dirty="0" smtClean="0"/>
              <a:t>Our Text Book:</a:t>
            </a:r>
          </a:p>
        </p:txBody>
      </p:sp>
      <p:sp>
        <p:nvSpPr>
          <p:cNvPr id="11267" name="Rectangle 3"/>
          <p:cNvSpPr>
            <a:spLocks noGrp="1" noChangeArrowheads="1"/>
          </p:cNvSpPr>
          <p:nvPr>
            <p:ph type="subTitle" idx="1"/>
          </p:nvPr>
        </p:nvSpPr>
        <p:spPr>
          <a:xfrm>
            <a:off x="609599" y="1828800"/>
            <a:ext cx="8551985" cy="2743200"/>
          </a:xfrm>
          <a:ln w="15875">
            <a:solidFill>
              <a:schemeClr val="bg1"/>
            </a:solidFill>
            <a:miter lim="800000"/>
            <a:headEnd/>
            <a:tailEnd/>
          </a:ln>
        </p:spPr>
        <p:txBody>
          <a:bodyPr>
            <a:normAutofit/>
          </a:bodyPr>
          <a:lstStyle/>
          <a:p>
            <a:pPr marL="514350" indent="-514350" algn="l" eaLnBrk="1" hangingPunct="1">
              <a:buFont typeface="+mj-lt"/>
              <a:buAutoNum type="arabicPeriod"/>
            </a:pPr>
            <a:r>
              <a:rPr lang="en-US" b="1" dirty="0" smtClean="0">
                <a:solidFill>
                  <a:schemeClr val="tx1"/>
                </a:solidFill>
                <a:latin typeface="Times New Roman" pitchFamily="18" charset="0"/>
                <a:cs typeface="Times New Roman" pitchFamily="18" charset="0"/>
              </a:rPr>
              <a:t>Material Science and Engineering :An Introduction </a:t>
            </a:r>
            <a:r>
              <a:rPr lang="en-US" sz="2800" b="1" dirty="0" smtClean="0">
                <a:solidFill>
                  <a:schemeClr val="tx1"/>
                </a:solidFill>
                <a:latin typeface="Times New Roman" pitchFamily="18" charset="0"/>
                <a:cs typeface="Times New Roman" pitchFamily="18" charset="0"/>
              </a:rPr>
              <a:t>by William D. </a:t>
            </a:r>
            <a:r>
              <a:rPr lang="en-US" sz="2800" b="1" dirty="0" err="1" smtClean="0">
                <a:solidFill>
                  <a:schemeClr val="tx1"/>
                </a:solidFill>
                <a:latin typeface="Times New Roman" pitchFamily="18" charset="0"/>
                <a:cs typeface="Times New Roman" pitchFamily="18" charset="0"/>
              </a:rPr>
              <a:t>Callister</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Jr</a:t>
            </a:r>
            <a:r>
              <a:rPr lang="en-US" sz="2800" b="1" dirty="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 Seventh Edition, John Wiley &amp; Sons, Inc.</a:t>
            </a:r>
          </a:p>
          <a:p>
            <a:pPr marL="514350" indent="-514350" algn="l" eaLnBrk="1" hangingPunct="1">
              <a:buFont typeface="+mj-lt"/>
              <a:buAutoNum type="arabicPeriod"/>
            </a:pPr>
            <a:r>
              <a:rPr lang="en-US" sz="2800" b="1" dirty="0" smtClean="0">
                <a:solidFill>
                  <a:schemeClr val="tx1"/>
                </a:solidFill>
                <a:latin typeface="Times New Roman" pitchFamily="18" charset="0"/>
                <a:cs typeface="Times New Roman" pitchFamily="18" charset="0"/>
              </a:rPr>
              <a:t>Material Science and Engineering A first Course:  Fifth Edition by V </a:t>
            </a:r>
            <a:r>
              <a:rPr lang="en-US" sz="2800" b="1" dirty="0" err="1" smtClean="0">
                <a:solidFill>
                  <a:schemeClr val="tx1"/>
                </a:solidFill>
                <a:latin typeface="Times New Roman" pitchFamily="18" charset="0"/>
                <a:cs typeface="Times New Roman" pitchFamily="18" charset="0"/>
              </a:rPr>
              <a:t>Raghavan</a:t>
            </a:r>
            <a:r>
              <a:rPr lang="en-US" sz="2800" b="1" dirty="0" smtClean="0">
                <a:solidFill>
                  <a:schemeClr val="tx1"/>
                </a:solidFill>
                <a:latin typeface="Times New Roman" pitchFamily="18" charset="0"/>
                <a:cs typeface="Times New Roman" pitchFamily="18" charset="0"/>
              </a:rPr>
              <a:t> PHI</a:t>
            </a:r>
          </a:p>
        </p:txBody>
      </p:sp>
    </p:spTree>
    <p:extLst>
      <p:ext uri="{BB962C8B-B14F-4D97-AF65-F5344CB8AC3E}">
        <p14:creationId xmlns:p14="http://schemas.microsoft.com/office/powerpoint/2010/main" val="1148758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3A1678D-F5DE-4037-9DD4-28CB0DB3AF1F}" type="slidenum">
              <a:rPr lang="en-US" smtClean="0">
                <a:solidFill>
                  <a:srgbClr val="000000"/>
                </a:solidFill>
              </a:rPr>
              <a:pPr>
                <a:defRPr/>
              </a:pPr>
              <a:t>20</a:t>
            </a:fld>
            <a:endParaRPr lang="en-US">
              <a:solidFill>
                <a:srgbClr val="000000"/>
              </a:solidFill>
            </a:endParaRPr>
          </a:p>
        </p:txBody>
      </p:sp>
      <p:sp>
        <p:nvSpPr>
          <p:cNvPr id="3" name="Rectangle 2"/>
          <p:cNvSpPr/>
          <p:nvPr/>
        </p:nvSpPr>
        <p:spPr>
          <a:xfrm>
            <a:off x="457200" y="474345"/>
            <a:ext cx="8686800" cy="5324535"/>
          </a:xfrm>
          <a:prstGeom prst="rect">
            <a:avLst/>
          </a:prstGeom>
        </p:spPr>
        <p:txBody>
          <a:bodyPr wrap="square">
            <a:spAutoFit/>
          </a:bodyPr>
          <a:lstStyle/>
          <a:p>
            <a:pPr algn="just"/>
            <a:r>
              <a:rPr lang="en-US" sz="2000" b="1" dirty="0"/>
              <a:t>Techniques for studying the solid – liquid transition</a:t>
            </a:r>
            <a:r>
              <a:rPr lang="en-US" sz="2000" b="1" dirty="0" smtClean="0"/>
              <a:t>. </a:t>
            </a:r>
            <a:r>
              <a:rPr lang="en-US" sz="2000" b="1" i="1" dirty="0" err="1" smtClean="0"/>
              <a:t>Dilatometry</a:t>
            </a:r>
            <a:r>
              <a:rPr lang="en-US" sz="2000" b="1" i="1" dirty="0"/>
              <a:t>.</a:t>
            </a:r>
          </a:p>
          <a:p>
            <a:pPr algn="just"/>
            <a:r>
              <a:rPr lang="en-US" sz="2000" dirty="0"/>
              <a:t>The volume is measured as a function of temperature.</a:t>
            </a:r>
          </a:p>
          <a:p>
            <a:pPr algn="just"/>
            <a:r>
              <a:rPr lang="en-US" sz="2000" dirty="0"/>
              <a:t>Measuring the linear dimensions is not suitable if liquids are involved since </a:t>
            </a:r>
            <a:r>
              <a:rPr lang="en-US" sz="2000" dirty="0" smtClean="0"/>
              <a:t>the linear </a:t>
            </a:r>
            <a:r>
              <a:rPr lang="en-US" sz="2000" dirty="0"/>
              <a:t>dimension can change without a change in the volume.</a:t>
            </a:r>
          </a:p>
          <a:p>
            <a:pPr algn="just"/>
            <a:r>
              <a:rPr lang="en-US" sz="2000" b="1" i="1" dirty="0"/>
              <a:t>Differential Thermal Analysis (DTA) and Differential Scanning </a:t>
            </a:r>
            <a:r>
              <a:rPr lang="en-US" sz="2000" b="1" i="1" dirty="0" err="1"/>
              <a:t>Calorimetry</a:t>
            </a:r>
            <a:endParaRPr lang="en-US" sz="2000" b="1" i="1" dirty="0"/>
          </a:p>
          <a:p>
            <a:pPr algn="just"/>
            <a:r>
              <a:rPr lang="en-US" sz="2000" b="1" i="1" dirty="0"/>
              <a:t>(DSC).</a:t>
            </a:r>
          </a:p>
          <a:p>
            <a:pPr algn="just"/>
            <a:r>
              <a:rPr lang="en-US" sz="2000" dirty="0"/>
              <a:t>A sample and an inert reference material are placed symmetrically inside a </a:t>
            </a:r>
            <a:r>
              <a:rPr lang="en-US" sz="2000" dirty="0" smtClean="0"/>
              <a:t>furnace in </a:t>
            </a:r>
            <a:r>
              <a:rPr lang="en-US" sz="2000" dirty="0"/>
              <a:t>which the temperature is changed linearly with time.</a:t>
            </a:r>
          </a:p>
          <a:p>
            <a:pPr algn="just"/>
            <a:r>
              <a:rPr lang="en-US" sz="2000" dirty="0"/>
              <a:t>In one method (DTA) the temperature difference between the sample </a:t>
            </a:r>
            <a:r>
              <a:rPr lang="en-US" sz="2000" dirty="0" smtClean="0"/>
              <a:t>and reference </a:t>
            </a:r>
            <a:r>
              <a:rPr lang="en-US" sz="2000" dirty="0"/>
              <a:t>is measured and recorded directly as a function of the </a:t>
            </a:r>
            <a:r>
              <a:rPr lang="en-US" sz="2000" dirty="0" smtClean="0"/>
              <a:t>sample temperature.</a:t>
            </a:r>
          </a:p>
          <a:p>
            <a:pPr algn="just"/>
            <a:r>
              <a:rPr lang="en-US" sz="2000" dirty="0"/>
              <a:t>If both the reference and sample have the same specific heat, the </a:t>
            </a:r>
            <a:r>
              <a:rPr lang="en-US" sz="2000" dirty="0" smtClean="0"/>
              <a:t>temperature difference </a:t>
            </a:r>
            <a:r>
              <a:rPr lang="en-US" sz="2000" dirty="0"/>
              <a:t>will be zero between sample and reference.</a:t>
            </a:r>
          </a:p>
          <a:p>
            <a:pPr algn="just"/>
            <a:r>
              <a:rPr lang="en-US" sz="2000" dirty="0"/>
              <a:t>If both the reference and sample have different specific heat values, a </a:t>
            </a:r>
            <a:r>
              <a:rPr lang="en-US" sz="2000" dirty="0" smtClean="0"/>
              <a:t>temperature difference </a:t>
            </a:r>
            <a:r>
              <a:rPr lang="en-US" sz="2000" dirty="0"/>
              <a:t>(representative of the specific heat) will be measured.</a:t>
            </a:r>
          </a:p>
          <a:p>
            <a:pPr algn="just"/>
            <a:r>
              <a:rPr lang="en-US" sz="2000" dirty="0"/>
              <a:t>When a sample undergoes any kind of transformation that uses or </a:t>
            </a:r>
            <a:r>
              <a:rPr lang="en-US" sz="2000"/>
              <a:t>emits </a:t>
            </a:r>
            <a:r>
              <a:rPr lang="en-US" sz="2000" smtClean="0"/>
              <a:t>energy (</a:t>
            </a:r>
            <a:r>
              <a:rPr lang="en-US" sz="2000" dirty="0"/>
              <a:t>heat), the temperature difference between the sample and reference </a:t>
            </a:r>
            <a:r>
              <a:rPr lang="en-US" sz="2000"/>
              <a:t>will </a:t>
            </a:r>
            <a:r>
              <a:rPr lang="en-US" sz="2000" smtClean="0"/>
              <a:t>change further</a:t>
            </a:r>
            <a:r>
              <a:rPr lang="en-US" sz="2000" dirty="0"/>
              <a:t>.</a:t>
            </a:r>
          </a:p>
        </p:txBody>
      </p:sp>
    </p:spTree>
    <p:extLst>
      <p:ext uri="{BB962C8B-B14F-4D97-AF65-F5344CB8AC3E}">
        <p14:creationId xmlns:p14="http://schemas.microsoft.com/office/powerpoint/2010/main" val="889250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771"/>
            <a:ext cx="7772400" cy="1121229"/>
          </a:xfrm>
        </p:spPr>
        <p:txBody>
          <a:bodyPr>
            <a:normAutofit fontScale="90000"/>
          </a:bodyPr>
          <a:lstStyle/>
          <a:p>
            <a:r>
              <a:rPr lang="en-US" dirty="0">
                <a:latin typeface="Arial"/>
              </a:rPr>
              <a:t>Differential Scanning </a:t>
            </a:r>
            <a:r>
              <a:rPr lang="en-US" dirty="0" err="1">
                <a:latin typeface="Arial"/>
              </a:rPr>
              <a:t>calorimetry</a:t>
            </a:r>
            <a:r>
              <a:rPr lang="en-US" dirty="0">
                <a:latin typeface="Arial"/>
              </a:rPr>
              <a:t> </a:t>
            </a:r>
            <a:r>
              <a:rPr lang="en-US" dirty="0" smtClean="0">
                <a:latin typeface="Arial"/>
              </a:rPr>
              <a:t>(</a:t>
            </a:r>
            <a:r>
              <a:rPr lang="en-US" dirty="0" smtClean="0"/>
              <a:t>DSC)</a:t>
            </a:r>
            <a:endParaRPr lang="en-US" dirty="0"/>
          </a:p>
        </p:txBody>
      </p:sp>
      <p:sp>
        <p:nvSpPr>
          <p:cNvPr id="3" name="Subtitle 2"/>
          <p:cNvSpPr>
            <a:spLocks noGrp="1"/>
          </p:cNvSpPr>
          <p:nvPr>
            <p:ph type="subTitle" idx="1"/>
          </p:nvPr>
        </p:nvSpPr>
        <p:spPr>
          <a:xfrm>
            <a:off x="381000" y="1143000"/>
            <a:ext cx="8610600" cy="5410200"/>
          </a:xfrm>
        </p:spPr>
        <p:txBody>
          <a:bodyPr>
            <a:normAutofit fontScale="85000" lnSpcReduction="10000"/>
          </a:bodyPr>
          <a:lstStyle/>
          <a:p>
            <a:pPr marL="457200" indent="-457200" algn="just">
              <a:buFont typeface="Arial" pitchFamily="34" charset="0"/>
              <a:buChar char="•"/>
            </a:pPr>
            <a:r>
              <a:rPr lang="en-US" dirty="0">
                <a:solidFill>
                  <a:schemeClr val="tx1"/>
                </a:solidFill>
                <a:latin typeface="Arial"/>
              </a:rPr>
              <a:t>In the other </a:t>
            </a:r>
            <a:r>
              <a:rPr lang="en-US" dirty="0" smtClean="0">
                <a:solidFill>
                  <a:schemeClr val="tx1"/>
                </a:solidFill>
                <a:latin typeface="Arial"/>
              </a:rPr>
              <a:t>method Differential Scanning </a:t>
            </a:r>
            <a:r>
              <a:rPr lang="en-US" dirty="0" err="1" smtClean="0">
                <a:solidFill>
                  <a:schemeClr val="tx1"/>
                </a:solidFill>
                <a:latin typeface="Arial"/>
              </a:rPr>
              <a:t>calorimetry</a:t>
            </a:r>
            <a:r>
              <a:rPr lang="en-US" dirty="0" smtClean="0">
                <a:solidFill>
                  <a:schemeClr val="tx1"/>
                </a:solidFill>
                <a:latin typeface="Arial"/>
              </a:rPr>
              <a:t>  </a:t>
            </a:r>
            <a:r>
              <a:rPr lang="en-US" dirty="0">
                <a:solidFill>
                  <a:schemeClr val="tx1"/>
                </a:solidFill>
                <a:latin typeface="Arial"/>
              </a:rPr>
              <a:t>(DSC) special circuitry keeps the </a:t>
            </a:r>
            <a:r>
              <a:rPr lang="en-US" dirty="0" smtClean="0">
                <a:solidFill>
                  <a:schemeClr val="tx1"/>
                </a:solidFill>
                <a:latin typeface="Arial"/>
              </a:rPr>
              <a:t>temperature difference </a:t>
            </a:r>
            <a:r>
              <a:rPr lang="en-US" dirty="0">
                <a:solidFill>
                  <a:schemeClr val="tx1"/>
                </a:solidFill>
                <a:latin typeface="Arial"/>
              </a:rPr>
              <a:t>at </a:t>
            </a:r>
            <a:r>
              <a:rPr lang="en-US" dirty="0" smtClean="0">
                <a:solidFill>
                  <a:schemeClr val="tx1"/>
                </a:solidFill>
                <a:latin typeface="Arial"/>
              </a:rPr>
              <a:t>a value </a:t>
            </a:r>
            <a:r>
              <a:rPr lang="en-US" dirty="0">
                <a:solidFill>
                  <a:schemeClr val="tx1"/>
                </a:solidFill>
                <a:latin typeface="Arial"/>
              </a:rPr>
              <a:t>of zero by means of small heaters under the sample and reference material.</a:t>
            </a:r>
          </a:p>
          <a:p>
            <a:pPr marL="457200" indent="-457200" algn="just">
              <a:buFont typeface="Arial" pitchFamily="34" charset="0"/>
              <a:buChar char="•"/>
            </a:pPr>
            <a:r>
              <a:rPr lang="en-US" dirty="0">
                <a:solidFill>
                  <a:schemeClr val="tx1"/>
                </a:solidFill>
                <a:latin typeface="Arial"/>
              </a:rPr>
              <a:t>The thermal analysis signal in this case is the power required to maintain a </a:t>
            </a:r>
            <a:r>
              <a:rPr lang="en-US" dirty="0" smtClean="0">
                <a:solidFill>
                  <a:schemeClr val="tx1"/>
                </a:solidFill>
                <a:latin typeface="Arial"/>
              </a:rPr>
              <a:t>zero temperature </a:t>
            </a:r>
            <a:r>
              <a:rPr lang="en-US" dirty="0">
                <a:solidFill>
                  <a:schemeClr val="tx1"/>
                </a:solidFill>
                <a:latin typeface="Arial"/>
              </a:rPr>
              <a:t>difference.</a:t>
            </a:r>
          </a:p>
          <a:p>
            <a:pPr marL="457200" indent="-457200" algn="just">
              <a:buFont typeface="Arial" pitchFamily="34" charset="0"/>
              <a:buChar char="•"/>
            </a:pPr>
            <a:r>
              <a:rPr lang="en-US" dirty="0">
                <a:solidFill>
                  <a:schemeClr val="tx1"/>
                </a:solidFill>
                <a:latin typeface="Arial"/>
              </a:rPr>
              <a:t>It reflects the specific heat of the sample and any heats of transformation just as </a:t>
            </a:r>
            <a:r>
              <a:rPr lang="en-US" dirty="0" smtClean="0">
                <a:solidFill>
                  <a:schemeClr val="tx1"/>
                </a:solidFill>
                <a:latin typeface="Arial"/>
              </a:rPr>
              <a:t>in the </a:t>
            </a:r>
            <a:r>
              <a:rPr lang="en-US" dirty="0">
                <a:solidFill>
                  <a:schemeClr val="tx1"/>
                </a:solidFill>
                <a:latin typeface="Arial"/>
              </a:rPr>
              <a:t>DTA method.</a:t>
            </a:r>
          </a:p>
          <a:p>
            <a:pPr marL="457200" indent="-457200" algn="just">
              <a:buFont typeface="Arial" pitchFamily="34" charset="0"/>
              <a:buChar char="•"/>
            </a:pPr>
            <a:r>
              <a:rPr lang="en-US" dirty="0">
                <a:solidFill>
                  <a:schemeClr val="tx1"/>
                </a:solidFill>
                <a:latin typeface="Arial"/>
              </a:rPr>
              <a:t>In the discussion that follows, the thermal analysis signal is either the </a:t>
            </a:r>
            <a:r>
              <a:rPr lang="en-US" dirty="0" smtClean="0">
                <a:solidFill>
                  <a:schemeClr val="tx1"/>
                </a:solidFill>
                <a:latin typeface="Arial"/>
              </a:rPr>
              <a:t>temperature difference </a:t>
            </a:r>
            <a:r>
              <a:rPr lang="en-US" dirty="0">
                <a:solidFill>
                  <a:schemeClr val="tx1"/>
                </a:solidFill>
                <a:latin typeface="Arial"/>
              </a:rPr>
              <a:t>(DTA) or the power required for a zero difference (DSC).</a:t>
            </a:r>
            <a:endParaRPr lang="en-US" dirty="0">
              <a:solidFill>
                <a:schemeClr val="tx1"/>
              </a:solidFill>
            </a:endParaRPr>
          </a:p>
        </p:txBody>
      </p:sp>
    </p:spTree>
    <p:extLst>
      <p:ext uri="{BB962C8B-B14F-4D97-AF65-F5344CB8AC3E}">
        <p14:creationId xmlns:p14="http://schemas.microsoft.com/office/powerpoint/2010/main" val="968682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 y="1219200"/>
            <a:ext cx="8410575"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43200" y="45902"/>
            <a:ext cx="4267200" cy="769441"/>
          </a:xfrm>
          <a:prstGeom prst="rect">
            <a:avLst/>
          </a:prstGeom>
          <a:noFill/>
        </p:spPr>
        <p:txBody>
          <a:bodyPr wrap="square" rtlCol="0">
            <a:spAutoFit/>
          </a:bodyPr>
          <a:lstStyle/>
          <a:p>
            <a:pPr algn="ctr"/>
            <a:r>
              <a:rPr lang="en-US" sz="4400" dirty="0" smtClean="0">
                <a:latin typeface="Algerian" pitchFamily="82" charset="0"/>
              </a:rPr>
              <a:t>DTA</a:t>
            </a:r>
            <a:endParaRPr lang="en-US" sz="4400" dirty="0">
              <a:latin typeface="Algerian" pitchFamily="82" charset="0"/>
            </a:endParaRPr>
          </a:p>
        </p:txBody>
      </p:sp>
    </p:spTree>
    <p:extLst>
      <p:ext uri="{BB962C8B-B14F-4D97-AF65-F5344CB8AC3E}">
        <p14:creationId xmlns:p14="http://schemas.microsoft.com/office/powerpoint/2010/main" val="1992253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1248283"/>
            <a:ext cx="7100887" cy="534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24200" y="228600"/>
            <a:ext cx="2971800" cy="769441"/>
          </a:xfrm>
          <a:prstGeom prst="rect">
            <a:avLst/>
          </a:prstGeom>
          <a:noFill/>
        </p:spPr>
        <p:txBody>
          <a:bodyPr wrap="square" rtlCol="0">
            <a:spAutoFit/>
          </a:bodyPr>
          <a:lstStyle/>
          <a:p>
            <a:pPr algn="ctr"/>
            <a:r>
              <a:rPr lang="en-US" sz="4400" dirty="0" smtClean="0">
                <a:latin typeface="Algerian" pitchFamily="82" charset="0"/>
              </a:rPr>
              <a:t>DSC</a:t>
            </a:r>
            <a:endParaRPr lang="en-US" sz="4400" dirty="0">
              <a:latin typeface="Algerian" pitchFamily="82" charset="0"/>
            </a:endParaRPr>
          </a:p>
        </p:txBody>
      </p:sp>
    </p:spTree>
    <p:extLst>
      <p:ext uri="{BB962C8B-B14F-4D97-AF65-F5344CB8AC3E}">
        <p14:creationId xmlns:p14="http://schemas.microsoft.com/office/powerpoint/2010/main" val="2570709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71600"/>
            <a:ext cx="8610600" cy="3970318"/>
          </a:xfrm>
          <a:prstGeom prst="rect">
            <a:avLst/>
          </a:prstGeom>
        </p:spPr>
        <p:txBody>
          <a:bodyPr wrap="square">
            <a:spAutoFit/>
          </a:bodyPr>
          <a:lstStyle/>
          <a:p>
            <a:pPr marL="571500" indent="-571500" algn="just">
              <a:buFont typeface="Arial" pitchFamily="34" charset="0"/>
              <a:buChar char="•"/>
            </a:pPr>
            <a:r>
              <a:rPr lang="en-US" sz="3600" dirty="0"/>
              <a:t>With suitable calibration, the area under a signal peak is proportional to </a:t>
            </a:r>
            <a:r>
              <a:rPr lang="en-US" sz="3600" dirty="0" smtClean="0"/>
              <a:t>the enthalpy </a:t>
            </a:r>
            <a:r>
              <a:rPr lang="en-US" sz="3600" dirty="0"/>
              <a:t>change involved.</a:t>
            </a:r>
          </a:p>
          <a:p>
            <a:pPr marL="571500" indent="-571500" algn="just">
              <a:buFont typeface="Arial" pitchFamily="34" charset="0"/>
              <a:buChar char="•"/>
            </a:pPr>
            <a:r>
              <a:rPr lang="en-US" sz="3600" dirty="0"/>
              <a:t>Except for the aforementioned differences, the signals appear very similar </a:t>
            </a:r>
            <a:r>
              <a:rPr lang="en-US" sz="3600" dirty="0" smtClean="0"/>
              <a:t>and both </a:t>
            </a:r>
            <a:r>
              <a:rPr lang="en-US" sz="3600" dirty="0"/>
              <a:t>have the same capability of being interpreted </a:t>
            </a:r>
            <a:r>
              <a:rPr lang="en-US" sz="3600" dirty="0" smtClean="0"/>
              <a:t>quantitatively</a:t>
            </a:r>
            <a:r>
              <a:rPr lang="en-US" sz="3600" dirty="0"/>
              <a:t>.</a:t>
            </a:r>
          </a:p>
        </p:txBody>
      </p:sp>
    </p:spTree>
    <p:extLst>
      <p:ext uri="{BB962C8B-B14F-4D97-AF65-F5344CB8AC3E}">
        <p14:creationId xmlns:p14="http://schemas.microsoft.com/office/powerpoint/2010/main" val="3544497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62633"/>
            <a:ext cx="5820824" cy="646331"/>
          </a:xfrm>
          <a:prstGeom prst="rect">
            <a:avLst/>
          </a:prstGeom>
        </p:spPr>
        <p:txBody>
          <a:bodyPr wrap="none">
            <a:spAutoFit/>
          </a:bodyPr>
          <a:lstStyle/>
          <a:p>
            <a:r>
              <a:rPr lang="en-US" sz="3600" b="1" dirty="0">
                <a:latin typeface="Algerian" pitchFamily="82" charset="0"/>
              </a:rPr>
              <a:t>Transitional behavior.</a:t>
            </a:r>
          </a:p>
        </p:txBody>
      </p:sp>
      <p:sp>
        <p:nvSpPr>
          <p:cNvPr id="3" name="Rectangle 2"/>
          <p:cNvSpPr/>
          <p:nvPr/>
        </p:nvSpPr>
        <p:spPr>
          <a:xfrm>
            <a:off x="228600" y="1524000"/>
            <a:ext cx="8686800" cy="4524315"/>
          </a:xfrm>
          <a:prstGeom prst="rect">
            <a:avLst/>
          </a:prstGeom>
        </p:spPr>
        <p:txBody>
          <a:bodyPr wrap="square">
            <a:spAutoFit/>
          </a:bodyPr>
          <a:lstStyle/>
          <a:p>
            <a:pPr marL="457200" indent="-457200" algn="just">
              <a:buFont typeface="Arial" pitchFamily="34" charset="0"/>
              <a:buChar char="•"/>
            </a:pPr>
            <a:r>
              <a:rPr lang="en-US" sz="3200" b="1" dirty="0" smtClean="0"/>
              <a:t>Crystallization temperature (T</a:t>
            </a:r>
            <a:r>
              <a:rPr lang="en-US" sz="3200" b="1" baseline="-25000" dirty="0" smtClean="0"/>
              <a:t>C</a:t>
            </a:r>
            <a:r>
              <a:rPr lang="en-US" sz="3200" b="1" dirty="0" smtClean="0"/>
              <a:t>)</a:t>
            </a:r>
          </a:p>
          <a:p>
            <a:pPr marL="457200" indent="-457200" algn="just">
              <a:buFont typeface="Arial" pitchFamily="34" charset="0"/>
              <a:buChar char="•"/>
            </a:pPr>
            <a:r>
              <a:rPr lang="en-US" sz="3200" dirty="0" smtClean="0"/>
              <a:t>The </a:t>
            </a:r>
            <a:r>
              <a:rPr lang="en-US" sz="3200" dirty="0"/>
              <a:t>most common behavior observed is that the material will crystallize at </a:t>
            </a:r>
            <a:r>
              <a:rPr lang="en-US" sz="3200" dirty="0" smtClean="0"/>
              <a:t>a particular </a:t>
            </a:r>
            <a:r>
              <a:rPr lang="en-US" sz="3200" dirty="0"/>
              <a:t>temperature (</a:t>
            </a:r>
            <a:r>
              <a:rPr lang="en-US" sz="3200" dirty="0" err="1"/>
              <a:t>T</a:t>
            </a:r>
            <a:r>
              <a:rPr lang="en-US" sz="3200" baseline="-25000" dirty="0" err="1"/>
              <a:t>c</a:t>
            </a:r>
            <a:r>
              <a:rPr lang="en-US" sz="3200" dirty="0"/>
              <a:t>) when cooled from the melt</a:t>
            </a:r>
            <a:r>
              <a:rPr lang="en-US" sz="3200" dirty="0" smtClean="0"/>
              <a:t>. The </a:t>
            </a:r>
            <a:r>
              <a:rPr lang="en-US" sz="3200" dirty="0"/>
              <a:t>value of </a:t>
            </a:r>
            <a:r>
              <a:rPr lang="en-US" sz="3200" dirty="0" err="1"/>
              <a:t>T</a:t>
            </a:r>
            <a:r>
              <a:rPr lang="en-US" sz="3200" baseline="-25000" dirty="0" err="1"/>
              <a:t>c</a:t>
            </a:r>
            <a:r>
              <a:rPr lang="en-US" sz="3200" dirty="0"/>
              <a:t> will depend significantly upon the cooling rate (decreasing </a:t>
            </a:r>
            <a:r>
              <a:rPr lang="en-US" sz="3200" dirty="0" smtClean="0"/>
              <a:t>as cooling </a:t>
            </a:r>
            <a:r>
              <a:rPr lang="en-US" sz="3200" dirty="0"/>
              <a:t>rate increases) as well as external factors including the presence </a:t>
            </a:r>
            <a:r>
              <a:rPr lang="en-US" sz="3200" dirty="0" smtClean="0"/>
              <a:t>of nucleating </a:t>
            </a:r>
            <a:r>
              <a:rPr lang="en-US" sz="3200" dirty="0"/>
              <a:t>agents or other crystallization promoters.</a:t>
            </a:r>
          </a:p>
        </p:txBody>
      </p:sp>
    </p:spTree>
    <p:extLst>
      <p:ext uri="{BB962C8B-B14F-4D97-AF65-F5344CB8AC3E}">
        <p14:creationId xmlns:p14="http://schemas.microsoft.com/office/powerpoint/2010/main" val="415127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3999"/>
            <a:ext cx="8077200" cy="2554545"/>
          </a:xfrm>
          <a:prstGeom prst="rect">
            <a:avLst/>
          </a:prstGeom>
        </p:spPr>
        <p:txBody>
          <a:bodyPr wrap="square">
            <a:spAutoFit/>
          </a:bodyPr>
          <a:lstStyle/>
          <a:p>
            <a:pPr algn="just"/>
            <a:r>
              <a:rPr lang="en-US" sz="3200" dirty="0">
                <a:latin typeface="Arial"/>
              </a:rPr>
              <a:t>When a sample is reheated from the c</a:t>
            </a:r>
            <a:r>
              <a:rPr lang="en-US" sz="3200" dirty="0" smtClean="0">
                <a:latin typeface="Arial"/>
              </a:rPr>
              <a:t>rystalline </a:t>
            </a:r>
            <a:r>
              <a:rPr lang="en-US" sz="3200" dirty="0">
                <a:latin typeface="Arial"/>
              </a:rPr>
              <a:t>state, it will lose the </a:t>
            </a:r>
            <a:r>
              <a:rPr lang="en-US" sz="3200" dirty="0" smtClean="0">
                <a:latin typeface="Arial"/>
              </a:rPr>
              <a:t>Crystalline order </a:t>
            </a:r>
            <a:r>
              <a:rPr lang="en-US" sz="3200" dirty="0">
                <a:latin typeface="Arial"/>
              </a:rPr>
              <a:t>at the melting point </a:t>
            </a:r>
            <a:r>
              <a:rPr lang="en-US" sz="3200" i="1" dirty="0">
                <a:latin typeface="Arial,Italic"/>
              </a:rPr>
              <a:t>Tm</a:t>
            </a:r>
            <a:r>
              <a:rPr lang="en-US" sz="3200" dirty="0">
                <a:latin typeface="Arial"/>
              </a:rPr>
              <a:t>. </a:t>
            </a:r>
            <a:r>
              <a:rPr lang="en-US" sz="3200" i="1" dirty="0">
                <a:latin typeface="Arial,Italic"/>
              </a:rPr>
              <a:t>Tm </a:t>
            </a:r>
            <a:r>
              <a:rPr lang="en-US" sz="3200" dirty="0">
                <a:latin typeface="Arial"/>
              </a:rPr>
              <a:t>is always higher than </a:t>
            </a:r>
            <a:r>
              <a:rPr lang="en-US" sz="3200" i="1" dirty="0" err="1">
                <a:latin typeface="Arial,Italic"/>
              </a:rPr>
              <a:t>Tc</a:t>
            </a:r>
            <a:r>
              <a:rPr lang="en-US" sz="3200" dirty="0">
                <a:latin typeface="Arial"/>
              </a:rPr>
              <a:t>; the difference </a:t>
            </a:r>
            <a:r>
              <a:rPr lang="en-US" sz="3200" dirty="0" smtClean="0">
                <a:latin typeface="Arial"/>
              </a:rPr>
              <a:t>is identified </a:t>
            </a:r>
            <a:r>
              <a:rPr lang="en-US" sz="3200" dirty="0">
                <a:latin typeface="Arial"/>
              </a:rPr>
              <a:t>as the </a:t>
            </a:r>
            <a:r>
              <a:rPr lang="en-US" sz="3200" dirty="0" smtClean="0">
                <a:latin typeface="Arial"/>
              </a:rPr>
              <a:t>super-cooling </a:t>
            </a:r>
            <a:r>
              <a:rPr lang="en-US" sz="3200" dirty="0">
                <a:latin typeface="Arial"/>
              </a:rPr>
              <a:t>interval.</a:t>
            </a:r>
            <a:endParaRPr lang="en-US" sz="3200" dirty="0"/>
          </a:p>
        </p:txBody>
      </p:sp>
      <p:sp>
        <p:nvSpPr>
          <p:cNvPr id="3" name="TextBox 2"/>
          <p:cNvSpPr txBox="1"/>
          <p:nvPr/>
        </p:nvSpPr>
        <p:spPr>
          <a:xfrm>
            <a:off x="2090056" y="293523"/>
            <a:ext cx="3853543" cy="584775"/>
          </a:xfrm>
          <a:prstGeom prst="rect">
            <a:avLst/>
          </a:prstGeom>
          <a:noFill/>
        </p:spPr>
        <p:txBody>
          <a:bodyPr wrap="square" rtlCol="0">
            <a:spAutoFit/>
          </a:bodyPr>
          <a:lstStyle/>
          <a:p>
            <a:r>
              <a:rPr lang="en-US" sz="3200" dirty="0" smtClean="0">
                <a:latin typeface="Algerian" pitchFamily="82" charset="0"/>
              </a:rPr>
              <a:t>Melting Point T</a:t>
            </a:r>
            <a:r>
              <a:rPr lang="en-US" sz="3200" dirty="0" smtClean="0"/>
              <a:t>m</a:t>
            </a:r>
            <a:endParaRPr lang="en-US" sz="3200" dirty="0"/>
          </a:p>
        </p:txBody>
      </p:sp>
    </p:spTree>
    <p:extLst>
      <p:ext uri="{BB962C8B-B14F-4D97-AF65-F5344CB8AC3E}">
        <p14:creationId xmlns:p14="http://schemas.microsoft.com/office/powerpoint/2010/main" val="1804976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7977187" cy="517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5334000"/>
            <a:ext cx="8001000" cy="830997"/>
          </a:xfrm>
          <a:prstGeom prst="rect">
            <a:avLst/>
          </a:prstGeom>
        </p:spPr>
        <p:txBody>
          <a:bodyPr wrap="square">
            <a:spAutoFit/>
          </a:bodyPr>
          <a:lstStyle/>
          <a:p>
            <a:r>
              <a:rPr lang="en-US" sz="2400" dirty="0">
                <a:latin typeface="Times New Roman" pitchFamily="18" charset="0"/>
                <a:cs typeface="Times New Roman" pitchFamily="18" charset="0"/>
              </a:rPr>
              <a:t>There is a volume discontinuity (usually a decrease) during the </a:t>
            </a:r>
            <a:r>
              <a:rPr lang="en-US" sz="2400" dirty="0" smtClean="0">
                <a:latin typeface="Times New Roman" pitchFamily="18" charset="0"/>
                <a:cs typeface="Times New Roman" pitchFamily="18" charset="0"/>
              </a:rPr>
              <a:t>crystallization transition</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3041873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642937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85787" y="5249636"/>
            <a:ext cx="8305800" cy="1661993"/>
          </a:xfrm>
          <a:prstGeom prst="rect">
            <a:avLst/>
          </a:prstGeom>
        </p:spPr>
        <p:txBody>
          <a:bodyPr wrap="square">
            <a:spAutoFit/>
          </a:bodyPr>
          <a:lstStyle/>
          <a:p>
            <a:pPr marL="285750" indent="-285750">
              <a:buFont typeface="Arial" pitchFamily="34" charset="0"/>
              <a:buChar char="•"/>
            </a:pPr>
            <a:r>
              <a:rPr lang="en-US" sz="2800" dirty="0">
                <a:latin typeface="Times New Roman" pitchFamily="18" charset="0"/>
                <a:cs typeface="Times New Roman" pitchFamily="18" charset="0"/>
              </a:rPr>
              <a:t>The thermal analysis signal indicates the presence of a heat of </a:t>
            </a:r>
            <a:r>
              <a:rPr lang="en-US" sz="2800" dirty="0" smtClean="0">
                <a:latin typeface="Times New Roman" pitchFamily="18" charset="0"/>
                <a:cs typeface="Times New Roman" pitchFamily="18" charset="0"/>
              </a:rPr>
              <a:t>crystallization (</a:t>
            </a:r>
            <a:r>
              <a:rPr lang="en-US" sz="2800" dirty="0">
                <a:latin typeface="Times New Roman" pitchFamily="18" charset="0"/>
                <a:cs typeface="Times New Roman" pitchFamily="18" charset="0"/>
              </a:rPr>
              <a:t>exothermic</a:t>
            </a:r>
            <a:r>
              <a:rPr lang="en-US" sz="2800" dirty="0" smtClean="0">
                <a:latin typeface="Times New Roman" pitchFamily="18" charset="0"/>
                <a:cs typeface="Times New Roman" pitchFamily="18" charset="0"/>
              </a:rPr>
              <a:t>). </a:t>
            </a:r>
          </a:p>
          <a:p>
            <a:pPr marL="285750" indent="-285750">
              <a:buFont typeface="Arial" pitchFamily="34" charset="0"/>
              <a:buChar char="•"/>
            </a:pPr>
            <a:r>
              <a:rPr lang="en-US" sz="2800" dirty="0" smtClean="0">
                <a:latin typeface="Times New Roman" pitchFamily="18" charset="0"/>
                <a:cs typeface="Times New Roman" pitchFamily="18" charset="0"/>
              </a:rPr>
              <a:t>On </a:t>
            </a:r>
            <a:r>
              <a:rPr lang="en-US" sz="2800" dirty="0">
                <a:latin typeface="Times New Roman" pitchFamily="18" charset="0"/>
                <a:cs typeface="Times New Roman" pitchFamily="18" charset="0"/>
              </a:rPr>
              <a:t>melting there is an endothermic heat of fusion.</a:t>
            </a:r>
          </a:p>
          <a:p>
            <a:pPr marL="285750" indent="-285750">
              <a:buFont typeface="Arial" pitchFamily="34" charset="0"/>
              <a:buChar cha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88261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686800" cy="1569660"/>
          </a:xfrm>
          <a:prstGeom prst="rect">
            <a:avLst/>
          </a:prstGeom>
        </p:spPr>
        <p:txBody>
          <a:bodyPr wrap="square">
            <a:spAutoFit/>
          </a:bodyPr>
          <a:lstStyle/>
          <a:p>
            <a:r>
              <a:rPr lang="en-US" sz="3200" dirty="0">
                <a:latin typeface="Times New Roman" pitchFamily="18" charset="0"/>
                <a:cs typeface="Times New Roman" pitchFamily="18" charset="0"/>
              </a:rPr>
              <a:t>Tm is more fundamental and reproducible </a:t>
            </a:r>
            <a:r>
              <a:rPr lang="en-US" sz="3200" dirty="0" smtClean="0">
                <a:latin typeface="Times New Roman" pitchFamily="18" charset="0"/>
                <a:cs typeface="Times New Roman" pitchFamily="18" charset="0"/>
              </a:rPr>
              <a:t>than </a:t>
            </a:r>
            <a:r>
              <a:rPr lang="en-US" sz="3200" dirty="0" err="1">
                <a:latin typeface="Times New Roman" pitchFamily="18" charset="0"/>
                <a:cs typeface="Times New Roman" pitchFamily="18" charset="0"/>
              </a:rPr>
              <a:t>Tc</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The magnitude of the </a:t>
            </a:r>
            <a:r>
              <a:rPr lang="en-US" sz="3200" dirty="0" err="1">
                <a:latin typeface="Times New Roman" pitchFamily="18" charset="0"/>
                <a:cs typeface="Times New Roman" pitchFamily="18" charset="0"/>
              </a:rPr>
              <a:t>supercooling</a:t>
            </a:r>
            <a:r>
              <a:rPr lang="en-US" sz="3200" dirty="0">
                <a:latin typeface="Times New Roman" pitchFamily="18" charset="0"/>
                <a:cs typeface="Times New Roman" pitchFamily="18" charset="0"/>
              </a:rPr>
              <a:t> effect is (T</a:t>
            </a:r>
            <a:r>
              <a:rPr lang="en-US" sz="3200" baseline="-25000" dirty="0">
                <a:latin typeface="Times New Roman" pitchFamily="18" charset="0"/>
                <a:cs typeface="Times New Roman" pitchFamily="18" charset="0"/>
              </a:rPr>
              <a:t>m</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T</a:t>
            </a:r>
            <a:r>
              <a:rPr lang="en-US" sz="3200" baseline="-25000" dirty="0" err="1">
                <a:latin typeface="Times New Roman" pitchFamily="18" charset="0"/>
                <a:cs typeface="Times New Roman" pitchFamily="18" charset="0"/>
              </a:rPr>
              <a:t>c</a:t>
            </a:r>
            <a:r>
              <a:rPr lang="en-US" sz="3200" dirty="0">
                <a:latin typeface="Times New Roman" pitchFamily="18" charset="0"/>
                <a:cs typeface="Times New Roman" pitchFamily="18" charset="0"/>
              </a:rPr>
              <a:t>).</a:t>
            </a:r>
          </a:p>
        </p:txBody>
      </p:sp>
      <p:sp>
        <p:nvSpPr>
          <p:cNvPr id="3" name="Rectangle 2"/>
          <p:cNvSpPr/>
          <p:nvPr/>
        </p:nvSpPr>
        <p:spPr>
          <a:xfrm>
            <a:off x="2307771" y="1828800"/>
            <a:ext cx="4419600" cy="1938992"/>
          </a:xfrm>
          <a:prstGeom prst="rect">
            <a:avLst/>
          </a:prstGeom>
        </p:spPr>
        <p:txBody>
          <a:bodyPr wrap="square">
            <a:spAutoFit/>
          </a:bodyPr>
          <a:lstStyle/>
          <a:p>
            <a:r>
              <a:rPr lang="en-US" sz="2000" dirty="0">
                <a:latin typeface="Arial"/>
              </a:rPr>
              <a:t>Hg </a:t>
            </a:r>
            <a:r>
              <a:rPr lang="en-US" sz="2000" dirty="0" smtClean="0">
                <a:latin typeface="Arial"/>
              </a:rPr>
              <a:t>		77 C</a:t>
            </a:r>
            <a:endParaRPr lang="en-US" sz="2000" dirty="0">
              <a:latin typeface="Arial"/>
            </a:endParaRPr>
          </a:p>
          <a:p>
            <a:r>
              <a:rPr lang="en-US" sz="2000" dirty="0">
                <a:latin typeface="Arial"/>
              </a:rPr>
              <a:t>Au </a:t>
            </a:r>
            <a:r>
              <a:rPr lang="en-US" sz="2000" dirty="0" smtClean="0">
                <a:latin typeface="Arial"/>
              </a:rPr>
              <a:t>		230 C</a:t>
            </a:r>
            <a:endParaRPr lang="en-US" sz="2000" dirty="0">
              <a:latin typeface="Arial"/>
            </a:endParaRPr>
          </a:p>
          <a:p>
            <a:r>
              <a:rPr lang="en-US" sz="2000" dirty="0">
                <a:latin typeface="Arial"/>
              </a:rPr>
              <a:t>Co </a:t>
            </a:r>
            <a:r>
              <a:rPr lang="en-US" sz="2000" dirty="0" smtClean="0">
                <a:latin typeface="Arial"/>
              </a:rPr>
              <a:t>		330 C</a:t>
            </a:r>
            <a:endParaRPr lang="en-US" sz="2000" dirty="0">
              <a:latin typeface="Arial"/>
            </a:endParaRPr>
          </a:p>
          <a:p>
            <a:r>
              <a:rPr lang="en-US" sz="2000" dirty="0" smtClean="0">
                <a:latin typeface="Arial"/>
              </a:rPr>
              <a:t>H</a:t>
            </a:r>
            <a:r>
              <a:rPr lang="en-US" sz="2000" baseline="-25000" dirty="0" smtClean="0">
                <a:latin typeface="Arial"/>
              </a:rPr>
              <a:t>2</a:t>
            </a:r>
            <a:r>
              <a:rPr lang="en-US" sz="2000" dirty="0" smtClean="0">
                <a:latin typeface="Arial"/>
              </a:rPr>
              <a:t>O		39 C</a:t>
            </a:r>
            <a:endParaRPr lang="en-US" sz="2000" dirty="0">
              <a:latin typeface="Arial"/>
            </a:endParaRPr>
          </a:p>
          <a:p>
            <a:r>
              <a:rPr lang="en-US" sz="2000" dirty="0" err="1">
                <a:latin typeface="Arial"/>
              </a:rPr>
              <a:t>Ga</a:t>
            </a:r>
            <a:r>
              <a:rPr lang="en-US" sz="2000" dirty="0">
                <a:latin typeface="Arial"/>
              </a:rPr>
              <a:t> </a:t>
            </a:r>
            <a:r>
              <a:rPr lang="en-US" sz="2000" dirty="0" smtClean="0">
                <a:latin typeface="Arial"/>
              </a:rPr>
              <a:t>		29 C</a:t>
            </a:r>
            <a:endParaRPr lang="en-US" sz="2000" dirty="0">
              <a:latin typeface="Arial"/>
            </a:endParaRPr>
          </a:p>
          <a:p>
            <a:r>
              <a:rPr lang="en-US" sz="2000" dirty="0">
                <a:latin typeface="Arial"/>
              </a:rPr>
              <a:t>Semi – crystalline polymers 50 </a:t>
            </a:r>
            <a:r>
              <a:rPr lang="en-US" sz="2000" dirty="0" smtClean="0">
                <a:latin typeface="Arial"/>
              </a:rPr>
              <a:t>C</a:t>
            </a:r>
            <a:endParaRPr lang="en-US" sz="2000" dirty="0">
              <a:latin typeface="Arial"/>
            </a:endParaRPr>
          </a:p>
        </p:txBody>
      </p:sp>
      <p:sp>
        <p:nvSpPr>
          <p:cNvPr id="4" name="Rectangle 3"/>
          <p:cNvSpPr/>
          <p:nvPr/>
        </p:nvSpPr>
        <p:spPr>
          <a:xfrm>
            <a:off x="609600" y="4343400"/>
            <a:ext cx="8077200" cy="1384995"/>
          </a:xfrm>
          <a:prstGeom prst="rect">
            <a:avLst/>
          </a:prstGeom>
        </p:spPr>
        <p:txBody>
          <a:bodyPr wrap="square">
            <a:spAutoFit/>
          </a:bodyPr>
          <a:lstStyle/>
          <a:p>
            <a:pPr algn="just"/>
            <a:r>
              <a:rPr lang="en-US" sz="2800" dirty="0">
                <a:latin typeface="Times New Roman" pitchFamily="18" charset="0"/>
                <a:cs typeface="Times New Roman" pitchFamily="18" charset="0"/>
              </a:rPr>
              <a:t>Some melts will not crystallize even though they are cooled very slowly</a:t>
            </a:r>
            <a:r>
              <a:rPr lang="en-US" sz="2800" dirty="0" smtClean="0">
                <a:latin typeface="Times New Roman" pitchFamily="18" charset="0"/>
                <a:cs typeface="Times New Roman" pitchFamily="18" charset="0"/>
              </a:rPr>
              <a:t>. These </a:t>
            </a:r>
            <a:r>
              <a:rPr lang="en-US" sz="2800" dirty="0">
                <a:latin typeface="Times New Roman" pitchFamily="18" charset="0"/>
                <a:cs typeface="Times New Roman" pitchFamily="18" charset="0"/>
              </a:rPr>
              <a:t>are intrinsically glass-forming materials.</a:t>
            </a:r>
          </a:p>
        </p:txBody>
      </p:sp>
    </p:spTree>
    <p:extLst>
      <p:ext uri="{BB962C8B-B14F-4D97-AF65-F5344CB8AC3E}">
        <p14:creationId xmlns:p14="http://schemas.microsoft.com/office/powerpoint/2010/main" val="2232092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051"/>
          <p:cNvSpPr txBox="1">
            <a:spLocks noChangeArrowheads="1"/>
          </p:cNvSpPr>
          <p:nvPr/>
        </p:nvSpPr>
        <p:spPr bwMode="auto">
          <a:xfrm>
            <a:off x="1447800" y="574431"/>
            <a:ext cx="5410200" cy="5847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000000"/>
                </a:solidFill>
                <a:effectLst/>
                <a:uLnTx/>
                <a:uFillTx/>
                <a:latin typeface="Times New Roman" charset="0"/>
              </a:rPr>
              <a:t>Exam and Grading:</a:t>
            </a:r>
          </a:p>
        </p:txBody>
      </p:sp>
      <p:sp>
        <p:nvSpPr>
          <p:cNvPr id="3" name="Rectangle 2"/>
          <p:cNvSpPr/>
          <p:nvPr/>
        </p:nvSpPr>
        <p:spPr>
          <a:xfrm>
            <a:off x="838200" y="2967335"/>
            <a:ext cx="7391400" cy="2219838"/>
          </a:xfrm>
          <a:prstGeom prst="rect">
            <a:avLst/>
          </a:prstGeom>
        </p:spPr>
        <p:txBody>
          <a:bodyPr wrap="square">
            <a:spAutoFit/>
          </a:bodyPr>
          <a:lstStyle/>
          <a:p>
            <a:pPr marL="342900" indent="-342900">
              <a:lnSpc>
                <a:spcPct val="150000"/>
              </a:lnSpc>
              <a:buClr>
                <a:schemeClr val="accent2"/>
              </a:buClr>
              <a:buFont typeface="+mj-lt"/>
              <a:buAutoNum type="arabicPeriod"/>
            </a:pPr>
            <a:r>
              <a:rPr lang="en-US" sz="3200" b="1" dirty="0" smtClean="0">
                <a:latin typeface="Times New Roman" pitchFamily="18" charset="0"/>
                <a:cs typeface="Times New Roman" pitchFamily="18" charset="0"/>
              </a:rPr>
              <a:t>  Homework:  20%</a:t>
            </a:r>
          </a:p>
          <a:p>
            <a:pPr marL="342900" indent="-342900">
              <a:lnSpc>
                <a:spcPct val="150000"/>
              </a:lnSpc>
              <a:buClr>
                <a:schemeClr val="accent2"/>
              </a:buClr>
              <a:buFont typeface="+mj-lt"/>
              <a:buAutoNum type="arabicPeriod"/>
            </a:pPr>
            <a:r>
              <a:rPr lang="en-US" sz="3200" b="1" dirty="0" smtClean="0">
                <a:latin typeface="Times New Roman" pitchFamily="18" charset="0"/>
                <a:cs typeface="Times New Roman" pitchFamily="18" charset="0"/>
              </a:rPr>
              <a:t>  Two one and half hour tests: 40 %</a:t>
            </a:r>
          </a:p>
          <a:p>
            <a:pPr marL="342900" indent="-342900">
              <a:lnSpc>
                <a:spcPct val="150000"/>
              </a:lnSpc>
              <a:buClr>
                <a:schemeClr val="accent2"/>
              </a:buClr>
              <a:buFont typeface="+mj-lt"/>
              <a:buAutoNum type="arabicPeriod"/>
            </a:pPr>
            <a:r>
              <a:rPr lang="en-US" sz="3200" b="1" dirty="0" smtClean="0">
                <a:latin typeface="Times New Roman" pitchFamily="18" charset="0"/>
                <a:cs typeface="Times New Roman" pitchFamily="18" charset="0"/>
              </a:rPr>
              <a:t>  The final exam: 40%</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424734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686800" cy="6001643"/>
          </a:xfrm>
          <a:prstGeom prst="rect">
            <a:avLst/>
          </a:prstGeom>
        </p:spPr>
        <p:txBody>
          <a:bodyPr wrap="square">
            <a:spAutoFit/>
          </a:bodyPr>
          <a:lstStyle/>
          <a:p>
            <a:pPr marL="457200" indent="-457200" algn="just">
              <a:buFont typeface="Arial" pitchFamily="34" charset="0"/>
              <a:buChar char="•"/>
            </a:pPr>
            <a:r>
              <a:rPr lang="en-US" sz="3200" dirty="0">
                <a:latin typeface="Times New Roman" pitchFamily="18" charset="0"/>
                <a:cs typeface="Times New Roman" pitchFamily="18" charset="0"/>
              </a:rPr>
              <a:t>Generally, they will not crystallize because they are very irregular from a </a:t>
            </a:r>
            <a:r>
              <a:rPr lang="en-US" sz="3200" dirty="0" smtClean="0">
                <a:latin typeface="Times New Roman" pitchFamily="18" charset="0"/>
                <a:cs typeface="Times New Roman" pitchFamily="18" charset="0"/>
              </a:rPr>
              <a:t>structural point </a:t>
            </a:r>
            <a:r>
              <a:rPr lang="en-US" sz="3200" dirty="0">
                <a:latin typeface="Times New Roman" pitchFamily="18" charset="0"/>
                <a:cs typeface="Times New Roman" pitchFamily="18" charset="0"/>
              </a:rPr>
              <a:t>of view, i.e. it is impossible to fit their molecules into a lattice.</a:t>
            </a:r>
          </a:p>
          <a:p>
            <a:pPr marL="457200" indent="-457200" algn="just">
              <a:buFont typeface="Arial" pitchFamily="34" charset="0"/>
              <a:buChar char="•"/>
            </a:pPr>
            <a:r>
              <a:rPr lang="en-US" sz="3200" dirty="0">
                <a:latin typeface="Times New Roman" pitchFamily="18" charset="0"/>
                <a:cs typeface="Times New Roman" pitchFamily="18" charset="0"/>
              </a:rPr>
              <a:t>Many polymers fall into this category.</a:t>
            </a:r>
          </a:p>
          <a:p>
            <a:pPr marL="457200" indent="-457200" algn="just">
              <a:buFont typeface="Arial" pitchFamily="34" charset="0"/>
              <a:buChar char="•"/>
            </a:pPr>
            <a:r>
              <a:rPr lang="en-US" sz="3200" dirty="0">
                <a:latin typeface="Times New Roman" pitchFamily="18" charset="0"/>
                <a:cs typeface="Times New Roman" pitchFamily="18" charset="0"/>
              </a:rPr>
              <a:t>Other materials have melts that </a:t>
            </a:r>
            <a:r>
              <a:rPr lang="en-US" sz="3200" dirty="0" smtClean="0">
                <a:latin typeface="Times New Roman" pitchFamily="18" charset="0"/>
                <a:cs typeface="Times New Roman" pitchFamily="18" charset="0"/>
              </a:rPr>
              <a:t>could potentially </a:t>
            </a:r>
            <a:r>
              <a:rPr lang="en-US" sz="3200" dirty="0">
                <a:latin typeface="Times New Roman" pitchFamily="18" charset="0"/>
                <a:cs typeface="Times New Roman" pitchFamily="18" charset="0"/>
              </a:rPr>
              <a:t>crystallize.</a:t>
            </a:r>
          </a:p>
          <a:p>
            <a:pPr marL="457200" indent="-457200" algn="just">
              <a:buFont typeface="Arial" pitchFamily="34" charset="0"/>
              <a:buChar char="•"/>
            </a:pPr>
            <a:r>
              <a:rPr lang="en-US" sz="3200" dirty="0">
                <a:latin typeface="Times New Roman" pitchFamily="18" charset="0"/>
                <a:cs typeface="Times New Roman" pitchFamily="18" charset="0"/>
              </a:rPr>
              <a:t>These will do so only if the cooling rate is slow enough to give them time </a:t>
            </a:r>
            <a:r>
              <a:rPr lang="en-US" sz="3200" dirty="0" smtClean="0">
                <a:latin typeface="Times New Roman" pitchFamily="18" charset="0"/>
                <a:cs typeface="Times New Roman" pitchFamily="18" charset="0"/>
              </a:rPr>
              <a:t>to rearrange </a:t>
            </a:r>
            <a:r>
              <a:rPr lang="en-US" sz="3200" dirty="0">
                <a:latin typeface="Times New Roman" pitchFamily="18" charset="0"/>
                <a:cs typeface="Times New Roman" pitchFamily="18" charset="0"/>
              </a:rPr>
              <a:t>their structure.</a:t>
            </a:r>
          </a:p>
          <a:p>
            <a:pPr marL="457200" indent="-457200" algn="just">
              <a:buFont typeface="Arial" pitchFamily="34" charset="0"/>
              <a:buChar char="•"/>
            </a:pPr>
            <a:r>
              <a:rPr lang="en-US" sz="3200" dirty="0">
                <a:latin typeface="Times New Roman" pitchFamily="18" charset="0"/>
                <a:cs typeface="Times New Roman" pitchFamily="18" charset="0"/>
              </a:rPr>
              <a:t>If the cooling rate is too high, they will form glasses.</a:t>
            </a:r>
          </a:p>
        </p:txBody>
      </p:sp>
    </p:spTree>
    <p:extLst>
      <p:ext uri="{BB962C8B-B14F-4D97-AF65-F5344CB8AC3E}">
        <p14:creationId xmlns:p14="http://schemas.microsoft.com/office/powerpoint/2010/main" val="2112106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0"/>
            <a:ext cx="8382000" cy="3108543"/>
          </a:xfrm>
          <a:prstGeom prst="rect">
            <a:avLst/>
          </a:prstGeom>
        </p:spPr>
        <p:txBody>
          <a:bodyPr wrap="square">
            <a:spAutoFit/>
          </a:bodyPr>
          <a:lstStyle/>
          <a:p>
            <a:r>
              <a:rPr lang="en-US" sz="2800" dirty="0">
                <a:latin typeface="Times New Roman" pitchFamily="18" charset="0"/>
                <a:cs typeface="Times New Roman" pitchFamily="18" charset="0"/>
              </a:rPr>
              <a:t>Representative </a:t>
            </a:r>
            <a:r>
              <a:rPr lang="en-US" sz="2800" dirty="0" err="1">
                <a:latin typeface="Times New Roman" pitchFamily="18" charset="0"/>
                <a:cs typeface="Times New Roman" pitchFamily="18" charset="0"/>
              </a:rPr>
              <a:t>dilatometric</a:t>
            </a:r>
            <a:r>
              <a:rPr lang="en-US" sz="2800" dirty="0">
                <a:latin typeface="Times New Roman" pitchFamily="18" charset="0"/>
                <a:cs typeface="Times New Roman" pitchFamily="18" charset="0"/>
              </a:rPr>
              <a:t> and thermal analysis results for these materials </a:t>
            </a:r>
            <a:r>
              <a:rPr lang="en-US" sz="2800" dirty="0" smtClean="0">
                <a:latin typeface="Times New Roman" pitchFamily="18" charset="0"/>
                <a:cs typeface="Times New Roman" pitchFamily="18" charset="0"/>
              </a:rPr>
              <a:t>would have </a:t>
            </a:r>
            <a:r>
              <a:rPr lang="en-US" sz="2800" dirty="0">
                <a:latin typeface="Times New Roman" pitchFamily="18" charset="0"/>
                <a:cs typeface="Times New Roman" pitchFamily="18" charset="0"/>
              </a:rPr>
              <a:t>the following </a:t>
            </a:r>
            <a:r>
              <a:rPr lang="en-US" sz="2800" dirty="0" smtClean="0">
                <a:latin typeface="Times New Roman" pitchFamily="18" charset="0"/>
                <a:cs typeface="Times New Roman" pitchFamily="18" charset="0"/>
              </a:rPr>
              <a:t>characteristics:</a:t>
            </a:r>
          </a:p>
          <a:p>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volume has no discontinuity at the glass formation temperature but </a:t>
            </a:r>
            <a:r>
              <a:rPr lang="en-US" sz="2800" dirty="0" smtClean="0">
                <a:latin typeface="Times New Roman" pitchFamily="18" charset="0"/>
                <a:cs typeface="Times New Roman" pitchFamily="18" charset="0"/>
              </a:rPr>
              <a:t>a change </a:t>
            </a:r>
            <a:r>
              <a:rPr lang="en-US" sz="2800" dirty="0">
                <a:latin typeface="Times New Roman" pitchFamily="18" charset="0"/>
                <a:cs typeface="Times New Roman" pitchFamily="18" charset="0"/>
              </a:rPr>
              <a:t>in </a:t>
            </a:r>
            <a:r>
              <a:rPr lang="en-US" sz="2800" dirty="0" smtClean="0">
                <a:latin typeface="Times New Roman" pitchFamily="18" charset="0"/>
                <a:cs typeface="Times New Roman" pitchFamily="18" charset="0"/>
              </a:rPr>
              <a:t>slope.</a:t>
            </a:r>
          </a:p>
          <a:p>
            <a:r>
              <a:rPr lang="en-US" sz="2800" dirty="0" smtClean="0">
                <a:latin typeface="Times New Roman" pitchFamily="18" charset="0"/>
                <a:cs typeface="Times New Roman" pitchFamily="18" charset="0"/>
              </a:rPr>
              <a:t>Similarly</a:t>
            </a:r>
            <a:r>
              <a:rPr lang="en-US" sz="2800" dirty="0">
                <a:latin typeface="Times New Roman" pitchFamily="18" charset="0"/>
                <a:cs typeface="Times New Roman" pitchFamily="18" charset="0"/>
              </a:rPr>
              <a:t>, the thermal analysis signal shows a step change in specific heat.</a:t>
            </a:r>
          </a:p>
        </p:txBody>
      </p:sp>
      <p:sp>
        <p:nvSpPr>
          <p:cNvPr id="3" name="TextBox 2"/>
          <p:cNvSpPr txBox="1"/>
          <p:nvPr/>
        </p:nvSpPr>
        <p:spPr>
          <a:xfrm>
            <a:off x="2743200" y="468086"/>
            <a:ext cx="30480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Glass transition</a:t>
            </a:r>
            <a:endParaRPr lang="en-US" sz="3200" b="1" dirty="0">
              <a:latin typeface="Times New Roman" pitchFamily="18" charset="0"/>
              <a:cs typeface="Times New Roman" pitchFamily="18" charset="0"/>
            </a:endParaRPr>
          </a:p>
        </p:txBody>
      </p:sp>
      <p:sp>
        <p:nvSpPr>
          <p:cNvPr id="4" name="Rectangle 3"/>
          <p:cNvSpPr/>
          <p:nvPr/>
        </p:nvSpPr>
        <p:spPr>
          <a:xfrm>
            <a:off x="533400" y="4953000"/>
            <a:ext cx="8382000" cy="1384995"/>
          </a:xfrm>
          <a:prstGeom prst="rect">
            <a:avLst/>
          </a:prstGeom>
        </p:spPr>
        <p:txBody>
          <a:bodyPr wrap="square">
            <a:spAutoFit/>
          </a:bodyPr>
          <a:lstStyle/>
          <a:p>
            <a:r>
              <a:rPr lang="en-US" sz="2800" dirty="0">
                <a:solidFill>
                  <a:srgbClr val="C00000"/>
                </a:solidFill>
                <a:latin typeface="Times New Roman" pitchFamily="18" charset="0"/>
                <a:cs typeface="Times New Roman" pitchFamily="18" charset="0"/>
              </a:rPr>
              <a:t>This behavior for the primary (V) and secondary (</a:t>
            </a:r>
            <a:r>
              <a:rPr lang="en-US" sz="2800" dirty="0" err="1">
                <a:solidFill>
                  <a:srgbClr val="C00000"/>
                </a:solidFill>
                <a:latin typeface="Times New Roman" pitchFamily="18" charset="0"/>
                <a:cs typeface="Times New Roman" pitchFamily="18" charset="0"/>
              </a:rPr>
              <a:t>Cp</a:t>
            </a:r>
            <a:r>
              <a:rPr lang="en-US" sz="2800" dirty="0">
                <a:solidFill>
                  <a:srgbClr val="C00000"/>
                </a:solidFill>
                <a:latin typeface="Times New Roman" pitchFamily="18" charset="0"/>
                <a:cs typeface="Times New Roman" pitchFamily="18" charset="0"/>
              </a:rPr>
              <a:t>) thermodynamic </a:t>
            </a:r>
            <a:r>
              <a:rPr lang="en-US" sz="2800" dirty="0" smtClean="0">
                <a:solidFill>
                  <a:srgbClr val="C00000"/>
                </a:solidFill>
                <a:latin typeface="Times New Roman" pitchFamily="18" charset="0"/>
                <a:cs typeface="Times New Roman" pitchFamily="18" charset="0"/>
              </a:rPr>
              <a:t>quantities defines </a:t>
            </a:r>
            <a:r>
              <a:rPr lang="en-US" sz="2800" dirty="0">
                <a:solidFill>
                  <a:srgbClr val="C00000"/>
                </a:solidFill>
                <a:latin typeface="Times New Roman" pitchFamily="18" charset="0"/>
                <a:cs typeface="Times New Roman" pitchFamily="18" charset="0"/>
              </a:rPr>
              <a:t>the transition as a second order thermodynamic transition.</a:t>
            </a:r>
          </a:p>
        </p:txBody>
      </p:sp>
    </p:spTree>
    <p:extLst>
      <p:ext uri="{BB962C8B-B14F-4D97-AF65-F5344CB8AC3E}">
        <p14:creationId xmlns:p14="http://schemas.microsoft.com/office/powerpoint/2010/main" val="1454014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382000" cy="1384995"/>
          </a:xfrm>
          <a:prstGeom prst="rect">
            <a:avLst/>
          </a:prstGeom>
        </p:spPr>
        <p:txBody>
          <a:bodyPr wrap="square">
            <a:spAutoFit/>
          </a:bodyPr>
          <a:lstStyle/>
          <a:p>
            <a:r>
              <a:rPr lang="en-US" sz="2800" dirty="0">
                <a:solidFill>
                  <a:srgbClr val="0000FF"/>
                </a:solidFill>
                <a:latin typeface="Times New Roman" pitchFamily="18" charset="0"/>
                <a:cs typeface="Times New Roman" pitchFamily="18" charset="0"/>
              </a:rPr>
              <a:t>The glassy state is not a thermodynamic equilibrium state: it is very </a:t>
            </a:r>
            <a:r>
              <a:rPr lang="en-US" sz="2800" dirty="0" smtClean="0">
                <a:solidFill>
                  <a:srgbClr val="0000FF"/>
                </a:solidFill>
                <a:latin typeface="Times New Roman" pitchFamily="18" charset="0"/>
                <a:cs typeface="Times New Roman" pitchFamily="18" charset="0"/>
              </a:rPr>
              <a:t>dependent upon </a:t>
            </a:r>
            <a:r>
              <a:rPr lang="en-US" sz="2800" dirty="0">
                <a:solidFill>
                  <a:srgbClr val="0000FF"/>
                </a:solidFill>
                <a:latin typeface="Times New Roman" pitchFamily="18" charset="0"/>
                <a:cs typeface="Times New Roman" pitchFamily="18" charset="0"/>
              </a:rPr>
              <a:t>formation history including cooling rate, pressure, etc.</a:t>
            </a:r>
          </a:p>
        </p:txBody>
      </p:sp>
      <p:sp>
        <p:nvSpPr>
          <p:cNvPr id="3" name="Rectangle 2"/>
          <p:cNvSpPr/>
          <p:nvPr/>
        </p:nvSpPr>
        <p:spPr>
          <a:xfrm>
            <a:off x="533400" y="2690336"/>
            <a:ext cx="8382000" cy="1815882"/>
          </a:xfrm>
          <a:prstGeom prst="rect">
            <a:avLst/>
          </a:prstGeom>
        </p:spPr>
        <p:txBody>
          <a:bodyPr wrap="square">
            <a:spAutoFit/>
          </a:bodyPr>
          <a:lstStyle/>
          <a:p>
            <a:pPr algn="just"/>
            <a:r>
              <a:rPr lang="en-US" sz="2800" dirty="0">
                <a:solidFill>
                  <a:srgbClr val="C00000"/>
                </a:solidFill>
                <a:latin typeface="Times New Roman" pitchFamily="18" charset="0"/>
                <a:cs typeface="Times New Roman" pitchFamily="18" charset="0"/>
              </a:rPr>
              <a:t>The exact nature of the glass transition is somewhat controversial: although it </a:t>
            </a:r>
            <a:r>
              <a:rPr lang="en-US" sz="2800" dirty="0" smtClean="0">
                <a:solidFill>
                  <a:srgbClr val="C00000"/>
                </a:solidFill>
                <a:latin typeface="Times New Roman" pitchFamily="18" charset="0"/>
                <a:cs typeface="Times New Roman" pitchFamily="18" charset="0"/>
              </a:rPr>
              <a:t>is not </a:t>
            </a:r>
            <a:r>
              <a:rPr lang="en-US" sz="2800" dirty="0">
                <a:solidFill>
                  <a:srgbClr val="C00000"/>
                </a:solidFill>
                <a:latin typeface="Times New Roman" pitchFamily="18" charset="0"/>
                <a:cs typeface="Times New Roman" pitchFamily="18" charset="0"/>
              </a:rPr>
              <a:t>a 2nd order transition in the sense of </a:t>
            </a:r>
            <a:r>
              <a:rPr lang="en-US" sz="2800" dirty="0" err="1">
                <a:solidFill>
                  <a:srgbClr val="C00000"/>
                </a:solidFill>
                <a:latin typeface="Times New Roman" pitchFamily="18" charset="0"/>
                <a:cs typeface="Times New Roman" pitchFamily="18" charset="0"/>
              </a:rPr>
              <a:t>Ehrenfest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phenomenologically</a:t>
            </a:r>
            <a:r>
              <a:rPr lang="en-US" sz="2800" dirty="0">
                <a:solidFill>
                  <a:srgbClr val="C00000"/>
                </a:solidFill>
                <a:latin typeface="Times New Roman" pitchFamily="18" charset="0"/>
                <a:cs typeface="Times New Roman" pitchFamily="18" charset="0"/>
              </a:rPr>
              <a:t> it appears</a:t>
            </a:r>
          </a:p>
          <a:p>
            <a:pPr algn="just"/>
            <a:r>
              <a:rPr lang="en-US" sz="2800" dirty="0">
                <a:solidFill>
                  <a:srgbClr val="C00000"/>
                </a:solidFill>
                <a:latin typeface="Times New Roman" pitchFamily="18" charset="0"/>
                <a:cs typeface="Times New Roman" pitchFamily="18" charset="0"/>
              </a:rPr>
              <a:t>as a 2nd order transition</a:t>
            </a:r>
          </a:p>
        </p:txBody>
      </p:sp>
    </p:spTree>
    <p:extLst>
      <p:ext uri="{BB962C8B-B14F-4D97-AF65-F5344CB8AC3E}">
        <p14:creationId xmlns:p14="http://schemas.microsoft.com/office/powerpoint/2010/main" val="3708092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FA2023F-047B-41DE-933D-1693E39D9B56}" type="slidenum">
              <a:rPr lang="en-US" sz="1400"/>
              <a:pPr eaLnBrk="1" hangingPunct="1"/>
              <a:t>4</a:t>
            </a:fld>
            <a:endParaRPr lang="en-US" sz="1400"/>
          </a:p>
        </p:txBody>
      </p:sp>
      <p:sp>
        <p:nvSpPr>
          <p:cNvPr id="7171" name="Text Box 1026"/>
          <p:cNvSpPr txBox="1">
            <a:spLocks noChangeArrowheads="1"/>
          </p:cNvSpPr>
          <p:nvPr/>
        </p:nvSpPr>
        <p:spPr bwMode="auto">
          <a:xfrm>
            <a:off x="0" y="685801"/>
            <a:ext cx="9144000"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7338" indent="-287338" defTabSz="233363" eaLnBrk="0" hangingPunct="0">
              <a:defRPr sz="2400">
                <a:solidFill>
                  <a:schemeClr val="tx1"/>
                </a:solidFill>
                <a:latin typeface="Times New Roman" charset="0"/>
              </a:defRPr>
            </a:lvl1pPr>
            <a:lvl2pPr marL="742950" indent="-285750" defTabSz="233363" eaLnBrk="0" hangingPunct="0">
              <a:defRPr sz="2400">
                <a:solidFill>
                  <a:schemeClr val="tx1"/>
                </a:solidFill>
                <a:latin typeface="Times New Roman" charset="0"/>
              </a:defRPr>
            </a:lvl2pPr>
            <a:lvl3pPr marL="1143000" indent="-228600" defTabSz="233363" eaLnBrk="0" hangingPunct="0">
              <a:defRPr sz="2400">
                <a:solidFill>
                  <a:schemeClr val="tx1"/>
                </a:solidFill>
                <a:latin typeface="Times New Roman" charset="0"/>
              </a:defRPr>
            </a:lvl3pPr>
            <a:lvl4pPr marL="1600200" indent="-228600" defTabSz="233363" eaLnBrk="0" hangingPunct="0">
              <a:defRPr sz="2400">
                <a:solidFill>
                  <a:schemeClr val="tx1"/>
                </a:solidFill>
                <a:latin typeface="Times New Roman" charset="0"/>
              </a:defRPr>
            </a:lvl4pPr>
            <a:lvl5pPr marL="2057400" indent="-228600" defTabSz="233363" eaLnBrk="0" hangingPunct="0">
              <a:defRPr sz="2400">
                <a:solidFill>
                  <a:schemeClr val="tx1"/>
                </a:solidFill>
                <a:latin typeface="Times New Roman" charset="0"/>
              </a:defRPr>
            </a:lvl5pPr>
            <a:lvl6pPr marL="2514600" indent="-228600" defTabSz="233363" eaLnBrk="0" fontAlgn="base" hangingPunct="0">
              <a:spcBef>
                <a:spcPct val="0"/>
              </a:spcBef>
              <a:spcAft>
                <a:spcPct val="0"/>
              </a:spcAft>
              <a:defRPr sz="2400">
                <a:solidFill>
                  <a:schemeClr val="tx1"/>
                </a:solidFill>
                <a:latin typeface="Times New Roman" charset="0"/>
              </a:defRPr>
            </a:lvl6pPr>
            <a:lvl7pPr marL="2971800" indent="-228600" defTabSz="233363" eaLnBrk="0" fontAlgn="base" hangingPunct="0">
              <a:spcBef>
                <a:spcPct val="0"/>
              </a:spcBef>
              <a:spcAft>
                <a:spcPct val="0"/>
              </a:spcAft>
              <a:defRPr sz="2400">
                <a:solidFill>
                  <a:schemeClr val="tx1"/>
                </a:solidFill>
                <a:latin typeface="Times New Roman" charset="0"/>
              </a:defRPr>
            </a:lvl7pPr>
            <a:lvl8pPr marL="3429000" indent="-228600" defTabSz="233363" eaLnBrk="0" fontAlgn="base" hangingPunct="0">
              <a:spcBef>
                <a:spcPct val="0"/>
              </a:spcBef>
              <a:spcAft>
                <a:spcPct val="0"/>
              </a:spcAft>
              <a:defRPr sz="2400">
                <a:solidFill>
                  <a:schemeClr val="tx1"/>
                </a:solidFill>
                <a:latin typeface="Times New Roman" charset="0"/>
              </a:defRPr>
            </a:lvl8pPr>
            <a:lvl9pPr marL="3886200" indent="-228600" defTabSz="233363" eaLnBrk="0" fontAlgn="base" hangingPunct="0">
              <a:spcBef>
                <a:spcPct val="0"/>
              </a:spcBef>
              <a:spcAft>
                <a:spcPct val="0"/>
              </a:spcAft>
              <a:defRPr sz="2400">
                <a:solidFill>
                  <a:schemeClr val="tx1"/>
                </a:solidFill>
                <a:latin typeface="Times New Roman" charset="0"/>
              </a:defRPr>
            </a:lvl9pPr>
          </a:lstStyle>
          <a:p>
            <a:pPr algn="just" eaLnBrk="1" hangingPunct="1">
              <a:buClr>
                <a:schemeClr val="accent2"/>
              </a:buClr>
              <a:buFontTx/>
              <a:buChar char="•"/>
            </a:pPr>
            <a:r>
              <a:rPr lang="en-US" sz="2200"/>
              <a:t>Beginning of the Material Science - People began to make tools from stone – Start of the Stone Age about two million years ago.  </a:t>
            </a:r>
          </a:p>
          <a:p>
            <a:pPr algn="just" eaLnBrk="1" hangingPunct="1">
              <a:buClr>
                <a:schemeClr val="accent2"/>
              </a:buClr>
            </a:pPr>
            <a:r>
              <a:rPr lang="en-US" sz="2200"/>
              <a:t>	Natural materials: stone, wood, clay, skins, etc.</a:t>
            </a:r>
          </a:p>
          <a:p>
            <a:pPr eaLnBrk="1" hangingPunct="1">
              <a:buClr>
                <a:schemeClr val="accent2"/>
              </a:buClr>
            </a:pPr>
            <a:endParaRPr lang="en-US" sz="1200"/>
          </a:p>
          <a:p>
            <a:pPr algn="just" eaLnBrk="1" hangingPunct="1">
              <a:buClr>
                <a:schemeClr val="accent2"/>
              </a:buClr>
              <a:buFontTx/>
              <a:buChar char="•"/>
            </a:pPr>
            <a:r>
              <a:rPr lang="en-US" sz="2200"/>
              <a:t>The Stone Age ended about 5000 years ago with introduction of Bronze in the Far East.  Bronze is an </a:t>
            </a:r>
            <a:r>
              <a:rPr lang="en-US" sz="2200" b="1">
                <a:solidFill>
                  <a:srgbClr val="FF6600"/>
                </a:solidFill>
              </a:rPr>
              <a:t>alloy</a:t>
            </a:r>
            <a:r>
              <a:rPr lang="en-US" sz="2200"/>
              <a:t> (a metal made up of more than one element), copper + &lt; 25% of tin + other elements.</a:t>
            </a:r>
          </a:p>
          <a:p>
            <a:pPr algn="just" eaLnBrk="1" hangingPunct="1">
              <a:buClr>
                <a:schemeClr val="accent2"/>
              </a:buClr>
            </a:pPr>
            <a:r>
              <a:rPr lang="en-US" sz="2200"/>
              <a:t>	Bronze: can be hammered or cast into a variety of shapes, can be made harder by alloying, corrode only slowly after a surface oxide film forms.</a:t>
            </a:r>
          </a:p>
          <a:p>
            <a:pPr eaLnBrk="1" hangingPunct="1">
              <a:buClr>
                <a:schemeClr val="accent2"/>
              </a:buClr>
            </a:pPr>
            <a:endParaRPr lang="en-US" sz="1200"/>
          </a:p>
          <a:p>
            <a:pPr algn="just" eaLnBrk="1" hangingPunct="1">
              <a:buClr>
                <a:schemeClr val="accent2"/>
              </a:buClr>
              <a:buFontTx/>
              <a:buChar char="•"/>
            </a:pPr>
            <a:r>
              <a:rPr lang="en-US" sz="2200"/>
              <a:t>The Iron Age began about 3000 years ago and continues today.  Use of iron and steel, a stronger and cheaper material changed drastically daily life of a common person. </a:t>
            </a:r>
          </a:p>
          <a:p>
            <a:pPr algn="just" eaLnBrk="1" hangingPunct="1">
              <a:buClr>
                <a:schemeClr val="accent2"/>
              </a:buClr>
            </a:pPr>
            <a:r>
              <a:rPr lang="en-US" sz="1200"/>
              <a:t>	</a:t>
            </a:r>
          </a:p>
          <a:p>
            <a:pPr algn="just" eaLnBrk="1" hangingPunct="1">
              <a:buClr>
                <a:schemeClr val="accent2"/>
              </a:buClr>
              <a:buFontTx/>
              <a:buChar char="•"/>
            </a:pPr>
            <a:r>
              <a:rPr lang="en-US" sz="2200"/>
              <a:t>Age of Advanced materials: throughout the Iron Age many new types of materials have been introduced (ceramic, semiconductors, polymers, composites…).  Understanding of the</a:t>
            </a:r>
            <a:r>
              <a:rPr lang="en-US" sz="2200">
                <a:solidFill>
                  <a:srgbClr val="FF6600"/>
                </a:solidFill>
              </a:rPr>
              <a:t> </a:t>
            </a:r>
            <a:r>
              <a:rPr lang="en-US" sz="2200" b="1">
                <a:solidFill>
                  <a:srgbClr val="FF6600"/>
                </a:solidFill>
              </a:rPr>
              <a:t>relationship among structure, properties, processing, and performance of materials</a:t>
            </a:r>
            <a:r>
              <a:rPr lang="en-US" sz="2200">
                <a:solidFill>
                  <a:srgbClr val="FF6600"/>
                </a:solidFill>
              </a:rPr>
              <a:t>.</a:t>
            </a:r>
            <a:r>
              <a:rPr lang="en-US" sz="2200"/>
              <a:t>  Intelligent design of new materials.</a:t>
            </a:r>
          </a:p>
        </p:txBody>
      </p:sp>
      <p:sp>
        <p:nvSpPr>
          <p:cNvPr id="7172" name="Text Box 1027"/>
          <p:cNvSpPr txBox="1">
            <a:spLocks noChangeArrowheads="1"/>
          </p:cNvSpPr>
          <p:nvPr/>
        </p:nvSpPr>
        <p:spPr bwMode="auto">
          <a:xfrm>
            <a:off x="0" y="28575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b="1"/>
              <a:t>Historical Perspective</a:t>
            </a:r>
          </a:p>
        </p:txBody>
      </p:sp>
    </p:spTree>
    <p:extLst>
      <p:ext uri="{BB962C8B-B14F-4D97-AF65-F5344CB8AC3E}">
        <p14:creationId xmlns:p14="http://schemas.microsoft.com/office/powerpoint/2010/main" val="1081010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6"/>
          <p:cNvSpPr txBox="1">
            <a:spLocks noChangeArrowheads="1"/>
          </p:cNvSpPr>
          <p:nvPr/>
        </p:nvSpPr>
        <p:spPr bwMode="auto">
          <a:xfrm>
            <a:off x="400050" y="1143000"/>
            <a:ext cx="8586788" cy="540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FontTx/>
              <a:buChar char="•"/>
            </a:pPr>
            <a:r>
              <a:rPr lang="en-US" dirty="0"/>
              <a:t>materials closely connected our culture</a:t>
            </a:r>
          </a:p>
          <a:p>
            <a:pPr eaLnBrk="1" hangingPunct="1">
              <a:lnSpc>
                <a:spcPct val="80000"/>
              </a:lnSpc>
              <a:spcBef>
                <a:spcPct val="20000"/>
              </a:spcBef>
              <a:buFontTx/>
              <a:buChar char="•"/>
            </a:pPr>
            <a:r>
              <a:rPr lang="en-US" dirty="0"/>
              <a:t>the development and advancement of societies are dependent on the available materials and their use</a:t>
            </a:r>
          </a:p>
          <a:p>
            <a:pPr eaLnBrk="1" hangingPunct="1">
              <a:lnSpc>
                <a:spcPct val="80000"/>
              </a:lnSpc>
              <a:spcBef>
                <a:spcPct val="20000"/>
              </a:spcBef>
              <a:buFontTx/>
              <a:buChar char="•"/>
            </a:pPr>
            <a:r>
              <a:rPr lang="en-US" dirty="0"/>
              <a:t>early civilizations designated by level of materials development</a:t>
            </a:r>
          </a:p>
          <a:p>
            <a:pPr eaLnBrk="1" hangingPunct="1">
              <a:lnSpc>
                <a:spcPct val="80000"/>
              </a:lnSpc>
              <a:spcBef>
                <a:spcPct val="20000"/>
              </a:spcBef>
              <a:buFontTx/>
              <a:buChar char="•"/>
            </a:pPr>
            <a:endParaRPr lang="en-US" dirty="0"/>
          </a:p>
          <a:p>
            <a:pPr eaLnBrk="1" hangingPunct="1">
              <a:lnSpc>
                <a:spcPct val="80000"/>
              </a:lnSpc>
              <a:spcBef>
                <a:spcPct val="20000"/>
              </a:spcBef>
              <a:buFontTx/>
              <a:buChar char="•"/>
            </a:pPr>
            <a:endParaRPr lang="en-US" dirty="0"/>
          </a:p>
          <a:p>
            <a:pPr eaLnBrk="1" hangingPunct="1">
              <a:lnSpc>
                <a:spcPct val="80000"/>
              </a:lnSpc>
              <a:spcBef>
                <a:spcPct val="20000"/>
              </a:spcBef>
              <a:buFontTx/>
              <a:buChar char="•"/>
            </a:pPr>
            <a:endParaRPr lang="en-US" dirty="0"/>
          </a:p>
          <a:p>
            <a:pPr eaLnBrk="1" hangingPunct="1">
              <a:lnSpc>
                <a:spcPct val="80000"/>
              </a:lnSpc>
              <a:spcBef>
                <a:spcPct val="20000"/>
              </a:spcBef>
              <a:buFontTx/>
              <a:buChar char="•"/>
            </a:pPr>
            <a:endParaRPr lang="en-US" dirty="0"/>
          </a:p>
          <a:p>
            <a:pPr eaLnBrk="1" hangingPunct="1">
              <a:lnSpc>
                <a:spcPct val="80000"/>
              </a:lnSpc>
              <a:spcBef>
                <a:spcPct val="20000"/>
              </a:spcBef>
              <a:buFontTx/>
              <a:buChar char="•"/>
            </a:pPr>
            <a:endParaRPr lang="en-US" dirty="0"/>
          </a:p>
          <a:p>
            <a:pPr eaLnBrk="1" hangingPunct="1">
              <a:lnSpc>
                <a:spcPct val="80000"/>
              </a:lnSpc>
              <a:spcBef>
                <a:spcPct val="20000"/>
              </a:spcBef>
              <a:buFontTx/>
              <a:buChar char="•"/>
            </a:pPr>
            <a:endParaRPr lang="en-US" dirty="0"/>
          </a:p>
          <a:p>
            <a:pPr eaLnBrk="1" hangingPunct="1">
              <a:lnSpc>
                <a:spcPct val="80000"/>
              </a:lnSpc>
              <a:spcBef>
                <a:spcPct val="20000"/>
              </a:spcBef>
              <a:buFontTx/>
              <a:buChar char="•"/>
            </a:pPr>
            <a:endParaRPr lang="en-US" dirty="0"/>
          </a:p>
          <a:p>
            <a:pPr eaLnBrk="1" hangingPunct="1">
              <a:lnSpc>
                <a:spcPct val="80000"/>
              </a:lnSpc>
              <a:spcBef>
                <a:spcPct val="20000"/>
              </a:spcBef>
              <a:buFontTx/>
              <a:buChar char="•"/>
            </a:pPr>
            <a:endParaRPr lang="en-US" dirty="0"/>
          </a:p>
          <a:p>
            <a:pPr eaLnBrk="1" hangingPunct="1">
              <a:lnSpc>
                <a:spcPct val="80000"/>
              </a:lnSpc>
              <a:spcBef>
                <a:spcPct val="20000"/>
              </a:spcBef>
              <a:buFontTx/>
              <a:buChar char="•"/>
            </a:pPr>
            <a:endParaRPr lang="en-US" dirty="0"/>
          </a:p>
          <a:p>
            <a:pPr eaLnBrk="1" hangingPunct="1">
              <a:lnSpc>
                <a:spcPct val="80000"/>
              </a:lnSpc>
              <a:spcBef>
                <a:spcPct val="20000"/>
              </a:spcBef>
              <a:buFontTx/>
              <a:buChar char="•"/>
            </a:pPr>
            <a:endParaRPr lang="en-US" dirty="0"/>
          </a:p>
          <a:p>
            <a:pPr eaLnBrk="1" hangingPunct="1">
              <a:lnSpc>
                <a:spcPct val="80000"/>
              </a:lnSpc>
              <a:spcBef>
                <a:spcPct val="20000"/>
              </a:spcBef>
              <a:buFontTx/>
              <a:buChar char="•"/>
            </a:pPr>
            <a:endParaRPr lang="en-US" dirty="0"/>
          </a:p>
          <a:p>
            <a:pPr eaLnBrk="1" hangingPunct="1">
              <a:lnSpc>
                <a:spcPct val="80000"/>
              </a:lnSpc>
              <a:spcBef>
                <a:spcPct val="20000"/>
              </a:spcBef>
              <a:buFontTx/>
              <a:buChar char="•"/>
            </a:pPr>
            <a:r>
              <a:rPr lang="en-US" dirty="0"/>
              <a:t>initially natural materials</a:t>
            </a:r>
          </a:p>
          <a:p>
            <a:pPr eaLnBrk="1" hangingPunct="1">
              <a:lnSpc>
                <a:spcPct val="80000"/>
              </a:lnSpc>
              <a:spcBef>
                <a:spcPct val="20000"/>
              </a:spcBef>
              <a:buFontTx/>
              <a:buChar char="•"/>
            </a:pPr>
            <a:r>
              <a:rPr lang="en-US" dirty="0"/>
              <a:t>develop techniques to produce materials with superior qualities (heat treatments and addition of other substances)</a:t>
            </a:r>
          </a:p>
          <a:p>
            <a:pPr eaLnBrk="1" hangingPunct="1">
              <a:lnSpc>
                <a:spcPct val="80000"/>
              </a:lnSpc>
              <a:spcBef>
                <a:spcPct val="20000"/>
              </a:spcBef>
              <a:buFontTx/>
              <a:buChar char="•"/>
            </a:pPr>
            <a:endParaRPr lang="en-US" sz="1400" dirty="0"/>
          </a:p>
          <a:p>
            <a:pPr eaLnBrk="1" hangingPunct="1">
              <a:buFontTx/>
              <a:buChar char="•"/>
            </a:pPr>
            <a:endParaRPr lang="en-US" dirty="0"/>
          </a:p>
        </p:txBody>
      </p:sp>
      <p:sp>
        <p:nvSpPr>
          <p:cNvPr id="3077" name="Rectangle 2"/>
          <p:cNvSpPr>
            <a:spLocks noGrp="1" noChangeArrowheads="1"/>
          </p:cNvSpPr>
          <p:nvPr>
            <p:ph type="title"/>
          </p:nvPr>
        </p:nvSpPr>
        <p:spPr>
          <a:xfrm>
            <a:off x="457200" y="275035"/>
            <a:ext cx="8229600" cy="867965"/>
          </a:xfrm>
        </p:spPr>
        <p:txBody>
          <a:bodyPr/>
          <a:lstStyle/>
          <a:p>
            <a:pPr eaLnBrk="1" hangingPunct="1"/>
            <a:r>
              <a:rPr lang="en-US" sz="3200" dirty="0" smtClean="0"/>
              <a:t>History of Materials Science &amp; Engineering</a:t>
            </a:r>
          </a:p>
        </p:txBody>
      </p:sp>
      <p:pic>
        <p:nvPicPr>
          <p:cNvPr id="3078" name="Picture 5" descr="hi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356337"/>
            <a:ext cx="4876800" cy="282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883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E9F31EE-201C-44A0-A394-B47DB4352DBA}" type="slidenum">
              <a:rPr lang="en-US" sz="1400">
                <a:solidFill>
                  <a:srgbClr val="000000"/>
                </a:solidFill>
              </a:rPr>
              <a:pPr eaLnBrk="1" hangingPunct="1"/>
              <a:t>6</a:t>
            </a:fld>
            <a:endParaRPr lang="en-US" sz="1400">
              <a:solidFill>
                <a:srgbClr val="000000"/>
              </a:solidFill>
            </a:endParaRPr>
          </a:p>
        </p:txBody>
      </p:sp>
      <p:sp>
        <p:nvSpPr>
          <p:cNvPr id="8195" name="Text Box 1027"/>
          <p:cNvSpPr txBox="1">
            <a:spLocks noChangeArrowheads="1"/>
          </p:cNvSpPr>
          <p:nvPr/>
        </p:nvSpPr>
        <p:spPr bwMode="auto">
          <a:xfrm>
            <a:off x="0" y="285751"/>
            <a:ext cx="9144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fontAlgn="base" hangingPunct="1">
              <a:spcBef>
                <a:spcPct val="0"/>
              </a:spcBef>
              <a:spcAft>
                <a:spcPct val="0"/>
              </a:spcAft>
            </a:pPr>
            <a:r>
              <a:rPr lang="en-US" b="1">
                <a:solidFill>
                  <a:srgbClr val="000000"/>
                </a:solidFill>
              </a:rPr>
              <a:t> </a:t>
            </a:r>
            <a:r>
              <a:rPr lang="en-US">
                <a:solidFill>
                  <a:srgbClr val="000000"/>
                </a:solidFill>
              </a:rPr>
              <a:t>A better understanding of structure-composition-properties relations has lead to a remarkable progress in properties of materials. Example is </a:t>
            </a:r>
            <a:r>
              <a:rPr lang="en-US" sz="2200">
                <a:solidFill>
                  <a:srgbClr val="000000"/>
                </a:solidFill>
              </a:rPr>
              <a:t>the dramatic progress in the strength to density ratio of materials, that resulted in a wide variety of new products, from dental materials to tennis racquets.</a:t>
            </a:r>
          </a:p>
        </p:txBody>
      </p:sp>
      <p:pic>
        <p:nvPicPr>
          <p:cNvPr id="8196" name="Picture 1029" descr="C:\mse209\mse209-spring01\Chapters\advances.gif"/>
          <p:cNvPicPr>
            <a:picLocks noChangeAspect="1" noChangeArrowheads="1"/>
          </p:cNvPicPr>
          <p:nvPr/>
        </p:nvPicPr>
        <p:blipFill>
          <a:blip r:embed="rId3">
            <a:extLst>
              <a:ext uri="{28A0092B-C50C-407E-A947-70E740481C1C}">
                <a14:useLocalDpi xmlns:a14="http://schemas.microsoft.com/office/drawing/2010/main" val="0"/>
              </a:ext>
            </a:extLst>
          </a:blip>
          <a:srcRect l="5257" t="4959" r="5257" b="11571"/>
          <a:stretch>
            <a:fillRect/>
          </a:stretch>
        </p:blipFill>
        <p:spPr bwMode="auto">
          <a:xfrm>
            <a:off x="711200" y="2057402"/>
            <a:ext cx="7518400" cy="418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35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3A1678D-F5DE-4037-9DD4-28CB0DB3AF1F}" type="slidenum">
              <a:rPr lang="en-US" smtClean="0">
                <a:solidFill>
                  <a:srgbClr val="000000"/>
                </a:solidFill>
              </a:rPr>
              <a:pPr>
                <a:defRPr/>
              </a:pPr>
              <a:t>7</a:t>
            </a:fld>
            <a:endParaRPr lang="en-US">
              <a:solidFill>
                <a:srgbClr val="000000"/>
              </a:solidFill>
            </a:endParaRPr>
          </a:p>
        </p:txBody>
      </p:sp>
      <p:sp>
        <p:nvSpPr>
          <p:cNvPr id="3" name="Rectangle 2"/>
          <p:cNvSpPr/>
          <p:nvPr/>
        </p:nvSpPr>
        <p:spPr>
          <a:xfrm>
            <a:off x="1295400" y="2102482"/>
            <a:ext cx="7467600" cy="4031873"/>
          </a:xfrm>
          <a:prstGeom prst="rect">
            <a:avLst/>
          </a:prstGeom>
        </p:spPr>
        <p:txBody>
          <a:bodyPr wrap="square">
            <a:spAutoFit/>
          </a:bodyPr>
          <a:lstStyle/>
          <a:p>
            <a:pPr>
              <a:lnSpc>
                <a:spcPct val="80000"/>
              </a:lnSpc>
            </a:pPr>
            <a:r>
              <a:rPr lang="en-US" sz="3200" b="1" u="sng" dirty="0" smtClean="0"/>
              <a:t>Materials Science</a:t>
            </a:r>
            <a:endParaRPr lang="en-US" sz="3200" dirty="0" smtClean="0"/>
          </a:p>
          <a:p>
            <a:pPr lvl="1">
              <a:lnSpc>
                <a:spcPct val="80000"/>
              </a:lnSpc>
            </a:pPr>
            <a:r>
              <a:rPr lang="en-US" sz="3200" dirty="0" smtClean="0"/>
              <a:t>The discipline of investigating the relationships that exist between the structures and properties of materials.</a:t>
            </a:r>
          </a:p>
          <a:p>
            <a:pPr>
              <a:lnSpc>
                <a:spcPct val="80000"/>
              </a:lnSpc>
            </a:pPr>
            <a:r>
              <a:rPr lang="en-US" sz="3200" b="1" u="sng" dirty="0" smtClean="0"/>
              <a:t>Materials Engineering</a:t>
            </a:r>
            <a:endParaRPr lang="en-US" sz="3200" dirty="0" smtClean="0"/>
          </a:p>
          <a:p>
            <a:pPr lvl="1">
              <a:lnSpc>
                <a:spcPct val="80000"/>
              </a:lnSpc>
            </a:pPr>
            <a:r>
              <a:rPr lang="en-US" sz="3200" dirty="0" smtClean="0"/>
              <a:t>The discipline of designing or engineering the structure of a material to produce a predetermined set of properties based on established structure-property correlation.</a:t>
            </a:r>
          </a:p>
        </p:txBody>
      </p:sp>
    </p:spTree>
    <p:extLst>
      <p:ext uri="{BB962C8B-B14F-4D97-AF65-F5344CB8AC3E}">
        <p14:creationId xmlns:p14="http://schemas.microsoft.com/office/powerpoint/2010/main" val="3758094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3A1678D-F5DE-4037-9DD4-28CB0DB3AF1F}" type="slidenum">
              <a:rPr lang="en-US" smtClean="0">
                <a:solidFill>
                  <a:srgbClr val="000000"/>
                </a:solidFill>
              </a:rPr>
              <a:pPr>
                <a:defRPr/>
              </a:pPr>
              <a:t>8</a:t>
            </a:fld>
            <a:endParaRPr lang="en-US">
              <a:solidFill>
                <a:srgbClr val="000000"/>
              </a:solidFill>
            </a:endParaRPr>
          </a:p>
        </p:txBody>
      </p:sp>
      <p:sp>
        <p:nvSpPr>
          <p:cNvPr id="3" name="Rectangle 2"/>
          <p:cNvSpPr/>
          <p:nvPr/>
        </p:nvSpPr>
        <p:spPr>
          <a:xfrm>
            <a:off x="1348154" y="1950192"/>
            <a:ext cx="7162800" cy="2751522"/>
          </a:xfrm>
          <a:prstGeom prst="rect">
            <a:avLst/>
          </a:prstGeom>
        </p:spPr>
        <p:txBody>
          <a:bodyPr wrap="square">
            <a:spAutoFit/>
          </a:bodyPr>
          <a:lstStyle/>
          <a:p>
            <a:pPr>
              <a:lnSpc>
                <a:spcPct val="80000"/>
              </a:lnSpc>
            </a:pPr>
            <a:r>
              <a:rPr lang="en-US" sz="3600" b="1" dirty="0" smtClean="0"/>
              <a:t>Four Major Components of Material Science and Engineering:</a:t>
            </a:r>
          </a:p>
          <a:p>
            <a:pPr lvl="1">
              <a:lnSpc>
                <a:spcPct val="80000"/>
              </a:lnSpc>
            </a:pPr>
            <a:r>
              <a:rPr lang="en-US" sz="3600" b="1" dirty="0" smtClean="0"/>
              <a:t>Structure of Materials</a:t>
            </a:r>
          </a:p>
          <a:p>
            <a:pPr lvl="1">
              <a:lnSpc>
                <a:spcPct val="80000"/>
              </a:lnSpc>
            </a:pPr>
            <a:r>
              <a:rPr lang="en-US" sz="3600" b="1" dirty="0" smtClean="0"/>
              <a:t>Properties of Materials</a:t>
            </a:r>
          </a:p>
          <a:p>
            <a:pPr lvl="1">
              <a:lnSpc>
                <a:spcPct val="80000"/>
              </a:lnSpc>
            </a:pPr>
            <a:r>
              <a:rPr lang="en-US" sz="3600" b="1" dirty="0" smtClean="0"/>
              <a:t>Processing of Materials</a:t>
            </a:r>
          </a:p>
          <a:p>
            <a:pPr lvl="1">
              <a:lnSpc>
                <a:spcPct val="80000"/>
              </a:lnSpc>
            </a:pPr>
            <a:r>
              <a:rPr lang="en-US" sz="3600" b="1" dirty="0" smtClean="0"/>
              <a:t>Performance of Materials</a:t>
            </a:r>
          </a:p>
        </p:txBody>
      </p:sp>
    </p:spTree>
    <p:extLst>
      <p:ext uri="{BB962C8B-B14F-4D97-AF65-F5344CB8AC3E}">
        <p14:creationId xmlns:p14="http://schemas.microsoft.com/office/powerpoint/2010/main" val="397572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sz="quarter" idx="10"/>
          </p:nvPr>
        </p:nvSpPr>
        <p:spPr/>
        <p:txBody>
          <a:bodyPr/>
          <a:lstStyle/>
          <a:p>
            <a:pPr>
              <a:defRPr/>
            </a:pPr>
            <a:r>
              <a:rPr lang="en-US"/>
              <a:t>July 24, 2007</a:t>
            </a:r>
          </a:p>
        </p:txBody>
      </p:sp>
      <p:sp>
        <p:nvSpPr>
          <p:cNvPr id="16" name="Footer Placeholder 3"/>
          <p:cNvSpPr>
            <a:spLocks noGrp="1"/>
          </p:cNvSpPr>
          <p:nvPr>
            <p:ph type="ftr" sz="quarter" idx="4294967295"/>
          </p:nvPr>
        </p:nvSpPr>
        <p:spPr>
          <a:xfrm>
            <a:off x="3124200" y="6510338"/>
            <a:ext cx="2895600" cy="244475"/>
          </a:xfrm>
          <a:prstGeom prst="rect">
            <a:avLst/>
          </a:prstGeom>
        </p:spPr>
        <p:txBody>
          <a:bodyPr/>
          <a:lstStyle/>
          <a:p>
            <a:pPr>
              <a:defRPr/>
            </a:pPr>
            <a:r>
              <a:rPr lang="en-US"/>
              <a:t>Models &amp; Materials</a:t>
            </a:r>
          </a:p>
        </p:txBody>
      </p:sp>
      <p:pic>
        <p:nvPicPr>
          <p:cNvPr id="11283" name="Picture 19" descr="structural ceramic appli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200" y="3536950"/>
            <a:ext cx="18288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2"/>
          <p:cNvSpPr>
            <a:spLocks noGrp="1" noChangeArrowheads="1"/>
          </p:cNvSpPr>
          <p:nvPr>
            <p:ph type="title"/>
          </p:nvPr>
        </p:nvSpPr>
        <p:spPr/>
        <p:txBody>
          <a:bodyPr/>
          <a:lstStyle/>
          <a:p>
            <a:pPr eaLnBrk="1" hangingPunct="1"/>
            <a:r>
              <a:rPr lang="en-US" smtClean="0"/>
              <a:t>Classification of Materials</a:t>
            </a:r>
          </a:p>
        </p:txBody>
      </p:sp>
      <p:sp>
        <p:nvSpPr>
          <p:cNvPr id="11268" name="Text Box 4"/>
          <p:cNvSpPr txBox="1">
            <a:spLocks noChangeArrowheads="1"/>
          </p:cNvSpPr>
          <p:nvPr/>
        </p:nvSpPr>
        <p:spPr bwMode="auto">
          <a:xfrm>
            <a:off x="400050" y="1168400"/>
            <a:ext cx="25146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a:t>Metals</a:t>
            </a:r>
          </a:p>
          <a:p>
            <a:pPr eaLnBrk="1" hangingPunct="1">
              <a:buFontTx/>
              <a:buChar char="•"/>
            </a:pPr>
            <a:r>
              <a:rPr lang="en-US"/>
              <a:t>good conductors of electricity and heat</a:t>
            </a:r>
          </a:p>
          <a:p>
            <a:pPr eaLnBrk="1" hangingPunct="1">
              <a:buFontTx/>
              <a:buChar char="•"/>
            </a:pPr>
            <a:r>
              <a:rPr lang="en-US"/>
              <a:t>lustrous appearance</a:t>
            </a:r>
          </a:p>
          <a:p>
            <a:pPr eaLnBrk="1" hangingPunct="1">
              <a:buFontTx/>
              <a:buChar char="•"/>
            </a:pPr>
            <a:r>
              <a:rPr lang="en-US"/>
              <a:t>susceptible to corrosion</a:t>
            </a:r>
          </a:p>
          <a:p>
            <a:pPr eaLnBrk="1" hangingPunct="1">
              <a:buFontTx/>
              <a:buChar char="•"/>
            </a:pPr>
            <a:r>
              <a:rPr lang="en-US"/>
              <a:t>strong, but deformable</a:t>
            </a:r>
          </a:p>
        </p:txBody>
      </p:sp>
      <p:sp>
        <p:nvSpPr>
          <p:cNvPr id="11269" name="Text Box 5"/>
          <p:cNvSpPr txBox="1">
            <a:spLocks noChangeArrowheads="1"/>
          </p:cNvSpPr>
          <p:nvPr/>
        </p:nvSpPr>
        <p:spPr bwMode="auto">
          <a:xfrm>
            <a:off x="3314700" y="1168400"/>
            <a:ext cx="2716213" cy="206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a:t>Ceramics &amp; Glasses</a:t>
            </a:r>
          </a:p>
          <a:p>
            <a:pPr eaLnBrk="1" hangingPunct="1">
              <a:buFontTx/>
              <a:buChar char="•"/>
            </a:pPr>
            <a:r>
              <a:rPr lang="en-US"/>
              <a:t>thermally and electrically insulating</a:t>
            </a:r>
          </a:p>
          <a:p>
            <a:pPr eaLnBrk="1" hangingPunct="1">
              <a:buFontTx/>
              <a:buChar char="•"/>
            </a:pPr>
            <a:r>
              <a:rPr lang="en-US"/>
              <a:t>resistant to high temperatures and harsh environments</a:t>
            </a:r>
          </a:p>
          <a:p>
            <a:pPr eaLnBrk="1" hangingPunct="1">
              <a:buFontTx/>
              <a:buChar char="•"/>
            </a:pPr>
            <a:r>
              <a:rPr lang="en-US"/>
              <a:t>hard, but brittle</a:t>
            </a:r>
          </a:p>
        </p:txBody>
      </p:sp>
      <p:sp>
        <p:nvSpPr>
          <p:cNvPr id="11270" name="Text Box 6"/>
          <p:cNvSpPr txBox="1">
            <a:spLocks noChangeArrowheads="1"/>
          </p:cNvSpPr>
          <p:nvPr/>
        </p:nvSpPr>
        <p:spPr bwMode="auto">
          <a:xfrm>
            <a:off x="6229350" y="1168400"/>
            <a:ext cx="2740025"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a:t>Polymers</a:t>
            </a:r>
          </a:p>
          <a:p>
            <a:pPr eaLnBrk="1" hangingPunct="1">
              <a:buFontTx/>
              <a:buChar char="•"/>
            </a:pPr>
            <a:r>
              <a:rPr lang="en-US"/>
              <a:t>very large molecules</a:t>
            </a:r>
          </a:p>
          <a:p>
            <a:pPr eaLnBrk="1" hangingPunct="1">
              <a:buFontTx/>
              <a:buChar char="•"/>
            </a:pPr>
            <a:r>
              <a:rPr lang="en-US"/>
              <a:t>low density, low weight</a:t>
            </a:r>
          </a:p>
          <a:p>
            <a:pPr eaLnBrk="1" hangingPunct="1">
              <a:buFontTx/>
              <a:buChar char="•"/>
            </a:pPr>
            <a:r>
              <a:rPr lang="en-US"/>
              <a:t>maybe extremely flexible</a:t>
            </a:r>
          </a:p>
        </p:txBody>
      </p:sp>
      <p:pic>
        <p:nvPicPr>
          <p:cNvPr id="11278" name="Picture 14" descr="Pyre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7513" y="4938713"/>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descr="Handmade Black Clay Flower Pot, Planter, Container (Vietnam)">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t="14236" b="7726"/>
          <a:stretch>
            <a:fillRect/>
          </a:stretch>
        </p:blipFill>
        <p:spPr bwMode="auto">
          <a:xfrm>
            <a:off x="2716213" y="3290888"/>
            <a:ext cx="1828800"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21" descr="plastic%20food%20lg"/>
          <p:cNvPicPr>
            <a:picLocks noChangeAspect="1" noChangeArrowheads="1"/>
          </p:cNvPicPr>
          <p:nvPr/>
        </p:nvPicPr>
        <p:blipFill>
          <a:blip r:embed="rId7">
            <a:extLst>
              <a:ext uri="{28A0092B-C50C-407E-A947-70E740481C1C}">
                <a14:useLocalDpi xmlns:a14="http://schemas.microsoft.com/office/drawing/2010/main" val="0"/>
              </a:ext>
            </a:extLst>
          </a:blip>
          <a:srcRect l="8565" t="16203" r="6134" b="9105"/>
          <a:stretch>
            <a:fillRect/>
          </a:stretch>
        </p:blipFill>
        <p:spPr bwMode="auto">
          <a:xfrm>
            <a:off x="7831138" y="4692650"/>
            <a:ext cx="11699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23" descr="saab_ion_red_line_20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6388" y="2749550"/>
            <a:ext cx="2286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5" descr="red%20polyester%20dres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5100" y="4376738"/>
            <a:ext cx="13716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27" descr="turbin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5575" y="3556000"/>
            <a:ext cx="97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29" descr="personaluse_8907188~Construction-Workers-Take-a-Lunch-Break-on-a-Steel-Beam-Atop-the-RCA-Building-at-Rockefeller-Center-Poster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575" y="4625975"/>
            <a:ext cx="22860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31" descr="22794_5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3592513"/>
            <a:ext cx="137160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361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29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9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9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269">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269">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269">
                                            <p:txEl>
                                              <p:pRg st="3" end="3"/>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128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28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27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1270">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270">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270">
                                            <p:txEl>
                                              <p:pRg st="3" end="3"/>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128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28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TotalTime>
  <Words>2350</Words>
  <Application>Microsoft Office PowerPoint</Application>
  <PresentationFormat>On-screen Show (4:3)</PresentationFormat>
  <Paragraphs>218</Paragraphs>
  <Slides>32</Slides>
  <Notes>6</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Default Design</vt:lpstr>
      <vt:lpstr>Materials Science  Phys 574</vt:lpstr>
      <vt:lpstr>Our Text Book:</vt:lpstr>
      <vt:lpstr>PowerPoint Presentation</vt:lpstr>
      <vt:lpstr>PowerPoint Presentation</vt:lpstr>
      <vt:lpstr>History of Materials Science &amp; Engineering</vt:lpstr>
      <vt:lpstr>PowerPoint Presentation</vt:lpstr>
      <vt:lpstr>PowerPoint Presentation</vt:lpstr>
      <vt:lpstr>PowerPoint Presentation</vt:lpstr>
      <vt:lpstr>Classification of Materials</vt:lpstr>
      <vt:lpstr>Classification of Materials: A Few Additional Catagories</vt:lpstr>
      <vt:lpstr>Doing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Differential Scanning calorimetry (DSC)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Science  Phys 574</dc:title>
  <dc:creator>dell</dc:creator>
  <cp:lastModifiedBy>User</cp:lastModifiedBy>
  <cp:revision>22</cp:revision>
  <dcterms:created xsi:type="dcterms:W3CDTF">2016-10-02T15:23:29Z</dcterms:created>
  <dcterms:modified xsi:type="dcterms:W3CDTF">2016-10-10T07:27:34Z</dcterms:modified>
</cp:coreProperties>
</file>