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328" r:id="rId3"/>
    <p:sldId id="330" r:id="rId4"/>
    <p:sldId id="258" r:id="rId5"/>
    <p:sldId id="259" r:id="rId6"/>
    <p:sldId id="261" r:id="rId7"/>
    <p:sldId id="321" r:id="rId8"/>
    <p:sldId id="296" r:id="rId9"/>
    <p:sldId id="322" r:id="rId10"/>
    <p:sldId id="323" r:id="rId11"/>
    <p:sldId id="324" r:id="rId12"/>
    <p:sldId id="269" r:id="rId13"/>
    <p:sldId id="326" r:id="rId14"/>
    <p:sldId id="329" r:id="rId15"/>
  </p:sldIdLst>
  <p:sldSz cx="9144000" cy="6858000" type="screen4x3"/>
  <p:notesSz cx="6858000" cy="9144000"/>
  <p:custDataLst>
    <p:tags r:id="rId1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00CC"/>
    <a:srgbClr val="FF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 autoAdjust="0"/>
    <p:restoredTop sz="94660"/>
  </p:normalViewPr>
  <p:slideViewPr>
    <p:cSldViewPr>
      <p:cViewPr varScale="1">
        <p:scale>
          <a:sx n="116" d="100"/>
          <a:sy n="116" d="100"/>
        </p:scale>
        <p:origin x="1239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D75D0C-A6C7-4940-8D12-4744DFA24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2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4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5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97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71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2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0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14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4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4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75D0C-A6C7-4940-8D12-4744DFA2466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8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D5C2-88C4-40FD-AF51-80AA7A722A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977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885A-4E63-4EA1-96C9-6781A75F0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84743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F955-12FC-4571-B104-07F4B7758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61921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CABA-BA5E-4BE1-BC0E-7162894E76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741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A806-9935-4506-BB55-9882784E3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72994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1138-D00F-46D0-BE02-6736028051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03736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889CB-71F3-4C17-A6F9-68545A1C7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31437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A191-69AD-4A51-A506-1157C7F32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9823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EBB5-D3E3-4C79-9F01-6EABCCC08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02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1D24-DFDF-4877-B615-579696DBF6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29237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F4CB-CE61-428D-B03F-077748C31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82094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FDEE64-FCE6-4638-9C37-A8F210139E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5.xml"/><Relationship Id="rId10" Type="http://schemas.microsoft.com/office/2007/relationships/hdphoto" Target="../media/hdphoto1.wdp"/><Relationship Id="rId4" Type="http://schemas.openxmlformats.org/officeDocument/2006/relationships/tags" Target="../tags/tag34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0.xml"/><Relationship Id="rId7" Type="http://schemas.openxmlformats.org/officeDocument/2006/relationships/image" Target="../media/image1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3.xml"/><Relationship Id="rId7" Type="http://schemas.openxmlformats.org/officeDocument/2006/relationships/image" Target="../media/image18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44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23.png"/><Relationship Id="rId5" Type="http://schemas.openxmlformats.org/officeDocument/2006/relationships/tags" Target="../tags/tag49.xml"/><Relationship Id="rId10" Type="http://schemas.openxmlformats.org/officeDocument/2006/relationships/image" Target="../media/image22.png"/><Relationship Id="rId4" Type="http://schemas.openxmlformats.org/officeDocument/2006/relationships/tags" Target="../tags/tag48.xm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5.jpeg"/><Relationship Id="rId5" Type="http://schemas.openxmlformats.org/officeDocument/2006/relationships/tags" Target="../tags/tag7.xml"/><Relationship Id="rId10" Type="http://schemas.openxmlformats.org/officeDocument/2006/relationships/image" Target="../media/image4.wmf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1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1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5.xml"/><Relationship Id="rId7" Type="http://schemas.openxmlformats.org/officeDocument/2006/relationships/image" Target="../media/image12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8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1.xml"/><Relationship Id="rId7" Type="http://schemas.openxmlformats.org/officeDocument/2006/relationships/image" Target="../media/image1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4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7.xml"/><Relationship Id="rId7" Type="http://schemas.openxmlformats.org/officeDocument/2006/relationships/image" Target="../media/image12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0.xml"/><Relationship Id="rId7" Type="http://schemas.openxmlformats.org/officeDocument/2006/relationships/image" Target="../media/image12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9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44196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Pre-Krebs cycle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1484312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800" b="1" dirty="0"/>
              <a:t>Pyruvate is converted into </a:t>
            </a:r>
            <a:r>
              <a:rPr lang="en-GB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sz="2800" b="1" dirty="0"/>
              <a:t> in the presence of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b="1" baseline="-25000" dirty="0"/>
              <a:t> </a:t>
            </a:r>
            <a:r>
              <a:rPr lang="en-GB" sz="2800" b="1" dirty="0"/>
              <a:t> through 3 </a:t>
            </a:r>
            <a:r>
              <a:rPr lang="en-GB" sz="2800" b="1" dirty="0" smtClean="0"/>
              <a:t>steps.</a:t>
            </a:r>
            <a:endParaRPr lang="en-GB" sz="2800" b="1" baseline="-25000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9600" y="2252663"/>
            <a:ext cx="6324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a)-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C=O</a:t>
            </a:r>
            <a:r>
              <a:rPr lang="en-GB" sz="4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 of pyruvate is released as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2797175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b)- The remaining two-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fragments are oxidized (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releasing </a:t>
            </a:r>
            <a:r>
              <a:rPr lang="en-GB" sz="3200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into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GB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acetate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the resulting </a:t>
            </a:r>
            <a:r>
              <a:rPr lang="en-GB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40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transform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09600" y="3746500"/>
            <a:ext cx="8153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c)- The coenzyme-A (</a:t>
            </a:r>
            <a:r>
              <a:rPr lang="en-GB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transform acetate compound into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GB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GB" sz="20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which will be ready for Krebs Cycle for further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oxidation.</a:t>
            </a:r>
            <a:endParaRPr lang="en-GB" sz="20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4905375"/>
            <a:ext cx="2590800" cy="803275"/>
            <a:chOff x="1344" y="3110"/>
            <a:chExt cx="1632" cy="506"/>
          </a:xfrm>
        </p:grpSpPr>
        <p:sp>
          <p:nvSpPr>
            <p:cNvPr id="9236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776" y="3328"/>
              <a:ext cx="1200" cy="288"/>
            </a:xfrm>
            <a:custGeom>
              <a:avLst/>
              <a:gdLst>
                <a:gd name="T0" fmla="*/ 0 w 1200"/>
                <a:gd name="T1" fmla="*/ 0 h 288"/>
                <a:gd name="T2" fmla="*/ 576 w 1200"/>
                <a:gd name="T3" fmla="*/ 288 h 288"/>
                <a:gd name="T4" fmla="*/ 1200 w 1200"/>
                <a:gd name="T5" fmla="*/ 0 h 288"/>
                <a:gd name="T6" fmla="*/ 0 60000 65536"/>
                <a:gd name="T7" fmla="*/ 0 60000 65536"/>
                <a:gd name="T8" fmla="*/ 0 60000 65536"/>
                <a:gd name="T9" fmla="*/ 0 w 1200"/>
                <a:gd name="T10" fmla="*/ 0 h 288"/>
                <a:gd name="T11" fmla="*/ 1200 w 120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288">
                  <a:moveTo>
                    <a:pt x="0" y="0"/>
                  </a:moveTo>
                  <a:cubicBezTo>
                    <a:pt x="188" y="144"/>
                    <a:pt x="376" y="288"/>
                    <a:pt x="576" y="288"/>
                  </a:cubicBezTo>
                  <a:cubicBezTo>
                    <a:pt x="776" y="288"/>
                    <a:pt x="1096" y="48"/>
                    <a:pt x="1200" y="0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1344" y="3110"/>
              <a:ext cx="72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NAD</a:t>
              </a:r>
              <a:r>
                <a:rPr lang="en-GB" sz="3200" b="1" baseline="30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</p:grp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505200" y="48450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5505450"/>
            <a:ext cx="7239000" cy="712788"/>
            <a:chOff x="144" y="3526"/>
            <a:chExt cx="4416" cy="449"/>
          </a:xfrm>
        </p:grpSpPr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144" y="3536"/>
              <a:ext cx="1008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2Pyruvate</a:t>
              </a: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3216" y="3526"/>
              <a:ext cx="1344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ln w="11430"/>
                  <a:solidFill>
                    <a:srgbClr val="FF0000"/>
                  </a:solidFill>
                </a:rPr>
                <a:t>2Acetyle-CoA</a:t>
              </a:r>
            </a:p>
          </p:txBody>
        </p:sp>
        <p:sp>
          <p:nvSpPr>
            <p:cNvPr id="9234" name="Line 14"/>
            <p:cNvSpPr>
              <a:spLocks noChangeShapeType="1"/>
            </p:cNvSpPr>
            <p:nvPr/>
          </p:nvSpPr>
          <p:spPr bwMode="auto">
            <a:xfrm>
              <a:off x="1152" y="3686"/>
              <a:ext cx="20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872" y="3648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CoA</a:t>
              </a: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7432675" y="5530850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+ CO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+ H</a:t>
            </a:r>
            <a:r>
              <a:rPr lang="en-GB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91000" y="5775325"/>
            <a:ext cx="3810000" cy="854075"/>
            <a:chOff x="2640" y="3696"/>
            <a:chExt cx="2400" cy="538"/>
          </a:xfrm>
        </p:grpSpPr>
        <p:sp>
          <p:nvSpPr>
            <p:cNvPr id="9230" name="Freeform 1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696" y="3696"/>
              <a:ext cx="1344" cy="384"/>
            </a:xfrm>
            <a:custGeom>
              <a:avLst/>
              <a:gdLst>
                <a:gd name="T0" fmla="*/ 864 w 1344"/>
                <a:gd name="T1" fmla="*/ 0 h 384"/>
                <a:gd name="T2" fmla="*/ 1200 w 1344"/>
                <a:gd name="T3" fmla="*/ 240 h 384"/>
                <a:gd name="T4" fmla="*/ 0 w 1344"/>
                <a:gd name="T5" fmla="*/ 384 h 384"/>
                <a:gd name="T6" fmla="*/ 0 60000 65536"/>
                <a:gd name="T7" fmla="*/ 0 60000 65536"/>
                <a:gd name="T8" fmla="*/ 0 60000 65536"/>
                <a:gd name="T9" fmla="*/ 0 w 1344"/>
                <a:gd name="T10" fmla="*/ 0 h 384"/>
                <a:gd name="T11" fmla="*/ 1344 w 134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384">
                  <a:moveTo>
                    <a:pt x="864" y="0"/>
                  </a:moveTo>
                  <a:cubicBezTo>
                    <a:pt x="1104" y="88"/>
                    <a:pt x="1344" y="176"/>
                    <a:pt x="1200" y="240"/>
                  </a:cubicBezTo>
                  <a:cubicBezTo>
                    <a:pt x="1056" y="304"/>
                    <a:pt x="200" y="360"/>
                    <a:pt x="0" y="384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2640" y="3984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Krebs Cycle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  <p:bldP spid="50182" grpId="0"/>
      <p:bldP spid="50186" grpId="0"/>
      <p:bldP spid="501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152400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6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Krebs cycle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52600" y="5272088"/>
            <a:ext cx="1676400" cy="11144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ATP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6 NAD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2 FAD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" y="5227638"/>
            <a:ext cx="1600200" cy="1311275"/>
            <a:chOff x="192" y="2592"/>
            <a:chExt cx="1248" cy="1104"/>
          </a:xfrm>
        </p:grpSpPr>
        <p:sp>
          <p:nvSpPr>
            <p:cNvPr id="51209" name="AutoShape 9"/>
            <p:cNvSpPr>
              <a:spLocks/>
            </p:cNvSpPr>
            <p:nvPr/>
          </p:nvSpPr>
          <p:spPr bwMode="auto">
            <a:xfrm>
              <a:off x="1056" y="2592"/>
              <a:ext cx="384" cy="1104"/>
            </a:xfrm>
            <a:prstGeom prst="leftBrace">
              <a:avLst>
                <a:gd name="adj1" fmla="val 23958"/>
                <a:gd name="adj2" fmla="val 50000"/>
              </a:avLst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192" y="2985"/>
              <a:ext cx="110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Output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47875" y="6294438"/>
            <a:ext cx="3971925" cy="563562"/>
            <a:chOff x="2400" y="3600"/>
            <a:chExt cx="2409" cy="486"/>
          </a:xfrm>
        </p:grpSpPr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2635" y="3744"/>
              <a:ext cx="217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lavin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denine </a:t>
              </a:r>
              <a:r>
                <a:rPr lang="en-GB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inucleotide</a:t>
              </a:r>
            </a:p>
          </p:txBody>
        </p:sp>
        <p:sp>
          <p:nvSpPr>
            <p:cNvPr id="10256" name="Line 13"/>
            <p:cNvSpPr>
              <a:spLocks noChangeShapeType="1"/>
            </p:cNvSpPr>
            <p:nvPr/>
          </p:nvSpPr>
          <p:spPr bwMode="auto">
            <a:xfrm>
              <a:off x="2400" y="3600"/>
              <a:ext cx="28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52400" y="44196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Thus, the outcome of the two cycles is (for the 2 Acetyle-CoA molecules):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702175" y="228600"/>
            <a:ext cx="4441825" cy="6019800"/>
            <a:chOff x="2962" y="0"/>
            <a:chExt cx="2798" cy="3792"/>
          </a:xfrm>
        </p:grpSpPr>
        <p:pic>
          <p:nvPicPr>
            <p:cNvPr id="10252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lum bright="-24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2962" y="0"/>
              <a:ext cx="2798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AutoShape 17"/>
            <p:cNvSpPr>
              <a:spLocks/>
            </p:cNvSpPr>
            <p:nvPr/>
          </p:nvSpPr>
          <p:spPr bwMode="auto">
            <a:xfrm>
              <a:off x="4704" y="624"/>
              <a:ext cx="192" cy="91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4800" y="816"/>
              <a:ext cx="8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Pre-Krebs Cycle</a:t>
              </a:r>
            </a:p>
          </p:txBody>
        </p:sp>
      </p:grp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0" y="2197100"/>
            <a:ext cx="5334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cycle begins when acetate from each acetyl-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combines with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(4 C atoms) to form citrate (citric acid).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Ultimately, the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oxaloacetate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recycled and the acetate is broken down to CO</a:t>
            </a:r>
            <a:r>
              <a:rPr lang="en-US" altLang="en-US" sz="16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cycle produces one ATP by substrate-level </a:t>
            </a:r>
            <a:r>
              <a:rPr lang="en-US" alt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NADH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FADH</a:t>
            </a:r>
            <a:r>
              <a:rPr lang="en-US" altLang="en-US" sz="1600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(another electron carrier)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acetyl </a:t>
            </a:r>
            <a:r>
              <a:rPr lang="en-US" altLang="en-US" sz="1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4648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has eight steps starting with 2 </a:t>
            </a:r>
            <a:r>
              <a:rPr lang="en-GB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acetyle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-CoA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compounds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They are summarized as in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shown figure: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22" grpId="0"/>
      <p:bldP spid="51223" grpId="0"/>
      <p:bldP spid="512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"/>
          <a:stretch>
            <a:fillRect/>
          </a:stretch>
        </p:blipFill>
        <p:spPr bwMode="auto">
          <a:xfrm>
            <a:off x="3886200" y="3635375"/>
            <a:ext cx="51831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31925"/>
            <a:ext cx="8991600" cy="701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present,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enters the mitochondrion where enzymes of the Krebs cycle complete the oxidation of this organic fuel to CO</a:t>
            </a:r>
            <a:r>
              <a:rPr lang="en-US" altLang="en-US" sz="20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762000"/>
          </a:xfrm>
        </p:spPr>
        <p:txBody>
          <a:bodyPr/>
          <a:lstStyle/>
          <a:p>
            <a:pPr marL="463550" indent="-463550" eaLnBrk="1" hangingPunct="1">
              <a:defRPr/>
            </a:pPr>
            <a:r>
              <a:rPr lang="en-US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Krebs cycle</a:t>
            </a:r>
            <a:endParaRPr lang="en-US" alt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" y="2300288"/>
            <a:ext cx="8382000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pyruvate enters the mitochondrion which modifies </a:t>
            </a:r>
            <a:r>
              <a:rPr lang="en-US" altLang="en-US" sz="20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20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enters the Krebs cycle in the matrix.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carboxyl group is removed as CO</a:t>
            </a:r>
            <a:r>
              <a:rPr lang="en-US" altLang="en-US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pair of electrons is                                                                         transferred from the                                                                              remaining two-carbon                                                                             fragments to NAD</a:t>
            </a:r>
            <a:r>
              <a:rPr lang="en-US" altLang="en-US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                                                                        NADH.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oxidized fragment,                                                                                       acetate, combines with                                                                             coenzyme A to form                                                                                  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acetyl-CoA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7A191-69AD-4A51-A506-1157C7F3286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0812462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22425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066800" y="1962090"/>
            <a:ext cx="7086600" cy="40011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Harvesting chemical energy</a:t>
            </a:r>
            <a:endParaRPr lang="en-US" alt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" y="6400800"/>
            <a:ext cx="670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9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Harvest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7A191-69AD-4A51-A506-1157C7F3286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3463592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90600" y="319088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 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Cellular Respiration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1313998"/>
            <a:ext cx="8763000" cy="501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Respiration involves three stages:</a:t>
            </a:r>
          </a:p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endParaRPr lang="en-US" altLang="en-US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lnSpc>
                <a:spcPct val="140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harvests chemical energy by oxidizing glucose to </a:t>
            </a: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produces about 5% of ATP (</a:t>
            </a:r>
            <a:r>
              <a:rPr lang="en-US" altLang="en-US" dirty="0">
                <a:solidFill>
                  <a:srgbClr val="0000CC"/>
                </a:solidFill>
              </a:rPr>
              <a:t>in cytoplasm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Krebs cycle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completes the energy-yielding oxidation of organic molecules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about 5% of ATP</a:t>
            </a:r>
            <a:r>
              <a:rPr lang="en-US" altLang="en-US" dirty="0"/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>
                <a:solidFill>
                  <a:srgbClr val="0000CC"/>
                </a:solidFill>
              </a:rPr>
              <a:t>in mitochondrial matrix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457200" indent="-457200" eaLnBrk="0" hangingPunct="0">
              <a:lnSpc>
                <a:spcPct val="140000"/>
              </a:lnSpc>
              <a:buFontTx/>
              <a:buAutoNum type="arabicPeriod" startAt="3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chain</a:t>
            </a:r>
            <a:r>
              <a:rPr lang="en-US" alt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synthesis</a:t>
            </a:r>
            <a:r>
              <a:rPr lang="en-US" altLang="en-US" sz="2000" dirty="0"/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about 90% of ATP</a:t>
            </a:r>
            <a:r>
              <a:rPr lang="en-US" altLang="en-US" dirty="0"/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>
                <a:solidFill>
                  <a:srgbClr val="0000CC"/>
                </a:solidFill>
              </a:rPr>
              <a:t>inner mitochondrial membrane</a:t>
            </a:r>
            <a:r>
              <a:rPr lang="en-US" altLang="en-US" sz="2000" dirty="0"/>
              <a:t>).</a:t>
            </a:r>
          </a:p>
          <a:p>
            <a:pPr marL="457200" indent="-457200" eaLnBrk="0" hangingPunct="0">
              <a:lnSpc>
                <a:spcPct val="140000"/>
              </a:lnSpc>
              <a:tabLst>
                <a:tab pos="342900" algn="l"/>
              </a:tabLst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0" hangingPunct="0"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generates many ATP molecules. For each sugar molecule it oxidizes (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ATP molecule</a:t>
            </a: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CCBDE0-7741-4291-99B9-1942D1991D2C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5105400" cy="13112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Respiration occurs in three metabolic stages: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glycolysis, the Krebs cycle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oxidative phosphorylation.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781800" cy="914400"/>
          </a:xfrm>
        </p:spPr>
        <p:txBody>
          <a:bodyPr/>
          <a:lstStyle/>
          <a:p>
            <a:pPr marL="6350" indent="-6350" eaLnBrk="1" hangingPunct="1"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Respiration involves glycolysis, the Krebs cycle, and electron transport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"/>
          <a:stretch>
            <a:fillRect/>
          </a:stretch>
        </p:blipFill>
        <p:spPr bwMode="auto">
          <a:xfrm>
            <a:off x="5334000" y="1295400"/>
            <a:ext cx="3606800" cy="25431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6200" y="2819400"/>
            <a:ext cx="5105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 occurs in the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cytoplasm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begins catabolism by breaking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into two molecules of </a:t>
            </a:r>
            <a:r>
              <a:rPr lang="en-US" altLang="en-US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76200" y="4333875"/>
            <a:ext cx="899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Krebs cycle occurs in the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mitochondrial matrix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degrades pyruvate to carbon dioxide.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Several steps in glycolysis and the Krebs cycle transfer electrons from substrates to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forming </a:t>
            </a: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passes these electrons to the electron transport chain.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128" grpId="0"/>
      <p:bldP spid="5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C47A61-5FED-4C7C-A2CE-FA2464505687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368925" y="2514600"/>
            <a:ext cx="37750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200" y="1203325"/>
            <a:ext cx="8458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Substrate-level </a:t>
            </a:r>
            <a:r>
              <a:rPr lang="en-US" alt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 is generated in </a:t>
            </a:r>
            <a:r>
              <a:rPr lang="en-US" alt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in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Krebs cycle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US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</a:t>
            </a:r>
            <a:r>
              <a:rPr lang="en-US" altLang="en-US" sz="20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is transferred  from an organic molecule (the substrate) to ADP,                                      forming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10%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(4 ATP).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52400" y="5622925"/>
            <a:ext cx="5181600" cy="10160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ln w="11430"/>
                <a:solidFill>
                  <a:srgbClr val="FF0000"/>
                </a:solidFill>
              </a:rPr>
              <a:t>Ultimately 38 ATP are produced per mole of glucose that is degraded to carbon CO</a:t>
            </a:r>
            <a:r>
              <a:rPr lang="en-US" altLang="en-US" sz="2000" b="1" baseline="-25000" dirty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 and H</a:t>
            </a:r>
            <a:r>
              <a:rPr lang="en-US" altLang="en-US" sz="2000" b="1" baseline="-25000" dirty="0">
                <a:ln w="11430"/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ln w="11430"/>
                <a:solidFill>
                  <a:srgbClr val="FF0000"/>
                </a:solidFill>
              </a:rPr>
              <a:t>O by respiration.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170238"/>
            <a:ext cx="55626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Oxidative </a:t>
            </a:r>
            <a:r>
              <a:rPr lang="en-US" altLang="en-US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electrons passed along the chain, their energy stored in the mitochondrion in a form that can be used to synthesize the rest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 of the ATP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(34 ATP).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</a:t>
            </a:r>
            <a:r>
              <a:rPr lang="en-US" alt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286000" y="22860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Phosphorylation</a:t>
            </a:r>
            <a:endParaRPr lang="en-GB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5" grpId="0" animBg="1"/>
      <p:bldP spid="717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4082" b="6250"/>
          <a:stretch>
            <a:fillRect/>
          </a:stretch>
        </p:blipFill>
        <p:spPr bwMode="auto">
          <a:xfrm>
            <a:off x="5257800" y="2971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441450"/>
            <a:ext cx="8839200" cy="5432425"/>
          </a:xfrm>
        </p:spPr>
        <p:txBody>
          <a:bodyPr>
            <a:spAutoFit/>
          </a:bodyPr>
          <a:lstStyle/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glucose (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a six carbon-sugar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split into two molecules      (each is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three-carbon sugar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smaller sugars are oxidized and rearranged to form two molecules of </a:t>
            </a:r>
            <a:r>
              <a:rPr lang="en-US" altLang="en-US" sz="1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of the 10 steps in </a:t>
            </a:r>
            <a:r>
              <a:rPr lang="en-US" alt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catalyzed by a specific enzyme.</a:t>
            </a:r>
          </a:p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steps can be divided into two phases:</a:t>
            </a:r>
          </a:p>
          <a:p>
            <a:pPr marL="271463" indent="-254000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Energy investment phase: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إستهلاك طاقة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</a:t>
            </a:r>
          </a:p>
          <a:p>
            <a:pPr marL="609600" indent="-609600" eaLnBrk="1" hangingPunct="1"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consumed to provide activation                                                                                                         energy by phosphorylating glucose                                                                                                                  (this requires 2 ATP per glucose).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ar-SA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Energy payoff phase: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إنتاج طاقة</a:t>
            </a:r>
            <a:endParaRPr lang="en-GB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</a:t>
            </a: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is produced by substrate-level                                                                                       phosphorylation and NAD</a:t>
            </a:r>
            <a:r>
              <a:rPr lang="en-US" altLang="en-US" sz="14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to                                                                                                  NAD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2619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2NADH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produced per                                                          glucose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09600" indent="-2619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the net yield from 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                                                                     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NADH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 glucose.</a:t>
            </a:r>
          </a:p>
          <a:p>
            <a:pPr marL="609600" indent="-2619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 is not required for </a:t>
            </a:r>
            <a:r>
              <a:rPr lang="en-US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</a:t>
            </a:r>
            <a:endParaRPr lang="en-US" altLang="en-US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6400800" cy="762000"/>
          </a:xfrm>
        </p:spPr>
        <p:txBody>
          <a:bodyPr wrap="square">
            <a:spAutoFit/>
          </a:bodyPr>
          <a:lstStyle/>
          <a:p>
            <a:pPr marL="463550" indent="-463550" algn="l" eaLnBrk="1" hangingPunct="1">
              <a:defRPr/>
            </a:pPr>
            <a:r>
              <a:rPr lang="en-US" alt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Glycolysis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glucose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harvests chemical energy by oxidizing glucose to 2-pyruvate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69342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Glycolysis (</a:t>
            </a:r>
            <a:r>
              <a:rPr lang="en-GB" sz="2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Splitting of glucose</a:t>
            </a:r>
            <a:r>
              <a:rPr lang="en-GB" sz="28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  </a:t>
            </a:r>
            <a:endParaRPr lang="en-GB" sz="1600" b="1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breaking a </a:t>
            </a:r>
            <a:r>
              <a:rPr lang="en-GB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into 2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a source for some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GB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and occurs in the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GB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CYTOSOL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(cytoplasm). 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8600" y="3519488"/>
            <a:ext cx="7924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1800" b="1"/>
              <a:t>1)- Glucose is phosphorylated twice by adding 2 </a:t>
            </a:r>
            <a:r>
              <a:rPr lang="en-GB" altLang="en-US" sz="1800" b="1">
                <a:solidFill>
                  <a:srgbClr val="FF0000"/>
                </a:solidFill>
              </a:rPr>
              <a:t>P</a:t>
            </a:r>
            <a:r>
              <a:rPr lang="en-GB" altLang="en-US" sz="1800" b="1">
                <a:solidFill>
                  <a:srgbClr val="FF00FF"/>
                </a:solidFill>
              </a:rPr>
              <a:t/>
            </a:r>
            <a:br>
              <a:rPr lang="en-GB" altLang="en-US" sz="1800" b="1">
                <a:solidFill>
                  <a:srgbClr val="FF00FF"/>
                </a:solidFill>
              </a:rPr>
            </a:br>
            <a:r>
              <a:rPr lang="en-GB" altLang="en-US" sz="1800" b="1">
                <a:solidFill>
                  <a:srgbClr val="FF0000"/>
                </a:solidFill>
              </a:rPr>
              <a:t>    </a:t>
            </a:r>
            <a:r>
              <a:rPr lang="en-GB" altLang="en-US" sz="1800" b="1"/>
              <a:t> coming from 2 </a:t>
            </a:r>
            <a:r>
              <a:rPr lang="en-GB" altLang="en-US" sz="1800" b="1">
                <a:solidFill>
                  <a:srgbClr val="FF0000"/>
                </a:solidFill>
              </a:rPr>
              <a:t>ATP</a:t>
            </a:r>
            <a:r>
              <a:rPr lang="en-GB" altLang="en-US" sz="1800" b="1"/>
              <a:t> (</a:t>
            </a:r>
            <a:r>
              <a:rPr lang="en-GB" altLang="en-US" sz="1800" b="1">
                <a:solidFill>
                  <a:srgbClr val="0000CC"/>
                </a:solidFill>
              </a:rPr>
              <a:t>substrate-level-phosphorylation</a:t>
            </a:r>
            <a:r>
              <a:rPr lang="en-GB" altLang="en-US" sz="1800" b="1"/>
              <a:t>).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28600" y="3062288"/>
            <a:ext cx="438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A)- Energy investment phase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590800" y="2438400"/>
            <a:ext cx="3152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has two phases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8600" y="420528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="1"/>
              <a:t>2)- Thus, Glucose (6-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b="1"/>
              <a:t>) splits into two small sugar</a:t>
            </a:r>
            <a:r>
              <a:rPr lang="en-GB"/>
              <a:t> </a:t>
            </a:r>
            <a:r>
              <a:rPr lang="en-GB" b="1"/>
              <a:t>molecules (each with 3-</a:t>
            </a:r>
            <a:r>
              <a:rPr lang="en-GB" b="1">
                <a:solidFill>
                  <a:srgbClr val="FF0000"/>
                </a:solidFill>
              </a:rPr>
              <a:t>C</a:t>
            </a:r>
            <a:r>
              <a:rPr lang="en-GB" b="1"/>
              <a:t>).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04800" y="59118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/>
              <a:t>The net yield of this process is the formation of </a:t>
            </a:r>
            <a:r>
              <a:rPr lang="en-GB" b="1" u="sng" dirty="0"/>
              <a:t>2 NAD</a:t>
            </a:r>
            <a:r>
              <a:rPr lang="en-GB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u="sng" dirty="0">
                <a:solidFill>
                  <a:srgbClr val="0033CC"/>
                </a:solidFill>
              </a:rPr>
              <a:t>, </a:t>
            </a:r>
            <a:r>
              <a:rPr lang="en-GB" b="1" u="sng" dirty="0">
                <a:solidFill>
                  <a:srgbClr val="FF00FF"/>
                </a:solidFill>
              </a:rPr>
              <a:t/>
            </a:r>
            <a:br>
              <a:rPr lang="en-GB" b="1" u="sng" dirty="0">
                <a:solidFill>
                  <a:srgbClr val="FF00FF"/>
                </a:solidFill>
              </a:rPr>
            </a:br>
            <a:r>
              <a:rPr lang="en-GB" b="1" dirty="0"/>
              <a:t>     </a:t>
            </a:r>
            <a:r>
              <a:rPr lang="en-GB" b="1" u="sng" dirty="0"/>
              <a:t>2 ATP </a:t>
            </a:r>
            <a:r>
              <a:rPr lang="en-GB" dirty="0"/>
              <a:t> </a:t>
            </a:r>
            <a:r>
              <a:rPr lang="en-GB" b="1" dirty="0"/>
              <a:t>and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GB" b="1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GB" b="1" dirty="0"/>
              <a:t> molecules.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152400" y="4876800"/>
            <a:ext cx="379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B)- Energy pay-off phase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04800" y="542448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4</a:t>
            </a:r>
            <a:r>
              <a:rPr lang="en-GB" altLang="en-US" sz="1800" b="1">
                <a:solidFill>
                  <a:srgbClr val="FF0000"/>
                </a:solidFill>
              </a:rPr>
              <a:t>ATP</a:t>
            </a:r>
            <a:r>
              <a:rPr lang="en-GB" altLang="en-US" sz="1800" b="1"/>
              <a:t> are formed by adding 4</a:t>
            </a:r>
            <a:r>
              <a:rPr lang="en-GB" altLang="en-US" sz="1800" b="1">
                <a:solidFill>
                  <a:srgbClr val="FF0000"/>
                </a:solidFill>
              </a:rPr>
              <a:t>P</a:t>
            </a:r>
            <a:r>
              <a:rPr lang="en-GB" altLang="en-US" sz="1800" b="1"/>
              <a:t> to 4</a:t>
            </a:r>
            <a:r>
              <a:rPr lang="en-GB" altLang="en-US" sz="1800" b="1">
                <a:solidFill>
                  <a:srgbClr val="0033CC"/>
                </a:solidFill>
              </a:rPr>
              <a:t>ADP</a:t>
            </a:r>
            <a:r>
              <a:rPr lang="en-GB" altLang="en-US" sz="1800" b="1"/>
              <a:t> molecules.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10" grpId="0"/>
      <p:bldP spid="47111" grpId="0"/>
      <p:bldP spid="47113" grpId="0"/>
      <p:bldP spid="47114" grpId="0"/>
      <p:bldP spid="47116" grpId="0"/>
      <p:bldP spid="47117" grpId="0"/>
      <p:bldP spid="47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of producing some of the remaining energy (ATP) from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molecules. It occurs mainly in </a:t>
            </a:r>
            <a:r>
              <a:rPr lang="en-GB" sz="2400" b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mitochondrial matrix</a:t>
            </a:r>
            <a:r>
              <a:rPr lang="en-GB" sz="2000" b="1">
                <a:solidFill>
                  <a:srgbClr val="0033CC"/>
                </a:solidFill>
              </a:rPr>
              <a:t>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2574925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main source for preparing most of the cellular NAD</a:t>
            </a:r>
            <a:r>
              <a:rPr lang="en-GB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(storing energy molecule), 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and for producing some more of the cellular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04800" y="34131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It includes two cycles : 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752600" y="4419600"/>
            <a:ext cx="62484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Pre-Krebs cycle </a:t>
            </a:r>
            <a:r>
              <a:rPr lang="ar-EG" sz="2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المرحلة التحضيرية</a:t>
            </a:r>
            <a:endParaRPr lang="en-GB" sz="2400" b="1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752600" y="5410200"/>
            <a:ext cx="62484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Krebs cycle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6858000" cy="762000"/>
          </a:xfrm>
        </p:spPr>
        <p:txBody>
          <a:bodyPr/>
          <a:lstStyle/>
          <a:p>
            <a:pPr marL="463550" indent="-463550" algn="l" eaLnBrk="1" hangingPunct="1"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The Krebs cycle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completes the energy-yielding oxidation of organic molecules (</a:t>
            </a:r>
            <a:r>
              <a:rPr lang="en-US" altLang="en-US" sz="1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mitochondrial matrix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dirty="0" smtClean="0">
                <a:solidFill>
                  <a:srgbClr val="0000CC"/>
                </a:solidFill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  <p:bldP spid="49157" grpId="0"/>
      <p:bldP spid="49158" grpId="0" animBg="1"/>
      <p:bldP spid="491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111980-c:\users\amahmedkeele\desktop\lectures\lecture-14 respiration\lecture 14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8"/>
  <p:tag name="ARTICULATE_AUDIO_RECORDED" val="1"/>
  <p:tag name="TIMELINE" val="25.5/26.6/202.2/292.3/393.9"/>
  <p:tag name="ELAPSEDTIME" val="428.1"/>
  <p:tag name="ANNOTATION_TYPE_1" val="0"/>
  <p:tag name="ANNOTATION_START_1" val="61.3"/>
  <p:tag name="ANNOTATION_END_1" val="74.2"/>
  <p:tag name="ANNOTATION_TOP_1" val="258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4.2"/>
  <p:tag name="ANNOTATION_END_2" val="136.0"/>
  <p:tag name="ANNOTATION_TOP_2" val="310"/>
  <p:tag name="ANNOTATION_LEFT_2" val="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6.0"/>
  <p:tag name="ANNOTATION_END_3" val="147.7"/>
  <p:tag name="ANNOTATION_TOP_3" val="309"/>
  <p:tag name="ANNOTATION_LEFT_3" val="4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7.7"/>
  <p:tag name="ANNOTATION_END_4" val="204.1"/>
  <p:tag name="ANNOTATION_TOP_4" val="306"/>
  <p:tag name="ANNOTATION_LEFT_4" val="6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4.1"/>
  <p:tag name="ANNOTATION_END_5" val="213.9"/>
  <p:tag name="ANNOTATION_TOP_5" val="357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3.9"/>
  <p:tag name="ANNOTATION_END_6" val="214.8"/>
  <p:tag name="ANNOTATION_TOP_6" val="364"/>
  <p:tag name="ANNOTATION_LEFT_6" val="2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4.8"/>
  <p:tag name="ANNOTATION_END_7" val="217.4"/>
  <p:tag name="ANNOTATION_TOP_7" val="361"/>
  <p:tag name="ANNOTATION_LEFT_7" val="6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17.4"/>
  <p:tag name="ANNOTATION_END_8" val="221.0"/>
  <p:tag name="ANNOTATION_TOP_8" val="405"/>
  <p:tag name="ANNOTATION_LEFT_8" val="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21.0"/>
  <p:tag name="ANNOTATION_END_9" val="225.3"/>
  <p:tag name="ANNOTATION_TOP_9" val="396"/>
  <p:tag name="ANNOTATION_LEFT_9" val="4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5.3"/>
  <p:tag name="ANNOTATION_END_10" val="230.1"/>
  <p:tag name="ANNOTATION_TOP_10" val="404"/>
  <p:tag name="ANNOTATION_LEFT_10" val="58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0.1"/>
  <p:tag name="ANNOTATION_END_11" val="250.5"/>
  <p:tag name="ANNOTATION_TOP_11" val="411"/>
  <p:tag name="ANNOTATION_LEFT_11" val="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0.5"/>
  <p:tag name="ANNOTATION_END_12" val="254.8"/>
  <p:tag name="ANNOTATION_TOP_12" val="406"/>
  <p:tag name="ANNOTATION_LEFT_12" val="4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54.8"/>
  <p:tag name="ANNOTATION_END_13" val="294.6"/>
  <p:tag name="ANNOTATION_TOP_13" val="406"/>
  <p:tag name="ANNOTATION_LEFT_13" val="59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94.6"/>
  <p:tag name="ANNOTATION_END_14" val="321.6"/>
  <p:tag name="ANNOTATION_TOP_14" val="460"/>
  <p:tag name="ANNOTATION_LEFT_14" val="4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21.6"/>
  <p:tag name="ANNOTATION_END_15" val="353.3"/>
  <p:tag name="ANNOTATION_TOP_15" val="503"/>
  <p:tag name="ANNOTATION_LEFT_15" val="22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53.3"/>
  <p:tag name="ANNOTATION_END_16" val="359.6"/>
  <p:tag name="ANNOTATION_TOP_16" val="256"/>
  <p:tag name="ANNOTATION_LEFT_16" val="7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59.6"/>
  <p:tag name="ANNOTATION_END_17" val="363.5"/>
  <p:tag name="ANNOTATION_TOP_17" val="307"/>
  <p:tag name="ANNOTATION_LEFT_17" val="8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63.5"/>
  <p:tag name="ANNOTATION_END_18" val="365.7"/>
  <p:tag name="ANNOTATION_TOP_18" val="307"/>
  <p:tag name="ANNOTATION_LEFT_18" val="46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65.7"/>
  <p:tag name="ANNOTATION_END_19" val="368.6"/>
  <p:tag name="ANNOTATION_TOP_19" val="307"/>
  <p:tag name="ANNOTATION_LEFT_19" val="61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68.6"/>
  <p:tag name="ANNOTATION_END_20" val="372.1"/>
  <p:tag name="ANNOTATION_TOP_20" val="354"/>
  <p:tag name="ANNOTATION_LEFT_20" val="8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72.1"/>
  <p:tag name="ANNOTATION_END_21" val="373.9"/>
  <p:tag name="ANNOTATION_TOP_21" val="403"/>
  <p:tag name="ANNOTATION_LEFT_21" val="4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73.9"/>
  <p:tag name="ANNOTATION_END_22" val="377.8"/>
  <p:tag name="ANNOTATION_TOP_22" val="411"/>
  <p:tag name="ANNOTATION_LEFT_22" val="59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77.8"/>
  <p:tag name="ANNOTATION_END_23" val="381.4"/>
  <p:tag name="ANNOTATION_TOP_23" val="462"/>
  <p:tag name="ANNOTATION_LEFT_23" val="8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81.4"/>
  <p:tag name="ANNOTATION_END_24" val="385.6"/>
  <p:tag name="ANNOTATION_TOP_24" val="509"/>
  <p:tag name="ANNOTATION_LEFT_24" val="9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85.6"/>
  <p:tag name="ANNOTATION_END_25" val="396.6"/>
  <p:tag name="ANNOTATION_TOP_25" val="501"/>
  <p:tag name="ANNOTATION_LEFT_25" val="23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96.6"/>
  <p:tag name="ANNOTATION_END_26" val="403.5"/>
  <p:tag name="ANNOTATION_TOP_26" val="594"/>
  <p:tag name="ANNOTATION_LEFT_26" val="4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403.5"/>
  <p:tag name="ANNOTATION_TOP_27" val="629"/>
  <p:tag name="ANNOTATION_LEFT_27" val="58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aa7ace1e9b4bbb80c1f4b825a082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d08e8e408b3477e95a1accebf1724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9"/>
  <p:tag name="ARTICULATE_AUDIO_RECORDED" val="1"/>
  <p:tag name="TIMELINE" val="2.8/93.0/103.0"/>
  <p:tag name="ELAPSEDTIME" val="148.0"/>
  <p:tag name="ANNOTATION_TYPE_1" val="0"/>
  <p:tag name="ANNOTATION_START_1" val="4.9"/>
  <p:tag name="ANNOTATION_END_1" val="9.6"/>
  <p:tag name="ANNOTATION_TOP_1" val="173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6"/>
  <p:tag name="ANNOTATION_END_2" val="10.8"/>
  <p:tag name="ANNOTATION_TOP_2" val="201"/>
  <p:tag name="ANNOTATION_LEFT_2" val="1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8"/>
  <p:tag name="ANNOTATION_END_3" val="11.6"/>
  <p:tag name="ANNOTATION_TOP_3" val="203"/>
  <p:tag name="ANNOTATION_LEFT_3" val="3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6"/>
  <p:tag name="ANNOTATION_END_4" val="18.9"/>
  <p:tag name="ANNOTATION_TOP_4" val="233"/>
  <p:tag name="ANNOTATION_LEFT_4" val="1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9"/>
  <p:tag name="ANNOTATION_END_5" val="31.6"/>
  <p:tag name="ANNOTATION_TOP_5" val="265"/>
  <p:tag name="ANNOTATION_LEFT_5" val="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6"/>
  <p:tag name="ANNOTATION_END_6" val="35.2"/>
  <p:tag name="ANNOTATION_TOP_6" val="239"/>
  <p:tag name="ANNOTATION_LEFT_6" val="5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5.2"/>
  <p:tag name="ANNOTATION_END_7" val="36.7"/>
  <p:tag name="ANNOTATION_TOP_7" val="260"/>
  <p:tag name="ANNOTATION_LEFT_7" val="57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7"/>
  <p:tag name="ANNOTATION_END_8" val="38.7"/>
  <p:tag name="ANNOTATION_TOP_8" val="261"/>
  <p:tag name="ANNOTATION_LEFT_8" val="64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8.7"/>
  <p:tag name="ANNOTATION_END_9" val="42.5"/>
  <p:tag name="ANNOTATION_TOP_9" val="366"/>
  <p:tag name="ANNOTATION_LEFT_9" val="6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5"/>
  <p:tag name="ANNOTATION_END_10" val="44.3"/>
  <p:tag name="ANNOTATION_TOP_10" val="246"/>
  <p:tag name="ANNOTATION_LEFT_10" val="64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3"/>
  <p:tag name="ANNOTATION_END_11" val="47.5"/>
  <p:tag name="ANNOTATION_TOP_11" val="251"/>
  <p:tag name="ANNOTATION_LEFT_11" val="7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7.5"/>
  <p:tag name="ANNOTATION_END_12" val="51.1"/>
  <p:tag name="ANNOTATION_TOP_12" val="244"/>
  <p:tag name="ANNOTATION_LEFT_12" val="7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1.1"/>
  <p:tag name="ANNOTATION_END_13" val="54.7"/>
  <p:tag name="ANNOTATION_TOP_13" val="366"/>
  <p:tag name="ANNOTATION_LEFT_13" val="7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4.7"/>
  <p:tag name="ANNOTATION_END_14" val="56.2"/>
  <p:tag name="ANNOTATION_TOP_14" val="239"/>
  <p:tag name="ANNOTATION_LEFT_14" val="7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6.2"/>
  <p:tag name="ANNOTATION_END_15" val="56.8"/>
  <p:tag name="ANNOTATION_TOP_15" val="180"/>
  <p:tag name="ANNOTATION_LEFT_15" val="79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6.8"/>
  <p:tag name="ANNOTATION_END_16" val="59.2"/>
  <p:tag name="ANNOTATION_TOP_16" val="180"/>
  <p:tag name="ANNOTATION_LEFT_16" val="82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2"/>
  <p:tag name="ANNOTATION_END_17" val="67.5"/>
  <p:tag name="ANNOTATION_TOP_17" val="230"/>
  <p:tag name="ANNOTATION_LEFT_17" val="85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7.5"/>
  <p:tag name="ANNOTATION_END_18" val="73.0"/>
  <p:tag name="ANNOTATION_TOP_18" val="366"/>
  <p:tag name="ANNOTATION_LEFT_18" val="87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0"/>
  <p:tag name="ANNOTATION_END_19" val="73.9"/>
  <p:tag name="ANNOTATION_TOP_19" val="366"/>
  <p:tag name="ANNOTATION_LEFT_19" val="61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3.9"/>
  <p:tag name="ANNOTATION_END_20" val="75.3"/>
  <p:tag name="ANNOTATION_TOP_20" val="366"/>
  <p:tag name="ANNOTATION_LEFT_20" val="7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5.3"/>
  <p:tag name="ANNOTATION_END_21" val="95.0"/>
  <p:tag name="ANNOTATION_TOP_21" val="363"/>
  <p:tag name="ANNOTATION_LEFT_21" val="8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5.0"/>
  <p:tag name="ANNOTATION_END_22" val="98.3"/>
  <p:tag name="ANNOTATION_TOP_22" val="314"/>
  <p:tag name="ANNOTATION_LEFT_22" val="4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8.3"/>
  <p:tag name="ANNOTATION_END_23" val="100.4"/>
  <p:tag name="ANNOTATION_TOP_23" val="351"/>
  <p:tag name="ANNOTATION_LEFT_23" val="8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0.4"/>
  <p:tag name="ANNOTATION_END_24" val="101.0"/>
  <p:tag name="ANNOTATION_TOP_24" val="379"/>
  <p:tag name="ANNOTATION_LEFT_24" val="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1.0"/>
  <p:tag name="ANNOTATION_END_25" val="104.6"/>
  <p:tag name="ANNOTATION_TOP_25" val="413"/>
  <p:tag name="ANNOTATION_LEFT_25" val="9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4.6"/>
  <p:tag name="ANNOTATION_END_26" val="106.9"/>
  <p:tag name="ANNOTATION_TOP_26" val="475"/>
  <p:tag name="ANNOTATION_LEFT_26" val="5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6.9"/>
  <p:tag name="ANNOTATION_END_27" val="108.7"/>
  <p:tag name="ANNOTATION_TOP_27" val="474"/>
  <p:tag name="ANNOTATION_LEFT_27" val="4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8.7"/>
  <p:tag name="ANNOTATION_END_28" val="110.0"/>
  <p:tag name="ANNOTATION_TOP_28" val="514"/>
  <p:tag name="ANNOTATION_LEFT_28" val="10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0.0"/>
  <p:tag name="ANNOTATION_END_29" val="110.6"/>
  <p:tag name="ANNOTATION_TOP_29" val="518"/>
  <p:tag name="ANNOTATION_LEFT_29" val="25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0.6"/>
  <p:tag name="ANNOTATION_END_30" val="116.9"/>
  <p:tag name="ANNOTATION_TOP_30" val="518"/>
  <p:tag name="ANNOTATION_LEFT_30" val="35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6.9"/>
  <p:tag name="ANNOTATION_END_31" val="120.2"/>
  <p:tag name="ANNOTATION_TOP_31" val="568"/>
  <p:tag name="ANNOTATION_LEFT_31" val="5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0.2"/>
  <p:tag name="ANNOTATION_END_32" val="122.4"/>
  <p:tag name="ANNOTATION_TOP_32" val="572"/>
  <p:tag name="ANNOTATION_LEFT_32" val="48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2.4"/>
  <p:tag name="ANNOTATION_END_33" val="123.0"/>
  <p:tag name="ANNOTATION_TOP_33" val="609"/>
  <p:tag name="ANNOTATION_LEFT_33" val="6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3.0"/>
  <p:tag name="ANNOTATION_END_34" val="124.2"/>
  <p:tag name="ANNOTATION_TOP_34" val="603"/>
  <p:tag name="ANNOTATION_LEFT_34" val="16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4.2"/>
  <p:tag name="ANNOTATION_END_35" val="136.2"/>
  <p:tag name="ANNOTATION_TOP_35" val="609"/>
  <p:tag name="ANNOTATION_LEFT_35" val="29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6.2"/>
  <p:tag name="ANNOTATION_END_36" val="137.2"/>
  <p:tag name="ANNOTATION_TOP_36" val="612"/>
  <p:tag name="ANNOTATION_LEFT_36" val="46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7.2"/>
  <p:tag name="ANNOTATION_END_37" val="140.9"/>
  <p:tag name="ANNOTATION_TOP_37" val="640"/>
  <p:tag name="ANNOTATION_LEFT_37" val="63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0.9"/>
  <p:tag name="ANNOTATION_TOP_38" val="641"/>
  <p:tag name="ANNOTATION_LEFT_38" val="53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USED_LAYOUT" val="2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44239912a54ee1b22692ebb1d8cbb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11b22f045d4053a01372087c81849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1"/>
  <p:tag name="ARTICULATE_AUDIO_RECORDED" val="1"/>
  <p:tag name="TIMELINE" val="11.4/65.2/109.7"/>
  <p:tag name="ELAPSEDTIME" val="155.6"/>
  <p:tag name="ANNOTATION_TYPE_1" val="0"/>
  <p:tag name="ANNOTATION_START_1" val="13.9"/>
  <p:tag name="ANNOTATION_END_1" val="21.7"/>
  <p:tag name="ANNOTATION_TOP_1" val="158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7"/>
  <p:tag name="ANNOTATION_END_2" val="28.1"/>
  <p:tag name="ANNOTATION_TOP_2" val="195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1"/>
  <p:tag name="ANNOTATION_END_3" val="38.3"/>
  <p:tag name="ANNOTATION_TOP_3" val="237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3"/>
  <p:tag name="ANNOTATION_END_4" val="39.9"/>
  <p:tag name="ANNOTATION_TOP_4" val="235"/>
  <p:tag name="ANNOTATION_LEFT_4" val="4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9"/>
  <p:tag name="ANNOTATION_END_5" val="41.3"/>
  <p:tag name="ANNOTATION_TOP_5" val="227"/>
  <p:tag name="ANNOTATION_LEFT_5" val="6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3"/>
  <p:tag name="ANNOTATION_END_6" val="44.8"/>
  <p:tag name="ANNOTATION_TOP_6" val="261"/>
  <p:tag name="ANNOTATION_LEFT_6" val="5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8"/>
  <p:tag name="ANNOTATION_END_7" val="46.0"/>
  <p:tag name="ANNOTATION_TOP_7" val="265"/>
  <p:tag name="ANNOTATION_LEFT_7" val="30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47.9"/>
  <p:tag name="ANNOTATION_TOP_8" val="269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9"/>
  <p:tag name="ANNOTATION_END_9" val="48.5"/>
  <p:tag name="ANNOTATION_TOP_9" val="299"/>
  <p:tag name="ANNOTATION_LEFT_9" val="5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5"/>
  <p:tag name="ANNOTATION_END_10" val="60.2"/>
  <p:tag name="ANNOTATION_TOP_10" val="288"/>
  <p:tag name="ANNOTATION_LEFT_10" val="14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2"/>
  <p:tag name="ANNOTATION_END_11" val="76.2"/>
  <p:tag name="ANNOTATION_TOP_11" val="296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6.2"/>
  <p:tag name="ANNOTATION_END_12" val="112.8"/>
  <p:tag name="ANNOTATION_TOP_12" val="407"/>
  <p:tag name="ANNOTATION_LEFT_12" val="4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8"/>
  <p:tag name="ANNOTATION_END_13" val="114.7"/>
  <p:tag name="ANNOTATION_TOP_13" val="608"/>
  <p:tag name="ANNOTATION_LEFT_13" val="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4.7"/>
  <p:tag name="ANNOTATION_END_14" val="116.6"/>
  <p:tag name="ANNOTATION_TOP_14" val="610"/>
  <p:tag name="ANNOTATION_LEFT_14" val="1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6"/>
  <p:tag name="ANNOTATION_END_15" val="118.3"/>
  <p:tag name="ANNOTATION_TOP_15" val="619"/>
  <p:tag name="ANNOTATION_LEFT_15" val="3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8.3"/>
  <p:tag name="ANNOTATION_END_16" val="120.2"/>
  <p:tag name="ANNOTATION_TOP_16" val="643"/>
  <p:tag name="ANNOTATION_LEFT_16" val="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2"/>
  <p:tag name="ANNOTATION_END_17" val="121.6"/>
  <p:tag name="ANNOTATION_TOP_17" val="645"/>
  <p:tag name="ANNOTATION_LEFT_17" val="17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6"/>
  <p:tag name="ANNOTATION_END_18" val="124.4"/>
  <p:tag name="ANNOTATION_TOP_18" val="644"/>
  <p:tag name="ANNOTATION_LEFT_18" val="40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4"/>
  <p:tag name="ANNOTATION_END_19" val="126.2"/>
  <p:tag name="ANNOTATION_TOP_19" val="677"/>
  <p:tag name="ANNOTATION_LEFT_19" val="3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6.2"/>
  <p:tag name="ANNOTATION_END_20" val="127.9"/>
  <p:tag name="ANNOTATION_TOP_20" val="675"/>
  <p:tag name="ANNOTATION_LEFT_20" val="1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9"/>
  <p:tag name="ANNOTATION_END_21" val="148.3"/>
  <p:tag name="ANNOTATION_TOP_21" val="679"/>
  <p:tag name="ANNOTATION_LEFT_21" val="2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8.3"/>
  <p:tag name="ANNOTATION_TOP_22" val="589"/>
  <p:tag name="ANNOTATION_LEFT_22" val="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7"/>
  <p:tag name="ARTICULATE_NAV_LEVEL" val="1"/>
  <p:tag name="ARTICULATE_SLIDE_PRESENTER_GUID" val="207d4afa-15c3-4f8f-bfd0-3ea97746a4c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ce0c41bafe4d88944b662abcbc7b3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f56b8b38a446ec890a655ace6ae51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1"/>
  <p:tag name="ARTICULATE_AUDIO_RECORDED" val="1"/>
  <p:tag name="TIMELINE" val="31.0/40.2/63.7/73.3/92.6/151.6/163.4/165.2/179.2/217.9"/>
  <p:tag name="ELAPSEDTIME" val="332.8"/>
  <p:tag name="ANNOTATION_TYPE_1" val="0"/>
  <p:tag name="ANNOTATION_START_1" val="5.3"/>
  <p:tag name="ANNOTATION_END_1" val="9.7"/>
  <p:tag name="ANNOTATION_TOP_1" val="39"/>
  <p:tag name="ANNOTATION_LEFT_1" val="3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7"/>
  <p:tag name="ANNOTATION_END_2" val="19.8"/>
  <p:tag name="ANNOTATION_TOP_2" val="77"/>
  <p:tag name="ANNOTATION_LEFT_2" val="6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8"/>
  <p:tag name="ANNOTATION_END_3" val="22.1"/>
  <p:tag name="ANNOTATION_TOP_3" val="167"/>
  <p:tag name="ANNOTATION_LEFT_3" val="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1"/>
  <p:tag name="ANNOTATION_END_4" val="23.1"/>
  <p:tag name="ANNOTATION_TOP_4" val="158"/>
  <p:tag name="ANNOTATION_LEFT_4" val="37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1"/>
  <p:tag name="ANNOTATION_END_5" val="24.4"/>
  <p:tag name="ANNOTATION_TOP_5" val="175"/>
  <p:tag name="ANNOTATION_LEFT_5" val="54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4"/>
  <p:tag name="ANNOTATION_END_6" val="25.5"/>
  <p:tag name="ANNOTATION_TOP_6" val="161"/>
  <p:tag name="ANNOTATION_LEFT_6" val="6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5"/>
  <p:tag name="ANNOTATION_END_7" val="33.6"/>
  <p:tag name="ANNOTATION_TOP_7" val="193"/>
  <p:tag name="ANNOTATION_LEFT_7" val="5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6"/>
  <p:tag name="ANNOTATION_END_8" val="66.3"/>
  <p:tag name="ANNOTATION_TOP_8" val="218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6.3"/>
  <p:tag name="ANNOTATION_END_9" val="75.4"/>
  <p:tag name="ANNOTATION_TOP_9" val="272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5.4"/>
  <p:tag name="ANNOTATION_END_10" val="94.0"/>
  <p:tag name="ANNOTATION_TOP_10" val="327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4.0"/>
  <p:tag name="ANNOTATION_END_11" val="166.9"/>
  <p:tag name="ANNOTATION_TOP_11" val="37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6.9"/>
  <p:tag name="ANNOTATION_END_12" val="182.2"/>
  <p:tag name="ANNOTATION_TOP_12" val="51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2"/>
  <p:tag name="ANNOTATION_END_13" val="219.8"/>
  <p:tag name="ANNOTATION_TOP_13" val="577"/>
  <p:tag name="ANNOTATION_LEFT_13" val="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9.8"/>
  <p:tag name="ANNOTATION_END_14" val="223.2"/>
  <p:tag name="ANNOTATION_TOP_14" val="636"/>
  <p:tag name="ANNOTATION_LEFT_14" val="6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23.2"/>
  <p:tag name="ANNOTATION_END_15" val="225.1"/>
  <p:tag name="ANNOTATION_TOP_15" val="663"/>
  <p:tag name="ANNOTATION_LEFT_15" val="8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25.1"/>
  <p:tag name="ANNOTATION_END_16" val="229.0"/>
  <p:tag name="ANNOTATION_TOP_16" val="661"/>
  <p:tag name="ANNOTATION_LEFT_16" val="21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9.0"/>
  <p:tag name="ANNOTATION_END_17" val="232.9"/>
  <p:tag name="ANNOTATION_TOP_17" val="454"/>
  <p:tag name="ANNOTATION_LEFT_17" val="5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2.9"/>
  <p:tag name="ANNOTATION_END_18" val="235.5"/>
  <p:tag name="ANNOTATION_TOP_18" val="431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35.5"/>
  <p:tag name="ANNOTATION_END_19" val="237.5"/>
  <p:tag name="ANNOTATION_TOP_19" val="612"/>
  <p:tag name="ANNOTATION_LEFT_19" val="77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7.5"/>
  <p:tag name="ANNOTATION_END_20" val="239.3"/>
  <p:tag name="ANNOTATION_TOP_20" val="475"/>
  <p:tag name="ANNOTATION_LEFT_20" val="72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9.3"/>
  <p:tag name="ANNOTATION_END_21" val="241.5"/>
  <p:tag name="ANNOTATION_TOP_21" val="548"/>
  <p:tag name="ANNOTATION_LEFT_21" val="72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1.5"/>
  <p:tag name="ANNOTATION_END_22" val="244.9"/>
  <p:tag name="ANNOTATION_TOP_22" val="474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44.9"/>
  <p:tag name="ANNOTATION_END_23" val="247.6"/>
  <p:tag name="ANNOTATION_TOP_23" val="484"/>
  <p:tag name="ANNOTATION_LEFT_23" val="873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7.6"/>
  <p:tag name="ANNOTATION_END_24" val="258.4"/>
  <p:tag name="ANNOTATION_TOP_24" val="478"/>
  <p:tag name="ANNOTATION_LEFT_24" val="665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8.4"/>
  <p:tag name="ANNOTATION_END_25" val="261.4"/>
  <p:tag name="ANNOTATION_TOP_25" val="547"/>
  <p:tag name="ANNOTATION_LEFT_25" val="6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61.4"/>
  <p:tag name="ANNOTATION_END_26" val="262.9"/>
  <p:tag name="ANNOTATION_TOP_26" val="543"/>
  <p:tag name="ANNOTATION_LEFT_26" val="69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62.9"/>
  <p:tag name="ANNOTATION_END_27" val="265.5"/>
  <p:tag name="ANNOTATION_TOP_27" val="547"/>
  <p:tag name="ANNOTATION_LEFT_27" val="8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65.5"/>
  <p:tag name="ANNOTATION_END_28" val="271.3"/>
  <p:tag name="ANNOTATION_TOP_28" val="587"/>
  <p:tag name="ANNOTATION_LEFT_28" val="82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71.3"/>
  <p:tag name="ANNOTATION_END_29" val="273.0"/>
  <p:tag name="ANNOTATION_TOP_29" val="477"/>
  <p:tag name="ANNOTATION_LEFT_29" val="8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73.0"/>
  <p:tag name="ANNOTATION_END_30" val="281.7"/>
  <p:tag name="ANNOTATION_TOP_30" val="544"/>
  <p:tag name="ANNOTATION_LEFT_30" val="8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1.7"/>
  <p:tag name="ANNOTATION_END_31" val="282.6"/>
  <p:tag name="ANNOTATION_TOP_31" val="659"/>
  <p:tag name="ANNOTATION_LEFT_31" val="68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82.6"/>
  <p:tag name="ANNOTATION_END_32" val="283.8"/>
  <p:tag name="ANNOTATION_TOP_32" val="657"/>
  <p:tag name="ANNOTATION_LEFT_32" val="79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3.8"/>
  <p:tag name="ANNOTATION_END_33" val="288.7"/>
  <p:tag name="ANNOTATION_TOP_33" val="619"/>
  <p:tag name="ANNOTATION_LEFT_33" val="82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8.7"/>
  <p:tag name="ANNOTATION_END_34" val="294.6"/>
  <p:tag name="ANNOTATION_TOP_34" val="677"/>
  <p:tag name="ANNOTATION_LEFT_34" val="79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4.6"/>
  <p:tag name="ANNOTATION_TOP_35" val="697"/>
  <p:tag name="ANNOTATION_LEFT_35" val="81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USED_LAYOUT" val="7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40724cc18d44b9bfa581c1042a4d4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8e46da70474d0284670bd4484713d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6"/>
  <p:tag name="ARTICULATE_AUDIO_RECORDED" val="1"/>
  <p:tag name="TIMELINE" val="6.2/13.8/23.1/26.0/27.8/35.8/43.5/51.3/58.1"/>
  <p:tag name="ELAPSEDTIME" val="94.2"/>
  <p:tag name="ANNOTATION_TYPE_1" val="0"/>
  <p:tag name="ANNOTATION_START_1" val="33.2"/>
  <p:tag name="ANNOTATION_END_1" val="47.8"/>
  <p:tag name="ANNOTATION_TOP_1" val="412"/>
  <p:tag name="ANNOTATION_LEFT_1" val="30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7.8"/>
  <p:tag name="ANNOTATION_END_2" val="63.1"/>
  <p:tag name="ANNOTATION_TOP_2" val="536"/>
  <p:tag name="ANNOTATION_LEFT_2" val="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3.1"/>
  <p:tag name="ANNOTATION_END_3" val="64.6"/>
  <p:tag name="ANNOTATION_TOP_3" val="641"/>
  <p:tag name="ANNOTATION_LEFT_3" val="5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6"/>
  <p:tag name="ANNOTATION_END_4" val="66.1"/>
  <p:tag name="ANNOTATION_TOP_4" val="672"/>
  <p:tag name="ANNOTATION_LEFT_4" val="7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1"/>
  <p:tag name="ANNOTATION_TOP_5" val="674"/>
  <p:tag name="ANNOTATION_LEFT_5" val="2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USED_LAYOUT" val="6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363d878b4c4bf3abbeaf0a98fab8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76b52e07944aa3ab7eb79e8ab9679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2"/>
  <p:tag name="ARTICULATE_AUDIO_RECORDED" val="1"/>
  <p:tag name="TIMELINE" val="23.4/76.5/105.9/120.5"/>
  <p:tag name="ELAPSEDTIME" val="146.1"/>
  <p:tag name="ANNOTATION_TYPE_1" val="0"/>
  <p:tag name="ANNOTATION_START_1" val="6.7"/>
  <p:tag name="ANNOTATION_END_1" val="9.1"/>
  <p:tag name="ANNOTATION_TOP_1" val="58"/>
  <p:tag name="ANNOTATION_LEFT_1" val="4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1"/>
  <p:tag name="ANNOTATION_END_2" val="12.3"/>
  <p:tag name="ANNOTATION_TOP_2" val="89"/>
  <p:tag name="ANNOTATION_LEFT_2" val="19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3"/>
  <p:tag name="ANNOTATION_END_3" val="24.2"/>
  <p:tag name="ANNOTATION_TOP_3" val="86"/>
  <p:tag name="ANNOTATION_LEFT_3" val="56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2"/>
  <p:tag name="ANNOTATION_END_4" val="27.1"/>
  <p:tag name="ANNOTATION_TOP_4" val="167"/>
  <p:tag name="ANNOTATION_LEFT_4" val="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1"/>
  <p:tag name="ANNOTATION_END_5" val="30.3"/>
  <p:tag name="ANNOTATION_TOP_5" val="161"/>
  <p:tag name="ANNOTATION_LEFT_5" val="44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3"/>
  <p:tag name="ANNOTATION_END_6" val="33.4"/>
  <p:tag name="ANNOTATION_TOP_6" val="199"/>
  <p:tag name="ANNOTATION_LEFT_6" val="1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4"/>
  <p:tag name="ANNOTATION_END_7" val="35.1"/>
  <p:tag name="ANNOTATION_TOP_7" val="201"/>
  <p:tag name="ANNOTATION_LEFT_7" val="4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36.0"/>
  <p:tag name="ANNOTATION_TOP_8" val="208"/>
  <p:tag name="ANNOTATION_LEFT_8" val="6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77.7"/>
  <p:tag name="ANNOTATION_TOP_9" val="248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7"/>
  <p:tag name="ANNOTATION_END_10" val="87.1"/>
  <p:tag name="ANNOTATION_TOP_10" val="29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1"/>
  <p:tag name="ANNOTATION_END_11" val="98.3"/>
  <p:tag name="ANNOTATION_TOP_11" val="290"/>
  <p:tag name="ANNOTATION_LEFT_11" val="73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3"/>
  <p:tag name="ANNOTATION_END_12" val="109.4"/>
  <p:tag name="ANNOTATION_TOP_12" val="324"/>
  <p:tag name="ANNOTATION_LEFT_12" val="26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9.4"/>
  <p:tag name="ANNOTATION_TOP_13" val="377"/>
  <p:tag name="ANNOTATION_LEFT_13" val="4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de2b38eebb451ba99d0d67c25d918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8"/>
  <p:tag name="ORIGINAL_AUDIO_FILEPATH" val="C:\Users\amahmedkeele\Desktop\Lectures\Lecture-14 Respiration\s27.wav"/>
  <p:tag name="ELAPSEDTIME" val="0"/>
  <p:tag name="ARTICULATE_NAV_LEVEL" val="1"/>
  <p:tag name="ARTICULATE_SLIDE_PRESENTER_GUID" val="207d4afa-15c3-4f8f-bfd0-3ea97746a4c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32a431dcba4d90a0cb124d9ad85d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3"/>
  <p:tag name="ARTICULATE_AUDIO_RECORDED" val="1"/>
  <p:tag name="TIMELINE" val="22.3/38.0/90.6/161.9/174.9"/>
  <p:tag name="ELAPSEDTIME" val="211.3"/>
  <p:tag name="ANNOTATION_TYPE_1" val="0"/>
  <p:tag name="ANNOTATION_START_1" val="6.6"/>
  <p:tag name="ANNOTATION_END_1" val="9.9"/>
  <p:tag name="ANNOTATION_TOP_1" val="173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8.1"/>
  <p:tag name="ANNOTATION_TOP_2" val="181"/>
  <p:tag name="ANNOTATION_LEFT_2" val="5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1"/>
  <p:tag name="ANNOTATION_END_3" val="31.1"/>
  <p:tag name="ANNOTATION_TOP_3" val="222"/>
  <p:tag name="ANNOTATION_LEFT_3" val="2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1"/>
  <p:tag name="ANNOTATION_END_4" val="53.6"/>
  <p:tag name="ANNOTATION_TOP_4" val="264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54.9"/>
  <p:tag name="ANNOTATION_TOP_5" val="310"/>
  <p:tag name="ANNOTATION_LEFT_5" val="5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9"/>
  <p:tag name="ANNOTATION_END_6" val="94.1"/>
  <p:tag name="ANNOTATION_TOP_6" val="354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4.1"/>
  <p:tag name="ANNOTATION_END_7" val="97.9"/>
  <p:tag name="ANNOTATION_TOP_7" val="405"/>
  <p:tag name="ANNOTATION_LEFT_7" val="3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9"/>
  <p:tag name="ANNOTATION_END_8" val="101.3"/>
  <p:tag name="ANNOTATION_TOP_8" val="404"/>
  <p:tag name="ANNOTATION_LEFT_8" val="5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3"/>
  <p:tag name="ANNOTATION_END_9" val="165.5"/>
  <p:tag name="ANNOTATION_TOP_9" val="440"/>
  <p:tag name="ANNOTATION_LEFT_9" val="1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5.5"/>
  <p:tag name="ANNOTATION_END_10" val="169.0"/>
  <p:tag name="ANNOTATION_TOP_10" val="622"/>
  <p:tag name="ANNOTATION_LEFT_10" val="3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9.0"/>
  <p:tag name="ANNOTATION_END_11" val="188.8"/>
  <p:tag name="ANNOTATION_TOP_11" val="586"/>
  <p:tag name="ANNOTATION_LEFT_11" val="5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8.8"/>
  <p:tag name="ANNOTATION_END_12" val="192.2"/>
  <p:tag name="ANNOTATION_TOP_12" val="602"/>
  <p:tag name="ANNOTATION_LEFT_12" val="8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2.2"/>
  <p:tag name="ANNOTATION_END_13" val="195.8"/>
  <p:tag name="ANNOTATION_TOP_13" val="603"/>
  <p:tag name="ANNOTATION_LEFT_13" val="9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5.8"/>
  <p:tag name="ANNOTATION_TOP_14" val="675"/>
  <p:tag name="ANNOTATION_LEFT_14" val="4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7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7e2e43d8b0747b3b739b3ffad99d28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040238baaf34b3c81f9bcc017e714e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b086b8ecfc4fb2abe4e86ce7b5be7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e04ebe4c01942b0a21de88b48e5d4c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4"/>
  <p:tag name="ARTICULATE_AUDIO_RECORDED" val="1"/>
  <p:tag name="TIMELINE" val="16.8/59.8/111.8/118.4/306.4"/>
  <p:tag name="ELAPSEDTIME" val="423.0"/>
  <p:tag name="ANNOTATION_TYPE_1" val="0"/>
  <p:tag name="ANNOTATION_START_1" val="18.6"/>
  <p:tag name="ANNOTATION_END_1" val="52.9"/>
  <p:tag name="ANNOTATION_TOP_1" val="124"/>
  <p:tag name="ANNOTATION_LEFT_1" val="4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9"/>
  <p:tag name="ANNOTATION_END_2" val="57.9"/>
  <p:tag name="ANNOTATION_TOP_2" val="256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63.7"/>
  <p:tag name="ANNOTATION_TOP_3" val="134"/>
  <p:tag name="ANNOTATION_LEFT_3" val="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7"/>
  <p:tag name="ANNOTATION_END_4" val="73.2"/>
  <p:tag name="ANNOTATION_TOP_4" val="571"/>
  <p:tag name="ANNOTATION_LEFT_4" val="20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3.2"/>
  <p:tag name="ANNOTATION_END_5" val="77.5"/>
  <p:tag name="ANNOTATION_TOP_5" val="565"/>
  <p:tag name="ANNOTATION_LEFT_5" val="4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7.5"/>
  <p:tag name="ANNOTATION_END_6" val="93.9"/>
  <p:tag name="ANNOTATION_TOP_6" val="569"/>
  <p:tag name="ANNOTATION_LEFT_6" val="6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3.9"/>
  <p:tag name="ANNOTATION_END_7" val="114.4"/>
  <p:tag name="ANNOTATION_TOP_7" val="401"/>
  <p:tag name="ANNOTATION_LEFT_7" val="43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4"/>
  <p:tag name="ANNOTATION_END_8" val="123.0"/>
  <p:tag name="ANNOTATION_TOP_8" val="131"/>
  <p:tag name="ANNOTATION_LEFT_8" val="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3.0"/>
  <p:tag name="ANNOTATION_END_9" val="134.0"/>
  <p:tag name="ANNOTATION_TOP_9" val="111"/>
  <p:tag name="ANNOTATION_LEFT_9" val="5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4.0"/>
  <p:tag name="ANNOTATION_END_10" val="138.6"/>
  <p:tag name="ANNOTATION_TOP_10" val="111"/>
  <p:tag name="ANNOTATION_LEFT_10" val="6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8.6"/>
  <p:tag name="ANNOTATION_END_11" val="144.5"/>
  <p:tag name="ANNOTATION_TOP_11" val="143"/>
  <p:tag name="ANNOTATION_LEFT_11" val="7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4.5"/>
  <p:tag name="ANNOTATION_END_12" val="151.0"/>
  <p:tag name="ANNOTATION_TOP_12" val="199"/>
  <p:tag name="ANNOTATION_LEFT_12" val="5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1.0"/>
  <p:tag name="ANNOTATION_END_13" val="153.2"/>
  <p:tag name="ANNOTATION_TOP_13" val="176"/>
  <p:tag name="ANNOTATION_LEFT_13" val="7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3.2"/>
  <p:tag name="ANNOTATION_END_14" val="154.0"/>
  <p:tag name="ANNOTATION_TOP_14" val="262"/>
  <p:tag name="ANNOTATION_LEFT_14" val="6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4.0"/>
  <p:tag name="ANNOTATION_END_15" val="155.4"/>
  <p:tag name="ANNOTATION_TOP_15" val="254"/>
  <p:tag name="ANNOTATION_LEFT_15" val="6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5.4"/>
  <p:tag name="ANNOTATION_END_16" val="156.4"/>
  <p:tag name="ANNOTATION_TOP_16" val="252"/>
  <p:tag name="ANNOTATION_LEFT_16" val="65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6.4"/>
  <p:tag name="ANNOTATION_END_17" val="157.6"/>
  <p:tag name="ANNOTATION_TOP_17" val="254"/>
  <p:tag name="ANNOTATION_LEFT_17" val="68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7.6"/>
  <p:tag name="ANNOTATION_END_18" val="158.4"/>
  <p:tag name="ANNOTATION_TOP_18" val="257"/>
  <p:tag name="ANNOTATION_LEFT_18" val="7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8.4"/>
  <p:tag name="ANNOTATION_END_19" val="166.7"/>
  <p:tag name="ANNOTATION_TOP_19" val="262"/>
  <p:tag name="ANNOTATION_LEFT_19" val="63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7"/>
  <p:tag name="ANNOTATION_END_20" val="171.4"/>
  <p:tag name="ANNOTATION_TOP_20" val="335"/>
  <p:tag name="ANNOTATION_LEFT_20" val="71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1.4"/>
  <p:tag name="ANNOTATION_END_21" val="172.9"/>
  <p:tag name="ANNOTATION_TOP_21" val="122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2.9"/>
  <p:tag name="ANNOTATION_END_22" val="176.3"/>
  <p:tag name="ANNOTATION_TOP_22" val="267"/>
  <p:tag name="ANNOTATION_LEFT_22" val="60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6.3"/>
  <p:tag name="ANNOTATION_END_23" val="179.3"/>
  <p:tag name="ANNOTATION_TOP_23" val="564"/>
  <p:tag name="ANNOTATION_LEFT_23" val="6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9.3"/>
  <p:tag name="ANNOTATION_END_24" val="187.0"/>
  <p:tag name="ANNOTATION_TOP_24" val="251"/>
  <p:tag name="ANNOTATION_LEFT_24" val="3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7.0"/>
  <p:tag name="ANNOTATION_END_25" val="188.4"/>
  <p:tag name="ANNOTATION_TOP_25" val="250"/>
  <p:tag name="ANNOTATION_LEFT_25" val="42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8.4"/>
  <p:tag name="ANNOTATION_END_26" val="190.5"/>
  <p:tag name="ANNOTATION_TOP_26" val="269"/>
  <p:tag name="ANNOTATION_LEFT_26" val="4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0.5"/>
  <p:tag name="ANNOTATION_END_27" val="209.0"/>
  <p:tag name="ANNOTATION_TOP_27" val="275"/>
  <p:tag name="ANNOTATION_LEFT_27" val="2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9.0"/>
  <p:tag name="ANNOTATION_END_28" val="222.3"/>
  <p:tag name="ANNOTATION_TOP_28" val="297"/>
  <p:tag name="ANNOTATION_LEFT_28" val="6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2.3"/>
  <p:tag name="ANNOTATION_END_29" val="230.2"/>
  <p:tag name="ANNOTATION_TOP_29" val="329"/>
  <p:tag name="ANNOTATION_LEFT_29" val="4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0.2"/>
  <p:tag name="ANNOTATION_END_30" val="237.8"/>
  <p:tag name="ANNOTATION_TOP_30" val="357"/>
  <p:tag name="ANNOTATION_LEFT_30" val="31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37.8"/>
  <p:tag name="ANNOTATION_END_31" val="250.7"/>
  <p:tag name="ANNOTATION_TOP_31" val="389"/>
  <p:tag name="ANNOTATION_LEFT_31" val="5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0.7"/>
  <p:tag name="ANNOTATION_END_32" val="253.2"/>
  <p:tag name="ANNOTATION_TOP_32" val="411"/>
  <p:tag name="ANNOTATION_LEFT_32" val="23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53.2"/>
  <p:tag name="ANNOTATION_END_33" val="260.3"/>
  <p:tag name="ANNOTATION_TOP_33" val="415"/>
  <p:tag name="ANNOTATION_LEFT_33" val="3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2"/>
  <p:tag name="ANNOTATION_START_34" val="260.3"/>
  <p:tag name="ANNOTATION_END_34" val="260.3"/>
  <p:tag name="ANNOTATION_TOP_34" val="-40"/>
  <p:tag name="ANNOTATION_LEFT_34" val="-40"/>
  <p:tag name="ANNOTATION_WIDTH_34" val="1042"/>
  <p:tag name="ANNOTATION_HEIGHT_34" val="801"/>
  <p:tag name="ANNOTATION_ANIMATION_34" val="4"/>
  <p:tag name="ANNOTATION_ROTATION_34" val="0"/>
  <p:tag name="ANNOTATION_SUB_TYPE_34" val="11"/>
  <p:tag name="ANNOTATION_LOOP_COUNT_34" val="1"/>
  <p:tag name="ANNOTATION_BOX_RADIUS_34" val="0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60.3"/>
  <p:tag name="ANNOTATION_END_35" val="267.5"/>
  <p:tag name="ANNOTATION_TOP_35" val="398"/>
  <p:tag name="ANNOTATION_LEFT_35" val="450"/>
  <p:tag name="ANNOTATION_WIDTH_35" val="65"/>
  <p:tag name="ANNOTATION_HEIGHT_35" val="30"/>
  <p:tag name="ANNOTATION_ANIMATION_35" val="4"/>
  <p:tag name="ANNOTATION_ROTATION_35" val="0"/>
  <p:tag name="ANNOTATION_SUB_TYPE_35" val="11"/>
  <p:tag name="ANNOTATION_LOOP_COUNT_35" val="1"/>
  <p:tag name="ANNOTATION_BOX_RADIUS_35" val="5"/>
  <p:tag name="ANNOTATION_SCALE_35" val="0"/>
  <p:tag name="ANNOTATION_BORDER_ALPHA_35" val="100"/>
  <p:tag name="ANNOTATION_BORDER_COLOR_35" val="16777215"/>
  <p:tag name="ANNOTATION_FILL_COLOR_35" val="10855845"/>
  <p:tag name="ANNOTATION_FILL_ALPHA_35" val="50"/>
  <p:tag name="ANNOTATION_BORDER_WIDTH_35" val="2"/>
  <p:tag name="ANNOTATION_SLIDE_WIDTH_35" val="960"/>
  <p:tag name="ANNOTATION_SLIDE_HEIGHT_35" val="720"/>
  <p:tag name="ANNOTATION_TYPE_36" val="0"/>
  <p:tag name="ANNOTATION_START_36" val="267.5"/>
  <p:tag name="ANNOTATION_END_36" val="269.7"/>
  <p:tag name="ANNOTATION_TOP_36" val="430"/>
  <p:tag name="ANNOTATION_LEFT_36" val="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69.7"/>
  <p:tag name="ANNOTATION_END_37" val="286.4"/>
  <p:tag name="ANNOTATION_TOP_37" val="416"/>
  <p:tag name="ANNOTATION_LEFT_37" val="29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6.4"/>
  <p:tag name="ANNOTATION_END_38" val="287.3"/>
  <p:tag name="ANNOTATION_TOP_38" val="413"/>
  <p:tag name="ANNOTATION_LEFT_38" val="4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7.3"/>
  <p:tag name="ANNOTATION_END_39" val="289.3"/>
  <p:tag name="ANNOTATION_TOP_39" val="413"/>
  <p:tag name="ANNOTATION_LEFT_39" val="28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89.3"/>
  <p:tag name="ANNOTATION_END_40" val="293.5"/>
  <p:tag name="ANNOTATION_TOP_40" val="413"/>
  <p:tag name="ANNOTATION_LEFT_40" val="4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5"/>
  <p:tag name="ANNOTATION_END_41" val="295.8"/>
  <p:tag name="ANNOTATION_TOP_41" val="442"/>
  <p:tag name="ANNOTATION_LEFT_41" val="5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95.8"/>
  <p:tag name="ANNOTATION_END_42" val="321.5"/>
  <p:tag name="ANNOTATION_TOP_42" val="445"/>
  <p:tag name="ANNOTATION_LEFT_42" val="31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1.5"/>
  <p:tag name="ANNOTATION_END_43" val="324.4"/>
  <p:tag name="ANNOTATION_TOP_43" val="332"/>
  <p:tag name="ANNOTATION_LEFT_43" val="72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24.4"/>
  <p:tag name="ANNOTATION_END_44" val="326.2"/>
  <p:tag name="ANNOTATION_TOP_44" val="417"/>
  <p:tag name="ANNOTATION_LEFT_44" val="8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26.2"/>
  <p:tag name="ANNOTATION_END_45" val="329.9"/>
  <p:tag name="ANNOTATION_TOP_45" val="527"/>
  <p:tag name="ANNOTATION_LEFT_45" val="85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29.9"/>
  <p:tag name="ANNOTATION_END_46" val="332.1"/>
  <p:tag name="ANNOTATION_TOP_46" val="611"/>
  <p:tag name="ANNOTATION_LEFT_46" val="66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32.1"/>
  <p:tag name="ANNOTATION_END_47" val="347.0"/>
  <p:tag name="ANNOTATION_TOP_47" val="487"/>
  <p:tag name="ANNOTATION_LEFT_47" val="53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47.0"/>
  <p:tag name="ANNOTATION_END_48" val="349.6"/>
  <p:tag name="ANNOTATION_TOP_48" val="567"/>
  <p:tag name="ANNOTATION_LEFT_48" val="19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49.6"/>
  <p:tag name="ANNOTATION_END_49" val="350.7"/>
  <p:tag name="ANNOTATION_TOP_49" val="606"/>
  <p:tag name="ANNOTATION_LEFT_49" val="19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50.7"/>
  <p:tag name="ANNOTATION_END_50" val="353.2"/>
  <p:tag name="ANNOTATION_TOP_50" val="530"/>
  <p:tag name="ANNOTATION_LEFT_50" val="852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53.2"/>
  <p:tag name="ANNOTATION_END_51" val="354.5"/>
  <p:tag name="ANNOTATION_TOP_51" val="644"/>
  <p:tag name="ANNOTATION_LEFT_51" val="19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54.5"/>
  <p:tag name="ANNOTATION_END_52" val="358.0"/>
  <p:tag name="ANNOTATION_TOP_52" val="493"/>
  <p:tag name="ANNOTATION_LEFT_52" val="53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58.0"/>
  <p:tag name="ANNOTATION_END_53" val="358.5"/>
  <p:tag name="ANNOTATION_TOP_53" val="622"/>
  <p:tag name="ANNOTATION_LEFT_53" val="65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58.5"/>
  <p:tag name="ANNOTATION_END_54" val="391.6"/>
  <p:tag name="ANNOTATION_TOP_54" val="542"/>
  <p:tag name="ANNOTATION_LEFT_54" val="911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91.6"/>
  <p:tag name="ANNOTATION_END_55" val="393.4"/>
  <p:tag name="ANNOTATION_TOP_55" val="608"/>
  <p:tag name="ANNOTATION_LEFT_55" val="66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93.4"/>
  <p:tag name="ANNOTATION_END_56" val="397.9"/>
  <p:tag name="ANNOTATION_TOP_56" val="480"/>
  <p:tag name="ANNOTATION_LEFT_56" val="52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97.9"/>
  <p:tag name="ANNOTATION_END_57" val="399.4"/>
  <p:tag name="ANNOTATION_TOP_57" val="563"/>
  <p:tag name="ANNOTATION_LEFT_57" val="19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99.4"/>
  <p:tag name="ANNOTATION_END_58" val="400.8"/>
  <p:tag name="ANNOTATION_TOP_58" val="604"/>
  <p:tag name="ANNOTATION_LEFT_58" val="19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00.8"/>
  <p:tag name="ANNOTATION_TOP_59" val="649"/>
  <p:tag name="ANNOTATION_LEFT_59" val="19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COUNT" val="59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15f813379842c396a890dce070661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207d4afa-15c3-4f8f-bfd0-3ea97746a4c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9"/>
  <p:tag name="ARTICULATE_AUDIO_RECORDED" val="1"/>
  <p:tag name="ELAPSEDTIME" val="202.5"/>
  <p:tag name="ANNOTATION_TYPE_1" val="0"/>
  <p:tag name="ANNOTATION_START_1" val="4.0"/>
  <p:tag name="ANNOTATION_END_1" val="25.1"/>
  <p:tag name="ANNOTATION_TOP_1" val="171"/>
  <p:tag name="ANNOTATION_LEFT_1" val="5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1"/>
  <p:tag name="ANNOTATION_END_2" val="32.2"/>
  <p:tag name="ANNOTATION_TOP_2" val="177"/>
  <p:tag name="ANNOTATION_LEFT_2" val="2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2"/>
  <p:tag name="ANNOTATION_END_3" val="41.4"/>
  <p:tag name="ANNOTATION_TOP_3" val="204"/>
  <p:tag name="ANNOTATION_LEFT_3" val="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4"/>
  <p:tag name="ANNOTATION_END_4" val="46.0"/>
  <p:tag name="ANNOTATION_TOP_4" val="263"/>
  <p:tag name="ANNOTATION_LEFT_4" val="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0"/>
  <p:tag name="ANNOTATION_END_5" val="54.1"/>
  <p:tag name="ANNOTATION_TOP_5" val="304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1"/>
  <p:tag name="ANNOTATION_END_6" val="58.6"/>
  <p:tag name="ANNOTATION_TOP_6" val="334"/>
  <p:tag name="ANNOTATION_LEFT_6" val="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6"/>
  <p:tag name="ANNOTATION_END_7" val="70.8"/>
  <p:tag name="ANNOTATION_TOP_7" val="374"/>
  <p:tag name="ANNOTATION_LEFT_7" val="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8"/>
  <p:tag name="ANNOTATION_END_8" val="78.7"/>
  <p:tag name="ANNOTATION_TOP_8" val="514"/>
  <p:tag name="ANNOTATION_LEFT_8" val="8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7"/>
  <p:tag name="ANNOTATION_END_9" val="85.0"/>
  <p:tag name="ANNOTATION_TOP_9" val="502"/>
  <p:tag name="ANNOTATION_LEFT_9" val="4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0"/>
  <p:tag name="ANNOTATION_END_10" val="87.0"/>
  <p:tag name="ANNOTATION_TOP_10" val="406"/>
  <p:tag name="ANNOTATION_LEFT_10" val="4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0"/>
  <p:tag name="ANNOTATION_END_11" val="91.1"/>
  <p:tag name="ANNOTATION_TOP_11" val="512"/>
  <p:tag name="ANNOTATION_LEFT_11" val="4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1"/>
  <p:tag name="ANNOTATION_END_12" val="91.7"/>
  <p:tag name="ANNOTATION_TOP_12" val="523"/>
  <p:tag name="ANNOTATION_LEFT_12" val="5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7"/>
  <p:tag name="ANNOTATION_END_13" val="92.4"/>
  <p:tag name="ANNOTATION_TOP_13" val="525"/>
  <p:tag name="ANNOTATION_LEFT_13" val="6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4"/>
  <p:tag name="ANNOTATION_END_14" val="95.8"/>
  <p:tag name="ANNOTATION_TOP_14" val="523"/>
  <p:tag name="ANNOTATION_LEFT_14" val="61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5.8"/>
  <p:tag name="ANNOTATION_END_15" val="96.4"/>
  <p:tag name="ANNOTATION_TOP_15" val="476"/>
  <p:tag name="ANNOTATION_LEFT_15" val="4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6.4"/>
  <p:tag name="ANNOTATION_END_16" val="98.3"/>
  <p:tag name="ANNOTATION_TOP_16" val="506"/>
  <p:tag name="ANNOTATION_LEFT_16" val="45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8.3"/>
  <p:tag name="ANNOTATION_END_17" val="104.5"/>
  <p:tag name="ANNOTATION_TOP_17" val="609"/>
  <p:tag name="ANNOTATION_LEFT_17" val="62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5"/>
  <p:tag name="ANNOTATION_END_18" val="106.3"/>
  <p:tag name="ANNOTATION_TOP_18" val="468"/>
  <p:tag name="ANNOTATION_LEFT_18" val="62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6.3"/>
  <p:tag name="ANNOTATION_END_19" val="111.4"/>
  <p:tag name="ANNOTATION_TOP_19" val="468"/>
  <p:tag name="ANNOTATION_LEFT_19" val="7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1.4"/>
  <p:tag name="ANNOTATION_END_20" val="112.9"/>
  <p:tag name="ANNOTATION_TOP_20" val="586"/>
  <p:tag name="ANNOTATION_LEFT_20" val="69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2.9"/>
  <p:tag name="ANNOTATION_END_21" val="113.9"/>
  <p:tag name="ANNOTATION_TOP_21" val="539"/>
  <p:tag name="ANNOTATION_LEFT_21" val="78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3.9"/>
  <p:tag name="ANNOTATION_END_22" val="114.6"/>
  <p:tag name="ANNOTATION_TOP_22" val="528"/>
  <p:tag name="ANNOTATION_LEFT_22" val="8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4.6"/>
  <p:tag name="ANNOTATION_END_23" val="116.8"/>
  <p:tag name="ANNOTATION_TOP_23" val="558"/>
  <p:tag name="ANNOTATION_LEFT_23" val="85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6.8"/>
  <p:tag name="ANNOTATION_TOP_24" val="492"/>
  <p:tag name="ANNOTATION_LEFT_24" val="8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68d24ae26d4171985ee28187de2c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2aaaffd03441ccb8e16837fd6525d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14 Lecture-Respiration\Quiz1.quiz"/>
  <p:tag name="QUIZMAKER_QUIZ_SLIDE_ID" val="326"/>
  <p:tag name="OVERRIDE" val="QUIZMAKER_QUIZ_SLIDE"/>
  <p:tag name="QUIZMAKER_QUIZ_TITLE" val="Quiz1"/>
  <p:tag name="ARTICULATE_DESCRIPTION" val="Quiz - 4 questions"/>
  <p:tag name="AQP_PASS_SCORE" val="60"/>
  <p:tag name="QUIZMAKER_LAST_MODIFY_DATE" val="41653.3002777778"/>
  <p:tag name="EMBEDDEDCONTENT_LASTWRITETIMEUTC" val="2014-01-14 04:12:24Z"/>
  <p:tag name="ELAPSEDTIME" val="5"/>
  <p:tag name="AQP_PASS_ACTION" val="2"/>
  <p:tag name="AQP_FAIL_ACTION" val="2"/>
  <p:tag name="ARTICULATE_SHOW_IN_MENU" val="multipleitems"/>
  <p:tag name="AUDIO_ID" val="326"/>
  <p:tag name="ARTICULATE_NAV_LEVEL" val="1"/>
  <p:tag name="ARTICULATE_SLIDE_PRESENTER_GUID" val="207d4afa-15c3-4f8f-bfd0-3ea97746a4c6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29"/>
  <p:tag name="ARTICULATE_NAV_LEVEL" val="1"/>
  <p:tag name="ARTICULATE_SLIDE_PRESENTER_GUID" val="207d4afa-15c3-4f8f-bfd0-3ea97746a4c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c589ddfda0e4b3d86109b08851c3cf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5dacff4d2394d2ead26eb2800c10b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c6dcf2beb14280aefd4af35541b48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dbd3d6dc9c4146abd305ef1e87fa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14 Respiration\Main.intr"/>
  <p:tag name="ENGAGE_INTERACTION_SLIDE_ID" val="330"/>
  <p:tag name="ENGAGE_INTERACTION_FINISH" val="2"/>
  <p:tag name="ENGAGE_INTERACTION_FINISH_MESSAGE" val="Next Slide"/>
  <p:tag name="ENGAGE_INTERACTION_TITLE" val="Energy Harvest"/>
  <p:tag name="ARTICULATE_DESCRIPTION" val="Accordion - 1 Panel "/>
  <p:tag name="ENGAGE_LAST_MODIFY_DATE" val="41656.7518171296"/>
  <p:tag name="EMBEDDEDCONTENT_LASTWRITETIMEUTC" val="2014-01-17 15:02:37Z"/>
  <p:tag name="ELAPSEDTIME" val="158"/>
  <p:tag name="ARTICULATE_SHOW_IN_MENU" val="multipleitems"/>
  <p:tag name="AUDIO_ID" val="330"/>
  <p:tag name="ARTICULATE_NAV_LEVEL" val="1"/>
  <p:tag name="ARTICULATE_SLIDE_PRESENTER_GUID" val="207d4afa-15c3-4f8f-bfd0-3ea97746a4c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5955</TotalTime>
  <Words>967</Words>
  <Application>Microsoft Office PowerPoint</Application>
  <PresentationFormat>On-screen Show (4:3)</PresentationFormat>
  <Paragraphs>116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Impact</vt:lpstr>
      <vt:lpstr>Times New Roman</vt:lpstr>
      <vt:lpstr>Default Design</vt:lpstr>
      <vt:lpstr>PowerPoint Presentation</vt:lpstr>
      <vt:lpstr>PowerPoint Presentation</vt:lpstr>
      <vt:lpstr>Energy Harvest</vt:lpstr>
      <vt:lpstr>PowerPoint Presentation</vt:lpstr>
      <vt:lpstr>Respiration involves glycolysis, the Krebs cycle, and electron transport</vt:lpstr>
      <vt:lpstr>PowerPoint Presentation</vt:lpstr>
      <vt:lpstr>1- Glycolysis (splitting glucose): harvests chemical energy by oxidizing glucose to 2-pyruvate</vt:lpstr>
      <vt:lpstr>Summary of Glycolysis (Splitting of glucose)   </vt:lpstr>
      <vt:lpstr>2. The Krebs cycle completes the energy-yielding oxidation of organic molecules (in mitochondrial matrix) </vt:lpstr>
      <vt:lpstr>A)- Pre-Krebs cycle</vt:lpstr>
      <vt:lpstr>PowerPoint Presentation</vt:lpstr>
      <vt:lpstr>The Krebs cycle</vt:lpstr>
      <vt:lpstr>Quiz1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217</cp:revision>
  <dcterms:created xsi:type="dcterms:W3CDTF">2006-03-25T20:15:58Z</dcterms:created>
  <dcterms:modified xsi:type="dcterms:W3CDTF">2019-01-03T08:05:06Z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4D9B48E0-5A2B-4B2A-BD72-B9FE594BCD10</vt:lpwstr>
  </property>
  <property fmtid="{D5CDD505-2E9C-101B-9397-08002B2CF9AE}" pid="6" name="ArticulateProjectFull">
    <vt:lpwstr>C:\Users\amahmedkeele\Desktop\Lectures\Lecture-14 Respiration\Lecture 14.ppta</vt:lpwstr>
  </property>
</Properties>
</file>