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56" r:id="rId3"/>
    <p:sldId id="288" r:id="rId4"/>
    <p:sldId id="280" r:id="rId5"/>
    <p:sldId id="265" r:id="rId6"/>
    <p:sldId id="264" r:id="rId7"/>
    <p:sldId id="266" r:id="rId8"/>
    <p:sldId id="267" r:id="rId9"/>
    <p:sldId id="257" r:id="rId10"/>
    <p:sldId id="268" r:id="rId11"/>
    <p:sldId id="270" r:id="rId12"/>
    <p:sldId id="271" r:id="rId13"/>
    <p:sldId id="275" r:id="rId14"/>
    <p:sldId id="276" r:id="rId15"/>
    <p:sldId id="284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3333FF"/>
    <a:srgbClr val="FF3300"/>
    <a:srgbClr val="00FFFF"/>
    <a:srgbClr val="66FFFF"/>
    <a:srgbClr val="FF0000"/>
    <a:srgbClr val="DDDDD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5261" autoAdjust="0"/>
  </p:normalViewPr>
  <p:slideViewPr>
    <p:cSldViewPr>
      <p:cViewPr varScale="1">
        <p:scale>
          <a:sx n="96" d="100"/>
          <a:sy n="96" d="100"/>
        </p:scale>
        <p:origin x="142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C3E27-AD45-408C-A3F5-D3F9985D2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8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54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5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65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6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2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6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8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5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BB8F-D97F-4DFA-BAAA-A42BC8A7C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01906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DF59-F955-477F-A713-F64B695FD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43627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8976-070A-4ACA-BBA1-CCCF86E5A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26581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9809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CAC4-4036-45FE-A546-6EE8374AE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86921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857D-F703-45A7-9F88-0310363CB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55567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F9C0-38C4-403B-B44F-0F5428A3D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48929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0362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ABDC-2686-4704-8DE9-60E8EF65F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215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64D8-9F03-4810-B9AF-AEC78845F5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6427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7DE9-78F7-46C6-9308-3A669A482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56397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6E7040-D76F-458B-9459-3B89B9D36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2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0" Type="http://schemas.microsoft.com/office/2007/relationships/hdphoto" Target="../media/hdphoto2.wdp"/><Relationship Id="rId4" Type="http://schemas.openxmlformats.org/officeDocument/2006/relationships/tags" Target="../tags/tag39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2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6.xml"/><Relationship Id="rId7" Type="http://schemas.openxmlformats.org/officeDocument/2006/relationships/image" Target="../media/image1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1.xml"/><Relationship Id="rId10" Type="http://schemas.microsoft.com/office/2007/relationships/hdphoto" Target="../media/hdphoto2.wdp"/><Relationship Id="rId4" Type="http://schemas.openxmlformats.org/officeDocument/2006/relationships/tags" Target="../tags/tag50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4.xml"/><Relationship Id="rId7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jpeg"/><Relationship Id="rId5" Type="http://schemas.openxmlformats.org/officeDocument/2006/relationships/tags" Target="../tags/tag8.xml"/><Relationship Id="rId10" Type="http://schemas.openxmlformats.org/officeDocument/2006/relationships/image" Target="../media/image8.wmf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8.xml"/><Relationship Id="rId7" Type="http://schemas.openxmlformats.org/officeDocument/2006/relationships/image" Target="../media/image12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.xml"/><Relationship Id="rId10" Type="http://schemas.microsoft.com/office/2007/relationships/hdphoto" Target="../media/hdphoto2.wdp"/><Relationship Id="rId4" Type="http://schemas.openxmlformats.org/officeDocument/2006/relationships/tags" Target="../tags/tag28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2.xml"/><Relationship Id="rId7" Type="http://schemas.openxmlformats.org/officeDocument/2006/relationships/image" Target="../media/image1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104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8763000" cy="2049792"/>
          </a:xfrm>
        </p:spPr>
        <p:txBody>
          <a:bodyPr>
            <a:spAutoFit/>
          </a:bodyPr>
          <a:lstStyle/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Catabolic pathways relocate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يبدل أماكن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electrons stored in food molecules, releasing energy that is used to synthesize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لتخليق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Reduction-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(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reactions):</a:t>
            </a:r>
          </a:p>
          <a:p>
            <a:pPr marL="568325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reactions that result in the transfer of one or more electrons from one reactant to another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loss </a:t>
            </a:r>
            <a:r>
              <a:rPr lang="ar-EG" altLang="en-US" sz="1600" dirty="0" smtClean="0">
                <a:solidFill>
                  <a:srgbClr val="000000"/>
                </a:solidFill>
              </a:rPr>
              <a:t>فقـد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Reduction: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addition </a:t>
            </a:r>
            <a:r>
              <a:rPr lang="ar-EG" altLang="en-US" sz="1600" dirty="0" smtClean="0">
                <a:solidFill>
                  <a:srgbClr val="000000"/>
                </a:solidFill>
              </a:rPr>
              <a:t>إكتساب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34631"/>
            <a:ext cx="7543800" cy="683264"/>
          </a:xfrm>
        </p:spPr>
        <p:txBody>
          <a:bodyPr>
            <a:spAutoFit/>
          </a:bodyPr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release energy when electrons move closer to electronegative atoms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14400" y="5165725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5272088"/>
            <a:ext cx="7391400" cy="625475"/>
            <a:chOff x="384" y="2515"/>
            <a:chExt cx="4656" cy="394"/>
          </a:xfrm>
        </p:grpSpPr>
        <p:sp>
          <p:nvSpPr>
            <p:cNvPr id="12322" name="Text Box 8"/>
            <p:cNvSpPr txBox="1">
              <a:spLocks noChangeArrowheads="1"/>
            </p:cNvSpPr>
            <p:nvPr/>
          </p:nvSpPr>
          <p:spPr bwMode="auto">
            <a:xfrm>
              <a:off x="3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3" name="Text Box 9"/>
            <p:cNvSpPr txBox="1">
              <a:spLocks noChangeArrowheads="1"/>
            </p:cNvSpPr>
            <p:nvPr/>
          </p:nvSpPr>
          <p:spPr bwMode="auto">
            <a:xfrm>
              <a:off x="15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4" name="Text Box 10"/>
            <p:cNvSpPr txBox="1">
              <a:spLocks noChangeArrowheads="1"/>
            </p:cNvSpPr>
            <p:nvPr/>
          </p:nvSpPr>
          <p:spPr bwMode="auto">
            <a:xfrm>
              <a:off x="3456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5" name="Text Box 11"/>
            <p:cNvSpPr txBox="1">
              <a:spLocks noChangeArrowheads="1"/>
            </p:cNvSpPr>
            <p:nvPr/>
          </p:nvSpPr>
          <p:spPr bwMode="auto">
            <a:xfrm>
              <a:off x="470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6" name="Text Box 12"/>
            <p:cNvSpPr txBox="1">
              <a:spLocks noChangeArrowheads="1"/>
            </p:cNvSpPr>
            <p:nvPr/>
          </p:nvSpPr>
          <p:spPr bwMode="auto">
            <a:xfrm>
              <a:off x="1056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7" name="Text Box 13"/>
            <p:cNvSpPr txBox="1">
              <a:spLocks noChangeArrowheads="1"/>
            </p:cNvSpPr>
            <p:nvPr/>
          </p:nvSpPr>
          <p:spPr bwMode="auto">
            <a:xfrm>
              <a:off x="4080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2064" y="273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715000" y="50673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33CC"/>
                </a:solidFill>
              </a:rPr>
              <a:t>+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05400" y="5775325"/>
            <a:ext cx="3621088" cy="701675"/>
            <a:chOff x="3216" y="2414"/>
            <a:chExt cx="2281" cy="442"/>
          </a:xfrm>
        </p:grpSpPr>
        <p:sp>
          <p:nvSpPr>
            <p:cNvPr id="12320" name="Rectangle 17"/>
            <p:cNvSpPr>
              <a:spLocks noChangeArrowheads="1"/>
            </p:cNvSpPr>
            <p:nvPr/>
          </p:nvSpPr>
          <p:spPr bwMode="auto">
            <a:xfrm>
              <a:off x="3216" y="2414"/>
              <a:ext cx="102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Oxidation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(</a:t>
              </a:r>
              <a:r>
                <a:rPr lang="en-GB" altLang="en-US" sz="1400" b="1" dirty="0">
                  <a:solidFill>
                    <a:srgbClr val="0033CC"/>
                  </a:solidFill>
                </a:rPr>
                <a:t>reducing agent</a:t>
              </a:r>
              <a:r>
                <a:rPr lang="en-GB" altLang="en-US" sz="20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2321" name="Rectangle 18"/>
            <p:cNvSpPr>
              <a:spLocks noChangeArrowheads="1"/>
            </p:cNvSpPr>
            <p:nvPr/>
          </p:nvSpPr>
          <p:spPr bwMode="auto">
            <a:xfrm>
              <a:off x="4464" y="2414"/>
              <a:ext cx="10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33CC"/>
                  </a:solidFill>
                </a:rPr>
                <a:t>Reduction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33CC"/>
                  </a:solidFill>
                </a:rPr>
                <a:t>(</a:t>
              </a:r>
              <a:r>
                <a:rPr lang="en-GB" altLang="en-US" sz="1400" b="1">
                  <a:solidFill>
                    <a:srgbClr val="FF0000"/>
                  </a:solidFill>
                </a:rPr>
                <a:t>oxidizing agent</a:t>
              </a:r>
              <a:r>
                <a:rPr lang="en-GB" altLang="en-US" sz="2000" b="1">
                  <a:solidFill>
                    <a:srgbClr val="0033CC"/>
                  </a:solidFill>
                </a:rPr>
                <a:t>)</a:t>
              </a:r>
            </a:p>
          </p:txBody>
        </p:sp>
      </p:grp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6400800" y="6400800"/>
            <a:ext cx="1143000" cy="457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4800" y="6153150"/>
            <a:ext cx="4267200" cy="476250"/>
            <a:chOff x="96" y="3792"/>
            <a:chExt cx="2688" cy="300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96" y="3792"/>
              <a:ext cx="268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eaLnBrk="0" hangingPunct="0">
                <a:lnSpc>
                  <a:spcPct val="90000"/>
                </a:lnSpc>
                <a:spcBef>
                  <a:spcPts val="1500"/>
                </a:spcBef>
                <a:buClr>
                  <a:srgbClr val="339933"/>
                </a:buClr>
                <a:buFont typeface="Times" pitchFamily="18" charset="0"/>
                <a:buNone/>
                <a:defRPr/>
              </a:pP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 + Cl       Na</a:t>
              </a:r>
              <a:r>
                <a:rPr lang="en-US" altLang="en-US" sz="28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Cl</a:t>
              </a:r>
              <a:r>
                <a:rPr lang="en-US" altLang="en-US" sz="28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  <a:endPara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19" name="Line 21"/>
            <p:cNvSpPr>
              <a:spLocks noChangeShapeType="1"/>
            </p:cNvSpPr>
            <p:nvPr/>
          </p:nvSpPr>
          <p:spPr bwMode="auto">
            <a:xfrm>
              <a:off x="1248" y="393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5181600" y="2514600"/>
            <a:ext cx="3810000" cy="609600"/>
          </a:xfrm>
          <a:prstGeom prst="flowChartAlternateProcess">
            <a:avLst/>
          </a:prstGeom>
          <a:solidFill>
            <a:srgbClr val="0000FF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Redox reactions require</a:t>
            </a:r>
          </a:p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both a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en-US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3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35244"/>
              </p:ext>
            </p:extLst>
          </p:nvPr>
        </p:nvGraphicFramePr>
        <p:xfrm>
          <a:off x="1524000" y="3352800"/>
          <a:ext cx="6019800" cy="147504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Oxidation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(Reducing agent)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Reduction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(Oxidizing agent)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electrons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electrons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hydrogen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hydrogen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oxygen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oxygen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2963E-6 C 0.00868 -0.02013 0.01754 -0.04004 0.07639 -0.05486 C 0.13524 -0.06967 0.24271 -0.09212 0.35295 -0.08819 C 0.4632 -0.08425 0.67379 -0.04652 0.7382 -0.03148 C 0.80261 -0.01643 0.73941 -0.0037 0.73976 0.00186 " pathEditMode="relative" ptsTypes="aaaaA">
                                      <p:cBhvr>
                                        <p:cTn id="45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4" grpId="0"/>
      <p:bldP spid="17414" grpId="1"/>
      <p:bldP spid="17423" grpId="0"/>
      <p:bldP spid="17427" grpId="0" animBg="1"/>
      <p:bldP spid="17427" grpId="1" animBg="1"/>
      <p:bldP spid="174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3716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cellular respiration, glucose and other fuel molecules are oxidized, releasing energy.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is oxidized, oxygen is reduced, and electrons lose potential energy.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source of electrons that transfers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molecules that have an abundance of </a:t>
            </a:r>
            <a:r>
              <a:rPr lang="ar-EG" altLang="en-US" sz="1800" dirty="0" smtClean="0">
                <a:solidFill>
                  <a:srgbClr val="000000"/>
                </a:solidFill>
              </a:rPr>
              <a:t>وفرة من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hydrogen are excellent fuels because their bonds are a source of electrons that “fall” closer to oxygen.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lower the barrier of activation energy, allowing these fuels to be oxidized slowly.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it leaves bonds which degenerated to release energy.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resulting energy is used by the cell to synthesis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1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b="1" dirty="0" smtClean="0"/>
              <a:t> </a:t>
            </a: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477000" cy="762000"/>
          </a:xfrm>
        </p:spPr>
        <p:txBody>
          <a:bodyPr/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“fall”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organic molecules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cellular respiration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2590800"/>
            <a:ext cx="8318500" cy="544513"/>
            <a:chOff x="336" y="1152"/>
            <a:chExt cx="5240" cy="343"/>
          </a:xfrm>
        </p:grpSpPr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36" y="1152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6O</a:t>
              </a:r>
              <a:r>
                <a:rPr lang="en-GB" sz="2800" b="1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2552" y="1168"/>
              <a:ext cx="30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6CO</a:t>
              </a:r>
              <a:r>
                <a:rPr lang="en-GB" sz="28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+ 6H</a:t>
              </a:r>
              <a:r>
                <a:rPr lang="en-GB" sz="28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ATP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Heat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3330" name="Line 1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1872" y="1360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324600" y="3062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Energy = 686 kcal/mol</a:t>
            </a: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1981200" y="2171700"/>
            <a:ext cx="3810000" cy="495300"/>
          </a:xfrm>
          <a:custGeom>
            <a:avLst/>
            <a:gdLst>
              <a:gd name="T0" fmla="*/ 0 w 2400"/>
              <a:gd name="T1" fmla="*/ 2147483647 h 312"/>
              <a:gd name="T2" fmla="*/ 2147483647 w 2400"/>
              <a:gd name="T3" fmla="*/ 2147483647 h 312"/>
              <a:gd name="T4" fmla="*/ 2147483647 w 2400"/>
              <a:gd name="T5" fmla="*/ 2147483647 h 312"/>
              <a:gd name="T6" fmla="*/ 0 60000 65536"/>
              <a:gd name="T7" fmla="*/ 0 60000 65536"/>
              <a:gd name="T8" fmla="*/ 0 60000 65536"/>
              <a:gd name="T9" fmla="*/ 0 w 2400"/>
              <a:gd name="T10" fmla="*/ 0 h 312"/>
              <a:gd name="T11" fmla="*/ 2400 w 2400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12">
                <a:moveTo>
                  <a:pt x="0" y="168"/>
                </a:moveTo>
                <a:cubicBezTo>
                  <a:pt x="424" y="84"/>
                  <a:pt x="848" y="0"/>
                  <a:pt x="1248" y="24"/>
                </a:cubicBezTo>
                <a:cubicBezTo>
                  <a:pt x="1648" y="48"/>
                  <a:pt x="2208" y="264"/>
                  <a:pt x="2400" y="3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143000" y="1752600"/>
            <a:ext cx="1371600" cy="990600"/>
            <a:chOff x="624" y="528"/>
            <a:chExt cx="864" cy="624"/>
          </a:xfrm>
        </p:grpSpPr>
        <p:sp>
          <p:nvSpPr>
            <p:cNvPr id="13326" name="Freeform 2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4" y="904"/>
              <a:ext cx="864" cy="248"/>
            </a:xfrm>
            <a:custGeom>
              <a:avLst/>
              <a:gdLst>
                <a:gd name="T0" fmla="*/ 0 w 864"/>
                <a:gd name="T1" fmla="*/ 200 h 248"/>
                <a:gd name="T2" fmla="*/ 288 w 864"/>
                <a:gd name="T3" fmla="*/ 8 h 248"/>
                <a:gd name="T4" fmla="*/ 864 w 864"/>
                <a:gd name="T5" fmla="*/ 248 h 248"/>
                <a:gd name="T6" fmla="*/ 0 60000 65536"/>
                <a:gd name="T7" fmla="*/ 0 60000 65536"/>
                <a:gd name="T8" fmla="*/ 0 60000 65536"/>
                <a:gd name="T9" fmla="*/ 0 w 864"/>
                <a:gd name="T10" fmla="*/ 0 h 248"/>
                <a:gd name="T11" fmla="*/ 864 w 864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48">
                  <a:moveTo>
                    <a:pt x="0" y="200"/>
                  </a:moveTo>
                  <a:cubicBezTo>
                    <a:pt x="72" y="100"/>
                    <a:pt x="144" y="0"/>
                    <a:pt x="288" y="8"/>
                  </a:cubicBezTo>
                  <a:cubicBezTo>
                    <a:pt x="432" y="16"/>
                    <a:pt x="768" y="208"/>
                    <a:pt x="864" y="24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Text Box 24"/>
            <p:cNvSpPr txBox="1">
              <a:spLocks noChangeArrowheads="1"/>
            </p:cNvSpPr>
            <p:nvPr/>
          </p:nvSpPr>
          <p:spPr bwMode="auto">
            <a:xfrm>
              <a:off x="816" y="528"/>
              <a:ext cx="4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altLang="en-US" sz="4400" b="1" baseline="3000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3250" y="3124200"/>
            <a:ext cx="2673350" cy="641350"/>
            <a:chOff x="284" y="1488"/>
            <a:chExt cx="1684" cy="404"/>
          </a:xfrm>
        </p:grpSpPr>
        <p:sp>
          <p:nvSpPr>
            <p:cNvPr id="13324" name="Rectangle 26"/>
            <p:cNvSpPr>
              <a:spLocks noChangeArrowheads="1"/>
            </p:cNvSpPr>
            <p:nvPr/>
          </p:nvSpPr>
          <p:spPr bwMode="auto">
            <a:xfrm>
              <a:off x="1204" y="1488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Oxidizing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 agent</a:t>
              </a:r>
            </a:p>
          </p:txBody>
        </p:sp>
        <p:sp>
          <p:nvSpPr>
            <p:cNvPr id="13325" name="Rectangle 27"/>
            <p:cNvSpPr>
              <a:spLocks noChangeArrowheads="1"/>
            </p:cNvSpPr>
            <p:nvPr/>
          </p:nvSpPr>
          <p:spPr bwMode="auto">
            <a:xfrm>
              <a:off x="284" y="1488"/>
              <a:ext cx="7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Reducing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 agent</a:t>
              </a:r>
            </a:p>
          </p:txBody>
        </p:sp>
      </p:grp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6781800" y="3352800"/>
            <a:ext cx="1295400" cy="533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Energy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76" grpId="0" uiExpand="1"/>
      <p:bldP spid="19477" grpId="0" uiExpand="1" animBg="1"/>
      <p:bldP spid="19484" grpId="0" uiExpand="1" animBg="1"/>
      <p:bldP spid="19484" grpId="1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40033"/>
          </a:xfrm>
        </p:spPr>
        <p:txBody>
          <a:bodyPr>
            <a:spAutoFit/>
          </a:bodyPr>
          <a:lstStyle/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not oxidize glucose in a single step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transfers all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one time.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Rather, glucose and other fuels are broken down gradually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تدريجيا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series of steps, each catalyzed by a specific enzyme.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key steps </a:t>
            </a:r>
            <a:r>
              <a:rPr lang="ar-EG" altLang="en-US" sz="1800" dirty="0" smtClean="0">
                <a:solidFill>
                  <a:srgbClr val="000000"/>
                </a:solidFill>
              </a:rPr>
              <a:t>فى الخطوات الأساسية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hydrogen atoms move from glucose and passed first to the coenzyme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icotinamide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denine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inucleotide).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Dehydrogenase enzymes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strip two hydrogen atoms from the fuel (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e.g., 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pass two electrons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release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oxidized form,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to the reduced form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Thus, NAD+ is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oxidizing agent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it accepts electrons.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functions as the oxidizing agent in many of the redox steps during the catabolism of glucose.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7013" indent="-227013" eaLnBrk="1" hangingPunct="1">
              <a:spcBef>
                <a:spcPct val="0"/>
              </a:spcBef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“fall” from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oxygen, their energy is used to synthesize ATP.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09107" cy="762000"/>
          </a:xfrm>
        </p:spPr>
        <p:txBody>
          <a:bodyPr/>
          <a:lstStyle/>
          <a:p>
            <a:pPr marL="53975" algn="l" eaLnBrk="1" hangingPunct="1"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“fall” of electrons </a:t>
            </a:r>
            <a:r>
              <a:rPr lang="ar-EG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الإنحدار الإليكترون</a:t>
            </a:r>
            <a:r>
              <a:rPr lang="ar-SA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 is  stepwise </a:t>
            </a:r>
            <a:r>
              <a:rPr lang="ar-EG" altLang="en-US" sz="1800" dirty="0" smtClean="0">
                <a:solidFill>
                  <a:schemeClr val="tx1"/>
                </a:solidFill>
              </a:rPr>
              <a:t>مرحل</a:t>
            </a:r>
            <a:r>
              <a:rPr lang="ar-SA" altLang="en-US" sz="1800" dirty="0" smtClean="0">
                <a:solidFill>
                  <a:schemeClr val="tx1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5410200"/>
            <a:ext cx="7467600" cy="523875"/>
            <a:chOff x="384" y="3424"/>
            <a:chExt cx="4704" cy="330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84" y="3504"/>
              <a:ext cx="47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H-C-OH + NAD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                    C=O + NADH + H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n-GB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824" y="342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Dehydrogenase</a:t>
              </a:r>
              <a:endPara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728" y="3648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438622"/>
            <a:ext cx="8915400" cy="701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uses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سلسلة نقل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الإليكترونات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break </a:t>
            </a:r>
            <a:r>
              <a:rPr lang="ar-EG" altLang="en-US" sz="2000" dirty="0" smtClean="0">
                <a:solidFill>
                  <a:srgbClr val="000000"/>
                </a:solidFill>
              </a:rPr>
              <a:t>يـُقـَسم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fall of electrons to O</a:t>
            </a:r>
            <a:r>
              <a:rPr lang="en-US" altLang="en-US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several steps </a:t>
            </a:r>
            <a:r>
              <a:rPr lang="ar-EG" altLang="en-US" sz="2000" dirty="0" smtClean="0">
                <a:solidFill>
                  <a:srgbClr val="000000"/>
                </a:solidFill>
              </a:rPr>
              <a:t>عدة خطوات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6200" y="2308116"/>
            <a:ext cx="54102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electron transport chain, consisting of several molecules (</a:t>
            </a:r>
            <a:r>
              <a:rPr lang="en-US" altLang="en-US" sz="2000" dirty="0">
                <a:solidFill>
                  <a:srgbClr val="0000FF"/>
                </a:solidFill>
              </a:rPr>
              <a:t>primarily proteins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is built into the </a:t>
            </a:r>
            <a:r>
              <a:rPr lang="en-US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membrane of a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mitochondrion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takes electrons from food to the “top” of the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“bottom”, oxygen captures the electrons and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passed by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chain until they are caught by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i="1" dirty="0">
                <a:solidFill>
                  <a:srgbClr val="000000"/>
                </a:solidFill>
              </a:rPr>
              <a:t>the most electronegative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7"/>
          <a:stretch>
            <a:fillRect/>
          </a:stretch>
        </p:blipFill>
        <p:spPr bwMode="auto">
          <a:xfrm>
            <a:off x="5236346" y="312420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295799"/>
            <a:ext cx="6255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lectron transport chain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0" y="3505200"/>
            <a:ext cx="7956550" cy="2971800"/>
            <a:chOff x="220" y="1968"/>
            <a:chExt cx="5012" cy="1872"/>
          </a:xfrm>
        </p:grpSpPr>
        <p:sp>
          <p:nvSpPr>
            <p:cNvPr id="17438" name="Oval 3"/>
            <p:cNvSpPr>
              <a:spLocks noChangeArrowheads="1"/>
            </p:cNvSpPr>
            <p:nvPr/>
          </p:nvSpPr>
          <p:spPr bwMode="auto">
            <a:xfrm>
              <a:off x="384" y="1968"/>
              <a:ext cx="4848" cy="1872"/>
            </a:xfrm>
            <a:prstGeom prst="ellipse">
              <a:avLst/>
            </a:prstGeom>
            <a:solidFill>
              <a:srgbClr val="99CC00">
                <a:alpha val="49019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28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419445">
              <a:off x="1104" y="2073"/>
              <a:ext cx="1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Electron Fall</a:t>
              </a:r>
            </a:p>
          </p:txBody>
        </p:sp>
        <p:sp>
          <p:nvSpPr>
            <p:cNvPr id="17440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284778">
              <a:off x="220" y="3451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The Cell</a:t>
              </a:r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198438"/>
            <a:ext cx="6705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electron “Fall” steps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1385887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Falling of all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from glucose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gradually not at once.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17494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It occurs in steps, each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catalyzed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by an enzyme.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81000" y="21336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of glucose pass first to the co-enzyme 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81000" y="2590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Then from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electron transport chain, and finally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releases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05200" y="4038600"/>
            <a:ext cx="4495800" cy="1828800"/>
            <a:chOff x="2208" y="2304"/>
            <a:chExt cx="2832" cy="1152"/>
          </a:xfrm>
        </p:grpSpPr>
        <p:sp>
          <p:nvSpPr>
            <p:cNvPr id="17436" name="AutoShape 13"/>
            <p:cNvSpPr>
              <a:spLocks noChangeArrowheads="1"/>
            </p:cNvSpPr>
            <p:nvPr/>
          </p:nvSpPr>
          <p:spPr bwMode="auto">
            <a:xfrm>
              <a:off x="2208" y="2544"/>
              <a:ext cx="2832" cy="912"/>
            </a:xfrm>
            <a:prstGeom prst="flowChartTerminator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3024" y="2304"/>
              <a:ext cx="1248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Mitochondrion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38200" y="4419600"/>
            <a:ext cx="7010400" cy="604838"/>
            <a:chOff x="528" y="2568"/>
            <a:chExt cx="4416" cy="381"/>
          </a:xfrm>
        </p:grpSpPr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528" y="2688"/>
              <a:ext cx="4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Food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</a:t>
              </a: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Transport chain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Oxygen</a:t>
              </a:r>
            </a:p>
          </p:txBody>
        </p:sp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>
              <a:off x="960" y="278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1008" y="2640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NAD</a:t>
              </a:r>
              <a:r>
                <a:rPr lang="en-GB" altLang="en-US" sz="1200" b="1" baseline="30000"/>
                <a:t>+</a:t>
              </a:r>
            </a:p>
          </p:txBody>
        </p:sp>
        <p:sp>
          <p:nvSpPr>
            <p:cNvPr id="17431" name="Text Box 19"/>
            <p:cNvSpPr txBox="1">
              <a:spLocks noChangeArrowheads="1"/>
            </p:cNvSpPr>
            <p:nvPr/>
          </p:nvSpPr>
          <p:spPr bwMode="auto">
            <a:xfrm>
              <a:off x="960" y="2776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H</a:t>
              </a:r>
              <a:endParaRPr lang="en-GB" altLang="en-US" sz="1200" b="1" baseline="30000"/>
            </a:p>
          </p:txBody>
        </p:sp>
        <p:sp>
          <p:nvSpPr>
            <p:cNvPr id="17432" name="Line 20"/>
            <p:cNvSpPr>
              <a:spLocks noChangeShapeType="1"/>
            </p:cNvSpPr>
            <p:nvPr/>
          </p:nvSpPr>
          <p:spPr bwMode="auto">
            <a:xfrm>
              <a:off x="1896" y="2784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1"/>
            <p:cNvSpPr>
              <a:spLocks noChangeShapeType="1"/>
            </p:cNvSpPr>
            <p:nvPr/>
          </p:nvSpPr>
          <p:spPr bwMode="auto">
            <a:xfrm>
              <a:off x="3600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1968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3632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86400" y="5257800"/>
            <a:ext cx="1447800" cy="457200"/>
            <a:chOff x="3456" y="3072"/>
            <a:chExt cx="912" cy="288"/>
          </a:xfrm>
        </p:grpSpPr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3456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ADP</a:t>
              </a:r>
            </a:p>
          </p:txBody>
        </p:sp>
        <p:sp>
          <p:nvSpPr>
            <p:cNvPr id="17427" name="Line 26"/>
            <p:cNvSpPr>
              <a:spLocks noChangeShapeType="1"/>
            </p:cNvSpPr>
            <p:nvPr/>
          </p:nvSpPr>
          <p:spPr bwMode="auto">
            <a:xfrm flipH="1">
              <a:off x="3984" y="3168"/>
              <a:ext cx="38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971800" y="5257800"/>
            <a:ext cx="2590800" cy="457200"/>
            <a:chOff x="1872" y="3072"/>
            <a:chExt cx="1632" cy="288"/>
          </a:xfrm>
        </p:grpSpPr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2544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ATP</a:t>
              </a:r>
            </a:p>
          </p:txBody>
        </p:sp>
        <p:sp>
          <p:nvSpPr>
            <p:cNvPr id="17424" name="Line 29"/>
            <p:cNvSpPr>
              <a:spLocks noChangeShapeType="1"/>
            </p:cNvSpPr>
            <p:nvPr/>
          </p:nvSpPr>
          <p:spPr bwMode="auto">
            <a:xfrm flipH="1">
              <a:off x="3024" y="321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30"/>
            <p:cNvSpPr>
              <a:spLocks noChangeShapeType="1"/>
            </p:cNvSpPr>
            <p:nvPr/>
          </p:nvSpPr>
          <p:spPr bwMode="auto">
            <a:xfrm flipH="1">
              <a:off x="1872" y="321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6934200" y="50292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  <p:bldP spid="26655" grpId="0" animBg="1"/>
      <p:bldP spid="2665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0" y="20489"/>
            <a:ext cx="4057403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5958338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00200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38200" y="6414854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DBAD247-DF16-4C82-A504-5FE2446E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06979"/>
            <a:ext cx="3657600" cy="792162"/>
          </a:xfrm>
          <a:ln>
            <a:solidFill>
              <a:srgbClr val="3333FF"/>
            </a:solidFill>
          </a:ln>
        </p:spPr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51BAB49-BC84-427A-B4A8-A21C22E8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00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8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Principles of Energy Harvest.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Cellular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respiration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fermentation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are catabolic, energy-yielding pathways.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Production of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denosine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ri-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hosphate (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ATP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Redox reactions release energy when electrons move closer to electronegative atoms.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Electrons “fall” from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organic molecules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oxygen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during cellular respiration.</a:t>
            </a: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0"/>
            <a:ext cx="9029700" cy="1266444"/>
            <a:chOff x="38100" y="-103864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-27664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-103864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919843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process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678363"/>
          </a:xfrm>
          <a:ln>
            <a:solidFill>
              <a:srgbClr val="3333FF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Organic compounds + 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→ CO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H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+ energy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is the fuel for cellular respiration.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is a </a:t>
            </a:r>
            <a:r>
              <a:rPr 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catabolic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pathway: it releases energy by breaking down complex molecules.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involves movement of electrons (gain or loss).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will study the breakdown of glucose as an example.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28600" y="1524000"/>
            <a:ext cx="2362200" cy="12954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dist="117088" dir="7836078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Food</a:t>
            </a:r>
          </a:p>
          <a:p>
            <a:pPr algn="ctr">
              <a:defRPr/>
            </a:pP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GB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Fuel of energy</a:t>
            </a: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667000" y="1752600"/>
            <a:ext cx="25908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22353"/>
                  <a:invGamma/>
                </a:srgbClr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92457" dir="635672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1219200"/>
            <a:ext cx="990600" cy="2133600"/>
            <a:chOff x="2064" y="480"/>
            <a:chExt cx="624" cy="1344"/>
          </a:xfrm>
        </p:grpSpPr>
        <p:sp>
          <p:nvSpPr>
            <p:cNvPr id="7187" name="Text Box 5"/>
            <p:cNvSpPr txBox="1">
              <a:spLocks noChangeArrowheads="1"/>
            </p:cNvSpPr>
            <p:nvPr/>
          </p:nvSpPr>
          <p:spPr bwMode="auto">
            <a:xfrm>
              <a:off x="2112" y="1344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188" name="Text Box 6"/>
            <p:cNvSpPr txBox="1">
              <a:spLocks noChangeArrowheads="1"/>
            </p:cNvSpPr>
            <p:nvPr/>
          </p:nvSpPr>
          <p:spPr bwMode="auto">
            <a:xfrm>
              <a:off x="2064" y="480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257800" y="1447800"/>
            <a:ext cx="2057400" cy="1371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10800000">
            <a:off x="5638800" y="3352800"/>
            <a:ext cx="1295400" cy="2362200"/>
          </a:xfrm>
          <a:custGeom>
            <a:avLst/>
            <a:gdLst>
              <a:gd name="T0" fmla="*/ 54403202 w 21600"/>
              <a:gd name="T1" fmla="*/ 0 h 21600"/>
              <a:gd name="T2" fmla="*/ 54403202 w 21600"/>
              <a:gd name="T3" fmla="*/ 145407846 h 21600"/>
              <a:gd name="T4" fmla="*/ 11642408 w 21600"/>
              <a:gd name="T5" fmla="*/ 258332817 h 21600"/>
              <a:gd name="T6" fmla="*/ 77688017 w 21600"/>
              <a:gd name="T7" fmla="*/ 727039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202000"/>
              </a:gs>
            </a:gsLst>
            <a:lin ang="27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15200" y="1219200"/>
            <a:ext cx="1676400" cy="2073275"/>
            <a:chOff x="4608" y="480"/>
            <a:chExt cx="1056" cy="1306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848" y="48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848" y="134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608" y="720"/>
              <a:ext cx="48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133600" y="4648200"/>
            <a:ext cx="30480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27000" dir="761219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Cellular Activities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715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4800" y="6172200"/>
            <a:ext cx="8534400" cy="457200"/>
            <a:chOff x="240" y="3504"/>
            <a:chExt cx="5376" cy="288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240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Organic compounds + O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3456" y="3504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Energy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CO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H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7183" name="AutoShape 18"/>
            <p:cNvSpPr>
              <a:spLocks noChangeArrowheads="1"/>
            </p:cNvSpPr>
            <p:nvPr/>
          </p:nvSpPr>
          <p:spPr bwMode="auto">
            <a:xfrm>
              <a:off x="2688" y="3600"/>
              <a:ext cx="768" cy="144"/>
            </a:xfrm>
            <a:prstGeom prst="notchedRightArrow">
              <a:avLst>
                <a:gd name="adj1" fmla="val 50000"/>
                <a:gd name="adj2" fmla="val 13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3" grpId="0" animBg="1"/>
      <p:bldP spid="14343" grpId="1" animBg="1"/>
      <p:bldP spid="14344" grpId="0" animBg="1"/>
      <p:bldP spid="143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38275"/>
          </a:xfr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denosine 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ri-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hosphate) is the important molecule in cellular energetics </a:t>
            </a:r>
            <a:r>
              <a:rPr lang="ar-EG" altLang="en-US" sz="1800" dirty="0" smtClean="0">
                <a:solidFill>
                  <a:srgbClr val="000000"/>
                </a:solidFill>
              </a:rPr>
              <a:t>عمليات إنتاج الطاقة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attachment of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three negatively-charged phosphate groups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an unstable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800" dirty="0"/>
              <a:t>غ</a:t>
            </a:r>
            <a:r>
              <a:rPr lang="ar-EG" altLang="en-US" sz="1800" dirty="0" smtClean="0"/>
              <a:t>ير مستقر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energy-storing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/>
              <a:t>مخزن للطاقة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arrangement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the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 phosphate group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can diffuse to any part of the cell and release energy.</a:t>
            </a:r>
          </a:p>
          <a:p>
            <a:pPr marL="571500" lvl="1" indent="0" eaLnBrk="1" hangingPunct="1">
              <a:lnSpc>
                <a:spcPct val="15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price of most cellular work is the conversion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to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phosphate (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animal cell regenerates </a:t>
            </a:r>
            <a:r>
              <a:rPr lang="ar-EG" altLang="en-US" sz="1800" dirty="0" smtClean="0">
                <a:solidFill>
                  <a:srgbClr val="000000"/>
                </a:solidFill>
              </a:rPr>
              <a:t>تعيد إنتاج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adding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catabolism </a:t>
            </a:r>
            <a:r>
              <a:rPr lang="ar-EG" altLang="en-US" sz="1800" dirty="0" smtClean="0"/>
              <a:t>هدم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organic molecules.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Cells recycle the ATP they use for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denosine 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ri-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hosphate (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68600" y="1447800"/>
            <a:ext cx="2032000" cy="1905000"/>
            <a:chOff x="2224" y="1104"/>
            <a:chExt cx="1280" cy="1200"/>
          </a:xfrm>
        </p:grpSpPr>
        <p:sp>
          <p:nvSpPr>
            <p:cNvPr id="9252" name="AutoShape 4"/>
            <p:cNvSpPr>
              <a:spLocks noChangeArrowheads="1"/>
            </p:cNvSpPr>
            <p:nvPr/>
          </p:nvSpPr>
          <p:spPr bwMode="auto">
            <a:xfrm rot="1476510">
              <a:off x="2832" y="1104"/>
              <a:ext cx="672" cy="576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3" name="AutoShape 5"/>
            <p:cNvSpPr>
              <a:spLocks noChangeArrowheads="1"/>
            </p:cNvSpPr>
            <p:nvPr/>
          </p:nvSpPr>
          <p:spPr bwMode="auto">
            <a:xfrm rot="-1604631">
              <a:off x="2431" y="1154"/>
              <a:ext cx="480" cy="524"/>
            </a:xfrm>
            <a:prstGeom prst="pentagon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4" name="AutoShape 6"/>
            <p:cNvSpPr>
              <a:spLocks noChangeArrowheads="1"/>
            </p:cNvSpPr>
            <p:nvPr/>
          </p:nvSpPr>
          <p:spPr bwMode="auto">
            <a:xfrm rot="-1425581">
              <a:off x="2224" y="1872"/>
              <a:ext cx="480" cy="432"/>
            </a:xfrm>
            <a:prstGeom prst="pentagon">
              <a:avLst/>
            </a:prstGeom>
            <a:solidFill>
              <a:srgbClr val="CC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5" name="Line 7"/>
            <p:cNvSpPr>
              <a:spLocks noChangeShapeType="1"/>
            </p:cNvSpPr>
            <p:nvPr/>
          </p:nvSpPr>
          <p:spPr bwMode="auto">
            <a:xfrm>
              <a:off x="2656" y="171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8"/>
            <p:cNvSpPr>
              <a:spLocks noChangeShapeType="1"/>
            </p:cNvSpPr>
            <p:nvPr/>
          </p:nvSpPr>
          <p:spPr bwMode="auto">
            <a:xfrm>
              <a:off x="2224" y="190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2514600"/>
            <a:ext cx="850900" cy="457200"/>
            <a:chOff x="1680" y="1776"/>
            <a:chExt cx="536" cy="288"/>
          </a:xfrm>
        </p:grpSpPr>
        <p:sp>
          <p:nvSpPr>
            <p:cNvPr id="9250" name="Line 10"/>
            <p:cNvSpPr>
              <a:spLocks noChangeShapeType="1"/>
            </p:cNvSpPr>
            <p:nvPr/>
          </p:nvSpPr>
          <p:spPr bwMode="auto">
            <a:xfrm flipH="1">
              <a:off x="1976" y="19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168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2514600"/>
            <a:ext cx="762000" cy="457200"/>
            <a:chOff x="720" y="1776"/>
            <a:chExt cx="480" cy="288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72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 flipH="1">
              <a:off x="100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55700" y="2514600"/>
            <a:ext cx="749300" cy="457200"/>
            <a:chOff x="1208" y="1776"/>
            <a:chExt cx="472" cy="288"/>
          </a:xfrm>
        </p:grpSpPr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1208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7" name="Line 17"/>
            <p:cNvSpPr>
              <a:spLocks noChangeShapeType="1"/>
            </p:cNvSpPr>
            <p:nvPr/>
          </p:nvSpPr>
          <p:spPr bwMode="auto">
            <a:xfrm flipH="1">
              <a:off x="148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572000" y="5257800"/>
            <a:ext cx="457200" cy="457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270500" y="4191000"/>
            <a:ext cx="3644900" cy="1905000"/>
            <a:chOff x="3224" y="2832"/>
            <a:chExt cx="2296" cy="1200"/>
          </a:xfrm>
        </p:grpSpPr>
        <p:grpSp>
          <p:nvGrpSpPr>
            <p:cNvPr id="9234" name="Group 20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9241" name="AutoShape 21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2" name="AutoShape 22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3" name="AutoShape 23"/>
              <p:cNvSpPr>
                <a:spLocks noChangeArrowheads="1"/>
              </p:cNvSpPr>
              <p:nvPr/>
            </p:nvSpPr>
            <p:spPr bwMode="auto">
              <a:xfrm rot="-1425581">
                <a:off x="2224" y="1872"/>
                <a:ext cx="480" cy="432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4" name="Line 24"/>
              <p:cNvSpPr>
                <a:spLocks noChangeShapeType="1"/>
              </p:cNvSpPr>
              <p:nvPr/>
            </p:nvSpPr>
            <p:spPr bwMode="auto">
              <a:xfrm>
                <a:off x="2656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5"/>
              <p:cNvSpPr>
                <a:spLocks noChangeShapeType="1"/>
              </p:cNvSpPr>
              <p:nvPr/>
            </p:nvSpPr>
            <p:spPr bwMode="auto">
              <a:xfrm>
                <a:off x="2224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5" name="Group 26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 flipH="1">
                <a:off x="1976" y="191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Oval 28"/>
              <p:cNvSpPr>
                <a:spLocks noChangeArrowheads="1"/>
              </p:cNvSpPr>
              <p:nvPr/>
            </p:nvSpPr>
            <p:spPr bwMode="auto">
              <a:xfrm>
                <a:off x="1680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9236" name="Group 29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5390" name="Oval 30"/>
              <p:cNvSpPr>
                <a:spLocks noChangeArrowheads="1"/>
              </p:cNvSpPr>
              <p:nvPr/>
            </p:nvSpPr>
            <p:spPr bwMode="auto">
              <a:xfrm>
                <a:off x="1208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9238" name="Line 31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029200" y="1981200"/>
            <a:ext cx="224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 H</a:t>
            </a:r>
            <a:r>
              <a:rPr lang="en-GB" sz="5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029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1752600" y="4648200"/>
            <a:ext cx="2209800" cy="1676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914400" y="14478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Adenosine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28600" y="31384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Triphosphate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 rot="-2462381">
            <a:off x="5610225" y="2847975"/>
            <a:ext cx="533400" cy="213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343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A</a:t>
            </a:r>
            <a:r>
              <a:rPr lang="en-GB" altLang="en-US" sz="2400" b="1"/>
              <a:t>denosine </a:t>
            </a:r>
            <a:r>
              <a:rPr lang="en-GB" altLang="en-US" sz="2400" b="1">
                <a:solidFill>
                  <a:srgbClr val="FF0000"/>
                </a:solidFill>
              </a:rPr>
              <a:t>D</a:t>
            </a:r>
            <a:r>
              <a:rPr lang="en-GB" altLang="en-US" sz="2400" b="1"/>
              <a:t>i-</a:t>
            </a:r>
            <a:r>
              <a:rPr lang="en-GB" altLang="en-US" sz="2400" b="1">
                <a:solidFill>
                  <a:srgbClr val="FF0000"/>
                </a:solidFill>
              </a:rPr>
              <a:t>P</a:t>
            </a:r>
            <a:r>
              <a:rPr lang="en-GB" altLang="en-US" sz="2400" b="1"/>
              <a:t>hosphate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4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5833 -0.14445 " pathEditMode="relative" ptsTypes="AA">
                                      <p:cBhvr>
                                        <p:cTn id="60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5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  <p:bldP spid="15378" grpId="1" animBg="1"/>
      <p:bldP spid="15378" grpId="2" animBg="1"/>
      <p:bldP spid="15392" grpId="0"/>
      <p:bldP spid="15393" grpId="0" animBg="1"/>
      <p:bldP spid="15393" grpId="1" animBg="1"/>
      <p:bldP spid="15394" grpId="0" animBg="1"/>
      <p:bldP spid="15394" grpId="1" animBg="1"/>
      <p:bldP spid="15395" grpId="0"/>
      <p:bldP spid="15396" grpId="0"/>
      <p:bldP spid="15397" grpId="0" animBg="1"/>
      <p:bldP spid="15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8100" y="105156"/>
            <a:ext cx="9029700" cy="1124205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6248400" y="228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5918"/>
            <a:ext cx="6313294" cy="487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dose ATP drive cellular work ?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 rot="5400000">
            <a:off x="4210050" y="2571750"/>
            <a:ext cx="457200" cy="6438900"/>
          </a:xfrm>
          <a:prstGeom prst="can">
            <a:avLst>
              <a:gd name="adj" fmla="val 87369"/>
            </a:avLst>
          </a:prstGeom>
          <a:gradFill rotWithShape="1">
            <a:gsLst>
              <a:gs pos="0">
                <a:srgbClr val="FFFF00">
                  <a:gamma/>
                  <a:shade val="22353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22353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4572000"/>
            <a:ext cx="2438400" cy="1752600"/>
            <a:chOff x="48" y="2160"/>
            <a:chExt cx="1536" cy="1104"/>
          </a:xfrm>
        </p:grpSpPr>
        <p:sp>
          <p:nvSpPr>
            <p:cNvPr id="11295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288 w 21600"/>
                <a:gd name="T1" fmla="*/ 0 h 21600"/>
                <a:gd name="T2" fmla="*/ 97 w 21600"/>
                <a:gd name="T3" fmla="*/ 799 h 21600"/>
                <a:gd name="T4" fmla="*/ 288 w 21600"/>
                <a:gd name="T5" fmla="*/ 219 h 21600"/>
                <a:gd name="T6" fmla="*/ 479 w 21600"/>
                <a:gd name="T7" fmla="*/ 7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00FFFF"/>
                </a:gs>
                <a:gs pos="100000">
                  <a:srgbClr val="FF00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11297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066800" y="3276600"/>
            <a:ext cx="1828800" cy="685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413000" y="48514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981200" y="5715000"/>
            <a:ext cx="1524000" cy="10668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943600" y="2133600"/>
            <a:ext cx="3810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11274" name="Group 13"/>
          <p:cNvGrpSpPr>
            <a:grpSpLocks/>
          </p:cNvGrpSpPr>
          <p:nvPr/>
        </p:nvGrpSpPr>
        <p:grpSpPr bwMode="auto">
          <a:xfrm>
            <a:off x="6477000" y="1219200"/>
            <a:ext cx="2667000" cy="1524000"/>
            <a:chOff x="3224" y="2832"/>
            <a:chExt cx="2296" cy="1200"/>
          </a:xfrm>
        </p:grpSpPr>
        <p:grpSp>
          <p:nvGrpSpPr>
            <p:cNvPr id="11283" name="Group 14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11290" name="AutoShape 15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1" name="AutoShape 16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2" name="AutoShape 17"/>
              <p:cNvSpPr>
                <a:spLocks noChangeArrowheads="1"/>
              </p:cNvSpPr>
              <p:nvPr/>
            </p:nvSpPr>
            <p:spPr bwMode="auto">
              <a:xfrm rot="-1425581">
                <a:off x="2222" y="1872"/>
                <a:ext cx="481" cy="435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3" name="Line 18"/>
              <p:cNvSpPr>
                <a:spLocks noChangeShapeType="1"/>
              </p:cNvSpPr>
              <p:nvPr/>
            </p:nvSpPr>
            <p:spPr bwMode="auto">
              <a:xfrm>
                <a:off x="2655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19"/>
              <p:cNvSpPr>
                <a:spLocks noChangeShapeType="1"/>
              </p:cNvSpPr>
              <p:nvPr/>
            </p:nvSpPr>
            <p:spPr bwMode="auto">
              <a:xfrm>
                <a:off x="2222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4" name="Group 20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11288" name="Line 21"/>
              <p:cNvSpPr>
                <a:spLocks noChangeShapeType="1"/>
              </p:cNvSpPr>
              <p:nvPr/>
            </p:nvSpPr>
            <p:spPr bwMode="auto">
              <a:xfrm flipH="1">
                <a:off x="1976" y="1913"/>
                <a:ext cx="2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auto">
              <a:xfrm>
                <a:off x="1680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11285" name="Group 23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6408" name="Oval 24"/>
              <p:cNvSpPr>
                <a:spLocks noChangeArrowheads="1"/>
              </p:cNvSpPr>
              <p:nvPr/>
            </p:nvSpPr>
            <p:spPr bwMode="auto">
              <a:xfrm>
                <a:off x="1208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11287" name="Line 25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070600" y="2514600"/>
            <a:ext cx="1905000" cy="1143000"/>
            <a:chOff x="3880" y="864"/>
            <a:chExt cx="1200" cy="720"/>
          </a:xfrm>
        </p:grpSpPr>
        <p:sp>
          <p:nvSpPr>
            <p:cNvPr id="11281" name="Line 27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4032" y="864"/>
              <a:ext cx="100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Text Box 2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2119534">
              <a:off x="3880" y="119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respiration</a:t>
              </a:r>
              <a:endParaRPr lang="en-GB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943600" y="2108200"/>
            <a:ext cx="533400" cy="381000"/>
            <a:chOff x="2784" y="624"/>
            <a:chExt cx="336" cy="240"/>
          </a:xfrm>
        </p:grpSpPr>
        <p:sp>
          <p:nvSpPr>
            <p:cNvPr id="11279" name="Oval 30"/>
            <p:cNvSpPr>
              <a:spLocks noChangeArrowheads="1"/>
            </p:cNvSpPr>
            <p:nvPr/>
          </p:nvSpPr>
          <p:spPr bwMode="auto">
            <a:xfrm>
              <a:off x="2784" y="624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P</a:t>
              </a:r>
              <a:endParaRPr lang="en-GB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0" name="Line 31"/>
            <p:cNvSpPr>
              <a:spLocks noChangeShapeType="1"/>
            </p:cNvSpPr>
            <p:nvPr/>
          </p:nvSpPr>
          <p:spPr bwMode="auto">
            <a:xfrm>
              <a:off x="3024" y="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-0.3875 0.399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199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50" dur="8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2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4" dur="8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-2.59944E-6 L 0.59861 -0.179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897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/>
      <p:bldP spid="16387" grpId="0" animBg="1"/>
      <p:bldP spid="16392" grpId="0" animBg="1"/>
      <p:bldP spid="16392" grpId="1" animBg="1"/>
      <p:bldP spid="16392" grpId="2" animBg="1"/>
      <p:bldP spid="16392" grpId="3" animBg="1"/>
      <p:bldP spid="16393" grpId="0" animBg="1"/>
      <p:bldP spid="16393" grpId="1" animBg="1"/>
      <p:bldP spid="16393" grpId="2" animBg="1"/>
      <p:bldP spid="16394" grpId="0" animBg="1"/>
      <p:bldP spid="16394" grpId="1" animBg="1"/>
      <p:bldP spid="16394" grpId="2" animBg="1"/>
      <p:bldP spid="16396" grpId="0" animBg="1"/>
      <p:bldP spid="16396" grpId="1" animBg="1"/>
      <p:bldP spid="1639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>
            <a:fillRect/>
          </a:stretch>
        </p:blipFill>
        <p:spPr bwMode="auto">
          <a:xfrm>
            <a:off x="4419600" y="2682875"/>
            <a:ext cx="47244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425575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transfer of the terminal phosphate group from ATP to another molecule is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فـَسْـفـَرة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shape                                                                  of the receiving molecule                                                      in order to work                                                                  (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transport, mechanical,                                                                or chemical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6788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phosphate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leaves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molecule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returns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its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original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52600" y="152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Importance of ATP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REFERENCE_ID" val="d4c6cbc5-8b87-42be-b664-d179bdc24218"/>
  <p:tag name="TAG_BACKING_FORM_KEY" val="2623796-d:\ashraf\d\faculty file\e-larning\1433-1434\المحتوى الرقمي\109-lectures\lms-2\lecture-13 respiration\lecture 13.pptx"/>
  <p:tag name="ARTICULATE_PRESENTER_VERSION" val="7"/>
  <p:tag name="ARTICULATE_USED_PAGE_ORIENTATION" val="1"/>
  <p:tag name="ARTICULATE_USED_PAGE_SIZE" val="1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181.1"/>
  <p:tag name="ANNOTATION_TYPE_1" val="0"/>
  <p:tag name="ANNOTATION_START_1" val="12.4"/>
  <p:tag name="ANNOTATION_END_1" val="36.7"/>
  <p:tag name="ANNOTATION_TOP_1" val="196"/>
  <p:tag name="ANNOTATION_LEFT_1" val="5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7"/>
  <p:tag name="ANNOTATION_END_2" val="38.8"/>
  <p:tag name="ANNOTATION_TOP_2" val="297"/>
  <p:tag name="ANNOTATION_LEFT_2" val="6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8"/>
  <p:tag name="ANNOTATION_END_3" val="41.3"/>
  <p:tag name="ANNOTATION_TOP_3" val="297"/>
  <p:tag name="ANNOTATION_LEFT_3" val="22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3"/>
  <p:tag name="ANNOTATION_END_4" val="48.2"/>
  <p:tag name="ANNOTATION_TOP_4" val="299"/>
  <p:tag name="ANNOTATION_LEFT_4" val="5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2"/>
  <p:tag name="ANNOTATION_END_5" val="53.7"/>
  <p:tag name="ANNOTATION_TOP_5" val="337"/>
  <p:tag name="ANNOTATION_LEFT_5" val="56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7"/>
  <p:tag name="ANNOTATION_END_6" val="59.5"/>
  <p:tag name="ANNOTATION_TOP_6" val="339"/>
  <p:tag name="ANNOTATION_LEFT_6" val="79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5"/>
  <p:tag name="ANNOTATION_END_7" val="66.7"/>
  <p:tag name="ANNOTATION_TOP_7" val="344"/>
  <p:tag name="ANNOTATION_LEFT_7" val="26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7"/>
  <p:tag name="ANNOTATION_END_8" val="68.1"/>
  <p:tag name="ANNOTATION_TOP_8" val="299"/>
  <p:tag name="ANNOTATION_LEFT_8" val="22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1"/>
  <p:tag name="ANNOTATION_END_9" val="80.8"/>
  <p:tag name="ANNOTATION_TOP_9" val="287"/>
  <p:tag name="ANNOTATION_LEFT_9" val="51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8"/>
  <p:tag name="ANNOTATION_END_10" val="83.1"/>
  <p:tag name="ANNOTATION_TOP_10" val="445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1"/>
  <p:tag name="ANNOTATION_END_11" val="84.2"/>
  <p:tag name="ANNOTATION_TOP_11" val="448"/>
  <p:tag name="ANNOTATION_LEFT_11" val="3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2"/>
  <p:tag name="ANNOTATION_END_12" val="85.4"/>
  <p:tag name="ANNOTATION_TOP_12" val="439"/>
  <p:tag name="ANNOTATION_LEFT_12" val="54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4"/>
  <p:tag name="ANNOTATION_END_13" val="103.0"/>
  <p:tag name="ANNOTATION_TOP_13" val="443"/>
  <p:tag name="ANNOTATION_LEFT_13" val="792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3.0"/>
  <p:tag name="ANNOTATION_END_14" val="112.2"/>
  <p:tag name="ANNOTATION_TOP_14" val="492"/>
  <p:tag name="ANNOTATION_LEFT_14" val="105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2"/>
  <p:tag name="ANNOTATION_END_15" val="113.5"/>
  <p:tag name="ANNOTATION_TOP_15" val="490"/>
  <p:tag name="ANNOTATION_LEFT_15" val="137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3.5"/>
  <p:tag name="ANNOTATION_END_16" val="124.1"/>
  <p:tag name="ANNOTATION_TOP_16" val="497"/>
  <p:tag name="ANNOTATION_LEFT_16" val="23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4.1"/>
  <p:tag name="ANNOTATION_END_17" val="131.7"/>
  <p:tag name="ANNOTATION_TOP_17" val="580"/>
  <p:tag name="ANNOTATION_LEFT_17" val="13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1.7"/>
  <p:tag name="ANNOTATION_END_18" val="134.3"/>
  <p:tag name="ANNOTATION_TOP_18" val="582"/>
  <p:tag name="ANNOTATION_LEFT_18" val="41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4.3"/>
  <p:tag name="ANNOTATION_TOP_19" val="586"/>
  <p:tag name="ANNOTATION_LEFT_19" val="75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370011812247c182202dc9122e5fd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3435341681406e9b2818b633555c5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8.9"/>
  <p:tag name="ANNOTATION_TYPE_1" val="0"/>
  <p:tag name="ANNOTATION_START_1" val="8.2"/>
  <p:tag name="ANNOTATION_END_1" val="20.1"/>
  <p:tag name="ANNOTATION_TOP_1" val="185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20.1"/>
  <p:tag name="ANNOTATION_END_2" val="20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20.1"/>
  <p:tag name="ANNOTATION_END_3" val="28.2"/>
  <p:tag name="ANNOTATION_TOP_3" val="141"/>
  <p:tag name="ANNOTATION_LEFT_3" val="718"/>
  <p:tag name="ANNOTATION_WIDTH_3" val="127"/>
  <p:tag name="ANNOTATION_HEIGHT_3" val="8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46.4"/>
  <p:tag name="ANNOTATION_TOP_4" val="246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4"/>
  <p:tag name="ANNOTATION_END_5" val="68.4"/>
  <p:tag name="ANNOTATION_TOP_5" val="296"/>
  <p:tag name="ANNOTATION_LEFT_5" val="9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4"/>
  <p:tag name="ANNOTATION_END_6" val="80.5"/>
  <p:tag name="ANNOTATION_TOP_6" val="346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141.9"/>
  <p:tag name="ANNOTATION_TOP_7" val="408"/>
  <p:tag name="ANNOTATION_LEFT_7" val="9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1.9"/>
  <p:tag name="ANNOTATION_END_8" val="158.4"/>
  <p:tag name="ANNOTATION_TOP_8" val="457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8.4"/>
  <p:tag name="ANNOTATION_TOP_9" val="518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f3314e215d41f6bf62b87db59cb3f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b8f2fc2828410db4665029f39379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.5/13.0/18.1/27.4"/>
  <p:tag name="ELAPSEDTIME" val="52.8"/>
  <p:tag name="ANNOTATION_TYPE_1" val="0"/>
  <p:tag name="ANNOTATION_START_1" val="40.7"/>
  <p:tag name="ANNOTATION_END_1" val="42.2"/>
  <p:tag name="ANNOTATION_TOP_1" val="671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2"/>
  <p:tag name="ANNOTATION_END_2" val="43.5"/>
  <p:tag name="ANNOTATION_TOP_2" val="665"/>
  <p:tag name="ANNOTATION_LEFT_2" val="3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44.3"/>
  <p:tag name="ANNOTATION_TOP_3" val="673"/>
  <p:tag name="ANNOTATION_LEFT_3" val="5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3"/>
  <p:tag name="ANNOTATION_TOP_4" val="678"/>
  <p:tag name="ANNOTATION_LEFT_4" val="7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81f1e5fc3d4641b26dd33d3ff712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8f14a847be4d5c877b436d325fa1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26.9/120.4/170.2"/>
  <p:tag name="ELAPSEDTIME" val="357.7"/>
  <p:tag name="ANNOTATION_TYPE_1" val="0"/>
  <p:tag name="ANNOTATION_START_1" val="29.1"/>
  <p:tag name="ANNOTATION_END_1" val="46.4"/>
  <p:tag name="ANNOTATION_TOP_1" val="171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6.4"/>
  <p:tag name="ANNOTATION_END_2" val="49.4"/>
  <p:tag name="ANNOTATION_TOP_2" val="267"/>
  <p:tag name="ANNOTATION_LEFT_2" val="1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4"/>
  <p:tag name="ANNOTATION_END_3" val="52.1"/>
  <p:tag name="ANNOTATION_TOP_3" val="264"/>
  <p:tag name="ANNOTATION_LEFT_3" val="33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1"/>
  <p:tag name="ANNOTATION_END_4" val="53.7"/>
  <p:tag name="ANNOTATION_TOP_4" val="269"/>
  <p:tag name="ANNOTATION_LEFT_4" val="8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7"/>
  <p:tag name="ANNOTATION_END_5" val="78.4"/>
  <p:tag name="ANNOTATION_TOP_5" val="311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95.2"/>
  <p:tag name="ANNOTATION_TOP_6" val="365"/>
  <p:tag name="ANNOTATION_LEFT_6" val="10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2"/>
  <p:tag name="ANNOTATION_END_7" val="134.8"/>
  <p:tag name="ANNOTATION_TOP_7" val="416"/>
  <p:tag name="ANNOTATION_LEFT_7" val="10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134.8"/>
  <p:tag name="ANNOTATION_END_8" val="134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34.8"/>
  <p:tag name="ANNOTATION_END_9" val="140.3"/>
  <p:tag name="ANNOTATION_TOP_9" val="495"/>
  <p:tag name="ANNOTATION_LEFT_9" val="107"/>
  <p:tag name="ANNOTATION_WIDTH_9" val="7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40.3"/>
  <p:tag name="ANNOTATION_END_10" val="140.3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40.3"/>
  <p:tag name="ANNOTATION_END_11" val="151.3"/>
  <p:tag name="ANNOTATION_TOP_11" val="451"/>
  <p:tag name="ANNOTATION_LEFT_11" val="861"/>
  <p:tag name="ANNOTATION_WIDTH_11" val="75"/>
  <p:tag name="ANNOTATION_HEIGHT_11" val="6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3.4"/>
  <p:tag name="ANNOTATION_TOP_12" val="571"/>
  <p:tag name="ANNOTATION_LEFT_12" val="1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5.4"/>
  <p:tag name="ANNOTATION_TOP_13" val="484"/>
  <p:tag name="ANNOTATION_LEFT_13" val="86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5.4"/>
  <p:tag name="ANNOTATION_END_14" val="171.7"/>
  <p:tag name="ANNOTATION_TOP_14" val="514"/>
  <p:tag name="ANNOTATION_LEFT_14" val="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7"/>
  <p:tag name="ANNOTATION_END_15" val="192.3"/>
  <p:tag name="ANNOTATION_TOP_15" val="616"/>
  <p:tag name="ANNOTATION_LEFT_15" val="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3"/>
  <p:tag name="ANNOTATION_END_16" val="197.0"/>
  <p:tag name="ANNOTATION_TOP_16" val="478"/>
  <p:tag name="ANNOTATION_LEFT_16" val="87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7.0"/>
  <p:tag name="ANNOTATION_END_17" val="230.2"/>
  <p:tag name="ANNOTATION_TOP_17" val="514"/>
  <p:tag name="ANNOTATION_LEFT_17" val="11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0.2"/>
  <p:tag name="ANNOTATION_TOP_18" val="479"/>
  <p:tag name="ANNOTATION_LEFT_18" val="86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87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b7e15433994d99b0aa901533cb7ec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f67c9b10ea4dc291cf0a78e5c20a0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9.7/13.1/20.9/37.9/41.7"/>
  <p:tag name="ELAPSEDTIME" val="116.8"/>
  <p:tag name="ANNOTATION_TYPE_1" val="0"/>
  <p:tag name="ANNOTATION_START_1" val="63.8"/>
  <p:tag name="ANNOTATION_END_1" val="67.5"/>
  <p:tag name="ANNOTATION_TOP_1" val="565"/>
  <p:tag name="ANNOTATION_LEFT_1" val="5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7.5"/>
  <p:tag name="ANNOTATION_TOP_2" val="469"/>
  <p:tag name="ANNOTATION_LEFT_2" val="41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21d017e90b4df3a59118cbe061a6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cf348587464095813e0b90691a872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.0/14.3/17.4/20.4/34.3/44.3/85.8"/>
  <p:tag name="ELAPSEDTIME" val="188.5"/>
  <p:tag name="ANNOTATION_TYPE_1" val="0"/>
  <p:tag name="ANNOTATION_START_1" val="72.5"/>
  <p:tag name="ANNOTATION_END_1" val="73.8"/>
  <p:tag name="ANNOTATION_TOP_1" val="243"/>
  <p:tag name="ANNOTATION_LEFT_1" val="6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3.8"/>
  <p:tag name="ANNOTATION_TOP_2" val="431"/>
  <p:tag name="ANNOTATION_LEFT_2" val="8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1d38dbaf174cbd9dc000180c66fdd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6c2bf81e1d4b98977f23986d2046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22c13e1a71470492d0def4a7ca459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c69a43494d4f039ce3713fcb4e5d9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7.8"/>
  <p:tag name="ELAPSEDTIME" val="166.4"/>
  <p:tag name="ANNOTATION_TYPE_1" val="0"/>
  <p:tag name="ANNOTATION_START_1" val="13.9"/>
  <p:tag name="ANNOTATION_END_1" val="32.5"/>
  <p:tag name="ANNOTATION_TOP_1" val="357"/>
  <p:tag name="ANNOTATION_LEFT_1" val="5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5"/>
  <p:tag name="ANNOTATION_END_2" val="38.9"/>
  <p:tag name="ANNOTATION_TOP_2" val="489"/>
  <p:tag name="ANNOTATION_LEFT_2" val="6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0.0"/>
  <p:tag name="ANNOTATION_TOP_3" val="460"/>
  <p:tag name="ANNOTATION_LEFT_3" val="62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0"/>
  <p:tag name="ANNOTATION_END_4" val="41.7"/>
  <p:tag name="ANNOTATION_TOP_4" val="480"/>
  <p:tag name="ANNOTATION_LEFT_4" val="6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7"/>
  <p:tag name="ANNOTATION_END_5" val="43.6"/>
  <p:tag name="ANNOTATION_TOP_5" val="49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6"/>
  <p:tag name="ANNOTATION_END_6" val="46.4"/>
  <p:tag name="ANNOTATION_TOP_6" val="461"/>
  <p:tag name="ANNOTATION_LEFT_6" val="8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66.1"/>
  <p:tag name="ANNOTATION_TOP_7" val="608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1"/>
  <p:tag name="ANNOTATION_END_8" val="67.5"/>
  <p:tag name="ANNOTATION_TOP_8" val="326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5"/>
  <p:tag name="ANNOTATION_END_9" val="68.6"/>
  <p:tag name="ANNOTATION_TOP_9" val="472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6"/>
  <p:tag name="ANNOTATION_END_10" val="69.8"/>
  <p:tag name="ANNOTATION_TOP_10" val="455"/>
  <p:tag name="ANNOTATION_LEFT_10" val="8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8"/>
  <p:tag name="ANNOTATION_END_11" val="71.1"/>
  <p:tag name="ANNOTATION_TOP_11" val="326"/>
  <p:tag name="ANNOTATION_LEFT_11" val="8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1"/>
  <p:tag name="ANNOTATION_END_12" val="72.2"/>
  <p:tag name="ANNOTATION_TOP_12" val="568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2"/>
  <p:tag name="ANNOTATION_END_13" val="81.7"/>
  <p:tag name="ANNOTATION_TOP_13" val="590"/>
  <p:tag name="ANNOTATION_LEFT_13" val="6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7"/>
  <p:tag name="ANNOTATION_END_14" val="91.2"/>
  <p:tag name="ANNOTATION_TOP_14" val="182"/>
  <p:tag name="ANNOTATION_LEFT_14" val="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7.8"/>
  <p:tag name="ANNOTATION_TOP_15" val="219"/>
  <p:tag name="ANNOTATION_LEFT_15" val="3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8"/>
  <p:tag name="ANNOTATION_END_16" val="104.7"/>
  <p:tag name="ANNOTATION_TOP_16" val="286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7"/>
  <p:tag name="ANNOTATION_END_17" val="118.2"/>
  <p:tag name="ANNOTATION_TOP_17" val="345"/>
  <p:tag name="ANNOTATION_LEFT_17" val="63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2"/>
  <p:tag name="ANNOTATION_END_18" val="118.9"/>
  <p:tag name="ANNOTATION_TOP_18" val="451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9"/>
  <p:tag name="ANNOTATION_END_19" val="121.1"/>
  <p:tag name="ANNOTATION_TOP_19" val="586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1.1"/>
  <p:tag name="ANNOTATION_END_20" val="128.8"/>
  <p:tag name="ANNOTATION_TOP_20" val="517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2"/>
  <p:tag name="ANNOTATION_TOP_21" val="331"/>
  <p:tag name="ANNOTATION_LEFT_21" val="65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2"/>
  <p:tag name="ANNOTATION_END_22" val="133.9"/>
  <p:tag name="ANNOTATION_TOP_22" val="367"/>
  <p:tag name="ANNOTATION_LEFT_22" val="63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3.9"/>
  <p:tag name="ANNOTATION_END_23" val="136.3"/>
  <p:tag name="ANNOTATION_TOP_23" val="326"/>
  <p:tag name="ANNOTATION_LEFT_23" val="8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6.3"/>
  <p:tag name="ANNOTATION_END_24" val="138.7"/>
  <p:tag name="ANNOTATION_TOP_24" val="480"/>
  <p:tag name="ANNOTATION_LEFT_24" val="62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8.7"/>
  <p:tag name="ANNOTATION_END_25" val="141.2"/>
  <p:tag name="ANNOTATION_TOP_25" val="457"/>
  <p:tag name="ANNOTATION_LEFT_25" val="8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1.2"/>
  <p:tag name="ANNOTATION_END_26" val="146.5"/>
  <p:tag name="ANNOTATION_TOP_26" val="594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6.5"/>
  <p:tag name="ANNOTATION_END_27" val="149.4"/>
  <p:tag name="ANNOTATION_TOP_27" val="558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9.4"/>
  <p:tag name="ANNOTATION_TOP_28" val="507"/>
  <p:tag name="ANNOTATION_LEFT_28" val="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98d5107a8946b393b49cec7a3fe3d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261a4e79784b7bac6d3ce7ab62eea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06.4/168.5/173.4/194.3/287.8/356.4/373.6"/>
  <p:tag name="ELAPSEDTIME" val="454.5"/>
  <p:tag name="ANNOTATION_TYPE_1" val="0"/>
  <p:tag name="ANNOTATION_START_1" val="71.2"/>
  <p:tag name="ANNOTATION_END_1" val="78.8"/>
  <p:tag name="ANNOTATION_TOP_1" val="44"/>
  <p:tag name="ANNOTATION_LEFT_1" val="1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8.8"/>
  <p:tag name="ANNOTATION_END_2" val="80.3"/>
  <p:tag name="ANNOTATION_TOP_2" val="44"/>
  <p:tag name="ANNOTATION_LEFT_2" val="3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0.3"/>
  <p:tag name="ANNOTATION_END_3" val="81.7"/>
  <p:tag name="ANNOTATION_TOP_3" val="40"/>
  <p:tag name="ANNOTATION_LEFT_3" val="5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1.7"/>
  <p:tag name="ANNOTATION_END_4" val="82.8"/>
  <p:tag name="ANNOTATION_TOP_4" val="37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2.8"/>
  <p:tag name="ANNOTATION_END_5" val="108.2"/>
  <p:tag name="ANNOTATION_TOP_5" val="75"/>
  <p:tag name="ANNOTATION_LEFT_5" val="17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8.2"/>
  <p:tag name="ANNOTATION_END_6" val="116.7"/>
  <p:tag name="ANNOTATION_TOP_6" val="146"/>
  <p:tag name="ANNOTATION_LEFT_6" val="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6.7"/>
  <p:tag name="ANNOTATION_END_7" val="169.8"/>
  <p:tag name="ANNOTATION_TOP_7" val="147"/>
  <p:tag name="ANNOTATION_LEFT_7" val="4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9.8"/>
  <p:tag name="ANNOTATION_END_8" val="174.7"/>
  <p:tag name="ANNOTATION_TOP_8" val="211"/>
  <p:tag name="ANNOTATION_LEFT_8" val="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4.7"/>
  <p:tag name="ANNOTATION_END_9" val="196.6"/>
  <p:tag name="ANNOTATION_TOP_9" val="241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97.9"/>
  <p:tag name="ANNOTATION_TOP_10" val="294"/>
  <p:tag name="ANNOTATION_LEFT_10" val="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97.9"/>
  <p:tag name="ANNOTATION_END_11" val="391.2"/>
  <p:tag name="ANNOTATION_TOP_11" val="328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1.2"/>
  <p:tag name="ANNOTATION_END_12" val="393.8"/>
  <p:tag name="ANNOTATION_TOP_12" val="624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3.8"/>
  <p:tag name="ANNOTATION_END_13" val="400.1"/>
  <p:tag name="ANNOTATION_TOP_13" val="623"/>
  <p:tag name="ANNOTATION_LEFT_13" val="7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0.1"/>
  <p:tag name="ANNOTATION_END_14" val="401.7"/>
  <p:tag name="ANNOTATION_TOP_14" val="593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1.7"/>
  <p:tag name="ANNOTATION_END_15" val="404.2"/>
  <p:tag name="ANNOTATION_TOP_15" val="593"/>
  <p:tag name="ANNOTATION_LEFT_15" val="8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4.2"/>
  <p:tag name="ANNOTATION_END_16" val="407.2"/>
  <p:tag name="ANNOTATION_TOP_16" val="665"/>
  <p:tag name="ANNOTATION_LEFT_16" val="57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07.2"/>
  <p:tag name="ANNOTATION_END_17" val="409.2"/>
  <p:tag name="ANNOTATION_TOP_17" val="569"/>
  <p:tag name="ANNOTATION_LEFT_17" val="8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9.2"/>
  <p:tag name="ANNOTATION_END_18" val="411.8"/>
  <p:tag name="ANNOTATION_TOP_18" val="583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11.8"/>
  <p:tag name="ANNOTATION_END_19" val="413.8"/>
  <p:tag name="ANNOTATION_TOP_19" val="662"/>
  <p:tag name="ANNOTATION_LEFT_19" val="7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13.8"/>
  <p:tag name="ANNOTATION_TOP_20" val="640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9caae2d21046e6b2b6377acd5068d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31b8235e94a498ef7551d5ed1ccf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18.2/43.3/75.2/148.2/167.7/200.3/295.8/353.8/379.1"/>
  <p:tag name="ELAPSEDTIME" val="385.5"/>
  <p:tag name="ANNOTATION_TYPE_1" val="0"/>
  <p:tag name="ANNOTATION_START_1" val="4.3"/>
  <p:tag name="ANNOTATION_END_1" val="6.4"/>
  <p:tag name="ANNOTATION_TOP_1" val="45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8.4"/>
  <p:tag name="ANNOTATION_TOP_2" val="33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4"/>
  <p:tag name="ANNOTATION_END_3" val="9.8"/>
  <p:tag name="ANNOTATION_TOP_3" val="70"/>
  <p:tag name="ANNOTATION_LEFT_3" val="22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1.3"/>
  <p:tag name="ANNOTATION_TOP_4" val="69"/>
  <p:tag name="ANNOTATION_LEFT_4" val="3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3"/>
  <p:tag name="ANNOTATION_END_5" val="19.6"/>
  <p:tag name="ANNOTATION_TOP_5" val="79"/>
  <p:tag name="ANNOTATION_LEFT_5" val="2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6"/>
  <p:tag name="ANNOTATION_END_6" val="22.5"/>
  <p:tag name="ANNOTATION_TOP_6" val="164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5"/>
  <p:tag name="ANNOTATION_END_7" val="23.7"/>
  <p:tag name="ANNOTATION_TOP_7" val="155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7"/>
  <p:tag name="ANNOTATION_END_8" val="25.3"/>
  <p:tag name="ANNOTATION_TOP_8" val="150"/>
  <p:tag name="ANNOTATION_LEFT_8" val="5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5.3"/>
  <p:tag name="ANNOTATION_END_9" val="41.6"/>
  <p:tag name="ANNOTATION_TOP_9" val="158"/>
  <p:tag name="ANNOTATION_LEFT_9" val="73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6"/>
  <p:tag name="ANNOTATION_END_10" val="46.2"/>
  <p:tag name="ANNOTATION_TOP_10" val="184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51.3"/>
  <p:tag name="ANNOTATION_TOP_11" val="294"/>
  <p:tag name="ANNOTATION_LEFT_11" val="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3"/>
  <p:tag name="ANNOTATION_END_12" val="54.8"/>
  <p:tag name="ANNOTATION_TOP_12" val="317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5.5"/>
  <p:tag name="ANNOTATION_TOP_13" val="324"/>
  <p:tag name="ANNOTATION_LEFT_13" val="4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5.5"/>
  <p:tag name="ANNOTATION_END_14" val="60.1"/>
  <p:tag name="ANNOTATION_TOP_14" val="319"/>
  <p:tag name="ANNOTATION_LEFT_14" val="5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0.1"/>
  <p:tag name="ANNOTATION_END_15" val="62.0"/>
  <p:tag name="ANNOTATION_TOP_15" val="287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0"/>
  <p:tag name="ANNOTATION_END_16" val="66.3"/>
  <p:tag name="ANNOTATION_TOP_16" val="286"/>
  <p:tag name="ANNOTATION_LEFT_16" val="8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3"/>
  <p:tag name="ANNOTATION_END_17" val="98.4"/>
  <p:tag name="ANNOTATION_TOP_17" val="303"/>
  <p:tag name="ANNOTATION_LEFT_17" val="5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3.4"/>
  <p:tag name="ANNOTATION_TOP_18" val="290"/>
  <p:tag name="ANNOTATION_LEFT_18" val="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4"/>
  <p:tag name="ANNOTATION_END_19" val="111.9"/>
  <p:tag name="ANNOTATION_TOP_19" val="306"/>
  <p:tag name="ANNOTATION_LEFT_19" val="2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9"/>
  <p:tag name="ANNOTATION_END_20" val="116.6"/>
  <p:tag name="ANNOTATION_TOP_20" val="345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6"/>
  <p:tag name="ANNOTATION_END_21" val="119.5"/>
  <p:tag name="ANNOTATION_TOP_21" val="302"/>
  <p:tag name="ANNOTATION_LEFT_21" val="6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5"/>
  <p:tag name="ANNOTATION_END_22" val="123.7"/>
  <p:tag name="ANNOTATION_TOP_22" val="350"/>
  <p:tag name="ANNOTATION_LEFT_22" val="2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3.7"/>
  <p:tag name="ANNOTATION_END_23" val="124.8"/>
  <p:tag name="ANNOTATION_TOP_23" val="298"/>
  <p:tag name="ANNOTATION_LEFT_23" val="26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4.8"/>
  <p:tag name="ANNOTATION_END_24" val="127.1"/>
  <p:tag name="ANNOTATION_TOP_24" val="296"/>
  <p:tag name="ANNOTATION_LEFT_24" val="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7.1"/>
  <p:tag name="ANNOTATION_END_25" val="129.1"/>
  <p:tag name="ANNOTATION_TOP_25" val="302"/>
  <p:tag name="ANNOTATION_LEFT_25" val="26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9.1"/>
  <p:tag name="ANNOTATION_END_26" val="150.1"/>
  <p:tag name="ANNOTATION_TOP_26" val="302"/>
  <p:tag name="ANNOTATION_LEFT_26" val="7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0.1"/>
  <p:tag name="ANNOTATION_END_27" val="165.3"/>
  <p:tag name="ANNOTATION_TOP_27" val="429"/>
  <p:tag name="ANNOTATION_LEFT_27" val="4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3"/>
  <p:tag name="ANNOTATION_END_28" val="201.9"/>
  <p:tag name="ANNOTATION_TOP_28" val="379"/>
  <p:tag name="ANNOTATION_LEFT_28" val="7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1.9"/>
  <p:tag name="ANNOTATION_END_29" val="278.8"/>
  <p:tag name="ANNOTATION_TOP_29" val="492"/>
  <p:tag name="ANNOTATION_LEFT_29" val="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8.8"/>
  <p:tag name="ANNOTATION_END_30" val="281.9"/>
  <p:tag name="ANNOTATION_TOP_30" val="526"/>
  <p:tag name="ANNOTATION_LEFT_30" val="4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9"/>
  <p:tag name="ANNOTATION_END_31" val="284.3"/>
  <p:tag name="ANNOTATION_TOP_31" val="525"/>
  <p:tag name="ANNOTATION_LEFT_31" val="21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4.3"/>
  <p:tag name="ANNOTATION_END_32" val="285.5"/>
  <p:tag name="ANNOTATION_TOP_32" val="529"/>
  <p:tag name="ANNOTATION_LEFT_32" val="45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5"/>
  <p:tag name="ANNOTATION_END_33" val="287.0"/>
  <p:tag name="ANNOTATION_TOP_33" val="531"/>
  <p:tag name="ANNOTATION_LEFT_33" val="6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7.0"/>
  <p:tag name="ANNOTATION_END_34" val="298.9"/>
  <p:tag name="ANNOTATION_TOP_34" val="527"/>
  <p:tag name="ANNOTATION_LEFT_34" val="7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8.9"/>
  <p:tag name="ANNOTATION_END_35" val="339.2"/>
  <p:tag name="ANNOTATION_TOP_35" val="561"/>
  <p:tag name="ANNOTATION_LEFT_35" val="3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9.2"/>
  <p:tag name="ANNOTATION_END_36" val="341.4"/>
  <p:tag name="ANNOTATION_TOP_36" val="560"/>
  <p:tag name="ANNOTATION_LEFT_36" val="59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41.4"/>
  <p:tag name="ANNOTATION_END_37" val="355.5"/>
  <p:tag name="ANNOTATION_TOP_37" val="590"/>
  <p:tag name="ANNOTATION_LEFT_37" val="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55.5"/>
  <p:tag name="ANNOTATION_END_38" val="363.8"/>
  <p:tag name="ANNOTATION_TOP_38" val="621"/>
  <p:tag name="ANNOTATION_LEFT_38" val="1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3.8"/>
  <p:tag name="ANNOTATION_TOP_39" val="301"/>
  <p:tag name="ANNOTATION_LEFT_39" val="1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COUNT" val="3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7c0c333d304df79124070e32249e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0815f33ca94a1eaa4431e211278cf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e183a1e29b45f099b7f19dd9cc691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Users\amahmedkeele\Desktop\Lectures\Lecture-13 Respiration\s27.wav"/>
  <p:tag name="ELAPSEDTIME" val="0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73861204ab4e318987cafbae8a651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29.9/67.9/91.8/179.5/246.8/304.5/330.3"/>
  <p:tag name="ELAPSEDTIME" val="377.3"/>
  <p:tag name="ANNOTATION_TYPE_1" val="0"/>
  <p:tag name="ANNOTATION_START_1" val="20.6"/>
  <p:tag name="ANNOTATION_END_1" val="23.3"/>
  <p:tag name="ANNOTATION_TOP_1" val="82"/>
  <p:tag name="ANNOTATION_LEFT_1" val="3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3"/>
  <p:tag name="ANNOTATION_END_2" val="25.5"/>
  <p:tag name="ANNOTATION_TOP_2" val="75"/>
  <p:tag name="ANNOTATION_LEFT_2" val="5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5"/>
  <p:tag name="ANNOTATION_END_3" val="31.8"/>
  <p:tag name="ANNOTATION_TOP_3" val="76"/>
  <p:tag name="ANNOTATION_LEFT_3" val="1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8"/>
  <p:tag name="ANNOTATION_END_4" val="69.6"/>
  <p:tag name="ANNOTATION_TOP_4" val="155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END_5" val="118.8"/>
  <p:tag name="ANNOTATION_TOP_5" val="225"/>
  <p:tag name="ANNOTATION_LEFT_5" val="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8.8"/>
  <p:tag name="ANNOTATION_END_6" val="121.7"/>
  <p:tag name="ANNOTATION_TOP_6" val="322"/>
  <p:tag name="ANNOTATION_LEFT_6" val="4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1.7"/>
  <p:tag name="ANNOTATION_END_7" val="176.1"/>
  <p:tag name="ANNOTATION_TOP_7" val="315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6.1"/>
  <p:tag name="ANNOTATION_END_8" val="189.2"/>
  <p:tag name="ANNOTATION_TOP_8" val="77"/>
  <p:tag name="ANNOTATION_LEFT_8" val="5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9.2"/>
  <p:tag name="ANNOTATION_END_9" val="193.6"/>
  <p:tag name="ANNOTATION_TOP_9" val="374"/>
  <p:tag name="ANNOTATION_LEFT_9" val="18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3.6"/>
  <p:tag name="ANNOTATION_END_10" val="199.5"/>
  <p:tag name="ANNOTATION_TOP_10" val="370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9.5"/>
  <p:tag name="ANNOTATION_END_11" val="201.0"/>
  <p:tag name="ANNOTATION_TOP_11" val="370"/>
  <p:tag name="ANNOTATION_LEFT_11" val="1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01.0"/>
  <p:tag name="ANNOTATION_END_12" val="202.9"/>
  <p:tag name="ANNOTATION_TOP_12" val="371"/>
  <p:tag name="ANNOTATION_LEFT_12" val="2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9"/>
  <p:tag name="ANNOTATION_END_13" val="252.7"/>
  <p:tag name="ANNOTATION_TOP_13" val="372"/>
  <p:tag name="ANNOTATION_LEFT_13" val="3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7"/>
  <p:tag name="ANNOTATION_END_14" val="256.1"/>
  <p:tag name="ANNOTATION_TOP_14" val="442"/>
  <p:tag name="ANNOTATION_LEFT_14" val="43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56.1"/>
  <p:tag name="ANNOTATION_END_15" val="270.1"/>
  <p:tag name="ANNOTATION_TOP_15" val="475"/>
  <p:tag name="ANNOTATION_LEFT_15" val="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70.1"/>
  <p:tag name="ANNOTATION_END_16" val="273.3"/>
  <p:tag name="ANNOTATION_TOP_16" val="448"/>
  <p:tag name="ANNOTATION_LEFT_16" val="4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3.3"/>
  <p:tag name="ANNOTATION_END_17" val="293.1"/>
  <p:tag name="ANNOTATION_TOP_17" val="469"/>
  <p:tag name="ANNOTATION_LEFT_17" val="16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3.1"/>
  <p:tag name="ANNOTATION_END_18" val="299.5"/>
  <p:tag name="ANNOTATION_TOP_18" val="518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9.5"/>
  <p:tag name="ANNOTATION_END_19" val="301.1"/>
  <p:tag name="ANNOTATION_TOP_19" val="555"/>
  <p:tag name="ANNOTATION_LEFT_19" val="11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1.1"/>
  <p:tag name="ANNOTATION_END_20" val="307.9"/>
  <p:tag name="ANNOTATION_TOP_20" val="556"/>
  <p:tag name="ANNOTATION_LEFT_20" val="3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07.9"/>
  <p:tag name="ANNOTATION_END_21" val="315.0"/>
  <p:tag name="ANNOTATION_TOP_21" val="604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15.0"/>
  <p:tag name="ANNOTATION_END_22" val="316.5"/>
  <p:tag name="ANNOTATION_TOP_22" val="621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16.5"/>
  <p:tag name="ANNOTATION_END_23" val="319.9"/>
  <p:tag name="ANNOTATION_TOP_23" val="594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19.9"/>
  <p:tag name="ANNOTATION_END_24" val="321.7"/>
  <p:tag name="ANNOTATION_TOP_24" val="607"/>
  <p:tag name="ANNOTATION_LEFT_24" val="6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21.7"/>
  <p:tag name="ANNOTATION_END_25" val="322.4"/>
  <p:tag name="ANNOTATION_TOP_25" val="599"/>
  <p:tag name="ANNOTATION_LEFT_25" val="1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22.4"/>
  <p:tag name="ANNOTATION_END_26" val="323.8"/>
  <p:tag name="ANNOTATION_TOP_26" val="599"/>
  <p:tag name="ANNOTATION_LEFT_26" val="11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23.8"/>
  <p:tag name="ANNOTATION_END_27" val="326.4"/>
  <p:tag name="ANNOTATION_TOP_27" val="600"/>
  <p:tag name="ANNOTATION_LEFT_27" val="6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26.4"/>
  <p:tag name="ANNOTATION_TOP_28" val="624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1a258ee4da4cd9bda2f6eb2706d26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94417bc6104a918b2fe0ae2a7cd6d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29.6"/>
  <p:tag name="ELAPSEDTIME" val="318.5"/>
  <p:tag name="ANNOTATION_TYPE_1" val="0"/>
  <p:tag name="ANNOTATION_START_1" val="24.6"/>
  <p:tag name="ANNOTATION_END_1" val="68.6"/>
  <p:tag name="ANNOTATION_TOP_1" val="173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8.6"/>
  <p:tag name="ANNOTATION_END_2" val="72.4"/>
  <p:tag name="ANNOTATION_TOP_2" val="363"/>
  <p:tag name="ANNOTATION_LEFT_2" val="7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4"/>
  <p:tag name="ANNOTATION_END_3" val="74.5"/>
  <p:tag name="ANNOTATION_TOP_3" val="407"/>
  <p:tag name="ANNOTATION_LEFT_3" val="7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81.2"/>
  <p:tag name="ANNOTATION_TOP_4" val="404"/>
  <p:tag name="ANNOTATION_LEFT_4" val="78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81.9"/>
  <p:tag name="ANNOTATION_TOP_5" val="428"/>
  <p:tag name="ANNOTATION_LEFT_5" val="7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9"/>
  <p:tag name="ANNOTATION_END_6" val="82.3"/>
  <p:tag name="ANNOTATION_TOP_6" val="440"/>
  <p:tag name="ANNOTATION_LEFT_6" val="7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3"/>
  <p:tag name="ANNOTATION_END_7" val="82.7"/>
  <p:tag name="ANNOTATION_TOP_7" val="451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3.1"/>
  <p:tag name="ANNOTATION_TOP_8" val="469"/>
  <p:tag name="ANNOTATION_LEFT_8" val="8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1"/>
  <p:tag name="ANNOTATION_END_9" val="83.5"/>
  <p:tag name="ANNOTATION_TOP_9" val="490"/>
  <p:tag name="ANNOTATION_LEFT_9" val="8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3.8"/>
  <p:tag name="ANNOTATION_TOP_10" val="499"/>
  <p:tag name="ANNOTATION_LEFT_10" val="8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8"/>
  <p:tag name="ANNOTATION_END_11" val="84.7"/>
  <p:tag name="ANNOTATION_TOP_11" val="514"/>
  <p:tag name="ANNOTATION_LEFT_11" val="8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7"/>
  <p:tag name="ANNOTATION_END_12" val="96.9"/>
  <p:tag name="ANNOTATION_TOP_12" val="522"/>
  <p:tag name="ANNOTATION_LEFT_12" val="8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6.9"/>
  <p:tag name="ANNOTATION_END_13" val="99.5"/>
  <p:tag name="ANNOTATION_TOP_13" val="561"/>
  <p:tag name="ANNOTATION_LEFT_13" val="9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9.5"/>
  <p:tag name="ANNOTATION_END_14" val="122.9"/>
  <p:tag name="ANNOTATION_TOP_14" val="615"/>
  <p:tag name="ANNOTATION_LEFT_14" val="8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9"/>
  <p:tag name="ANNOTATION_END_15" val="134.2"/>
  <p:tag name="ANNOTATION_TOP_15" val="460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4.2"/>
  <p:tag name="ANNOTATION_END_16" val="134.7"/>
  <p:tag name="ANNOTATION_TOP_16" val="442"/>
  <p:tag name="ANNOTATION_LEFT_16" val="9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7"/>
  <p:tag name="ANNOTATION_END_17" val="135.2"/>
  <p:tag name="ANNOTATION_TOP_17" val="463"/>
  <p:tag name="ANNOTATION_LEFT_17" val="8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2"/>
  <p:tag name="ANNOTATION_END_18" val="142.1"/>
  <p:tag name="ANNOTATION_TOP_18" val="506"/>
  <p:tag name="ANNOTATION_LEFT_18" val="8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2.1"/>
  <p:tag name="ANNOTATION_END_19" val="144.6"/>
  <p:tag name="ANNOTATION_TOP_19" val="457"/>
  <p:tag name="ANNOTATION_LEFT_19" val="8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4.6"/>
  <p:tag name="ANNOTATION_END_20" val="230.9"/>
  <p:tag name="ANNOTATION_TOP_20" val="488"/>
  <p:tag name="ANNOTATION_LEFT_20" val="5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0.9"/>
  <p:tag name="ANNOTATION_END_21" val="235.0"/>
  <p:tag name="ANNOTATION_TOP_21" val="260"/>
  <p:tag name="ANNOTATION_LEFT_21" val="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5.0"/>
  <p:tag name="ANNOTATION_END_22" val="237.3"/>
  <p:tag name="ANNOTATION_TOP_22" val="301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7.3"/>
  <p:tag name="ANNOTATION_END_23" val="240.6"/>
  <p:tag name="ANNOTATION_TOP_23" val="298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0.6"/>
  <p:tag name="ANNOTATION_END_24" val="241.4"/>
  <p:tag name="ANNOTATION_TOP_24" val="445"/>
  <p:tag name="ANNOTATION_LEFT_24" val="7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1.4"/>
  <p:tag name="ANNOTATION_END_25" val="242.0"/>
  <p:tag name="ANNOTATION_TOP_25" val="470"/>
  <p:tag name="ANNOTATION_LEFT_25" val="80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2.0"/>
  <p:tag name="ANNOTATION_END_26" val="242.4"/>
  <p:tag name="ANNOTATION_TOP_26" val="48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2.4"/>
  <p:tag name="ANNOTATION_END_27" val="245.4"/>
  <p:tag name="ANNOTATION_TOP_27" val="510"/>
  <p:tag name="ANNOTATION_LEFT_27" val="8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4"/>
  <p:tag name="ANNOTATION_END_28" val="248.2"/>
  <p:tag name="ANNOTATION_TOP_28" val="331"/>
  <p:tag name="ANNOTATION_LEFT_28" val="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49.8"/>
  <p:tag name="ANNOTATION_TOP_29" val="322"/>
  <p:tag name="ANNOTATION_LEFT_29" val="25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9.8"/>
  <p:tag name="ANNOTATION_END_30" val="263.4"/>
  <p:tag name="ANNOTATION_TOP_30" val="366"/>
  <p:tag name="ANNOTATION_LEFT_30" val="6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3.4"/>
  <p:tag name="ANNOTATION_END_31" val="272.0"/>
  <p:tag name="ANNOTATION_TOP_31" val="405"/>
  <p:tag name="ANNOTATION_LEFT_31" val="5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2.0"/>
  <p:tag name="ANNOTATION_END_32" val="275.4"/>
  <p:tag name="ANNOTATION_TOP_32" val="386"/>
  <p:tag name="ANNOTATION_LEFT_32" val="77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5.4"/>
  <p:tag name="ANNOTATION_END_33" val="277.2"/>
  <p:tag name="ANNOTATION_TOP_33" val="468"/>
  <p:tag name="ANNOTATION_LEFT_33" val="5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7.2"/>
  <p:tag name="ANNOTATION_END_34" val="279.7"/>
  <p:tag name="ANNOTATION_TOP_34" val="567"/>
  <p:tag name="ANNOTATION_LEFT_34" val="9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7"/>
  <p:tag name="ANNOTATION_END_35" val="282.6"/>
  <p:tag name="ANNOTATION_TOP_35" val="478"/>
  <p:tag name="ANNOTATION_LEFT_35" val="2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6"/>
  <p:tag name="ANNOTATION_END_36" val="289.0"/>
  <p:tag name="ANNOTATION_TOP_36" val="501"/>
  <p:tag name="ANNOTATION_LEFT_36" val="18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9.0"/>
  <p:tag name="ANNOTATION_END_37" val="290.7"/>
  <p:tag name="ANNOTATION_TOP_37" val="601"/>
  <p:tag name="ANNOTATION_LEFT_37" val="8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90.7"/>
  <p:tag name="ANNOTATION_TOP_38" val="545"/>
  <p:tag name="ANNOTATION_LEFT_38" val="4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fcb5ba41294f18a69afe1af66a82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32659895084753bd399a0e45951e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8.4/21.6/42.6/55.1/81.5/96.7/136.9/140.8/166.2"/>
  <p:tag name="ELAPSEDTIME" val="382.0"/>
  <p:tag name="ANNOTATION_TYPE_1" val="0"/>
  <p:tag name="ANNOTATION_START_1" val="48.0"/>
  <p:tag name="ANNOTATION_END_1" val="102.3"/>
  <p:tag name="ANNOTATION_TOP_1" val="243"/>
  <p:tag name="ANNOTATION_LEFT_1" val="4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2.3"/>
  <p:tag name="ANNOTATION_END_2" val="103.1"/>
  <p:tag name="ANNOTATION_TOP_2" val="493"/>
  <p:tag name="ANNOTATION_LEFT_2" val="1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3.1"/>
  <p:tag name="ANNOTATION_END_3" val="105.3"/>
  <p:tag name="ANNOTATION_TOP_3" val="512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5.3"/>
  <p:tag name="ANNOTATION_END_4" val="108.6"/>
  <p:tag name="ANNOTATION_TOP_4" val="502"/>
  <p:tag name="ANNOTATION_LEFT_4" val="2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8.6"/>
  <p:tag name="ANNOTATION_END_5" val="113.3"/>
  <p:tag name="ANNOTATION_TOP_5" val="485"/>
  <p:tag name="ANNOTATION_LEFT_5" val="3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3.3"/>
  <p:tag name="ANNOTATION_END_6" val="119.1"/>
  <p:tag name="ANNOTATION_TOP_6" val="508"/>
  <p:tag name="ANNOTATION_LEFT_6" val="4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1"/>
  <p:tag name="ANNOTATION_END_7" val="123.4"/>
  <p:tag name="ANNOTATION_TOP_7" val="483"/>
  <p:tag name="ANNOTATION_LEFT_7" val="6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3.4"/>
  <p:tag name="ANNOTATION_END_8" val="131.9"/>
  <p:tag name="ANNOTATION_TOP_8" val="501"/>
  <p:tag name="ANNOTATION_LEFT_8" val="7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2.0"/>
  <p:tag name="ANNOTATION_END_9" val="186.2"/>
  <p:tag name="ANNOTATION_TOP_9" val="511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6.2"/>
  <p:tag name="ANNOTATION_END_10" val="262.1"/>
  <p:tag name="ANNOTATION_TOP_10" val="523"/>
  <p:tag name="ANNOTATION_LEFT_10" val="4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2.1"/>
  <p:tag name="ANNOTATION_END_11" val="263.3"/>
  <p:tag name="ANNOTATION_TOP_11" val="510"/>
  <p:tag name="ANNOTATION_LEFT_11" val="1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3.3"/>
  <p:tag name="ANNOTATION_END_12" val="269.6"/>
  <p:tag name="ANNOTATION_TOP_12" val="522"/>
  <p:tag name="ANNOTATION_LEFT_12" val="1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69.6"/>
  <p:tag name="ANNOTATION_TOP_13" val="541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9a952eadea4e9c8b538439c1ae9e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f870c1367458fab3ab978b32338b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49b3928ce64818b3b5d3269bbdfb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6b6b9f83ce4085aafc6195684c25c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a3e000928b400f8e92837fde17a91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31b8e03e194d90a6f324f185186c9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1068</Words>
  <Application>Microsoft Office PowerPoint</Application>
  <PresentationFormat>On-screen Show (4:3)</PresentationFormat>
  <Paragraphs>180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Impact</vt:lpstr>
      <vt:lpstr>Tahoma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Overall process</vt:lpstr>
      <vt:lpstr>Cellular Respiration</vt:lpstr>
      <vt:lpstr>Cells recycle the ATP they use for work</vt:lpstr>
      <vt:lpstr>Adenosine Tri-Phosphate (ATP)</vt:lpstr>
      <vt:lpstr>How dose ATP drive cellular work ?</vt:lpstr>
      <vt:lpstr>PowerPoint Presentation</vt:lpstr>
      <vt:lpstr>Redox reactions release energy when electrons move closer to electronegative atoms</vt:lpstr>
      <vt:lpstr>Electrons “fall” from organic molecules to oxygen during cellular respiration</vt:lpstr>
      <vt:lpstr>The “fall” of electrons الإنحدار الإليكتروني during respiration is  stepwise مرحلي, by NAD+ and an electron transport chain</vt:lpstr>
      <vt:lpstr>PowerPoint Presentation</vt:lpstr>
      <vt:lpstr>Summary of electron “Fall” steps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198</cp:revision>
  <dcterms:created xsi:type="dcterms:W3CDTF">2006-03-22T20:37:44Z</dcterms:created>
  <dcterms:modified xsi:type="dcterms:W3CDTF">2020-08-01T07:38:52Z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3513400F-09A8-4752-B5AC-D3AB4D6759EA</vt:lpwstr>
  </property>
  <property fmtid="{D5CDD505-2E9C-101B-9397-08002B2CF9AE}" pid="6" name="ArticulateProjectFull">
    <vt:lpwstr>D:\Ashraf\D\Faculty file\e-Larning\1433-1434\المحتوى الرقمي\109-Lectures\LMS-2\Lecture-13 Respiration\Lecture 13.ppta</vt:lpwstr>
  </property>
</Properties>
</file>