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70" r:id="rId3"/>
    <p:sldId id="274" r:id="rId4"/>
    <p:sldId id="260" r:id="rId5"/>
    <p:sldId id="262" r:id="rId6"/>
    <p:sldId id="264" r:id="rId7"/>
    <p:sldId id="272" r:id="rId8"/>
    <p:sldId id="265" r:id="rId9"/>
    <p:sldId id="257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CC"/>
    <a:srgbClr val="00FF00"/>
    <a:srgbClr val="0000FF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133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17A8A3-B166-4956-ABD0-9817C8E7E80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2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3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9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43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26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8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6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7A8A3-B166-4956-ABD0-9817C8E7E802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E318B-4DF4-4875-8886-1EADC24EAD6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7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BF496-8246-41FA-9A56-EC2071AA38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8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BEB7-251B-4B1E-BD5C-CBCFB7A53F7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62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B344-D983-4E73-A888-83D64FA4D4D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37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AC56-AD62-4671-9B0B-B8E7881BE40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4E50-CCB5-4CAD-8C16-E3EB816151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3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E4F6-C5AC-49E9-8960-E56B6521B5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0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67B-9411-4FAD-B054-985EAABCAF9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2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3327-EBED-4D54-ABD1-6D3C0EF39A8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9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B8F6B-9607-4CA9-9049-44C811ACF7E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0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5006-C109-45CA-9832-D6359E05B6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5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481388-6A9C-443A-A001-06786002BF6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jpeg"/><Relationship Id="rId4" Type="http://schemas.openxmlformats.org/officeDocument/2006/relationships/tags" Target="../tags/tag14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7.xml"/><Relationship Id="rId7" Type="http://schemas.openxmlformats.org/officeDocument/2006/relationships/image" Target="../media/image1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2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825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066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2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5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42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6404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11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2514600"/>
            <a:ext cx="8991600" cy="4273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9486" y="1715869"/>
            <a:ext cx="8835914" cy="584775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3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6ED8652A-C717-44DB-98EA-D4C287DD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3348"/>
            <a:ext cx="4191000" cy="743639"/>
          </a:xfrm>
          <a:solidFill>
            <a:srgbClr val="CC009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  <a:endParaRPr lang="en-US" altLang="en-US" b="1" u="sng" dirty="0">
              <a:solidFill>
                <a:srgbClr val="00FF00"/>
              </a:solidFill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D2849AB-8C5D-4D40-BA9C-CD85B8FF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9" y="999780"/>
            <a:ext cx="9042094" cy="2635786"/>
          </a:xfrm>
          <a:solidFill>
            <a:srgbClr val="FFFF00"/>
          </a:solidFill>
          <a:ln>
            <a:solidFill>
              <a:srgbClr val="3333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The Control of Metabolism.</a:t>
            </a:r>
          </a:p>
          <a:p>
            <a:pPr marL="457200" lvl="1" indent="0">
              <a:buNone/>
            </a:pPr>
            <a:endParaRPr lang="en-US" altLang="en-US" sz="11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Allosteric Regulation of Enzymes 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Activation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Allosteric Inhibition</a:t>
            </a:r>
          </a:p>
          <a:p>
            <a:pPr marL="1311275" lvl="2"/>
            <a:r>
              <a:rPr lang="en-US" altLang="en-US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Feedback 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Inhibition </a:t>
            </a:r>
            <a:endParaRPr lang="en-US" alt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517525" lvl="3" indent="166688"/>
            <a:r>
              <a:rPr lang="en-US" alt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Cooperativity regulation</a:t>
            </a:r>
            <a:r>
              <a:rPr lang="en-US" alt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6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58756" y="3733799"/>
            <a:ext cx="9063210" cy="315151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067799" cy="990601"/>
            <a:chOff x="0" y="0"/>
            <a:chExt cx="9067799" cy="990601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14400" y="914400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0" y="0"/>
              <a:ext cx="876300" cy="96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292962" y="1293"/>
              <a:ext cx="774837" cy="989308"/>
            </a:xfrm>
            <a:prstGeom prst="rect">
              <a:avLst/>
            </a:prstGeom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9027">
            <a:off x="5712415" y="2062102"/>
            <a:ext cx="3438595" cy="51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446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6096000" cy="2146300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the molecules that naturally regulate enzyme activity behave like reversible noncompetitive inhibitors.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often bind weakly to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site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which is a specific receptor on the enzyme that is not the active site.</a:t>
            </a:r>
          </a:p>
          <a:p>
            <a:pPr marL="231775"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molecules can either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activity.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3630612"/>
            <a:ext cx="48006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Allosteric Regulation: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ar-EG" altLang="en-US" b="1" dirty="0"/>
              <a:t>التنظيم الألوستير</a:t>
            </a:r>
            <a:r>
              <a:rPr lang="ar-SA" altLang="en-US" b="1" dirty="0"/>
              <a:t>ي</a:t>
            </a:r>
            <a:endParaRPr lang="en-US" altLang="en-US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allosterically regulated enzymes are constructed of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or more polypeptide chains.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subunit has its own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site. </a:t>
            </a:r>
            <a:r>
              <a:rPr lang="en-US" alt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often located where subunits are joined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whole protein exists in two conformational shapes,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and 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inactive form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9" b="7030"/>
          <a:stretch>
            <a:fillRect/>
          </a:stretch>
        </p:blipFill>
        <p:spPr bwMode="auto">
          <a:xfrm>
            <a:off x="5029200" y="3573462"/>
            <a:ext cx="4038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1371600"/>
            <a:ext cx="2971800" cy="1828800"/>
            <a:chOff x="3888" y="768"/>
            <a:chExt cx="1872" cy="1152"/>
          </a:xfrm>
        </p:grpSpPr>
        <p:pic>
          <p:nvPicPr>
            <p:cNvPr id="3082" name="Picture 9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248"/>
            <a:stretch>
              <a:fillRect/>
            </a:stretch>
          </p:blipFill>
          <p:spPr bwMode="auto">
            <a:xfrm>
              <a:off x="3888" y="768"/>
              <a:ext cx="18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4168" y="1176"/>
              <a:ext cx="880" cy="576"/>
              <a:chOff x="4176" y="1152"/>
              <a:chExt cx="880" cy="576"/>
            </a:xfrm>
          </p:grpSpPr>
          <p:sp>
            <p:nvSpPr>
              <p:cNvPr id="6154" name="Text Box 10"/>
              <p:cNvSpPr txBox="1">
                <a:spLocks noChangeArrowheads="1"/>
              </p:cNvSpPr>
              <p:nvPr/>
            </p:nvSpPr>
            <p:spPr bwMode="auto">
              <a:xfrm>
                <a:off x="4176" y="1152"/>
                <a:ext cx="6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b="1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Allosteric site</a:t>
                </a:r>
                <a:endParaRPr lang="en-GB" sz="12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085" name="Line 11"/>
              <p:cNvSpPr>
                <a:spLocks noChangeShapeType="1"/>
              </p:cNvSpPr>
              <p:nvPr/>
            </p:nvSpPr>
            <p:spPr bwMode="auto">
              <a:xfrm>
                <a:off x="4480" y="1344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" y="0"/>
            <a:ext cx="9029700" cy="1266444"/>
            <a:chOff x="38100" y="-151108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143000" y="991892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74908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51108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62920"/>
            <a:ext cx="4495800" cy="234525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activators</a:t>
            </a:r>
            <a:r>
              <a:rPr lang="ar-EG" altLang="en-US" sz="1800" b="1" dirty="0" smtClean="0"/>
              <a:t>منشطات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has a functional active site.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inhibitors</a:t>
            </a:r>
            <a:r>
              <a:rPr lang="ar-EG" altLang="en-US" sz="1800" b="1" dirty="0" smtClean="0"/>
              <a:t>مثبطات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the conformation that lacks an active site.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1" b="4985"/>
          <a:stretch>
            <a:fillRect/>
          </a:stretch>
        </p:blipFill>
        <p:spPr bwMode="auto">
          <a:xfrm>
            <a:off x="4876800" y="1603587"/>
            <a:ext cx="4114800" cy="268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00" y="4646474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many cases, both inhibitors and activators are similar enough in shape that they compete for the same allosteric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sites.</a:t>
            </a:r>
          </a:p>
          <a:p>
            <a:pPr marL="58738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7338" indent="-228600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 may be products and substrates of a metabolic pathway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905000" y="288925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smtClean="0">
                <a:ln w="11430"/>
                <a:solidFill>
                  <a:srgbClr val="FF0000"/>
                </a:solidFill>
                <a:latin typeface="Impact" pitchFamily="34" charset="0"/>
              </a:rPr>
              <a:t>The </a:t>
            </a:r>
            <a:r>
              <a:rPr lang="en-US" altLang="en-US" sz="3600" dirty="0">
                <a:ln w="11430"/>
                <a:solidFill>
                  <a:srgbClr val="FF0000"/>
                </a:solidFill>
                <a:latin typeface="Impact" pitchFamily="34" charset="0"/>
              </a:rPr>
              <a:t>Control of Metabolism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uiExpand="1" build="p"/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278878-CBA9-498B-979B-52FD8DB866F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92088"/>
            <a:ext cx="4114800" cy="6500241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</a:t>
            </a:r>
            <a:r>
              <a:rPr lang="en-US" altLang="en-US" sz="28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التثبيط</a:t>
            </a:r>
            <a:r>
              <a:rPr lang="ar-EG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ar-EG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بالأثر الراجع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It is one of the common methods of metabolic control in which a metabolic pathway is turned off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يتوقف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its end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الناتج النهائ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production of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Isoleucine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Thereonine</a:t>
            </a:r>
            <a:r>
              <a:rPr lang="en-US" alt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deaminase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:-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end product acts as an inhibitor of an enzyme in the pathway.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product is abundant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متوفر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turned off, when rare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قليل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pathway is active.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4267200" y="457200"/>
            <a:ext cx="4800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DB344-D983-4E73-A888-83D64FA4D4D6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43000" y="6581001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Source</a:t>
            </a:r>
            <a:r>
              <a:rPr lang="en-US" sz="1200" b="1" dirty="0" smtClean="0">
                <a:solidFill>
                  <a:srgbClr val="0000FF"/>
                </a:solidFill>
              </a:rPr>
              <a:t>: http</a:t>
            </a:r>
            <a:r>
              <a:rPr lang="en-US" sz="1200" b="1" dirty="0">
                <a:solidFill>
                  <a:srgbClr val="0000FF"/>
                </a:solidFill>
              </a:rPr>
              <a:t>://highered.mcgraw-hill.com/sites/dl/free/0072437316/120060/ravenanimation.html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568675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5298" b="56558"/>
          <a:stretch/>
        </p:blipFill>
        <p:spPr>
          <a:xfrm>
            <a:off x="1981200" y="152400"/>
            <a:ext cx="5638800" cy="5534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9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417512"/>
            <a:ext cx="8382000" cy="575468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n-US" altLang="en-US" sz="28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)- Cooperativity regulation</a:t>
            </a:r>
            <a:r>
              <a:rPr lang="en-US" altLang="en-US" sz="2800" dirty="0" smtClean="0">
                <a:solidFill>
                  <a:srgbClr val="0033CC"/>
                </a:solidFill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التنظيم</a:t>
            </a:r>
            <a:r>
              <a:rPr lang="ar-EG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</a:t>
            </a:r>
            <a:r>
              <a:rPr lang="ar-SA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enzymes with                                              multiple catalytic subunits.                                                  Lending a substrate to                                                    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active site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stabilizes                                                favorable conformational                                                     changes at all other                                                       subunits, a process called                                          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التضامنية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mechanism amplifies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يـُزيد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response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استجابة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enzymes to substrates, making the enzym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accept additional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إضاف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substrates.</a:t>
            </a: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7"/>
          <a:stretch>
            <a:fillRect/>
          </a:stretch>
        </p:blipFill>
        <p:spPr bwMode="auto">
          <a:xfrm>
            <a:off x="4800600" y="1425575"/>
            <a:ext cx="41148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EA56BE-91B7-4E44-82FA-C8A0889A51ED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315200" cy="4873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metabolic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2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en-GB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" y="1811338"/>
            <a:ext cx="426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Regulation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1400175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cell is controlling its metabolism by regulating enzyme activity: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244611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Regulatory molecules that bind weakly to an </a:t>
            </a:r>
            <a:r>
              <a:rPr lang="en-GB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Alosteric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enzyme (</a:t>
            </a:r>
            <a:r>
              <a:rPr lang="en-GB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Allosteric Enzymes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stimulate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enzyme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90600" y="34115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activation.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990600" y="38687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B)- Allosteric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inhibition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990600" y="440213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C)- Feedback inhibition. 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52400" y="49974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</a:t>
            </a:r>
            <a:r>
              <a:rPr lang="en-GB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Cooperativity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" y="553085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Stabilizes  favorable conformational changes at all other subunits to make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 more efficient.</a:t>
            </a:r>
            <a:endParaRPr lang="en-GB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  <p:bldP spid="3080" grpId="0"/>
      <p:bldP spid="3082" grpId="0"/>
      <p:bldP spid="3083" grpId="0"/>
      <p:bldP spid="30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d40770c-c3b3-4b12-8441-cb5df1f72616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7060"/>
  <p:tag name="TAG_BACKING_FORM_KEY" val="3081834-d:\ashraf\d\faculty file\e-larning\1433-1434\المحتوى الرقمي\109-lectures\lms-2\lecture-12 enzyme\lecture 12.pptx"/>
  <p:tag name="ARTICULATE_PRESENTER_VERSION" val="7"/>
  <p:tag name="ARTICULATE_USED_PAGE_ORIENTATION" val="1"/>
  <p:tag name="ARTICULATE_USED_PAGE_SIZE" val="1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3f5430707f488e89f2d2b5b0ea0b7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77.2/145.7/171.0/226.0"/>
  <p:tag name="ELAPSEDTIME" val="404.5"/>
  <p:tag name="ANNOTATION_TYPE_1" val="0"/>
  <p:tag name="ANNOTATION_START_1" val="3.9"/>
  <p:tag name="ANNOTATION_END_1" val="46.8"/>
  <p:tag name="ANNOTATION_TOP_1" val="148"/>
  <p:tag name="ANNOTATION_LEFT_1" val="5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6.8"/>
  <p:tag name="ANNOTATION_END_2" val="46.8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6.8"/>
  <p:tag name="ANNOTATION_END_3" val="76.2"/>
  <p:tag name="ANNOTATION_TOP_3" val="158"/>
  <p:tag name="ANNOTATION_LEFT_3" val="282"/>
  <p:tag name="ANNOTATION_WIDTH_3" val="335"/>
  <p:tag name="ANNOTATION_HEIGHT_3" val="3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76.2"/>
  <p:tag name="ANNOTATION_END_4" val="78.3"/>
  <p:tag name="ANNOTATION_TOP_4" val="243"/>
  <p:tag name="ANNOTATION_LEFT_4" val="1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8.3"/>
  <p:tag name="ANNOTATION_END_5" val="83.8"/>
  <p:tag name="ANNOTATION_TOP_5" val="237"/>
  <p:tag name="ANNOTATION_LEFT_5" val="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3.8"/>
  <p:tag name="ANNOTATION_END_6" val="86.0"/>
  <p:tag name="ANNOTATION_TOP_6" val="226"/>
  <p:tag name="ANNOTATION_LEFT_6" val="48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0"/>
  <p:tag name="ANNOTATION_END_7" val="95.7"/>
  <p:tag name="ANNOTATION_TOP_7" val="308"/>
  <p:tag name="ANNOTATION_LEFT_7" val="82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5.7"/>
  <p:tag name="ANNOTATION_END_8" val="116.6"/>
  <p:tag name="ANNOTATION_TOP_8" val="235"/>
  <p:tag name="ANNOTATION_LEFT_8" val="86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6.6"/>
  <p:tag name="ANNOTATION_END_9" val="146.9"/>
  <p:tag name="ANNOTATION_TOP_9" val="305"/>
  <p:tag name="ANNOTATION_LEFT_9" val="82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6.9"/>
  <p:tag name="ANNOTATION_END_10" val="179.5"/>
  <p:tag name="ANNOTATION_TOP_10" val="319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9.5"/>
  <p:tag name="ANNOTATION_END_11" val="188.7"/>
  <p:tag name="ANNOTATION_TOP_11" val="406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8.7"/>
  <p:tag name="ANNOTATION_END_12" val="191.4"/>
  <p:tag name="ANNOTATION_TOP_12" val="278"/>
  <p:tag name="ANNOTATION_LEFT_12" val="82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91.4"/>
  <p:tag name="ANNOTATION_END_13" val="202.7"/>
  <p:tag name="ANNOTATION_TOP_13" val="307"/>
  <p:tag name="ANNOTATION_LEFT_13" val="82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02.7"/>
  <p:tag name="ANNOTATION_END_14" val="212.6"/>
  <p:tag name="ANNOTATION_TOP_14" val="446"/>
  <p:tag name="ANNOTATION_LEFT_14" val="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2.6"/>
  <p:tag name="ANNOTATION_END_15" val="217.4"/>
  <p:tag name="ANNOTATION_TOP_15" val="501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4"/>
  <p:tag name="ANNOTATION_END_16" val="223.6"/>
  <p:tag name="ANNOTATION_TOP_16" val="258"/>
  <p:tag name="ANNOTATION_LEFT_16" val="8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3.6"/>
  <p:tag name="ANNOTATION_END_17" val="228.8"/>
  <p:tag name="ANNOTATION_TOP_17" val="443"/>
  <p:tag name="ANNOTATION_LEFT_17" val="7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8.8"/>
  <p:tag name="ANNOTATION_END_18" val="229.8"/>
  <p:tag name="ANNOTATION_TOP_18" val="448"/>
  <p:tag name="ANNOTATION_LEFT_18" val="5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8"/>
  <p:tag name="ANNOTATION_END_19" val="230.6"/>
  <p:tag name="ANNOTATION_TOP_19" val="498"/>
  <p:tag name="ANNOTATION_LEFT_19" val="59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0.6"/>
  <p:tag name="ANNOTATION_END_20" val="231.1"/>
  <p:tag name="ANNOTATION_TOP_20" val="509"/>
  <p:tag name="ANNOTATION_LEFT_20" val="6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1.1"/>
  <p:tag name="ANNOTATION_END_21" val="234.8"/>
  <p:tag name="ANNOTATION_TOP_21" val="460"/>
  <p:tag name="ANNOTATION_LEFT_21" val="67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43.5"/>
  <p:tag name="ANNOTATION_END_22" val="245.9"/>
  <p:tag name="ANNOTATION_TOP_22" val="434"/>
  <p:tag name="ANNOTATION_LEFT_22" val="6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45.9"/>
  <p:tag name="ANNOTATION_END_23" val="248.6"/>
  <p:tag name="ANNOTATION_TOP_23" val="464"/>
  <p:tag name="ANNOTATION_LEFT_23" val="59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8.6"/>
  <p:tag name="ANNOTATION_END_24" val="250.9"/>
  <p:tag name="ANNOTATION_TOP_24" val="489"/>
  <p:tag name="ANNOTATION_LEFT_24" val="59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0.9"/>
  <p:tag name="ANNOTATION_END_25" val="253.8"/>
  <p:tag name="ANNOTATION_TOP_25" val="510"/>
  <p:tag name="ANNOTATION_LEFT_25" val="61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3.8"/>
  <p:tag name="ANNOTATION_END_26" val="256.3"/>
  <p:tag name="ANNOTATION_TOP_26" val="525"/>
  <p:tag name="ANNOTATION_LEFT_26" val="65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6.3"/>
  <p:tag name="ANNOTATION_END_27" val="259.0"/>
  <p:tag name="ANNOTATION_TOP_27" val="509"/>
  <p:tag name="ANNOTATION_LEFT_27" val="68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9.0"/>
  <p:tag name="ANNOTATION_END_28" val="260.7"/>
  <p:tag name="ANNOTATION_TOP_28" val="459"/>
  <p:tag name="ANNOTATION_LEFT_28" val="6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7"/>
  <p:tag name="ANNOTATION_END_29" val="267.0"/>
  <p:tag name="ANNOTATION_TOP_29" val="434"/>
  <p:tag name="ANNOTATION_LEFT_29" val="6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0"/>
  <p:tag name="ANNOTATION_END_30" val="268.2"/>
  <p:tag name="ANNOTATION_TOP_30" val="474"/>
  <p:tag name="ANNOTATION_LEFT_30" val="59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8.2"/>
  <p:tag name="ANNOTATION_END_31" val="274.5"/>
  <p:tag name="ANNOTATION_TOP_31" val="470"/>
  <p:tag name="ANNOTATION_LEFT_31" val="60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4.5"/>
  <p:tag name="ANNOTATION_END_32" val="276.3"/>
  <p:tag name="ANNOTATION_TOP_32" val="509"/>
  <p:tag name="ANNOTATION_LEFT_32" val="61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6.3"/>
  <p:tag name="ANNOTATION_END_33" val="278.0"/>
  <p:tag name="ANNOTATION_TOP_33" val="522"/>
  <p:tag name="ANNOTATION_LEFT_33" val="64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8.0"/>
  <p:tag name="ANNOTATION_END_34" val="279.4"/>
  <p:tag name="ANNOTATION_TOP_34" val="512"/>
  <p:tag name="ANNOTATION_LEFT_34" val="68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4"/>
  <p:tag name="ANNOTATION_END_35" val="282.7"/>
  <p:tag name="ANNOTATION_TOP_35" val="478"/>
  <p:tag name="ANNOTATION_LEFT_35" val="70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90.9"/>
  <p:tag name="ANNOTATION_END_36" val="300.7"/>
  <p:tag name="ANNOTATION_TOP_36" val="541"/>
  <p:tag name="ANNOTATION_LEFT_36" val="7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00.7"/>
  <p:tag name="ANNOTATION_END_37" val="311.0"/>
  <p:tag name="ANNOTATION_TOP_37" val="567"/>
  <p:tag name="ANNOTATION_LEFT_37" val="6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11.0"/>
  <p:tag name="ANNOTATION_END_38" val="312.7"/>
  <p:tag name="ANNOTATION_TOP_38" val="470"/>
  <p:tag name="ANNOTATION_LEFT_38" val="59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12.7"/>
  <p:tag name="ANNOTATION_END_39" val="314.1"/>
  <p:tag name="ANNOTATION_TOP_39" val="472"/>
  <p:tag name="ANNOTATION_LEFT_39" val="59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14.1"/>
  <p:tag name="ANNOTATION_END_40" val="315.3"/>
  <p:tag name="ANNOTATION_TOP_40" val="525"/>
  <p:tag name="ANNOTATION_LEFT_40" val="64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15.3"/>
  <p:tag name="ANNOTATION_END_41" val="316.8"/>
  <p:tag name="ANNOTATION_TOP_41" val="472"/>
  <p:tag name="ANNOTATION_LEFT_41" val="6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16.8"/>
  <p:tag name="ANNOTATION_END_42" val="321.2"/>
  <p:tag name="ANNOTATION_TOP_42" val="419"/>
  <p:tag name="ANNOTATION_LEFT_42" val="64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21.2"/>
  <p:tag name="ANNOTATION_END_43" val="330.1"/>
  <p:tag name="ANNOTATION_TOP_43" val="627"/>
  <p:tag name="ANNOTATION_LEFT_43" val="5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30.1"/>
  <p:tag name="ANNOTATION_END_44" val="334.7"/>
  <p:tag name="ANNOTATION_TOP_44" val="468"/>
  <p:tag name="ANNOTATION_LEFT_44" val="57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34.7"/>
  <p:tag name="ANNOTATION_END_45" val="341.8"/>
  <p:tag name="ANNOTATION_TOP_45" val="467"/>
  <p:tag name="ANNOTATION_LEFT_45" val="7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41.8"/>
  <p:tag name="ANNOTATION_END_46" val="349.8"/>
  <p:tag name="ANNOTATION_TOP_46" val="480"/>
  <p:tag name="ANNOTATION_LEFT_46" val="57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49.8"/>
  <p:tag name="ANNOTATION_END_47" val="372.6"/>
  <p:tag name="ANNOTATION_TOP_47" val="476"/>
  <p:tag name="ANNOTATION_LEFT_47" val="80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156870de8423583e4172feed25d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47182327a6432290ef1bbda97e14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532a57357a408997d6966d3b81e2b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TIMELINE" val="65.5/98.4"/>
  <p:tag name="ELAPSEDTIME" val="292.9"/>
  <p:tag name="ANNOTATION_TYPE_1" val="0"/>
  <p:tag name="ANNOTATION_START_1" val="6.8"/>
  <p:tag name="ANNOTATION_END_1" val="19.9"/>
  <p:tag name="ANNOTATION_TOP_1" val="20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9"/>
  <p:tag name="ANNOTATION_END_2" val="28.0"/>
  <p:tag name="ANNOTATION_TOP_2" val="235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0"/>
  <p:tag name="ANNOTATION_END_3" val="32.9"/>
  <p:tag name="ANNOTATION_TOP_3" val="202"/>
  <p:tag name="ANNOTATION_LEFT_3" val="61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9"/>
  <p:tag name="ANNOTATION_END_4" val="35.2"/>
  <p:tag name="ANNOTATION_TOP_4" val="203"/>
  <p:tag name="ANNOTATION_LEFT_4" val="8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2"/>
  <p:tag name="ANNOTATION_END_5" val="55.1"/>
  <p:tag name="ANNOTATION_TOP_5" val="200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5.1"/>
  <p:tag name="ANNOTATION_END_6" val="56.1"/>
  <p:tag name="ANNOTATION_TOP_6" val="220"/>
  <p:tag name="ANNOTATION_LEFT_6" val="5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1"/>
  <p:tag name="ANNOTATION_END_7" val="57.0"/>
  <p:tag name="ANNOTATION_TOP_7" val="291"/>
  <p:tag name="ANNOTATION_LEFT_7" val="5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7.0"/>
  <p:tag name="ANNOTATION_END_8" val="57.9"/>
  <p:tag name="ANNOTATION_TOP_8" val="282"/>
  <p:tag name="ANNOTATION_LEFT_8" val="65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9"/>
  <p:tag name="ANNOTATION_END_9" val="62.0"/>
  <p:tag name="ANNOTATION_TOP_9" val="225"/>
  <p:tag name="ANNOTATION_LEFT_9" val="65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9.4"/>
  <p:tag name="ANNOTATION_END_10" val="71.5"/>
  <p:tag name="ANNOTATION_TOP_10" val="327"/>
  <p:tag name="ANNOTATION_LEFT_10" val="4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1.5"/>
  <p:tag name="ANNOTATION_END_11" val="73.2"/>
  <p:tag name="ANNOTATION_TOP_11" val="204"/>
  <p:tag name="ANNOTATION_LEFT_11" val="80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3.2"/>
  <p:tag name="ANNOTATION_END_12" val="74.9"/>
  <p:tag name="ANNOTATION_TOP_12" val="205"/>
  <p:tag name="ANNOTATION_LEFT_12" val="62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9"/>
  <p:tag name="ANNOTATION_END_13" val="101.4"/>
  <p:tag name="ANNOTATION_TOP_13" val="205"/>
  <p:tag name="ANNOTATION_LEFT_13" val="80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1.4"/>
  <p:tag name="ANNOTATION_END_14" val="104.8"/>
  <p:tag name="ANNOTATION_TOP_14" val="482"/>
  <p:tag name="ANNOTATION_LEFT_14" val="4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4.8"/>
  <p:tag name="ANNOTATION_END_15" val="105.8"/>
  <p:tag name="ANNOTATION_TOP_15" val="482"/>
  <p:tag name="ANNOTATION_LEFT_15" val="31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8"/>
  <p:tag name="ANNOTATION_END_16" val="107.7"/>
  <p:tag name="ANNOTATION_TOP_16" val="489"/>
  <p:tag name="ANNOTATION_LEFT_16" val="49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7"/>
  <p:tag name="ANNOTATION_END_17" val="108.1"/>
  <p:tag name="ANNOTATION_TOP_17" val="476"/>
  <p:tag name="ANNOTATION_LEFT_17" val="6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8.1"/>
  <p:tag name="ANNOTATION_END_18" val="112.6"/>
  <p:tag name="ANNOTATION_TOP_18" val="478"/>
  <p:tag name="ANNOTATION_LEFT_18" val="77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5"/>
  <p:tag name="ANNOTATION_TOP_19" val="527"/>
  <p:tag name="ANNOTATION_LEFT_19" val="7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5"/>
  <p:tag name="ANNOTATION_END_20" val="115.6"/>
  <p:tag name="ANNOTATION_TOP_20" val="523"/>
  <p:tag name="ANNOTATION_LEFT_20" val="2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6"/>
  <p:tag name="ANNOTATION_END_21" val="116.4"/>
  <p:tag name="ANNOTATION_TOP_21" val="522"/>
  <p:tag name="ANNOTATION_LEFT_21" val="45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6.4"/>
  <p:tag name="ANNOTATION_END_22" val="118.5"/>
  <p:tag name="ANNOTATION_TOP_22" val="517"/>
  <p:tag name="ANNOTATION_LEFT_22" val="67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8.5"/>
  <p:tag name="ANNOTATION_END_23" val="119.9"/>
  <p:tag name="ANNOTATION_TOP_23" val="478"/>
  <p:tag name="ANNOTATION_LEFT_23" val="2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9.9"/>
  <p:tag name="ANNOTATION_END_24" val="130.0"/>
  <p:tag name="ANNOTATION_TOP_24" val="493"/>
  <p:tag name="ANNOTATION_LEFT_24" val="4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0.0"/>
  <p:tag name="ANNOTATION_END_25" val="197.4"/>
  <p:tag name="ANNOTATION_TOP_25" val="567"/>
  <p:tag name="ANNOTATION_LEFT_25" val="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7.4"/>
  <p:tag name="ANNOTATION_END_26" val="204.0"/>
  <p:tag name="ANNOTATION_TOP_26" val="605"/>
  <p:tag name="ANNOTATION_LEFT_26" val="9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4.0"/>
  <p:tag name="ANNOTATION_END_27" val="223.3"/>
  <p:tag name="ANNOTATION_TOP_27" val="628"/>
  <p:tag name="ANNOTATION_LEFT_27" val="16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23.3"/>
  <p:tag name="ANNOTATION_END_28" val="256.7"/>
  <p:tag name="ANNOTATION_TOP_28" val="630"/>
  <p:tag name="ANNOTATION_LEFT_28" val="49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6.7"/>
  <p:tag name="ANNOTATION_END_29" val="267.8"/>
  <p:tag name="ANNOTATION_TOP_29" val="660"/>
  <p:tag name="ANNOTATION_LEFT_29" val="38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7.8"/>
  <p:tag name="ANNOTATION_TOP_30" val="684"/>
  <p:tag name="ANNOTATION_LEFT_30" val="10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90ccc2da76a4b7c8fb4ab354a1f88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eab3558cc114ac09757ea0d6f42566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8.0/57.4/92.2/223.9/231.7"/>
  <p:tag name="ELAPSEDTIME" val="282.4"/>
  <p:tag name="ANNOTATION_TYPE_1" val="0"/>
  <p:tag name="ANNOTATION_START_1" val="9.8"/>
  <p:tag name="ANNOTATION_END_1" val="14.9"/>
  <p:tag name="ANNOTATION_TOP_1" val="140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19.5"/>
  <p:tag name="ANNOTATION_TOP_2" val="194"/>
  <p:tag name="ANNOTATION_LEFT_2" val="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61.2"/>
  <p:tag name="ANNOTATION_TOP_3" val="261"/>
  <p:tag name="ANNOTATION_LEFT_3" val="7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1.2"/>
  <p:tag name="ANNOTATION_END_4" val="66.3"/>
  <p:tag name="ANNOTATION_TOP_4" val="347"/>
  <p:tag name="ANNOTATION_LEFT_4" val="32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3"/>
  <p:tag name="ANNOTATION_END_5" val="70.0"/>
  <p:tag name="ANNOTATION_TOP_5" val="374"/>
  <p:tag name="ANNOTATION_LEFT_5" val="1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0.0"/>
  <p:tag name="ANNOTATION_END_6" val="75.5"/>
  <p:tag name="ANNOTATION_TOP_6" val="408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5.5"/>
  <p:tag name="ANNOTATION_END_7" val="79.2"/>
  <p:tag name="ANNOTATION_TOP_7" val="349"/>
  <p:tag name="ANNOTATION_LEFT_7" val="3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9.2"/>
  <p:tag name="ANNOTATION_END_8" val="83.4"/>
  <p:tag name="ANNOTATION_TOP_8" val="378"/>
  <p:tag name="ANNOTATION_LEFT_8" val="15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4"/>
  <p:tag name="ANNOTATION_END_9" val="110.8"/>
  <p:tag name="ANNOTATION_TOP_9" val="406"/>
  <p:tag name="ANNOTATION_LEFT_9" val="9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110.8"/>
  <p:tag name="ANNOTATION_END_10" val="110.8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0.8"/>
  <p:tag name="ANNOTATION_END_11" val="118.2"/>
  <p:tag name="ANNOTATION_TOP_11" val="103"/>
  <p:tag name="ANNOTATION_LEFT_11" val="815"/>
  <p:tag name="ANNOTATION_WIDTH_11" val="86"/>
  <p:tag name="ANNOTATION_HEIGHT_11" val="19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18.2"/>
  <p:tag name="ANNOTATION_END_12" val="118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18.2"/>
  <p:tag name="ANNOTATION_END_13" val="124.2"/>
  <p:tag name="ANNOTATION_TOP_13" val="654"/>
  <p:tag name="ANNOTATION_LEFT_13" val="835"/>
  <p:tag name="ANNOTATION_WIDTH_13" val="83"/>
  <p:tag name="ANNOTATION_HEIGHT_13" val="26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24.2"/>
  <p:tag name="ANNOTATION_END_14" val="124.2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4.2"/>
  <p:tag name="ANNOTATION_END_15" val="129.2"/>
  <p:tag name="ANNOTATION_TOP_15" val="214"/>
  <p:tag name="ANNOTATION_LEFT_15" val="817"/>
  <p:tag name="ANNOTATION_WIDTH_15" val="85"/>
  <p:tag name="ANNOTATION_HEIGHT_15" val="44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29.2"/>
  <p:tag name="ANNOTATION_END_16" val="131.3"/>
  <p:tag name="ANNOTATION_TOP_16" val="226"/>
  <p:tag name="ANNOTATION_LEFT_16" val="7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1.3"/>
  <p:tag name="ANNOTATION_END_17" val="133.0"/>
  <p:tag name="ANNOTATION_TOP_17" val="112"/>
  <p:tag name="ANNOTATION_LEFT_17" val="81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3.0"/>
  <p:tag name="ANNOTATION_END_18" val="135.6"/>
  <p:tag name="ANNOTATION_TOP_18" val="666"/>
  <p:tag name="ANNOTATION_LEFT_18" val="84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5.6"/>
  <p:tag name="ANNOTATION_END_19" val="137.1"/>
  <p:tag name="ANNOTATION_TOP_19" val="211"/>
  <p:tag name="ANNOTATION_LEFT_19" val="7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7.1"/>
  <p:tag name="ANNOTATION_END_20" val="141.6"/>
  <p:tag name="ANNOTATION_TOP_20" val="245"/>
  <p:tag name="ANNOTATION_LEFT_20" val="8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1.6"/>
  <p:tag name="ANNOTATION_END_21" val="149.6"/>
  <p:tag name="ANNOTATION_TOP_21" val="236"/>
  <p:tag name="ANNOTATION_LEFT_21" val="8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49.6"/>
  <p:tag name="ANNOTATION_END_22" val="151.4"/>
  <p:tag name="ANNOTATION_TOP_22" val="113"/>
  <p:tag name="ANNOTATION_LEFT_22" val="81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1.4"/>
  <p:tag name="ANNOTATION_END_23" val="154.1"/>
  <p:tag name="ANNOTATION_TOP_23" val="213"/>
  <p:tag name="ANNOTATION_LEFT_23" val="75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4.1"/>
  <p:tag name="ANNOTATION_END_24" val="162.0"/>
  <p:tag name="ANNOTATION_TOP_24" val="652"/>
  <p:tag name="ANNOTATION_LEFT_24" val="76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0"/>
  <p:tag name="ANNOTATION_END_25" val="162.6"/>
  <p:tag name="ANNOTATION_TOP_25" val="293"/>
  <p:tag name="ANNOTATION_LEFT_25" val="80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2.6"/>
  <p:tag name="ANNOTATION_END_26" val="163.1"/>
  <p:tag name="ANNOTATION_TOP_26" val="35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3.1"/>
  <p:tag name="ANNOTATION_END_27" val="164.4"/>
  <p:tag name="ANNOTATION_TOP_27" val="443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4.4"/>
  <p:tag name="ANNOTATION_END_28" val="167.1"/>
  <p:tag name="ANNOTATION_TOP_28" val="522"/>
  <p:tag name="ANNOTATION_LEFT_28" val="80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7.1"/>
  <p:tag name="ANNOTATION_END_29" val="171.7"/>
  <p:tag name="ANNOTATION_TOP_29" val="472"/>
  <p:tag name="ANNOTATION_LEFT_29" val="53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85.5"/>
  <p:tag name="ANNOTATION_TOP_30" val="633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5.5"/>
  <p:tag name="ANNOTATION_END_31" val="188.2"/>
  <p:tag name="ANNOTATION_TOP_31" val="663"/>
  <p:tag name="ANNOTATION_LEFT_31" val="7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8.2"/>
  <p:tag name="ANNOTATION_END_32" val="188.6"/>
  <p:tag name="ANNOTATION_TOP_32" val="662"/>
  <p:tag name="ANNOTATION_LEFT_32" val="65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8.6"/>
  <p:tag name="ANNOTATION_END_33" val="189.0"/>
  <p:tag name="ANNOTATION_TOP_33" val="619"/>
  <p:tag name="ANNOTATION_LEFT_33" val="56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9.0"/>
  <p:tag name="ANNOTATION_END_34" val="189.4"/>
  <p:tag name="ANNOTATION_TOP_34" val="516"/>
  <p:tag name="ANNOTATION_LEFT_34" val="5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9.4"/>
  <p:tag name="ANNOTATION_END_35" val="189.7"/>
  <p:tag name="ANNOTATION_TOP_35" val="461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9.7"/>
  <p:tag name="ANNOTATION_END_36" val="190.1"/>
  <p:tag name="ANNOTATION_TOP_36" val="405"/>
  <p:tag name="ANNOTATION_LEFT_36" val="5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90.1"/>
  <p:tag name="ANNOTATION_END_37" val="191.0"/>
  <p:tag name="ANNOTATION_TOP_37" val="362"/>
  <p:tag name="ANNOTATION_LEFT_37" val="55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91.0"/>
  <p:tag name="ANNOTATION_END_38" val="193.4"/>
  <p:tag name="ANNOTATION_TOP_38" val="326"/>
  <p:tag name="ANNOTATION_LEFT_38" val="53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93.4"/>
  <p:tag name="ANNOTATION_END_39" val="196.1"/>
  <p:tag name="ANNOTATION_TOP_39" val="233"/>
  <p:tag name="ANNOTATION_LEFT_39" val="73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96.1"/>
  <p:tag name="ANNOTATION_END_40" val="203.5"/>
  <p:tag name="ANNOTATION_TOP_40" val="319"/>
  <p:tag name="ANNOTATION_LEFT_40" val="5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3.5"/>
  <p:tag name="ANNOTATION_END_41" val="225.5"/>
  <p:tag name="ANNOTATION_TOP_41" val="281"/>
  <p:tag name="ANNOTATION_LEFT_41" val="540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5.5"/>
  <p:tag name="ANNOTATION_END_42" val="230.5"/>
  <p:tag name="ANNOTATION_TOP_42" val="458"/>
  <p:tag name="ANNOTATION_LEFT_42" val="8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0.5"/>
  <p:tag name="ANNOTATION_END_43" val="233.2"/>
  <p:tag name="ANNOTATION_TOP_43" val="515"/>
  <p:tag name="ANNOTATION_LEFT_43" val="7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33.2"/>
  <p:tag name="ANNOTATION_END_44" val="235.9"/>
  <p:tag name="ANNOTATION_TOP_44" val="582"/>
  <p:tag name="ANNOTATION_LEFT_44" val="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5.9"/>
  <p:tag name="ANNOTATION_END_45" val="240.6"/>
  <p:tag name="ANNOTATION_TOP_45" val="624"/>
  <p:tag name="ANNOTATION_LEFT_45" val="83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40.6"/>
  <p:tag name="ANNOTATION_END_46" val="242.4"/>
  <p:tag name="ANNOTATION_TOP_46" val="613"/>
  <p:tag name="ANNOTATION_LEFT_46" val="27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2.4"/>
  <p:tag name="ANNOTATION_END_47" val="244.5"/>
  <p:tag name="ANNOTATION_TOP_47" val="647"/>
  <p:tag name="ANNOTATION_LEFT_47" val="179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44.5"/>
  <p:tag name="ANNOTATION_END_48" val="251.8"/>
  <p:tag name="ANNOTATION_TOP_48" val="647"/>
  <p:tag name="ANNOTATION_LEFT_48" val="23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51.8"/>
  <p:tag name="ANNOTATION_END_49" val="255.1"/>
  <p:tag name="ANNOTATION_TOP_49" val="681"/>
  <p:tag name="ANNOTATION_LEFT_49" val="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55.1"/>
  <p:tag name="ANNOTATION_END_50" val="274.1"/>
  <p:tag name="ANNOTATION_TOP_50" val="319"/>
  <p:tag name="ANNOTATION_LEFT_50" val="54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74.1"/>
  <p:tag name="ANNOTATION_TOP_51" val="46"/>
  <p:tag name="ANNOTATION_LEFT_51" val="54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73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3.1/167.5"/>
  <p:tag name="ELAPSEDTIME" val="189.2"/>
  <p:tag name="ANNOTATION_TYPE_1" val="0"/>
  <p:tag name="ANNOTATION_START_1" val="24.9"/>
  <p:tag name="ANNOTATION_END_1" val="57.7"/>
  <p:tag name="ANNOTATION_TOP_1" val="152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7.7"/>
  <p:tag name="ANNOTATION_END_2" val="62.6"/>
  <p:tag name="ANNOTATION_TOP_2" val="328"/>
  <p:tag name="ANNOTATION_LEFT_2" val="5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2.6"/>
  <p:tag name="ANNOTATION_END_3" val="67.5"/>
  <p:tag name="ANNOTATION_TOP_3" val="338"/>
  <p:tag name="ANNOTATION_LEFT_3" val="8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7.5"/>
  <p:tag name="ANNOTATION_END_4" val="72.2"/>
  <p:tag name="ANNOTATION_TOP_4" val="328"/>
  <p:tag name="ANNOTATION_LEFT_4" val="53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2.2"/>
  <p:tag name="ANNOTATION_END_5" val="73.8"/>
  <p:tag name="ANNOTATION_TOP_5" val="187"/>
  <p:tag name="ANNOTATION_LEFT_5" val="7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3.8"/>
  <p:tag name="ANNOTATION_END_6" val="133.9"/>
  <p:tag name="ANNOTATION_TOP_6" val="276"/>
  <p:tag name="ANNOTATION_LEFT_6" val="7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33.9"/>
  <p:tag name="ANNOTATION_END_7" val="134.7"/>
  <p:tag name="ANNOTATION_TOP_7" val="255"/>
  <p:tag name="ANNOTATION_LEFT_7" val="8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4.7"/>
  <p:tag name="ANNOTATION_END_8" val="135.6"/>
  <p:tag name="ANNOTATION_TOP_8" val="374"/>
  <p:tag name="ANNOTATION_LEFT_8" val="8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5.6"/>
  <p:tag name="ANNOTATION_END_9" val="137.0"/>
  <p:tag name="ANNOTATION_TOP_9" val="387"/>
  <p:tag name="ANNOTATION_LEFT_9" val="80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7.0"/>
  <p:tag name="ANNOTATION_TOP_10" val="326"/>
  <p:tag name="ANNOTATION_LEFT_10" val="7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4d2f3078-4e23-450b-9218-5ad4c0116f4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7afa9aaeecb4b01b3dfede2d21a52b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f147880e4648f1b4ab571a5fbfddeb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16.7/21.6/36.1/51.2/57.7"/>
  <p:tag name="ELAPSEDTIME" val="108.0"/>
  <p:tag name="ANNOTATION_TYPE_1" val="0"/>
  <p:tag name="ANNOTATION_START_1" val="5.8"/>
  <p:tag name="ANNOTATION_END_1" val="39.4"/>
  <p:tag name="ANNOTATION_TOP_1" val="172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4"/>
  <p:tag name="ANNOTATION_END_2" val="41.9"/>
  <p:tag name="ANNOTATION_TOP_2" val="374"/>
  <p:tag name="ANNOTATION_LEFT_2" val="1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7"/>
  <p:tag name="ANNOTATION_TOP_3" val="424"/>
  <p:tag name="ANNOTATION_LEFT_3" val="11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7"/>
  <p:tag name="ANNOTATION_END_4" val="47.9"/>
  <p:tag name="ANNOTATION_TOP_4" val="472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9"/>
  <p:tag name="ANNOTATION_END_5" val="53.8"/>
  <p:tag name="ANNOTATION_TOP_5" val="223"/>
  <p:tag name="ANNOTATION_LEFT_5" val="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8"/>
  <p:tag name="ANNOTATION_END_6" val="59.3"/>
  <p:tag name="ANNOTATION_TOP_6" val="557"/>
  <p:tag name="ANNOTATION_LEFT_6" val="3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3"/>
  <p:tag name="ANNOTATION_END_7" val="83.7"/>
  <p:tag name="ANNOTATION_TOP_7" val="603"/>
  <p:tag name="ANNOTATION_LEFT_7" val="7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90b355de5740dcb1d32544ba88fae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d84599993e841b39aa365f55f70dfb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68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ORIGINAL_AUDIO_FILEPATH" val="C:\Users\amahmedkeele\Desktop\Lectures\Lecture-12 Enzyme\s27.wav"/>
  <p:tag name="ELAPSEDTIME" val="0"/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4d2f3078-4e23-450b-9218-5ad4c0116f4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74"/>
  <p:tag name="ARTICULATE_AUDIO_RECORDED" val="1"/>
  <p:tag name="ELAPSEDTIME" val="79.6"/>
  <p:tag name="ANNOTATION_TYPE_1" val="0"/>
  <p:tag name="ANNOTATION_START_1" val="5.6"/>
  <p:tag name="ANNOTATION_END_1" val="14.9"/>
  <p:tag name="ANNOTATION_TOP_1" val="130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9"/>
  <p:tag name="ANNOTATION_END_2" val="34.1"/>
  <p:tag name="ANNOTATION_TOP_2" val="193"/>
  <p:tag name="ANNOTATION_LEFT_2" val="9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1"/>
  <p:tag name="ANNOTATION_END_3" val="38.7"/>
  <p:tag name="ANNOTATION_TOP_3" val="241"/>
  <p:tag name="ANNOTATION_LEFT_3" val="132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7"/>
  <p:tag name="ANNOTATION_END_4" val="44.1"/>
  <p:tag name="ANNOTATION_TOP_4" val="267"/>
  <p:tag name="ANNOTATION_LEFT_4" val="130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1"/>
  <p:tag name="ANNOTATION_END_5" val="54.3"/>
  <p:tag name="ANNOTATION_TOP_5" val="303"/>
  <p:tag name="ANNOTATION_LEFT_5" val="1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3"/>
  <p:tag name="ANNOTATION_END_6" val="72.8"/>
  <p:tag name="ANNOTATION_TOP_6" val="344"/>
  <p:tag name="ANNOTATION_LEFT_6" val="9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2.8"/>
  <p:tag name="ANNOTATION_END_7" val="73.4"/>
  <p:tag name="ANNOTATION_TOP_7" val="237"/>
  <p:tag name="ANNOTATION_LEFT_7" val="7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4"/>
  <p:tag name="ANNOTATION_END_8" val="73.9"/>
  <p:tag name="ANNOTATION_TOP_8" val="182"/>
  <p:tag name="ANNOTATION_LEFT_8" val="77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3.9"/>
  <p:tag name="ANNOTATION_END_9" val="74.4"/>
  <p:tag name="ANNOTATION_TOP_9" val="246"/>
  <p:tag name="ANNOTATION_LEFT_9" val="72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4"/>
  <p:tag name="ANNOTATION_TOP_10" val="300"/>
  <p:tag name="ANNOTATION_LEFT_10" val="70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2795c7faa948d5ba6085dadd3e1ef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493</Words>
  <Application>Microsoft Office PowerPoint</Application>
  <PresentationFormat>On-screen Show (4:3)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Impact</vt:lpstr>
      <vt:lpstr>Times New Roman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metabolic control 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233</cp:revision>
  <dcterms:created xsi:type="dcterms:W3CDTF">2006-03-14T19:43:05Z</dcterms:created>
  <dcterms:modified xsi:type="dcterms:W3CDTF">2020-08-01T07:38:36Z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9D7E45AD-4629-4AC7-8BB0-1E20075DA690</vt:lpwstr>
  </property>
  <property fmtid="{D5CDD505-2E9C-101B-9397-08002B2CF9AE}" pid="6" name="ArticulateProjectFull">
    <vt:lpwstr>D:\Ashraf\D\Faculty file\e-Larning\1433-1434\المحتوى الرقمي\109-Lectures\LMS-2\Lecture-12 Enzyme\Lecture 12.ppta</vt:lpwstr>
  </property>
</Properties>
</file>