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3" r:id="rId9"/>
    <p:sldId id="264" r:id="rId10"/>
    <p:sldId id="262" r:id="rId11"/>
    <p:sldId id="266" r:id="rId12"/>
    <p:sldId id="265" r:id="rId13"/>
    <p:sldId id="274" r:id="rId14"/>
    <p:sldId id="267" r:id="rId15"/>
    <p:sldId id="268" r:id="rId16"/>
    <p:sldId id="270" r:id="rId17"/>
    <p:sldId id="269" r:id="rId18"/>
    <p:sldId id="278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3300"/>
    <a:srgbClr val="FF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D92E9A-5515-49C0-BE6F-BE5A1E24C9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70B493-718C-443D-B6CD-DF240FDB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Amines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Dr. </a:t>
            </a:r>
            <a:r>
              <a:rPr lang="en-US" sz="2000" b="1" dirty="0" err="1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Shatha</a:t>
            </a:r>
            <a:r>
              <a:rPr lang="en-US" sz="2000" b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</a:t>
            </a:r>
            <a:r>
              <a:rPr lang="en-US" sz="2000" b="1" dirty="0" err="1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Alaqeel</a:t>
            </a:r>
            <a:endParaRPr lang="en-US" sz="2000" b="1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2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12" y="533400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Basicity </a:t>
            </a:r>
            <a:r>
              <a:rPr lang="en-US" altLang="en-US" dirty="0">
                <a:solidFill>
                  <a:schemeClr val="tx2"/>
                </a:solidFill>
              </a:rPr>
              <a:t>of Amines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6196405" cy="4343400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Amines basic because N has non bonded pair of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electrons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which can be donated to an acid to form ammonium salt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just"/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base strength depend on the degree of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availability of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non bonded electron pair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GB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electron density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on N is lowered effectively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on N:  CH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-NH-CH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&gt;   NH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-CH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 &gt;   NH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Aliphatic amines</a:t>
            </a:r>
            <a:r>
              <a:rPr lang="en-US" altLang="en-US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are considerably more basic than aromatics amines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9554717"/>
              </p:ext>
            </p:extLst>
          </p:nvPr>
        </p:nvGraphicFramePr>
        <p:xfrm>
          <a:off x="1143000" y="4953000"/>
          <a:ext cx="4648200" cy="1352550"/>
        </p:xfrm>
        <a:graphic>
          <a:graphicData uri="http://schemas.openxmlformats.org/presentationml/2006/ole">
            <p:oleObj spid="_x0000_s2087" name="ChemSketch" r:id="rId3" imgW="3212592" imgH="935736" progId="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2086" name="Object 6"/>
          <p:cNvGraphicFramePr>
            <a:graphicFrameLocks noChangeAspect="1"/>
          </p:cNvGraphicFramePr>
          <p:nvPr/>
        </p:nvGraphicFramePr>
        <p:xfrm>
          <a:off x="3048000" y="2286000"/>
          <a:ext cx="5257800" cy="414338"/>
        </p:xfrm>
        <a:graphic>
          <a:graphicData uri="http://schemas.openxmlformats.org/presentationml/2006/ole">
            <p:oleObj spid="_x0000_s2088" name="CS ChemDraw Drawing" r:id="rId5" imgW="3342132" imgH="361188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9624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  <a:cs typeface="Arial" pitchFamily="34" charset="0"/>
              </a:rPr>
              <a:t>due to lone pair of electrons on N is involved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84" charset="-128"/>
                <a:cs typeface="Arial" pitchFamily="34" charset="0"/>
              </a:rPr>
              <a:t>aromaticity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59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ttp://revisionworld.com/sites/revisionworld.com/files/imce/basi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54636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295400" y="4572000"/>
          <a:ext cx="6095999" cy="1031521"/>
        </p:xfrm>
        <a:graphic>
          <a:graphicData uri="http://schemas.openxmlformats.org/presentationml/2006/ole">
            <p:oleObj spid="_x0000_s24578" name="CS ChemDraw Drawing" r:id="rId5" imgW="5945124" imgH="100584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6692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1202485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Preparation of amines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51" y="1905000"/>
            <a:ext cx="6196405" cy="3603812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+mj-lt"/>
              <a:buAutoNum type="arabicParenR"/>
            </a:pPr>
            <a:r>
              <a:rPr lang="en-US" altLang="en-US" b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Reduction </a:t>
            </a:r>
            <a:r>
              <a:rPr lang="en-US" altLang="en-US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nitro compounds, nitriles, amides, and </a:t>
            </a:r>
            <a:r>
              <a:rPr lang="en-US" altLang="en-US" b="1" dirty="0" err="1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oximes</a:t>
            </a:r>
            <a:endParaRPr lang="ar-SA" altLang="en-US" b="1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20" y="2889901"/>
            <a:ext cx="738505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3"/>
          <p:cNvSpPr/>
          <p:nvPr/>
        </p:nvSpPr>
        <p:spPr>
          <a:xfrm>
            <a:off x="1182475" y="3706906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Amides</a:t>
            </a:r>
            <a:endParaRPr lang="ar-SA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28"/>
          <p:cNvSpPr/>
          <p:nvPr/>
        </p:nvSpPr>
        <p:spPr>
          <a:xfrm>
            <a:off x="1100354" y="2751624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Nitrile</a:t>
            </a:r>
            <a:endParaRPr lang="ar-SA" sz="20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73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6209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LiALH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dry ether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مجموعة 1"/>
          <p:cNvGrpSpPr/>
          <p:nvPr/>
        </p:nvGrpSpPr>
        <p:grpSpPr>
          <a:xfrm>
            <a:off x="1981200" y="4800600"/>
            <a:ext cx="5357850" cy="1044000"/>
            <a:chOff x="1714480" y="857232"/>
            <a:chExt cx="5357850" cy="1044000"/>
          </a:xfrm>
        </p:grpSpPr>
        <p:grpSp>
          <p:nvGrpSpPr>
            <p:cNvPr id="7" name="مجموعة 24"/>
            <p:cNvGrpSpPr/>
            <p:nvPr/>
          </p:nvGrpSpPr>
          <p:grpSpPr>
            <a:xfrm>
              <a:off x="1714480" y="857232"/>
              <a:ext cx="5357850" cy="1044000"/>
              <a:chOff x="3009053" y="4791618"/>
              <a:chExt cx="5357850" cy="1044000"/>
            </a:xfrm>
          </p:grpSpPr>
          <p:pic>
            <p:nvPicPr>
              <p:cNvPr id="9" name="Picture 3" descr="C20-P0959-1.jpg                                                000056DEMacintosh HD                   BAC395CB: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0456" r="76213" b="54706"/>
              <a:stretch/>
            </p:blipFill>
            <p:spPr bwMode="auto">
              <a:xfrm>
                <a:off x="3009053" y="4934494"/>
                <a:ext cx="1702633" cy="492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5600" t="79136" r="31466"/>
              <a:stretch/>
            </p:blipFill>
            <p:spPr bwMode="auto">
              <a:xfrm>
                <a:off x="6747514" y="4791618"/>
                <a:ext cx="1619389" cy="10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2" descr="C:\Users\hp\Pictures\صورة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953" r="32937"/>
            <a:stretch/>
          </p:blipFill>
          <p:spPr bwMode="auto">
            <a:xfrm>
              <a:off x="3460914" y="939811"/>
              <a:ext cx="1912346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مستطيل 29"/>
          <p:cNvSpPr/>
          <p:nvPr/>
        </p:nvSpPr>
        <p:spPr>
          <a:xfrm>
            <a:off x="1099227" y="454336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Oxime</a:t>
            </a:r>
            <a:endParaRPr lang="ar-SA" sz="20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مستطيل 27"/>
          <p:cNvSpPr/>
          <p:nvPr/>
        </p:nvSpPr>
        <p:spPr>
          <a:xfrm>
            <a:off x="1066800" y="609600"/>
            <a:ext cx="2005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Nitro </a:t>
            </a:r>
            <a:r>
              <a:rPr lang="en-US" sz="200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compounds</a:t>
            </a:r>
            <a:endParaRPr lang="ar-SA" sz="16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4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17538"/>
            <a:ext cx="6592645" cy="51055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 Alkylation of ammonia</a:t>
            </a:r>
            <a:endParaRPr lang="ar-SA" altLang="en-US" b="1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7766836"/>
              </p:ext>
            </p:extLst>
          </p:nvPr>
        </p:nvGraphicFramePr>
        <p:xfrm>
          <a:off x="1981200" y="990600"/>
          <a:ext cx="5359400" cy="5319350"/>
        </p:xfrm>
        <a:graphic>
          <a:graphicData uri="http://schemas.openxmlformats.org/presentationml/2006/ole">
            <p:oleObj spid="_x0000_s6164" name="CS ChemDraw Drawing" r:id="rId4" imgW="4674108" imgH="464058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84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6516445" cy="4884869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 </a:t>
            </a:r>
            <a:r>
              <a:rPr lang="en-US" altLang="en-US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Hoffman degradation of Amides</a:t>
            </a:r>
            <a:endParaRPr lang="ar-SA" altLang="en-US" b="1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Convert </a:t>
            </a:r>
            <a:r>
              <a:rPr lang="en-US" sz="20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Amide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en-US" sz="2000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Primary amine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by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reduce 1 carbon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atom. 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2394355"/>
              </p:ext>
            </p:extLst>
          </p:nvPr>
        </p:nvGraphicFramePr>
        <p:xfrm>
          <a:off x="1375288" y="1905000"/>
          <a:ext cx="6051867" cy="3374590"/>
        </p:xfrm>
        <a:graphic>
          <a:graphicData uri="http://schemas.openxmlformats.org/presentationml/2006/ole">
            <p:oleObj spid="_x0000_s7190" name="CS ChemDraw Drawing" r:id="rId4" imgW="3776472" imgH="2106168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224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6461976"/>
              </p:ext>
            </p:extLst>
          </p:nvPr>
        </p:nvGraphicFramePr>
        <p:xfrm>
          <a:off x="1123572" y="1295401"/>
          <a:ext cx="6773953" cy="4343400"/>
        </p:xfrm>
        <a:graphic>
          <a:graphicData uri="http://schemas.openxmlformats.org/presentationml/2006/ole">
            <p:oleObj spid="_x0000_s9238" name="CS ChemDraw Drawing" r:id="rId4" imgW="4425696" imgH="2837688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289560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Diazonium</a:t>
            </a:r>
            <a:r>
              <a:rPr lang="en-US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Salt</a:t>
            </a:r>
            <a:endParaRPr lang="en-US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9436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Azo</a:t>
            </a:r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Compound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729005" y="759769"/>
            <a:ext cx="6852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Reaction of Amines with Nitrous </a:t>
            </a:r>
            <a:r>
              <a:rPr lang="en-US" sz="24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Acid</a:t>
            </a:r>
            <a:r>
              <a:rPr lang="ar-SA" sz="24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(diazotization)</a:t>
            </a:r>
            <a:endParaRPr lang="en-US" sz="2400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25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1000"/>
            <a:ext cx="6965245" cy="120248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Reactions Of Amines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2171861"/>
              </p:ext>
            </p:extLst>
          </p:nvPr>
        </p:nvGraphicFramePr>
        <p:xfrm>
          <a:off x="2286000" y="1143000"/>
          <a:ext cx="4267199" cy="5031283"/>
        </p:xfrm>
        <a:graphic>
          <a:graphicData uri="http://schemas.openxmlformats.org/presentationml/2006/ole">
            <p:oleObj spid="_x0000_s8212" name="CS ChemDraw Drawing" r:id="rId3" imgW="2668524" imgH="3147060" progId="ChemDraw.Document.6.0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5388" y="3693810"/>
            <a:ext cx="1335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US" sz="1400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-nitrosamines</a:t>
            </a:r>
            <a:endParaRPr lang="en-US" sz="1400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0698" y="5791200"/>
            <a:ext cx="2515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</a:t>
            </a:r>
            <a:r>
              <a:rPr lang="en-US" altLang="zh-CN" sz="14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n-US" altLang="zh-CN" sz="1400" dirty="0" err="1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nitroso</a:t>
            </a:r>
            <a:r>
              <a:rPr lang="en-US" altLang="zh-CN" sz="14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aromatic compounds</a:t>
            </a:r>
            <a:endParaRPr lang="en-US" sz="1400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03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93585"/>
            <a:ext cx="6400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693420"/>
            <a:ext cx="4997013" cy="3907785"/>
            <a:chOff x="1981200" y="685800"/>
            <a:chExt cx="4997013" cy="3907785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85800"/>
              <a:ext cx="4997013" cy="3907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37338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400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14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PO</a:t>
              </a:r>
              <a:r>
                <a:rPr lang="en-US" sz="1400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 </a:t>
              </a:r>
              <a:r>
                <a:rPr lang="en-US" sz="14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H</a:t>
              </a:r>
              <a:r>
                <a:rPr lang="en-US" sz="1400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4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O</a:t>
              </a:r>
              <a:endParaRPr lang="en-US" sz="1400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038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572000"/>
            <a:ext cx="1524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8543933"/>
              </p:ext>
            </p:extLst>
          </p:nvPr>
        </p:nvGraphicFramePr>
        <p:xfrm>
          <a:off x="927087" y="1143001"/>
          <a:ext cx="7378713" cy="4343400"/>
        </p:xfrm>
        <a:graphic>
          <a:graphicData uri="http://schemas.openxmlformats.org/presentationml/2006/ole">
            <p:oleObj spid="_x0000_s10259" name="CS ChemDraw Drawing" r:id="rId4" imgW="5086440" imgH="299340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151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Learning Objectives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60381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000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Chapter ten discusses the </a:t>
            </a:r>
            <a:r>
              <a:rPr lang="en-US" sz="2000" b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amines and </a:t>
            </a:r>
            <a:r>
              <a:rPr lang="en-US" sz="2000" b="1" dirty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the end of this chapter the students will:</a:t>
            </a:r>
          </a:p>
          <a:p>
            <a:pPr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Know the structure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and classification of amines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Know the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naming rules for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amines.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Know the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physical properties of amines</a:t>
            </a:r>
          </a:p>
          <a:p>
            <a:pPr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Know the effect of lone pair of electrons of N atom on basic properties of amines</a:t>
            </a:r>
          </a:p>
          <a:p>
            <a:pPr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Know the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different methods used in synthesis of amines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Know the reactions of amines; in addition to behaving as bases amines can be nucleophiles.</a:t>
            </a:r>
          </a:p>
          <a:p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85799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6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Thank you for attentions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581400"/>
            <a:ext cx="3276600" cy="169074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Questions</a:t>
            </a:r>
            <a:endParaRPr lang="en-US" b="1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7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2" y="685800"/>
            <a:ext cx="7298268" cy="120248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Structure and classification of amines</a:t>
            </a:r>
            <a:endParaRPr lang="en-US" sz="36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92131"/>
            <a:ext cx="6196405" cy="381806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200"/>
              </a:spcAft>
              <a:buNone/>
              <a:defRPr/>
            </a:pPr>
            <a:r>
              <a:rPr lang="en-GB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Amines:</a:t>
            </a:r>
            <a:r>
              <a:rPr lang="en-GB" sz="1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is a class of organic compounds that contain the NH</a:t>
            </a:r>
            <a:r>
              <a:rPr lang="en-GB" sz="18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group, </a:t>
            </a: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Amines </a:t>
            </a:r>
            <a:r>
              <a:rPr 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are derivatives of </a:t>
            </a: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ammonia</a:t>
            </a:r>
          </a:p>
          <a:p>
            <a:pPr marL="0" indent="0" algn="just">
              <a:spcAft>
                <a:spcPts val="200"/>
              </a:spcAft>
              <a:buNone/>
              <a:defRPr/>
            </a:pPr>
            <a:r>
              <a:rPr lang="en-US" alt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Nitrogen atom with a lone pair of electrons, making amines both basic and nucleophilic</a:t>
            </a:r>
          </a:p>
          <a:p>
            <a:pPr marL="0" indent="0" rtl="1">
              <a:spcAft>
                <a:spcPts val="200"/>
              </a:spcAft>
              <a:buNone/>
              <a:defRPr/>
            </a:pPr>
            <a:r>
              <a:rPr lang="en-GB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Classification </a:t>
            </a:r>
            <a:r>
              <a:rPr lang="en-GB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Of Amines</a:t>
            </a:r>
          </a:p>
          <a:p>
            <a:pPr marL="0" indent="0" rtl="1">
              <a:spcAft>
                <a:spcPts val="200"/>
              </a:spcAft>
              <a:buNone/>
              <a:defRPr/>
            </a:pPr>
            <a:endParaRPr lang="en-GB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rtl="1">
              <a:spcAft>
                <a:spcPts val="200"/>
              </a:spcAft>
              <a:buNone/>
              <a:defRPr/>
            </a:pPr>
            <a:endParaRPr lang="en-GB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rtl="1">
              <a:spcAft>
                <a:spcPts val="200"/>
              </a:spcAft>
              <a:buNone/>
              <a:defRPr/>
            </a:pPr>
            <a:endParaRPr lang="en-GB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rtl="1">
              <a:spcAft>
                <a:spcPts val="200"/>
              </a:spcAft>
              <a:buNone/>
              <a:defRPr/>
            </a:pP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primary  </a:t>
            </a:r>
            <a:r>
              <a:rPr lang="en-GB" sz="1800" b="1" dirty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(1°) </a:t>
            </a: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amines                       secondary  </a:t>
            </a:r>
            <a:r>
              <a:rPr lang="en-GB" sz="1800" b="1" dirty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(2°) amines 	</a:t>
            </a: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	</a:t>
            </a:r>
          </a:p>
          <a:p>
            <a:pPr marL="0" indent="0" rtl="1">
              <a:spcAft>
                <a:spcPts val="200"/>
              </a:spcAft>
              <a:buNone/>
              <a:defRPr/>
            </a:pPr>
            <a:endParaRPr lang="en-GB" sz="1800" dirty="0" smtClean="0">
              <a:solidFill>
                <a:schemeClr val="accent4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rtl="1">
              <a:spcAft>
                <a:spcPts val="200"/>
              </a:spcAft>
              <a:buNone/>
              <a:defRPr/>
            </a:pPr>
            <a:endParaRPr lang="en-GB" sz="1800" dirty="0" smtClean="0">
              <a:solidFill>
                <a:schemeClr val="accent4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tertiary  (3°)  amines	    quaternary (4°) ammonium salts</a:t>
            </a:r>
          </a:p>
          <a:p>
            <a:pPr marL="0" indent="0">
              <a:buNone/>
            </a:pPr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99615" y="3114673"/>
            <a:ext cx="781323" cy="1228727"/>
            <a:chOff x="1041" y="3254"/>
            <a:chExt cx="533" cy="774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41" y="3500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C3300"/>
                  </a:solidFill>
                </a:rPr>
                <a:t>R</a:t>
              </a:r>
              <a:r>
                <a:rPr lang="en-US" altLang="en-US" sz="1600" b="1" dirty="0"/>
                <a:t>     N</a:t>
              </a:r>
              <a:r>
                <a:rPr lang="en-US" altLang="en-US" sz="2000" b="1" dirty="0"/>
                <a:t>:</a:t>
              </a:r>
              <a:endParaRPr lang="en-US" altLang="en-US" sz="1600" dirty="0">
                <a:latin typeface="Times New Roman" pitchFamily="18" charset="0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1212" y="3636"/>
              <a:ext cx="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1403" y="3714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1310" y="381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/>
                <a:t>H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1403" y="3447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1310" y="325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/>
                <a:t>H</a:t>
              </a: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80026" y="3038473"/>
            <a:ext cx="846138" cy="1228727"/>
            <a:chOff x="1041" y="3254"/>
            <a:chExt cx="533" cy="774"/>
          </a:xfrm>
        </p:grpSpPr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041" y="3500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C3300"/>
                  </a:solidFill>
                </a:rPr>
                <a:t>R</a:t>
              </a:r>
              <a:r>
                <a:rPr lang="en-US" altLang="en-US" sz="1600" b="1" dirty="0"/>
                <a:t>     N</a:t>
              </a:r>
              <a:r>
                <a:rPr lang="en-US" altLang="en-US" sz="2000" b="1" dirty="0"/>
                <a:t>:</a:t>
              </a:r>
              <a:endParaRPr lang="en-US" altLang="en-US" sz="1600" dirty="0">
                <a:latin typeface="Times New Roman" pitchFamily="18" charset="0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1212" y="3636"/>
              <a:ext cx="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1403" y="3714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310" y="381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3300"/>
                  </a:solidFill>
                </a:rPr>
                <a:t>R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V="1">
              <a:off x="1403" y="3447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1310" y="325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/>
                <a:t>H</a:t>
              </a: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70559" y="4476174"/>
            <a:ext cx="846138" cy="1228727"/>
            <a:chOff x="1041" y="3254"/>
            <a:chExt cx="533" cy="774"/>
          </a:xfrm>
        </p:grpSpPr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041" y="3500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C3300"/>
                  </a:solidFill>
                </a:rPr>
                <a:t>R</a:t>
              </a:r>
              <a:r>
                <a:rPr lang="en-US" altLang="en-US" sz="1600" b="1" dirty="0"/>
                <a:t>     N</a:t>
              </a:r>
              <a:r>
                <a:rPr lang="en-US" altLang="en-US" sz="2000" b="1" dirty="0"/>
                <a:t>:</a:t>
              </a:r>
              <a:endParaRPr lang="en-US" altLang="en-US" sz="1600" dirty="0">
                <a:latin typeface="Times New Roman" pitchFamily="18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1212" y="3636"/>
              <a:ext cx="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1403" y="3714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1310" y="381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3300"/>
                  </a:solidFill>
                </a:rPr>
                <a:t>R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 flipV="1">
              <a:off x="1403" y="3447"/>
              <a:ext cx="0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310" y="325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3300"/>
                  </a:solidFill>
                </a:rPr>
                <a:t>R</a:t>
              </a: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80026" y="4438850"/>
            <a:ext cx="1187450" cy="1171576"/>
            <a:chOff x="1482" y="3421"/>
            <a:chExt cx="748" cy="738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1745" y="394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ar-S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CC3300"/>
                  </a:solidFill>
                </a:rPr>
                <a:t>R</a:t>
              </a:r>
              <a:endParaRPr lang="en-US" altLang="en-US" sz="1600">
                <a:latin typeface="Times New Roman" pitchFamily="18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482" y="3421"/>
              <a:ext cx="748" cy="567"/>
              <a:chOff x="1482" y="3421"/>
              <a:chExt cx="748" cy="567"/>
            </a:xfrm>
          </p:grpSpPr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1838" y="358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66"/>
                    </a:solidFill>
                  </a:rPr>
                  <a:t>+</a:t>
                </a:r>
                <a:endParaRPr lang="en-US" altLang="en-US" sz="1600">
                  <a:latin typeface="Times New Roman" pitchFamily="18" charset="0"/>
                </a:endParaRPr>
              </a:p>
            </p:txBody>
          </p:sp>
          <p:sp>
            <p:nvSpPr>
              <p:cNvPr id="13" name="Text Box 42"/>
              <p:cNvSpPr txBox="1">
                <a:spLocks noChangeArrowheads="1"/>
              </p:cNvSpPr>
              <p:nvPr/>
            </p:nvSpPr>
            <p:spPr bwMode="auto">
              <a:xfrm>
                <a:off x="1482" y="3667"/>
                <a:ext cx="7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CC3300"/>
                    </a:solidFill>
                  </a:rPr>
                  <a:t>R</a:t>
                </a:r>
                <a:r>
                  <a:rPr lang="en-US" altLang="en-US" sz="1600" b="1" dirty="0"/>
                  <a:t>     N</a:t>
                </a:r>
                <a:r>
                  <a:rPr lang="en-US" altLang="en-US" sz="2000" b="1" dirty="0"/>
                  <a:t>    </a:t>
                </a:r>
                <a:r>
                  <a:rPr lang="en-US" altLang="en-US" sz="1600" b="1" dirty="0">
                    <a:solidFill>
                      <a:srgbClr val="CC3300"/>
                    </a:solidFill>
                  </a:rPr>
                  <a:t>R</a:t>
                </a:r>
                <a:endParaRPr lang="en-US" altLang="en-US" sz="1600" dirty="0">
                  <a:latin typeface="Times New Roman" pitchFamily="18" charset="0"/>
                </a:endParaRPr>
              </a:p>
            </p:txBody>
          </p:sp>
          <p:sp>
            <p:nvSpPr>
              <p:cNvPr id="14" name="Line 43"/>
              <p:cNvSpPr>
                <a:spLocks noChangeShapeType="1"/>
              </p:cNvSpPr>
              <p:nvPr/>
            </p:nvSpPr>
            <p:spPr bwMode="auto">
              <a:xfrm>
                <a:off x="1653" y="3803"/>
                <a:ext cx="1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Line 44"/>
              <p:cNvSpPr>
                <a:spLocks noChangeShapeType="1"/>
              </p:cNvSpPr>
              <p:nvPr/>
            </p:nvSpPr>
            <p:spPr bwMode="auto">
              <a:xfrm flipV="1">
                <a:off x="1844" y="3881"/>
                <a:ext cx="0" cy="1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Line 46"/>
              <p:cNvSpPr>
                <a:spLocks noChangeShapeType="1"/>
              </p:cNvSpPr>
              <p:nvPr/>
            </p:nvSpPr>
            <p:spPr bwMode="auto">
              <a:xfrm flipV="1">
                <a:off x="1844" y="3614"/>
                <a:ext cx="0" cy="1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Text Box 47"/>
              <p:cNvSpPr txBox="1">
                <a:spLocks noChangeArrowheads="1"/>
              </p:cNvSpPr>
              <p:nvPr/>
            </p:nvSpPr>
            <p:spPr bwMode="auto">
              <a:xfrm>
                <a:off x="1751" y="3421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CC3300"/>
                    </a:solidFill>
                  </a:rPr>
                  <a:t>R</a:t>
                </a:r>
                <a:endParaRPr lang="en-US" altLang="en-US" sz="1600">
                  <a:latin typeface="Times New Roman" pitchFamily="18" charset="0"/>
                </a:endParaRPr>
              </a:p>
            </p:txBody>
          </p:sp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1922" y="3803"/>
                <a:ext cx="1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92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ar-SA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Common Nomenclature  Of </a:t>
            </a:r>
            <a:r>
              <a:rPr lang="ar-SA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Amines</a:t>
            </a:r>
            <a:endParaRPr lang="en-US" sz="36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196405" cy="441960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The common names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of amines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by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listing the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names of </a:t>
            </a: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the </a:t>
            </a:r>
            <a:r>
              <a:rPr lang="en-GB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groups surrounding </a:t>
            </a: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the nitrogen (in alphabetical order) 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and adding the suffix </a:t>
            </a:r>
            <a:r>
              <a:rPr lang="en-GB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amine.</a:t>
            </a:r>
            <a:r>
              <a:rPr lang="en-GB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 </a:t>
            </a:r>
            <a:endParaRPr lang="en-GB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anose="02020603050405020304" pitchFamily="18" charset="-78"/>
              <a:ea typeface="ＭＳ Ｐゴシック" pitchFamily="-84" charset="-128"/>
              <a:cs typeface="Andalus" panose="02020603050405020304" pitchFamily="18" charset="-78"/>
            </a:endParaRPr>
          </a:p>
          <a:p>
            <a:r>
              <a:rPr lang="en-US" altLang="en-US" sz="28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IUPAC </a:t>
            </a:r>
            <a:r>
              <a:rPr lang="ar-SA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Names Of Primary Amines</a:t>
            </a:r>
            <a:r>
              <a:rPr lang="en-US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: </a:t>
            </a:r>
            <a:endParaRPr lang="en-GB" altLang="en-US" sz="28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just">
              <a:buClr>
                <a:srgbClr val="0BD0D9"/>
              </a:buClr>
              <a:buSzPct val="95000"/>
              <a:buNone/>
            </a:pP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If  the  compound  does not  contain a  functional group  except  amino group, then  the  compound  is named by finding the longest </a:t>
            </a:r>
            <a:r>
              <a:rPr lang="en-GB" altLang="en-US" sz="2800" b="1" dirty="0" err="1" smtClean="0">
                <a:latin typeface="Andalus" pitchFamily="18" charset="-78"/>
                <a:cs typeface="Andalus" pitchFamily="18" charset="-78"/>
              </a:rPr>
              <a:t>alkane</a:t>
            </a: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 chain containing</a:t>
            </a:r>
            <a:r>
              <a:rPr lang="ar-SA" alt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the amino group and </a:t>
            </a:r>
            <a:r>
              <a:rPr lang="en-GB" altLang="en-US" sz="28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replacing the e </a:t>
            </a: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in the IUPAC name </a:t>
            </a:r>
            <a:r>
              <a:rPr lang="en-GB" altLang="en-US" sz="28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by </a:t>
            </a: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GB" altLang="en-US" sz="28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suffix amine</a:t>
            </a:r>
          </a:p>
          <a:p>
            <a:pPr algn="just">
              <a:buClr>
                <a:srgbClr val="0BD0D9"/>
              </a:buClr>
              <a:buSzPct val="95000"/>
              <a:buNone/>
            </a:pPr>
            <a:r>
              <a:rPr lang="en-GB" altLang="en-US" sz="2800" b="1" dirty="0" smtClean="0">
                <a:latin typeface="Andalus" pitchFamily="18" charset="-78"/>
                <a:cs typeface="Andalus" pitchFamily="18" charset="-78"/>
              </a:rPr>
              <a:t> However   if   the  compound  contain  other  functional   groups   then   the   order    of precedence determines which group are named with prefix or suffix. </a:t>
            </a:r>
            <a:r>
              <a:rPr lang="en-GB" altLang="en-US" sz="28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(see the precedence table on slide 7)</a:t>
            </a:r>
          </a:p>
          <a:p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76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144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SA" altLang="en-US" sz="2200" dirty="0" smtClean="0">
                <a:latin typeface="Andalus" pitchFamily="18" charset="-78"/>
                <a:cs typeface="Andalus" pitchFamily="18" charset="-78"/>
              </a:rPr>
              <a:t>The highest precedence group takes the appropriate suffix with all other groups taking the prefix (es), however = or </a:t>
            </a:r>
            <a:r>
              <a:rPr lang="el-GR" altLang="en-US" sz="2200" dirty="0" smtClean="0">
                <a:latin typeface="Times New Roman" panose="02020603050405020304" pitchFamily="18" charset="0"/>
                <a:cs typeface="Andalus" pitchFamily="18" charset="-78"/>
              </a:rPr>
              <a:t>Ξ</a:t>
            </a:r>
            <a:r>
              <a:rPr lang="ar-SA" altLang="en-US" sz="2200" dirty="0" smtClean="0">
                <a:latin typeface="Andalus" pitchFamily="18" charset="-78"/>
                <a:cs typeface="Andalus" pitchFamily="18" charset="-78"/>
              </a:rPr>
              <a:t> bonds only take suffix form (ene, yne respectively.</a:t>
            </a:r>
          </a:p>
          <a:p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altLang="en-US" sz="2200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secondary</a:t>
            </a:r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altLang="en-US" sz="2200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tertiary</a:t>
            </a:r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 amines:  use the </a:t>
            </a:r>
            <a:r>
              <a:rPr lang="en-US" altLang="en-US" sz="22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italic capital letter “N ” </a:t>
            </a:r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to show the location of an alkyl group that is attached to the nitrogen atom (The smaller alkyl groups on the amine nitrogen are designated as </a:t>
            </a:r>
            <a:r>
              <a:rPr lang="en-US" altLang="en-US" sz="2200" dirty="0" err="1" smtClean="0">
                <a:latin typeface="Andalus" pitchFamily="18" charset="-78"/>
                <a:cs typeface="Andalus" pitchFamily="18" charset="-78"/>
              </a:rPr>
              <a:t>substituents</a:t>
            </a:r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 and given the locate N).</a:t>
            </a:r>
          </a:p>
          <a:p>
            <a:endParaRPr lang="en-US" sz="22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62000" y="3886200"/>
          <a:ext cx="7696200" cy="1054100"/>
        </p:xfrm>
        <a:graphic>
          <a:graphicData uri="http://schemas.openxmlformats.org/presentationml/2006/ole">
            <p:oleObj spid="_x0000_s33796" name="ChemSketch" r:id="rId3" imgW="5882640" imgH="896112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5029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Methyl amine   Benzyl methyl amine  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Trimethyl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amine        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Tetramethyl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						              ammonium bromide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57912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N,N-</a:t>
            </a:r>
            <a:r>
              <a:rPr lang="en-US" dirty="0" err="1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Dimethylmethanamine</a:t>
            </a:r>
            <a:endParaRPr lang="en-US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33400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US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-Methyl phenyl </a:t>
            </a:r>
            <a:r>
              <a:rPr lang="en-US" dirty="0" err="1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methanamine</a:t>
            </a:r>
            <a:endParaRPr lang="en-US" dirty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6310580"/>
              </p:ext>
            </p:extLst>
          </p:nvPr>
        </p:nvGraphicFramePr>
        <p:xfrm>
          <a:off x="762000" y="2457833"/>
          <a:ext cx="7620000" cy="1123567"/>
        </p:xfrm>
        <a:graphic>
          <a:graphicData uri="http://schemas.openxmlformats.org/presentationml/2006/ole">
            <p:oleObj spid="_x0000_s1156" name="ChemSketch" r:id="rId3" imgW="5413248" imgH="798576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6619880"/>
              </p:ext>
            </p:extLst>
          </p:nvPr>
        </p:nvGraphicFramePr>
        <p:xfrm>
          <a:off x="914400" y="3947142"/>
          <a:ext cx="7239000" cy="1767858"/>
        </p:xfrm>
        <a:graphic>
          <a:graphicData uri="http://schemas.openxmlformats.org/presentationml/2006/ole">
            <p:oleObj spid="_x0000_s1157" name="ChemSketch" r:id="rId4" imgW="5501640" imgH="1289304" progId="">
              <p:embed/>
            </p:oleObj>
          </a:graphicData>
        </a:graphic>
      </p:graphicFrame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838200" y="22098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None/>
            </a:pPr>
            <a:r>
              <a:rPr lang="en-US" altLang="en-US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5-Methyl-3-hexanamine</a:t>
            </a:r>
            <a:r>
              <a:rPr lang="en-US" altLang="en-US" sz="1600" dirty="0" smtClean="0">
                <a:solidFill>
                  <a:srgbClr val="FF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5-Aminoheptanoic acid                 3-Amino-2-butanol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solidFill>
                <a:srgbClr val="FF006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None/>
            </a:pPr>
            <a:r>
              <a:rPr lang="en-US" alt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Aniline     o-</a:t>
            </a:r>
            <a:r>
              <a:rPr lang="en-US" altLang="en-US" sz="1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Nitroaniline</a:t>
            </a:r>
            <a:r>
              <a:rPr lang="en-US" alt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p-Toluidine       p-aminophenol     </a:t>
            </a:r>
            <a:r>
              <a:rPr lang="en-US" altLang="en-US" sz="1600" dirty="0">
                <a:latin typeface="Andalus" panose="02020603050405020304" pitchFamily="18" charset="-78"/>
                <a:cs typeface="Andalus" panose="02020603050405020304" pitchFamily="18" charset="-78"/>
              </a:rPr>
              <a:t>p-nitro-</a:t>
            </a:r>
            <a:r>
              <a:rPr lang="en-US" altLang="en-US" sz="1600" i="1" dirty="0">
                <a:latin typeface="Andalus" panose="02020603050405020304" pitchFamily="18" charset="-78"/>
                <a:cs typeface="Andalus" panose="02020603050405020304" pitchFamily="18" charset="-78"/>
              </a:rPr>
              <a:t>N-</a:t>
            </a:r>
            <a:r>
              <a:rPr lang="en-US" altLang="en-US" sz="1600" dirty="0" err="1">
                <a:latin typeface="Andalus" panose="02020603050405020304" pitchFamily="18" charset="-78"/>
                <a:cs typeface="Andalus" panose="02020603050405020304" pitchFamily="18" charset="-78"/>
              </a:rPr>
              <a:t>ethylaniline</a:t>
            </a:r>
            <a:endParaRPr lang="en-US" alt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</a:t>
            </a:r>
            <a:endParaRPr lang="ar-SA" altLang="en-US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1154" name="Object 130"/>
          <p:cNvGraphicFramePr>
            <a:graphicFrameLocks noChangeAspect="1"/>
          </p:cNvGraphicFramePr>
          <p:nvPr/>
        </p:nvGraphicFramePr>
        <p:xfrm>
          <a:off x="2438400" y="1066800"/>
          <a:ext cx="2564363" cy="1219200"/>
        </p:xfrm>
        <a:graphic>
          <a:graphicData uri="http://schemas.openxmlformats.org/presentationml/2006/ole">
            <p:oleObj spid="_x0000_s1158" name="CS ChemDraw Drawing" r:id="rId6" imgW="1712976" imgH="813816" progId="ChemDraw.Document.6.0">
              <p:embed/>
            </p:oleObj>
          </a:graphicData>
        </a:graphic>
      </p:graphicFrame>
      <p:graphicFrame>
        <p:nvGraphicFramePr>
          <p:cNvPr id="1155" name="Object 131"/>
          <p:cNvGraphicFramePr>
            <a:graphicFrameLocks noChangeAspect="1"/>
          </p:cNvGraphicFramePr>
          <p:nvPr/>
        </p:nvGraphicFramePr>
        <p:xfrm>
          <a:off x="6019800" y="1219200"/>
          <a:ext cx="2122985" cy="990600"/>
        </p:xfrm>
        <a:graphic>
          <a:graphicData uri="http://schemas.openxmlformats.org/presentationml/2006/ole">
            <p:oleObj spid="_x0000_s1159" name="CS ChemDraw Drawing" r:id="rId7" imgW="1783080" imgH="833628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531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20248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Precedence Order of Functional Groups</a:t>
            </a:r>
            <a:endParaRPr lang="en-US" sz="28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4" name="Group 1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248393185"/>
              </p:ext>
            </p:extLst>
          </p:nvPr>
        </p:nvGraphicFramePr>
        <p:xfrm>
          <a:off x="838200" y="1219200"/>
          <a:ext cx="7543800" cy="4991761"/>
        </p:xfrm>
        <a:graphic>
          <a:graphicData uri="http://schemas.openxmlformats.org/drawingml/2006/table">
            <a:tbl>
              <a:tblPr/>
              <a:tblGrid>
                <a:gridCol w="3581400"/>
                <a:gridCol w="1371600"/>
                <a:gridCol w="950844"/>
                <a:gridCol w="1639956"/>
              </a:tblGrid>
              <a:tr h="352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Class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Functional group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Prefix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suffix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Carboxylic acids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Cyclic alkanes or alkenes with COOH group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COOH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oic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acid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carboxylic acid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Aldehydes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Cyclic alkanes or alkenes with CHO group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-CHO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Formyl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Carbaldehyde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ketone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oxo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one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Alcohols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-OH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hydroxy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Amines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-NH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</a:t>
                      </a:r>
                      <a:endParaRPr kumimoji="0" lang="en-GB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amino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amine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2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Aromatic ring with R,C=C, C=C, OR,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Aromatic ring with OH, NH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, CHO, CO,COOH, COOR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-CH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Phenyl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Benzyl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Benzene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Ethers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-OR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alkoxy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Alkenes and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aAlkynes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= &amp;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Andalus" panose="02020603050405020304" pitchFamily="18" charset="-78"/>
                        </a:rPr>
                        <a:t>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bonds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-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yne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Hexagon 2"/>
          <p:cNvSpPr/>
          <p:nvPr/>
        </p:nvSpPr>
        <p:spPr>
          <a:xfrm>
            <a:off x="4754049" y="4820627"/>
            <a:ext cx="427551" cy="381000"/>
          </a:xfrm>
          <a:prstGeom prst="hexagon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33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853524" y="4876800"/>
            <a:ext cx="228600" cy="266700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91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1202485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Physical properties of Amines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467681" cy="3756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Polarity :</a:t>
            </a:r>
          </a:p>
          <a:p>
            <a:pPr algn="just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Because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they possess a polar N-H bond, because N is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more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electronegative than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 or C.</a:t>
            </a:r>
          </a:p>
          <a:p>
            <a:pPr marL="0" indent="0" algn="just">
              <a:buNone/>
            </a:pPr>
            <a:r>
              <a:rPr lang="en-GB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Solubility </a:t>
            </a:r>
            <a:r>
              <a:rPr lang="en-GB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:</a:t>
            </a:r>
          </a:p>
          <a:p>
            <a:pPr algn="just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All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amines are capable of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forming</a:t>
            </a:r>
          </a:p>
          <a:p>
            <a:pPr marL="0" indent="0" algn="just">
              <a:buNone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hydrogen bonds with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water so they soluble in water. But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aromatic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amines are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insoluble 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water</a:t>
            </a:r>
          </a:p>
        </p:txBody>
      </p:sp>
      <p:sp>
        <p:nvSpPr>
          <p:cNvPr id="5" name="AutoShape 4" descr="http://www.4college.co.uk/a/dp/amine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8" descr="pep5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99" y="4800600"/>
            <a:ext cx="18689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0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6196405" cy="458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Boiling </a:t>
            </a:r>
            <a:r>
              <a:rPr lang="en-GB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point</a:t>
            </a: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Because they possess a polar N-H bond, primary and secondary amines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are capable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of forming intermolecular hydrogen bonds among their molecules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; therefore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they have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: 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anose="02020603050405020304" pitchFamily="18" charset="-78"/>
              <a:ea typeface="ＭＳ Ｐゴシック" pitchFamily="-84" charset="-128"/>
              <a:cs typeface="Andalus" panose="02020603050405020304" pitchFamily="18" charset="-78"/>
            </a:endParaRP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higher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boiling points than alkanes but lower than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alcohols (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alcohols form stronger H-bonds than amines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ea typeface="ＭＳ Ｐゴシック" pitchFamily="-84" charset="-128"/>
                <a:cs typeface="Andalus" panose="02020603050405020304" pitchFamily="18" charset="-78"/>
              </a:rPr>
              <a:t>). </a:t>
            </a:r>
            <a:r>
              <a:rPr lang="en-US" altLang="en-US" sz="2200" dirty="0">
                <a:latin typeface="Andalus" panose="02020603050405020304" pitchFamily="18" charset="-78"/>
                <a:cs typeface="Andalus" panose="02020603050405020304" pitchFamily="18" charset="-78"/>
              </a:rPr>
              <a:t>because N is less electronegative than O, so N-H bond is less polar than O-H bond</a:t>
            </a:r>
            <a:r>
              <a:rPr lang="en-US" altLang="en-US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endParaRPr lang="en-US" sz="2200" dirty="0" smtClean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endParaRPr lang="en-US" sz="2200" dirty="0" smtClean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endParaRPr lang="en-US" sz="2200" dirty="0" smtClean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eaLnBrk="0" hangingPunct="0">
              <a:buClr>
                <a:srgbClr val="0BD0D9"/>
              </a:buClr>
              <a:buSzPct val="95000"/>
              <a:defRPr/>
            </a:pPr>
            <a:endParaRPr lang="en-US" sz="22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609599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0721" y="6488668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67818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endParaRPr lang="en-US" altLang="en-US" sz="2200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</a:pPr>
            <a:r>
              <a:rPr lang="en-US" altLang="en-US" sz="2200" dirty="0" smtClean="0">
                <a:latin typeface="Andalus" pitchFamily="18" charset="-78"/>
                <a:cs typeface="Andalus" pitchFamily="18" charset="-78"/>
              </a:rPr>
              <a:t>Tertiary amines can not form H-bonds among their molecules and their molecules are more branched thus they have the lowest boiling points among amines.</a:t>
            </a:r>
            <a:endParaRPr lang="en-US" altLang="en-US" sz="2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9" descr="pep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1924050" cy="937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934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1021</TotalTime>
  <Words>811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Pushpin</vt:lpstr>
      <vt:lpstr>ChemSketch</vt:lpstr>
      <vt:lpstr>CS ChemDraw Drawing</vt:lpstr>
      <vt:lpstr>Amines</vt:lpstr>
      <vt:lpstr>Learning Objectives</vt:lpstr>
      <vt:lpstr>Structure and classification of amines</vt:lpstr>
      <vt:lpstr>Common Nomenclature  Of Amines</vt:lpstr>
      <vt:lpstr>Slide 5</vt:lpstr>
      <vt:lpstr>Slide 6</vt:lpstr>
      <vt:lpstr>Precedence Order of Functional Groups</vt:lpstr>
      <vt:lpstr>Physical properties of Amines</vt:lpstr>
      <vt:lpstr>Slide 9</vt:lpstr>
      <vt:lpstr>Basicity of Amines</vt:lpstr>
      <vt:lpstr>Slide 11</vt:lpstr>
      <vt:lpstr>Preparation of amines</vt:lpstr>
      <vt:lpstr>Slide 13</vt:lpstr>
      <vt:lpstr>Slide 14</vt:lpstr>
      <vt:lpstr>Slide 15</vt:lpstr>
      <vt:lpstr>Slide 16</vt:lpstr>
      <vt:lpstr>Reactions Of Amines</vt:lpstr>
      <vt:lpstr>Slide 18</vt:lpstr>
      <vt:lpstr>Slide 19</vt:lpstr>
      <vt:lpstr>Thank you for attentions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Amines</dc:title>
  <dc:creator>HP</dc:creator>
  <cp:lastModifiedBy>shalaqeel</cp:lastModifiedBy>
  <cp:revision>55</cp:revision>
  <dcterms:created xsi:type="dcterms:W3CDTF">2014-11-21T19:26:42Z</dcterms:created>
  <dcterms:modified xsi:type="dcterms:W3CDTF">2016-12-21T06:23:30Z</dcterms:modified>
</cp:coreProperties>
</file>