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23" r:id="rId4"/>
    <p:sldMasterId id="2147483735" r:id="rId5"/>
    <p:sldMasterId id="2147483747" r:id="rId6"/>
  </p:sldMasterIdLst>
  <p:notesMasterIdLst>
    <p:notesMasterId r:id="rId31"/>
  </p:notesMasterIdLst>
  <p:handoutMasterIdLst>
    <p:handoutMasterId r:id="rId32"/>
  </p:handoutMasterIdLst>
  <p:sldIdLst>
    <p:sldId id="301" r:id="rId7"/>
    <p:sldId id="302" r:id="rId8"/>
    <p:sldId id="305" r:id="rId9"/>
    <p:sldId id="303" r:id="rId10"/>
    <p:sldId id="276" r:id="rId11"/>
    <p:sldId id="263" r:id="rId12"/>
    <p:sldId id="277" r:id="rId13"/>
    <p:sldId id="278" r:id="rId14"/>
    <p:sldId id="265" r:id="rId15"/>
    <p:sldId id="261" r:id="rId16"/>
    <p:sldId id="269" r:id="rId17"/>
    <p:sldId id="268" r:id="rId18"/>
    <p:sldId id="273" r:id="rId19"/>
    <p:sldId id="304" r:id="rId20"/>
    <p:sldId id="266" r:id="rId21"/>
    <p:sldId id="267" r:id="rId22"/>
    <p:sldId id="291" r:id="rId23"/>
    <p:sldId id="271" r:id="rId24"/>
    <p:sldId id="282" r:id="rId25"/>
    <p:sldId id="283" r:id="rId26"/>
    <p:sldId id="284" r:id="rId27"/>
    <p:sldId id="286" r:id="rId28"/>
    <p:sldId id="306" r:id="rId29"/>
    <p:sldId id="287" r:id="rId3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BEB9-CBF9-4B3F-938D-41ABF9A01326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95234397-7DBC-4CE9-A946-610BAB499DE9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Needs</a:t>
          </a:r>
          <a:endParaRPr lang="en-US" b="1" dirty="0">
            <a:solidFill>
              <a:schemeClr val="tx1"/>
            </a:solidFill>
          </a:endParaRPr>
        </a:p>
      </dgm:t>
    </dgm:pt>
    <dgm:pt modelId="{C42D0A23-50BA-4CC0-81B1-DD2C8F247C16}" type="parTrans" cxnId="{33B0B54A-8130-4FDC-9D7D-EA6858FBB09D}">
      <dgm:prSet/>
      <dgm:spPr/>
      <dgm:t>
        <a:bodyPr/>
        <a:lstStyle/>
        <a:p>
          <a:endParaRPr lang="en-US"/>
        </a:p>
      </dgm:t>
    </dgm:pt>
    <dgm:pt modelId="{491AE236-D9A6-471A-8C47-01E3D1C50A03}" type="sibTrans" cxnId="{33B0B54A-8130-4FDC-9D7D-EA6858FBB09D}">
      <dgm:prSet/>
      <dgm:spPr/>
      <dgm:t>
        <a:bodyPr/>
        <a:lstStyle/>
        <a:p>
          <a:endParaRPr lang="en-US"/>
        </a:p>
      </dgm:t>
    </dgm:pt>
    <dgm:pt modelId="{21991268-8940-454A-8CAA-E68A8B41B6A6}">
      <dgm:prSet phldrT="[Text]"/>
      <dgm:spPr/>
      <dgm:t>
        <a:bodyPr/>
        <a:lstStyle/>
        <a:p>
          <a:pPr algn="l"/>
          <a:endParaRPr lang="en-US" b="1" dirty="0" smtClean="0">
            <a:solidFill>
              <a:schemeClr val="tx1"/>
            </a:solidFill>
          </a:endParaRP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heat 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transfer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solar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ovens</a:t>
          </a:r>
          <a:endParaRPr lang="en-US" b="1" dirty="0">
            <a:solidFill>
              <a:schemeClr val="tx1"/>
            </a:solidFill>
          </a:endParaRPr>
        </a:p>
      </dgm:t>
    </dgm:pt>
    <dgm:pt modelId="{DCDBFB55-A957-46CD-B123-4B3843AD311F}" type="parTrans" cxnId="{E6637269-FAD1-499A-8443-AD828CDA8A4C}">
      <dgm:prSet/>
      <dgm:spPr/>
      <dgm:t>
        <a:bodyPr/>
        <a:lstStyle/>
        <a:p>
          <a:endParaRPr lang="en-US"/>
        </a:p>
      </dgm:t>
    </dgm:pt>
    <dgm:pt modelId="{6C240F8A-6DFB-483D-816E-235C570DAD0A}" type="sibTrans" cxnId="{E6637269-FAD1-499A-8443-AD828CDA8A4C}">
      <dgm:prSet/>
      <dgm:spPr/>
      <dgm:t>
        <a:bodyPr/>
        <a:lstStyle/>
        <a:p>
          <a:endParaRPr lang="en-US"/>
        </a:p>
      </dgm:t>
    </dgm:pt>
    <dgm:pt modelId="{D0891058-4A44-40A1-9F4A-E9721DEC95EF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A well Understood problem</a:t>
          </a:r>
          <a:endParaRPr lang="en-US" b="1" dirty="0">
            <a:solidFill>
              <a:schemeClr val="tx1"/>
            </a:solidFill>
          </a:endParaRPr>
        </a:p>
      </dgm:t>
    </dgm:pt>
    <dgm:pt modelId="{B198285D-A667-4D6E-829A-0CFCEF6A24A6}" type="parTrans" cxnId="{404B73D7-B668-4730-85F9-1F2701348C63}">
      <dgm:prSet/>
      <dgm:spPr/>
      <dgm:t>
        <a:bodyPr/>
        <a:lstStyle/>
        <a:p>
          <a:endParaRPr lang="en-US"/>
        </a:p>
      </dgm:t>
    </dgm:pt>
    <dgm:pt modelId="{3380ADAA-6541-4340-AA53-F7BA8ED4BFEE}" type="sibTrans" cxnId="{404B73D7-B668-4730-85F9-1F2701348C63}">
      <dgm:prSet/>
      <dgm:spPr/>
      <dgm:t>
        <a:bodyPr/>
        <a:lstStyle/>
        <a:p>
          <a:endParaRPr lang="en-US"/>
        </a:p>
      </dgm:t>
    </dgm:pt>
    <dgm:pt modelId="{76C49E45-08A4-46A9-BF0E-C55C34A89E83}" type="pres">
      <dgm:prSet presAssocID="{52A8BEB9-CBF9-4B3F-938D-41ABF9A01326}" presName="arrowDiagram" presStyleCnt="0">
        <dgm:presLayoutVars>
          <dgm:chMax val="5"/>
          <dgm:dir/>
          <dgm:resizeHandles val="exact"/>
        </dgm:presLayoutVars>
      </dgm:prSet>
      <dgm:spPr/>
    </dgm:pt>
    <dgm:pt modelId="{66A842DB-9EB5-4C93-A0B5-8D1DAEC34A36}" type="pres">
      <dgm:prSet presAssocID="{52A8BEB9-CBF9-4B3F-938D-41ABF9A01326}" presName="arrow" presStyleLbl="bgShp" presStyleIdx="0" presStyleCnt="1"/>
      <dgm:spPr/>
    </dgm:pt>
    <dgm:pt modelId="{7F54207B-1AAE-4F6D-86DA-EDC068149535}" type="pres">
      <dgm:prSet presAssocID="{52A8BEB9-CBF9-4B3F-938D-41ABF9A01326}" presName="arrowDiagram3" presStyleCnt="0"/>
      <dgm:spPr/>
    </dgm:pt>
    <dgm:pt modelId="{74AF4714-4DD7-44B2-9D0A-4C4E05B9FAA4}" type="pres">
      <dgm:prSet presAssocID="{95234397-7DBC-4CE9-A946-610BAB499DE9}" presName="bullet3a" presStyleLbl="node1" presStyleIdx="0" presStyleCnt="3"/>
      <dgm:spPr/>
    </dgm:pt>
    <dgm:pt modelId="{D2C839BA-7ECA-43D0-8415-E1ABB5AD63E2}" type="pres">
      <dgm:prSet presAssocID="{95234397-7DBC-4CE9-A946-610BAB499DE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02CA-CCE9-43E0-A744-0B566AEA7581}" type="pres">
      <dgm:prSet presAssocID="{21991268-8940-454A-8CAA-E68A8B41B6A6}" presName="bullet3b" presStyleLbl="node1" presStyleIdx="1" presStyleCnt="3"/>
      <dgm:spPr/>
    </dgm:pt>
    <dgm:pt modelId="{5B0B4942-4B87-48C1-8385-2B750849C47D}" type="pres">
      <dgm:prSet presAssocID="{21991268-8940-454A-8CAA-E68A8B41B6A6}" presName="textBox3b" presStyleLbl="revTx" presStyleIdx="1" presStyleCnt="3" custScaleX="152364" custLinFactNeighborX="6055" custLinFactNeighborY="16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09042-A303-42ED-94F6-B1685592ED3F}" type="pres">
      <dgm:prSet presAssocID="{D0891058-4A44-40A1-9F4A-E9721DEC95EF}" presName="bullet3c" presStyleLbl="node1" presStyleIdx="2" presStyleCnt="3"/>
      <dgm:spPr/>
    </dgm:pt>
    <dgm:pt modelId="{D3E08D4B-5352-4CC1-BE5F-D79E61CC7B6B}" type="pres">
      <dgm:prSet presAssocID="{D0891058-4A44-40A1-9F4A-E9721DEC95E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0B54A-8130-4FDC-9D7D-EA6858FBB09D}" srcId="{52A8BEB9-CBF9-4B3F-938D-41ABF9A01326}" destId="{95234397-7DBC-4CE9-A946-610BAB499DE9}" srcOrd="0" destOrd="0" parTransId="{C42D0A23-50BA-4CC0-81B1-DD2C8F247C16}" sibTransId="{491AE236-D9A6-471A-8C47-01E3D1C50A03}"/>
    <dgm:cxn modelId="{811908B2-854F-44DC-B963-EE72AF1F0104}" type="presOf" srcId="{52A8BEB9-CBF9-4B3F-938D-41ABF9A01326}" destId="{76C49E45-08A4-46A9-BF0E-C55C34A89E83}" srcOrd="0" destOrd="0" presId="urn:microsoft.com/office/officeart/2005/8/layout/arrow2"/>
    <dgm:cxn modelId="{404B73D7-B668-4730-85F9-1F2701348C63}" srcId="{52A8BEB9-CBF9-4B3F-938D-41ABF9A01326}" destId="{D0891058-4A44-40A1-9F4A-E9721DEC95EF}" srcOrd="2" destOrd="0" parTransId="{B198285D-A667-4D6E-829A-0CFCEF6A24A6}" sibTransId="{3380ADAA-6541-4340-AA53-F7BA8ED4BFEE}"/>
    <dgm:cxn modelId="{A1239C76-521E-4E64-922C-CDE0D8A2F890}" type="presOf" srcId="{95234397-7DBC-4CE9-A946-610BAB499DE9}" destId="{D2C839BA-7ECA-43D0-8415-E1ABB5AD63E2}" srcOrd="0" destOrd="0" presId="urn:microsoft.com/office/officeart/2005/8/layout/arrow2"/>
    <dgm:cxn modelId="{B32E165D-F1BB-49E5-B8B0-80C8CC3ED371}" type="presOf" srcId="{21991268-8940-454A-8CAA-E68A8B41B6A6}" destId="{5B0B4942-4B87-48C1-8385-2B750849C47D}" srcOrd="0" destOrd="0" presId="urn:microsoft.com/office/officeart/2005/8/layout/arrow2"/>
    <dgm:cxn modelId="{F42FB4C6-7362-4F3F-9EDF-12F85AB4F983}" type="presOf" srcId="{D0891058-4A44-40A1-9F4A-E9721DEC95EF}" destId="{D3E08D4B-5352-4CC1-BE5F-D79E61CC7B6B}" srcOrd="0" destOrd="0" presId="urn:microsoft.com/office/officeart/2005/8/layout/arrow2"/>
    <dgm:cxn modelId="{E6637269-FAD1-499A-8443-AD828CDA8A4C}" srcId="{52A8BEB9-CBF9-4B3F-938D-41ABF9A01326}" destId="{21991268-8940-454A-8CAA-E68A8B41B6A6}" srcOrd="1" destOrd="0" parTransId="{DCDBFB55-A957-46CD-B123-4B3843AD311F}" sibTransId="{6C240F8A-6DFB-483D-816E-235C570DAD0A}"/>
    <dgm:cxn modelId="{B3F9A12C-9EFD-446E-8584-20942B508E57}" type="presParOf" srcId="{76C49E45-08A4-46A9-BF0E-C55C34A89E83}" destId="{66A842DB-9EB5-4C93-A0B5-8D1DAEC34A36}" srcOrd="0" destOrd="0" presId="urn:microsoft.com/office/officeart/2005/8/layout/arrow2"/>
    <dgm:cxn modelId="{63EB72BE-F965-4429-9A12-FD98E3CC0442}" type="presParOf" srcId="{76C49E45-08A4-46A9-BF0E-C55C34A89E83}" destId="{7F54207B-1AAE-4F6D-86DA-EDC068149535}" srcOrd="1" destOrd="0" presId="urn:microsoft.com/office/officeart/2005/8/layout/arrow2"/>
    <dgm:cxn modelId="{61E31426-4BEA-4B3B-B772-A5CCBE912ED2}" type="presParOf" srcId="{7F54207B-1AAE-4F6D-86DA-EDC068149535}" destId="{74AF4714-4DD7-44B2-9D0A-4C4E05B9FAA4}" srcOrd="0" destOrd="0" presId="urn:microsoft.com/office/officeart/2005/8/layout/arrow2"/>
    <dgm:cxn modelId="{63A422F4-DC19-4394-8995-DB39CD95DD3B}" type="presParOf" srcId="{7F54207B-1AAE-4F6D-86DA-EDC068149535}" destId="{D2C839BA-7ECA-43D0-8415-E1ABB5AD63E2}" srcOrd="1" destOrd="0" presId="urn:microsoft.com/office/officeart/2005/8/layout/arrow2"/>
    <dgm:cxn modelId="{5740306D-484B-4BED-AA3D-A1769507E60D}" type="presParOf" srcId="{7F54207B-1AAE-4F6D-86DA-EDC068149535}" destId="{AA8202CA-CCE9-43E0-A744-0B566AEA7581}" srcOrd="2" destOrd="0" presId="urn:microsoft.com/office/officeart/2005/8/layout/arrow2"/>
    <dgm:cxn modelId="{15B92DC8-8F04-4996-9674-E48BFA4231DB}" type="presParOf" srcId="{7F54207B-1AAE-4F6D-86DA-EDC068149535}" destId="{5B0B4942-4B87-48C1-8385-2B750849C47D}" srcOrd="3" destOrd="0" presId="urn:microsoft.com/office/officeart/2005/8/layout/arrow2"/>
    <dgm:cxn modelId="{47A06899-D572-47D3-AC6B-B4184E2AC6AC}" type="presParOf" srcId="{7F54207B-1AAE-4F6D-86DA-EDC068149535}" destId="{90C09042-A303-42ED-94F6-B1685592ED3F}" srcOrd="4" destOrd="0" presId="urn:microsoft.com/office/officeart/2005/8/layout/arrow2"/>
    <dgm:cxn modelId="{CF47E100-6F59-4896-A5FA-0B7D1D25D20D}" type="presParOf" srcId="{7F54207B-1AAE-4F6D-86DA-EDC068149535}" destId="{D3E08D4B-5352-4CC1-BE5F-D79E61CC7B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842DB-9EB5-4C93-A0B5-8D1DAEC34A36}">
      <dsp:nvSpPr>
        <dsp:cNvPr id="0" name=""/>
        <dsp:cNvSpPr/>
      </dsp:nvSpPr>
      <dsp:spPr>
        <a:xfrm>
          <a:off x="487679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F4714-4DD7-44B2-9D0A-4C4E05B9FAA4}">
      <dsp:nvSpPr>
        <dsp:cNvPr id="0" name=""/>
        <dsp:cNvSpPr/>
      </dsp:nvSpPr>
      <dsp:spPr>
        <a:xfrm>
          <a:off x="1370258" y="2997814"/>
          <a:ext cx="180685" cy="1806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839BA-7ECA-43D0-8415-E1ABB5AD63E2}">
      <dsp:nvSpPr>
        <dsp:cNvPr id="0" name=""/>
        <dsp:cNvSpPr/>
      </dsp:nvSpPr>
      <dsp:spPr>
        <a:xfrm>
          <a:off x="1460601" y="3088157"/>
          <a:ext cx="1619219" cy="12552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4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Needs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460601" y="3088157"/>
        <a:ext cx="1619219" cy="1255242"/>
      </dsp:txXfrm>
    </dsp:sp>
    <dsp:sp modelId="{AA8202CA-CCE9-43E0-A744-0B566AEA7581}">
      <dsp:nvSpPr>
        <dsp:cNvPr id="0" name=""/>
        <dsp:cNvSpPr/>
      </dsp:nvSpPr>
      <dsp:spPr>
        <a:xfrm>
          <a:off x="2965155" y="1817278"/>
          <a:ext cx="326623" cy="326623"/>
        </a:xfrm>
        <a:prstGeom prst="ellipse">
          <a:avLst/>
        </a:prstGeom>
        <a:solidFill>
          <a:schemeClr val="accent3">
            <a:hueOff val="7134817"/>
            <a:satOff val="-15421"/>
            <a:lumOff val="-4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B4942-4B87-48C1-8385-2B750849C47D}">
      <dsp:nvSpPr>
        <dsp:cNvPr id="0" name=""/>
        <dsp:cNvSpPr/>
      </dsp:nvSpPr>
      <dsp:spPr>
        <a:xfrm>
          <a:off x="2792775" y="1980590"/>
          <a:ext cx="2541226" cy="23628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7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heat 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transfer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solar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ovens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792775" y="1980590"/>
        <a:ext cx="2541226" cy="2362809"/>
      </dsp:txXfrm>
    </dsp:sp>
    <dsp:sp modelId="{90C09042-A303-42ED-94F6-B1685592ED3F}">
      <dsp:nvSpPr>
        <dsp:cNvPr id="0" name=""/>
        <dsp:cNvSpPr/>
      </dsp:nvSpPr>
      <dsp:spPr>
        <a:xfrm>
          <a:off x="4883200" y="1098880"/>
          <a:ext cx="451713" cy="451713"/>
        </a:xfrm>
        <a:prstGeom prst="ellipse">
          <a:avLst/>
        </a:prstGeom>
        <a:solidFill>
          <a:schemeClr val="accent3">
            <a:hueOff val="14269633"/>
            <a:satOff val="-30842"/>
            <a:lumOff val="-9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08D4B-5352-4CC1-BE5F-D79E61CC7B6B}">
      <dsp:nvSpPr>
        <dsp:cNvPr id="0" name=""/>
        <dsp:cNvSpPr/>
      </dsp:nvSpPr>
      <dsp:spPr>
        <a:xfrm>
          <a:off x="5109057" y="1324736"/>
          <a:ext cx="1667865" cy="30186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5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A well Understood problem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109057" y="1324736"/>
        <a:ext cx="1667865" cy="3018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We are trying to come up with a</a:t>
            </a:r>
            <a:r>
              <a:rPr lang="en-US" baseline="0" dirty="0" smtClean="0"/>
              <a:t> proper problem definition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We are determining</a:t>
            </a:r>
            <a:r>
              <a:rPr lang="en-US" baseline="0" dirty="0" smtClean="0"/>
              <a:t> our criteria in this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0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we</a:t>
            </a:r>
            <a:r>
              <a:rPr lang="en-US" baseline="0" dirty="0" smtClean="0"/>
              <a:t> are here at the very important “analysis” design step (step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3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try not to repeat any attributes/criteria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1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* Some</a:t>
            </a:r>
            <a:r>
              <a:rPr lang="en-US" b="1" baseline="0" dirty="0" smtClean="0"/>
              <a:t> important terminology here: attributes = criteria; concepts = </a:t>
            </a:r>
            <a:r>
              <a:rPr lang="en-US" b="1" baseline="0" smtClean="0"/>
              <a:t>alternative </a:t>
            </a:r>
            <a:r>
              <a:rPr lang="en-US" b="1" baseline="0" smtClean="0"/>
              <a:t>solutions; </a:t>
            </a:r>
            <a:r>
              <a:rPr lang="en-US" b="1" baseline="0" dirty="0" smtClean="0"/>
              <a:t>scenario = division of weights (e.g. compromise = equal weights); rates = score for each attribute (1-10)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Now repeat for</a:t>
            </a:r>
            <a:r>
              <a:rPr lang="en-US" baseline="0" dirty="0" smtClean="0"/>
              <a:t> scenario 3; Q: which highest score to take? A: usually best to take –globally- highest scenario (read next slide for more tips)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942-1615-48E4-8329-54DFB8468C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D9F-A6EF-41F4-AA0A-368D1B9D85B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2F7-6C40-4079-80DD-DD6BBB29C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07D-FF39-43AA-A492-6233AF23BE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A4F4-C9CA-448C-8810-0799559E3B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277C-3D0F-4D68-AF98-E171E58012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828-3076-42AC-AC33-A2D7C029866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08C-D783-44DC-AB27-DC2E630BF16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AD0-4789-44F8-A07C-B30EC8D2BD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146-E6EB-42D9-8DD5-947BA1EAAD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6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3469F4-9133-4928-88A6-42C9651E3F7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27/11/2017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4004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70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10.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400" b="1" i="1" dirty="0"/>
              <a:t>Concept Generation and Evaluation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1812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2017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uscmed.com/wp-content/uploads/2013/06/short-time-car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3978340"/>
            <a:ext cx="1318495" cy="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03049"/>
            <a:ext cx="1829692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0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E13C3E-7F04-4A56-A45F-C6CECA41C940}" type="slidenum">
              <a:rPr lang="ar-SA"/>
              <a:pPr/>
              <a:t>10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2474" y="3577074"/>
            <a:ext cx="5061155" cy="30495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2960250"/>
            <a:ext cx="368007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2800" b="1" spc="75" dirty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Time = Shortly after </a:t>
            </a: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/>
            </a:r>
            <a:b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</a:b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Cover is Removed</a:t>
            </a:r>
            <a:endParaRPr lang="ar-SA" sz="2800" b="1" spc="75" dirty="0">
              <a:solidFill>
                <a:schemeClr val="accent3">
                  <a:lumMod val="60000"/>
                  <a:lumOff val="40000"/>
                </a:schemeClr>
              </a:solidFill>
              <a:cs typeface="+mj-cs"/>
            </a:endParaRPr>
          </a:p>
        </p:txBody>
      </p:sp>
      <p:pic>
        <p:nvPicPr>
          <p:cNvPr id="7170" name="Picture 2" descr="http://cdn.ttgtmedia.com/rms/computerweekly/photogalleries/233974/383_20_7-pick-your-start-and-end-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788849"/>
            <a:ext cx="1140684" cy="10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09704" y="266506"/>
            <a:ext cx="6705696" cy="2781494"/>
            <a:chOff x="2209704" y="126991"/>
            <a:chExt cx="6705696" cy="2781494"/>
          </a:xfrm>
        </p:grpSpPr>
        <p:pic>
          <p:nvPicPr>
            <p:cNvPr id="14340" name="Picture 10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7044"/>
            <a:stretch/>
          </p:blipFill>
          <p:spPr bwMode="auto">
            <a:xfrm>
              <a:off x="3886200" y="126991"/>
              <a:ext cx="5029200" cy="278149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" name="Line Callout 2 (Accent Bar) 1"/>
            <p:cNvSpPr/>
            <p:nvPr/>
          </p:nvSpPr>
          <p:spPr>
            <a:xfrm flipH="1">
              <a:off x="2209704" y="1063010"/>
              <a:ext cx="1076762" cy="48404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0833"/>
                <a:gd name="adj6" fmla="val -175864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Cover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800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a long time after “0"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053" r="788"/>
          <a:stretch/>
        </p:blipFill>
        <p:spPr>
          <a:xfrm>
            <a:off x="2241173" y="2133600"/>
            <a:ext cx="5760720" cy="3429000"/>
          </a:xfr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2FAEFCD8-F5B5-48BD-BD46-5920725AA479}" type="slidenum">
              <a:rPr lang="ar-SA" sz="1600" b="1"/>
              <a:pPr/>
              <a:t>11</a:t>
            </a:fld>
            <a:endParaRPr lang="en-US" b="1" dirty="0"/>
          </a:p>
        </p:txBody>
      </p:sp>
      <p:pic>
        <p:nvPicPr>
          <p:cNvPr id="8194" name="Picture 2" descr="http://www.lowdensitylifestyle.com/media/uploads/2009/09/sands-of-tim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0630"/>
            <a:ext cx="1576889" cy="10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Summarizing what we know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2133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b="1" u="sng" dirty="0"/>
              <a:t>We want </a:t>
            </a:r>
            <a:r>
              <a:rPr lang="en-US" sz="2800" b="1" dirty="0"/>
              <a:t>the </a:t>
            </a:r>
            <a:r>
              <a:rPr lang="en-US" sz="2800" b="1" u="sng" dirty="0"/>
              <a:t>largest ΔT</a:t>
            </a:r>
            <a:r>
              <a:rPr lang="en-US" sz="2800" b="1" dirty="0"/>
              <a:t> we can get for a </a:t>
            </a:r>
            <a:r>
              <a:rPr lang="en-US" sz="2800" b="1" u="sng" dirty="0"/>
              <a:t>given </a:t>
            </a:r>
            <a:r>
              <a:rPr lang="en-US" sz="2800" b="1" u="sng" dirty="0" smtClean="0"/>
              <a:t>cost</a:t>
            </a:r>
            <a:endParaRPr lang="en-US" sz="2800" b="1" u="sng" dirty="0"/>
          </a:p>
          <a:p>
            <a:pPr>
              <a:lnSpc>
                <a:spcPct val="70000"/>
              </a:lnSpc>
            </a:pPr>
            <a:r>
              <a:rPr lang="en-US" sz="2800" b="1" dirty="0"/>
              <a:t>To get a larger ΔT, we need </a:t>
            </a:r>
            <a:r>
              <a:rPr lang="en-US" sz="2800" b="1" u="sng" dirty="0"/>
              <a:t>either</a:t>
            </a:r>
            <a:r>
              <a:rPr lang="en-US" sz="2800" b="1" dirty="0"/>
              <a:t> to: 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sz="2800" b="1" u="sng" dirty="0"/>
              <a:t> Power </a:t>
            </a: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smtClean="0"/>
              <a:t>get more sun into the oven)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Decrease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Power </a:t>
            </a:r>
            <a:r>
              <a:rPr lang="en-US" sz="2800" b="1" u="sng" dirty="0">
                <a:solidFill>
                  <a:srgbClr val="FF0000"/>
                </a:solidFill>
              </a:rPr>
              <a:t>out</a:t>
            </a:r>
            <a:r>
              <a:rPr lang="en-US" sz="2800" b="1" dirty="0"/>
              <a:t> for a given </a:t>
            </a:r>
            <a:r>
              <a:rPr lang="en-US" sz="2800" b="1" dirty="0" smtClean="0"/>
              <a:t>ΔT (reduce the rate at which energy is leaving the oven) </a:t>
            </a:r>
            <a:endParaRPr lang="en-US" sz="2800" b="1" dirty="0"/>
          </a:p>
          <a:p>
            <a:pPr marL="0" indent="0">
              <a:lnSpc>
                <a:spcPct val="70000"/>
              </a:lnSpc>
              <a:buNone/>
            </a:pPr>
            <a:endParaRPr lang="en-US" sz="2800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136ACA74-3AA8-4738-A9BF-500DBB488060}" type="slidenum">
              <a:rPr lang="ar-SA" sz="1600" b="1"/>
              <a:pPr/>
              <a:t>12</a:t>
            </a:fld>
            <a:endParaRPr lang="en-US" sz="1600" b="1" dirty="0"/>
          </a:p>
        </p:txBody>
      </p:sp>
      <p:pic>
        <p:nvPicPr>
          <p:cNvPr id="5" name="Picture 6" descr="http://www.bernardotech.org/images/bo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09297"/>
            <a:ext cx="2413441" cy="181120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blipFill rotWithShape="0">
                <a:blip r:embed="rId4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blipFill rotWithShape="0">
                <a:blip r:embed="rId5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Increasing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</a:t>
            </a:r>
            <a:endParaRPr lang="en-US" sz="3200" b="1" baseline="-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792" y="644208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13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8224" y="2121736"/>
            <a:ext cx="3659976" cy="40318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What determines </a:t>
            </a:r>
            <a:r>
              <a:rPr lang="en-US" b="1" dirty="0" err="1" smtClean="0">
                <a:latin typeface="+mn-lt"/>
              </a:rPr>
              <a:t>Power</a:t>
            </a:r>
            <a:r>
              <a:rPr lang="en-US" b="1" baseline="-25000" dirty="0" err="1" smtClean="0">
                <a:latin typeface="+mn-lt"/>
              </a:rPr>
              <a:t>in</a:t>
            </a:r>
            <a:r>
              <a:rPr lang="en-US" b="1" dirty="0">
                <a:latin typeface="+mn-lt"/>
              </a:rPr>
              <a:t>:</a:t>
            </a: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Sun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Angle light hits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Color of oven Wall*</a:t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To increase </a:t>
            </a:r>
            <a:r>
              <a:rPr lang="en-US" b="1" u="sng" dirty="0" err="1" smtClean="0"/>
              <a:t>Power</a:t>
            </a:r>
            <a:r>
              <a:rPr lang="en-US" b="1" u="sng" baseline="-25000" dirty="0" err="1" smtClean="0"/>
              <a:t>in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b="1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Bigger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Thinner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window*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Intensity = 1,000 W/m</a:t>
            </a:r>
            <a:r>
              <a:rPr lang="en-US" b="1" baseline="30000" dirty="0" smtClean="0"/>
              <a:t>2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09800" y="1981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Increase the area</a:t>
            </a:r>
            <a:endParaRPr lang="en-US" b="1" baseline="30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8578" y="640080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14</a:t>
            </a:fld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55671" y="2656344"/>
            <a:ext cx="4471096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Energy leaves the oven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Radiation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(back out window)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Conduction and Convection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back out window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sides of oven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bottom of oven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2052"/>
          <a:stretch/>
        </p:blipFill>
        <p:spPr bwMode="auto">
          <a:xfrm>
            <a:off x="533400" y="1752600"/>
            <a:ext cx="3840480" cy="44100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u="sng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</a:t>
            </a:r>
            <a:r>
              <a:rPr lang="en-US" sz="2800" b="1" dirty="0" smtClean="0">
                <a:solidFill>
                  <a:srgbClr val="FF0000"/>
                </a:solidFill>
              </a:rPr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rgbClr val="FF0000"/>
                </a:solidFill>
              </a:rPr>
              <a:t>25 </a:t>
            </a:r>
            <a:r>
              <a:rPr lang="en-US" sz="2800" b="1" dirty="0">
                <a:solidFill>
                  <a:srgbClr val="FF0000"/>
                </a:solidFill>
              </a:rPr>
              <a:t>W /(m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°C)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when T inside oven = 150°C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 W/(m</a:t>
            </a:r>
            <a:r>
              <a:rPr lang="en-US" sz="2800" b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°C) </a:t>
            </a:r>
            <a:r>
              <a:rPr lang="en-US" sz="2800" b="1" dirty="0" smtClean="0"/>
              <a:t>for a thicker window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Sides and Bottom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/>
              <a:t> About </a:t>
            </a:r>
            <a:r>
              <a:rPr lang="en-US" sz="2800" b="1" dirty="0" smtClean="0">
                <a:solidFill>
                  <a:srgbClr val="FFFF00"/>
                </a:solidFill>
              </a:rPr>
              <a:t>1.5 </a:t>
            </a:r>
            <a:r>
              <a:rPr lang="en-US" sz="2800" b="1" dirty="0">
                <a:solidFill>
                  <a:srgbClr val="FFFF00"/>
                </a:solidFill>
              </a:rPr>
              <a:t>W/(m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°C)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60000"/>
              </a:lnSpc>
              <a:buNone/>
            </a:pPr>
            <a:r>
              <a:rPr lang="en-US" sz="2800" b="1" dirty="0" smtClean="0"/>
              <a:t>More heat is lost through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Therefore, you want a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smaller</a:t>
            </a:r>
            <a:r>
              <a:rPr lang="en-US" sz="2800" b="1" u="sng" dirty="0" smtClean="0"/>
              <a:t>,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thicker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window</a:t>
            </a:r>
            <a:r>
              <a:rPr lang="en-US" sz="2800" b="1" dirty="0" smtClean="0"/>
              <a:t> to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     keep heat in!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Some </a:t>
            </a:r>
            <a:r>
              <a:rPr lang="en-US" sz="2800" b="1" u="sng" dirty="0" smtClean="0"/>
              <a:t>good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insulation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on sides </a:t>
            </a:r>
            <a:r>
              <a:rPr lang="en-US" sz="2800" b="1" dirty="0" smtClean="0"/>
              <a:t>and bottom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38886"/>
            <a:ext cx="628815" cy="276228"/>
          </a:xfrm>
          <a:noFill/>
        </p:spPr>
        <p:txBody>
          <a:bodyPr/>
          <a:lstStyle/>
          <a:p>
            <a:fld id="{EC2FCE62-B135-42C4-97E1-6A356CB7D4EE}" type="slidenum">
              <a:rPr lang="ar-SA" sz="1600" b="1"/>
              <a:pPr/>
              <a:t>15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78" y="2362200"/>
            <a:ext cx="1905000" cy="180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5410200" cy="7620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Putting it all Together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047750"/>
            <a:ext cx="8229600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/>
              <a:t>To </a:t>
            </a:r>
            <a:r>
              <a:rPr lang="en-US" sz="2800" b="1" u="sng" dirty="0"/>
              <a:t>increase </a:t>
            </a:r>
            <a:r>
              <a:rPr lang="en-US" sz="2800" b="1" u="sng" dirty="0" err="1"/>
              <a:t>Power</a:t>
            </a:r>
            <a:r>
              <a:rPr lang="en-US" sz="2800" b="1" u="sng" baseline="-25000" dirty="0" err="1"/>
              <a:t>in</a:t>
            </a:r>
            <a:endParaRPr lang="en-US" sz="2800" b="1" u="sng" baseline="-25000" dirty="0"/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size</a:t>
            </a:r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0000"/>
                </a:solidFill>
              </a:rPr>
              <a:t>Decrease window thickness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To </a:t>
            </a:r>
            <a:r>
              <a:rPr lang="en-US" sz="2800" b="1" u="sng" dirty="0" smtClean="0"/>
              <a:t>decrease </a:t>
            </a:r>
            <a:r>
              <a:rPr lang="en-US" sz="2800" b="1" u="sng" dirty="0" err="1" smtClean="0"/>
              <a:t>Power</a:t>
            </a:r>
            <a:r>
              <a:rPr lang="en-US" sz="2800" b="1" u="sng" baseline="-25000" dirty="0" err="1" smtClean="0"/>
              <a:t>out</a:t>
            </a:r>
            <a:endParaRPr lang="en-US" sz="2800" b="1" u="sng" baseline="-25000" dirty="0" smtClean="0"/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Decrease </a:t>
            </a:r>
            <a:r>
              <a:rPr lang="en-US" sz="2800" b="1" u="sng" dirty="0">
                <a:solidFill>
                  <a:srgbClr val="FF0000"/>
                </a:solidFill>
              </a:rPr>
              <a:t>window</a:t>
            </a:r>
            <a:r>
              <a:rPr lang="en-US" sz="2800" b="1" u="sng" dirty="0" smtClean="0">
                <a:solidFill>
                  <a:srgbClr val="FF0000"/>
                </a:solidFill>
              </a:rPr>
              <a:t> size</a:t>
            </a:r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thickness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Conflicting objectives</a:t>
            </a:r>
            <a:r>
              <a:rPr lang="en-US" sz="2800" b="1" dirty="0"/>
              <a:t>? well, this is Engineering Design; you must make </a:t>
            </a:r>
            <a:r>
              <a:rPr lang="en-US" sz="2800" b="1" dirty="0" smtClean="0"/>
              <a:t>tradeoffs (compromise</a:t>
            </a:r>
            <a:r>
              <a:rPr lang="en-US" sz="2800" b="1" dirty="0"/>
              <a:t>)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5217C3E6-8C65-4621-9A40-88012845F06D}" type="slidenum">
              <a:rPr lang="ar-SA" sz="1600" b="1"/>
              <a:pPr/>
              <a:t>16</a:t>
            </a:fld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90197"/>
            <a:ext cx="1676400" cy="184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188" b="1257"/>
          <a:stretch/>
        </p:blipFill>
        <p:spPr>
          <a:xfrm>
            <a:off x="76200" y="1047750"/>
            <a:ext cx="100584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2081683"/>
            <a:ext cx="2057400" cy="1636970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9910"/>
            <a:ext cx="8153400" cy="7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685983" eaLnBrk="1" hangingPunct="1">
              <a:lnSpc>
                <a:spcPct val="90000"/>
              </a:lnSpc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 Generation (Brainstorming)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0789"/>
            <a:ext cx="20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No Reflector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7273" r="13599" b="9091"/>
          <a:stretch/>
        </p:blipFill>
        <p:spPr>
          <a:xfrm>
            <a:off x="3581400" y="2087126"/>
            <a:ext cx="2047507" cy="163152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3553" y="127418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Single Flat Reflector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9718"/>
            <a:ext cx="2146343" cy="160768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81200" y="541740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Open Corners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23324"/>
          <a:stretch/>
        </p:blipFill>
        <p:spPr>
          <a:xfrm>
            <a:off x="5029200" y="3777061"/>
            <a:ext cx="2047507" cy="16459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29200" y="540492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Closed Corners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64" y="2105935"/>
            <a:ext cx="2009056" cy="16278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29324" y="1620018"/>
            <a:ext cx="14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Parabolic</a:t>
            </a:r>
          </a:p>
        </p:txBody>
      </p:sp>
    </p:spTree>
    <p:extLst>
      <p:ext uri="{BB962C8B-B14F-4D97-AF65-F5344CB8AC3E}">
        <p14:creationId xmlns:p14="http://schemas.microsoft.com/office/powerpoint/2010/main" val="20713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18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u="sng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u="sng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</a:t>
            </a:r>
            <a:r>
              <a:rPr lang="en-US" sz="2600" b="1" u="sng" dirty="0" smtClean="0"/>
              <a:t>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</a:t>
            </a:r>
            <a:r>
              <a:rPr lang="en-US" sz="2600" b="1" u="sng" dirty="0" smtClean="0"/>
              <a:t>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Applying weight-and-rate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41148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Features/attributes </a:t>
            </a:r>
            <a:r>
              <a:rPr lang="en-US" sz="2800" b="1" dirty="0"/>
              <a:t>of the solar </a:t>
            </a:r>
            <a:r>
              <a:rPr lang="en-US" sz="2800" b="1" dirty="0" smtClean="0"/>
              <a:t>viewed important:</a:t>
            </a:r>
            <a:endParaRPr lang="en-US" sz="2800" b="1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Direct Energy</a:t>
            </a:r>
            <a:r>
              <a:rPr lang="en-US" sz="2650" b="1" dirty="0"/>
              <a:t> into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Easy to Manufacture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Room for Error</a:t>
            </a:r>
            <a:r>
              <a:rPr lang="en-US" sz="2650" b="1" dirty="0"/>
              <a:t> in Aim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Hold Energy in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Durable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800" b="1" u="sng" dirty="0"/>
              <a:t>Keep attributes as independent</a:t>
            </a:r>
            <a:r>
              <a:rPr lang="en-US" sz="2800" b="1" dirty="0"/>
              <a:t> as possible</a:t>
            </a:r>
            <a:r>
              <a:rPr lang="en-US" sz="2800" b="1" dirty="0" smtClean="0"/>
              <a:t>!*</a:t>
            </a:r>
            <a:endParaRPr lang="en-US" sz="2800" b="1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685" y="6324600"/>
            <a:ext cx="628815" cy="276228"/>
          </a:xfrm>
          <a:noFill/>
        </p:spPr>
        <p:txBody>
          <a:bodyPr/>
          <a:lstStyle/>
          <a:p>
            <a:fld id="{6534EF0F-4F31-4CE9-81B5-2B103C486B82}" type="slidenum">
              <a:rPr lang="ar-SA" sz="1600" b="1"/>
              <a:pPr/>
              <a:t>19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00200"/>
            <a:ext cx="2133785" cy="2145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627923" cy="6005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58411"/>
            <a:ext cx="79920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So far you should know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Interpret the </a:t>
            </a:r>
            <a:r>
              <a:rPr lang="en-US" sz="2800" u="sng" dirty="0" smtClean="0">
                <a:latin typeface="+mn-lt"/>
              </a:rPr>
              <a:t>needs</a:t>
            </a:r>
            <a:r>
              <a:rPr lang="en-US" sz="2800" dirty="0" smtClean="0">
                <a:latin typeface="+mn-lt"/>
              </a:rPr>
              <a:t> and analyze them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Specify the </a:t>
            </a:r>
            <a:r>
              <a:rPr lang="en-US" sz="2800" u="sng" dirty="0" smtClean="0">
                <a:latin typeface="+mn-lt"/>
              </a:rPr>
              <a:t>objectives</a:t>
            </a:r>
            <a:r>
              <a:rPr lang="en-US" sz="2800" dirty="0" smtClean="0">
                <a:latin typeface="+mn-lt"/>
              </a:rPr>
              <a:t> (primary and secondary)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Determine the </a:t>
            </a:r>
            <a:r>
              <a:rPr lang="en-US" sz="2800" u="sng" dirty="0" smtClean="0">
                <a:latin typeface="+mn-lt"/>
              </a:rPr>
              <a:t>human factors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Formulate the </a:t>
            </a:r>
            <a:r>
              <a:rPr lang="en-US" sz="2800" u="sng" dirty="0" smtClean="0">
                <a:latin typeface="+mn-lt"/>
              </a:rPr>
              <a:t>constraints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criteria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onduct a </a:t>
            </a:r>
            <a:r>
              <a:rPr lang="en-US" sz="2800" u="sng" dirty="0" smtClean="0">
                <a:latin typeface="+mn-lt"/>
              </a:rPr>
              <a:t>morphological </a:t>
            </a:r>
            <a:r>
              <a:rPr lang="en-US" sz="2800" u="sng" dirty="0">
                <a:latin typeface="+mn-lt"/>
              </a:rPr>
              <a:t>analysis</a:t>
            </a:r>
            <a:r>
              <a:rPr lang="en-US" sz="2800" dirty="0">
                <a:latin typeface="+mn-lt"/>
              </a:rPr>
              <a:t> and generate concepts.</a:t>
            </a:r>
          </a:p>
          <a:p>
            <a:pPr>
              <a:spcBef>
                <a:spcPts val="600"/>
              </a:spcBef>
            </a:pPr>
            <a:r>
              <a:rPr lang="en-US" sz="2800" u="sng" dirty="0" smtClean="0">
                <a:latin typeface="+mn-lt"/>
              </a:rPr>
              <a:t>Today</a:t>
            </a:r>
            <a:r>
              <a:rPr lang="en-US" sz="2800" dirty="0" smtClean="0">
                <a:latin typeface="+mn-lt"/>
              </a:rPr>
              <a:t> you will learn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Evaluate alternatives through the </a:t>
            </a:r>
            <a:br>
              <a:rPr lang="en-US" sz="2800" dirty="0" smtClean="0">
                <a:latin typeface="+mn-lt"/>
              </a:rPr>
            </a:br>
            <a:r>
              <a:rPr 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weight-and-rate</a:t>
            </a:r>
            <a:r>
              <a:rPr lang="en-US" sz="2800" b="1" u="sng" dirty="0" smtClean="0">
                <a:latin typeface="+mn-lt"/>
              </a:rPr>
              <a:t> </a:t>
            </a:r>
            <a:r>
              <a:rPr lang="en-US" sz="2800" u="sng" dirty="0" smtClean="0">
                <a:latin typeface="+mn-lt"/>
              </a:rPr>
              <a:t>technique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This will be covered through a </a:t>
            </a:r>
            <a:r>
              <a:rPr lang="en-US" sz="2800" u="sng" dirty="0" smtClean="0">
                <a:solidFill>
                  <a:srgbClr val="FFC000"/>
                </a:solidFill>
                <a:latin typeface="+mn-lt"/>
              </a:rPr>
              <a:t>“solar oven”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design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08" y="4191000"/>
            <a:ext cx="204843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20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83721" y="1219201"/>
            <a:ext cx="8305800" cy="137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Once alternative concepts are determined, </a:t>
            </a:r>
            <a:r>
              <a:rPr lang="en-US" sz="2800" b="1" u="sng" dirty="0" smtClean="0"/>
              <a:t>rate </a:t>
            </a:r>
            <a:r>
              <a:rPr lang="en-US" sz="2800" b="1" u="sng" dirty="0"/>
              <a:t>each </a:t>
            </a:r>
            <a:r>
              <a:rPr lang="en-US" sz="2800" b="1" u="sng" dirty="0" smtClean="0"/>
              <a:t>attribute</a:t>
            </a:r>
            <a:r>
              <a:rPr lang="en-US" sz="2800" b="1" dirty="0" smtClean="0"/>
              <a:t> for each alternative concept on a </a:t>
            </a:r>
            <a:r>
              <a:rPr lang="en-US" sz="2800" b="1" u="sng" dirty="0" smtClean="0"/>
              <a:t>scale from </a:t>
            </a:r>
            <a:r>
              <a:rPr lang="en-US" sz="2800" b="1" u="sng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(worst) </a:t>
            </a:r>
            <a:r>
              <a:rPr lang="en-US" sz="2800" b="1" u="sng" dirty="0"/>
              <a:t>to</a:t>
            </a:r>
            <a:r>
              <a:rPr lang="en-US" sz="2800" b="1" u="sng" dirty="0">
                <a:solidFill>
                  <a:srgbClr val="FFFF00"/>
                </a:solidFill>
              </a:rPr>
              <a:t> 10</a:t>
            </a:r>
            <a:r>
              <a:rPr lang="en-US" sz="2800" b="1" dirty="0">
                <a:solidFill>
                  <a:srgbClr val="FFFF00"/>
                </a:solidFill>
              </a:rPr>
              <a:t> (best)</a:t>
            </a:r>
          </a:p>
          <a:p>
            <a:endParaRPr lang="en-US" sz="2800" b="1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D599064E-8C2D-4899-97A4-4FF2FB18AE65}" type="slidenum">
              <a:rPr lang="ar-SA" sz="1600" b="1"/>
              <a:pPr/>
              <a:t>21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2588080"/>
            <a:ext cx="3514725" cy="3543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710319"/>
            <a:ext cx="4572000" cy="2986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For the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solar oven example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, we will only use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three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 alternative </a:t>
            </a:r>
            <a:r>
              <a:rPr lang="en-US" sz="2800" b="1" u="sng" dirty="0" smtClean="0">
                <a:solidFill>
                  <a:prstClr val="white"/>
                </a:solidFill>
                <a:latin typeface="Corbel"/>
              </a:rPr>
              <a:t>concepts*</a:t>
            </a:r>
            <a:r>
              <a:rPr lang="en-US" sz="2800" b="1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and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four attributes</a:t>
            </a:r>
          </a:p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Normally, you would have more concepts and more attributes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 smtClean="0">
                <a:solidFill>
                  <a:srgbClr val="FFC000"/>
                </a:solidFill>
                <a:latin typeface="+mn-lt"/>
              </a:rPr>
              <a:t>most light in</a:t>
            </a:r>
            <a:r>
              <a:rPr lang="en-US" u="sng" dirty="0" smtClean="0">
                <a:latin typeface="+mn-lt"/>
              </a:rPr>
              <a:t>”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40,5,15,40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52399"/>
            <a:ext cx="4054929" cy="7761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471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23</a:t>
            </a:fld>
            <a:endParaRPr lang="en-US" sz="1600" b="1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24273"/>
              </p:ext>
            </p:extLst>
          </p:nvPr>
        </p:nvGraphicFramePr>
        <p:xfrm>
          <a:off x="473529" y="1905000"/>
          <a:ext cx="7527471" cy="46774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83871"/>
                <a:gridCol w="990600"/>
                <a:gridCol w="1219200"/>
                <a:gridCol w="1295400"/>
                <a:gridCol w="1143000"/>
                <a:gridCol w="1295400"/>
              </a:tblGrid>
              <a:tr h="87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Direct Energy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Manufacturability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Flexibility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Holding Energy in Oven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Score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63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Weights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window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46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3: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Parabolic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071" y="939463"/>
            <a:ext cx="597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>
                <a:solidFill>
                  <a:srgbClr val="FFC000"/>
                </a:solidFill>
                <a:latin typeface="+mn-lt"/>
              </a:rPr>
              <a:t>compromise</a:t>
            </a:r>
            <a:r>
              <a:rPr lang="en-US" u="sng" dirty="0" smtClean="0">
                <a:latin typeface="+mn-lt"/>
              </a:rPr>
              <a:t>” Scenario*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25</a:t>
            </a:r>
            <a:r>
              <a:rPr lang="en-US" u="sng" dirty="0">
                <a:latin typeface="+mn-lt"/>
              </a:rPr>
              <a:t>, 25 , 25, 25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543800" y="48006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57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Remarks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105400" cy="42672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Decision matrices</a:t>
            </a:r>
            <a:r>
              <a:rPr lang="en-US" sz="2800" b="1" dirty="0"/>
              <a:t> </a:t>
            </a:r>
            <a:r>
              <a:rPr lang="en-US" sz="2800" b="1" dirty="0" smtClean="0"/>
              <a:t>(weight-and-rate) are </a:t>
            </a:r>
            <a:r>
              <a:rPr lang="en-US" sz="2800" b="1" u="sng" dirty="0"/>
              <a:t>helpful</a:t>
            </a:r>
            <a:r>
              <a:rPr lang="en-US" sz="2800" b="1" dirty="0"/>
              <a:t> tools </a:t>
            </a:r>
            <a:r>
              <a:rPr lang="en-US" sz="2800" b="1" u="sng" dirty="0"/>
              <a:t>for exploring trade-offs</a:t>
            </a:r>
          </a:p>
          <a:p>
            <a:r>
              <a:rPr lang="en-US" sz="2800" b="1" u="sng" dirty="0" smtClean="0"/>
              <a:t>Use </a:t>
            </a:r>
            <a:r>
              <a:rPr lang="en-US" sz="2800" b="1" u="sng" dirty="0"/>
              <a:t>more than one </a:t>
            </a:r>
            <a:r>
              <a:rPr lang="en-US" sz="2800" b="1" u="sng" dirty="0" smtClean="0"/>
              <a:t>scenario</a:t>
            </a:r>
            <a:r>
              <a:rPr lang="en-US" sz="2800" b="1" dirty="0" smtClean="0"/>
              <a:t> and do not </a:t>
            </a:r>
            <a:r>
              <a:rPr lang="en-US" sz="2800" b="1" dirty="0"/>
              <a:t>be driven by a single-objective </a:t>
            </a:r>
            <a:r>
              <a:rPr lang="en-US" sz="2800" b="1" dirty="0" smtClean="0"/>
              <a:t>mentality</a:t>
            </a:r>
          </a:p>
          <a:p>
            <a:r>
              <a:rPr lang="en-US" sz="2800" b="1" dirty="0" smtClean="0"/>
              <a:t>You do </a:t>
            </a:r>
            <a:r>
              <a:rPr lang="en-US" sz="2800" b="1" u="sng" dirty="0" smtClean="0"/>
              <a:t>not </a:t>
            </a:r>
            <a:r>
              <a:rPr lang="en-US" sz="2800" b="1" u="sng" dirty="0"/>
              <a:t>necessarily</a:t>
            </a:r>
            <a:r>
              <a:rPr lang="en-US" sz="2800" b="1" dirty="0"/>
              <a:t> have to use the one with the </a:t>
            </a:r>
            <a:r>
              <a:rPr lang="en-US" sz="2800" b="1" u="sng" dirty="0"/>
              <a:t>highest score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59887A00-CC7F-4AA9-B976-4FB0499155AF}" type="slidenum">
              <a:rPr lang="ar-SA" sz="1600" b="1"/>
              <a:pPr/>
              <a:t>24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36" y="1600200"/>
            <a:ext cx="3276600" cy="234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9" y="44250"/>
            <a:ext cx="3955222" cy="68090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38400" y="228600"/>
            <a:ext cx="6018131" cy="6462119"/>
            <a:chOff x="2973469" y="228600"/>
            <a:chExt cx="6018131" cy="6462119"/>
          </a:xfrm>
        </p:grpSpPr>
        <p:grpSp>
          <p:nvGrpSpPr>
            <p:cNvPr id="4" name="Group 3"/>
            <p:cNvGrpSpPr/>
            <p:nvPr/>
          </p:nvGrpSpPr>
          <p:grpSpPr>
            <a:xfrm>
              <a:off x="2973469" y="228600"/>
              <a:ext cx="6018131" cy="6272777"/>
              <a:chOff x="2744034" y="375661"/>
              <a:chExt cx="6018131" cy="6272777"/>
            </a:xfrm>
          </p:grpSpPr>
          <p:sp>
            <p:nvSpPr>
              <p:cNvPr id="5" name="Circular Arrow 4"/>
              <p:cNvSpPr/>
              <p:nvPr/>
            </p:nvSpPr>
            <p:spPr>
              <a:xfrm rot="11716375">
                <a:off x="5253554" y="3017521"/>
                <a:ext cx="1097280" cy="1097280"/>
              </a:xfrm>
              <a:prstGeom prst="circularArrow">
                <a:avLst>
                  <a:gd name="adj1" fmla="val 5689"/>
                  <a:gd name="adj2" fmla="val 340510"/>
                  <a:gd name="adj3" fmla="val 12688529"/>
                  <a:gd name="adj4" fmla="val 18082517"/>
                  <a:gd name="adj5" fmla="val 59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reeform 5"/>
              <p:cNvSpPr/>
              <p:nvPr/>
            </p:nvSpPr>
            <p:spPr>
              <a:xfrm rot="3485545">
                <a:off x="5499636" y="2469227"/>
                <a:ext cx="2409760" cy="95008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sz="2000" b="1" kern="1200" dirty="0" smtClean="0">
                    <a:solidFill>
                      <a:schemeClr val="bg1"/>
                    </a:solidFill>
                  </a:rPr>
                </a:b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Formulation</a:t>
                </a:r>
                <a:endParaRPr lang="en-US" sz="2000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568375" y="4147139"/>
                <a:ext cx="2467638" cy="91440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7134818"/>
                  <a:satOff val="-15421"/>
                  <a:lumOff val="-4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b="1" kern="1200" dirty="0" smtClean="0">
                    <a:solidFill>
                      <a:schemeClr val="bg1"/>
                    </a:solidFill>
                  </a:rPr>
                </a:br>
                <a:r>
                  <a:rPr lang="en-US" b="1" kern="1200" dirty="0" smtClean="0">
                    <a:solidFill>
                      <a:schemeClr val="bg1"/>
                    </a:solidFill>
                  </a:rPr>
                  <a:t>solving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 rot="17930308">
                <a:off x="3595096" y="2486490"/>
                <a:ext cx="2408989" cy="985758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14269635"/>
                  <a:satOff val="-30842"/>
                  <a:lumOff val="-9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Implementation</a:t>
                </a:r>
                <a:endParaRPr lang="en-US" sz="1700" b="1" kern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744034" y="375661"/>
                <a:ext cx="6018131" cy="6272777"/>
                <a:chOff x="2744034" y="375661"/>
                <a:chExt cx="6018131" cy="6272777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5218137" y="375661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1</a:t>
                  </a:r>
                  <a:r>
                    <a:rPr lang="en-US" sz="1050" b="1" kern="1200" dirty="0" smtClean="0"/>
                    <a:t> </a:t>
                  </a:r>
                  <a:r>
                    <a:rPr lang="en-US" sz="1200" b="1" kern="1200" dirty="0" smtClean="0"/>
                    <a:t>Customer Need</a:t>
                  </a:r>
                  <a:endParaRPr lang="en-US" sz="1200" b="1" kern="1200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080000">
                  <a:off x="6367438" y="97599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74721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2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Define Problem</a:t>
                  </a:r>
                  <a:endParaRPr lang="en-US" sz="1200" b="1" kern="1200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3240000">
                  <a:off x="7607420" y="187073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692240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3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Search</a:t>
                  </a:r>
                  <a:endParaRPr lang="en-US" sz="1200" b="1" kern="1200" dirty="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5400000">
                  <a:off x="8084674" y="3323432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8" rIns="85516" bIns="72221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692240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4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Criteria and </a:t>
                  </a:r>
                  <a:r>
                    <a:rPr lang="en-US" sz="1100" b="1" kern="1200" dirty="0" smtClean="0"/>
                    <a:t>Constraints</a:t>
                  </a:r>
                  <a:endParaRPr lang="en-US" sz="1100" b="1" kern="1200" dirty="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8360000">
                  <a:off x="7616904" y="4779213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74721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5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Alternative</a:t>
                  </a:r>
                  <a:r>
                    <a:rPr lang="en-US" sz="1200" b="1" kern="1200" dirty="0" smtClean="0"/>
                    <a:t> Solutions</a:t>
                  </a:r>
                  <a:endParaRPr lang="en-US" sz="1200" b="1" kern="1200" dirty="0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20520000">
                  <a:off x="6382783" y="5682017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218137" y="5578513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6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Analysis</a:t>
                  </a:r>
                  <a:endParaRPr lang="en-US" sz="1200" b="1" kern="1200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22680000">
                  <a:off x="4853704" y="5687005"/>
                  <a:ext cx="285058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68905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7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Decision</a:t>
                  </a:r>
                  <a:endParaRPr lang="en-US" sz="1200" b="1" kern="1200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24840000">
                  <a:off x="3613721" y="4792268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19" rIns="0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744034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8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Plan</a:t>
                  </a:r>
                  <a:endParaRPr lang="en-US" sz="1200" b="1" kern="1200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6200000">
                  <a:off x="3136468" y="3339567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2" tIns="72220" rIns="85518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744034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9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Implement</a:t>
                  </a:r>
                  <a:endParaRPr lang="en-US" sz="1200" b="1" kern="1200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8360000">
                  <a:off x="3604237" y="188378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1" tIns="72220" rIns="85517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68905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10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Evaluate</a:t>
                  </a:r>
                  <a:endParaRPr lang="en-US" sz="1200" b="1" kern="1200" dirty="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20520000">
                  <a:off x="4838358" y="98098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20" rIns="85516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</p:grpSp>
        </p:grpSp>
        <p:sp>
          <p:nvSpPr>
            <p:cNvPr id="30" name="5-Point Star 29"/>
            <p:cNvSpPr/>
            <p:nvPr/>
          </p:nvSpPr>
          <p:spPr>
            <a:xfrm>
              <a:off x="4189437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5715052" y="6312034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265448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28" y="37911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96" y="89734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31" y="213870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5" y="3780600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10185"/>
              </p:ext>
            </p:extLst>
          </p:nvPr>
        </p:nvGraphicFramePr>
        <p:xfrm>
          <a:off x="1676400" y="943692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47127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The Solar Oven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3919"/>
            <a:ext cx="586740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The </a:t>
            </a:r>
            <a:r>
              <a:rPr lang="en-US" sz="2800" b="1" u="sng" dirty="0" smtClean="0">
                <a:latin typeface="+mj-lt"/>
              </a:rPr>
              <a:t>first step</a:t>
            </a:r>
            <a:r>
              <a:rPr lang="en-US" sz="2800" b="1" dirty="0" smtClean="0">
                <a:latin typeface="+mj-lt"/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2800" b="1" dirty="0" smtClean="0">
                <a:latin typeface="+mj-lt"/>
              </a:rPr>
              <a:t> about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finding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solutions</a:t>
            </a:r>
            <a:r>
              <a:rPr lang="en-US" sz="2800" b="1" dirty="0" smtClean="0">
                <a:latin typeface="+mj-lt"/>
              </a:rPr>
              <a:t>; It is about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understanding</a:t>
            </a:r>
            <a:r>
              <a:rPr lang="en-US" sz="2800" b="1" u="sng" dirty="0" smtClean="0">
                <a:latin typeface="+mj-lt"/>
              </a:rPr>
              <a:t> the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problem</a:t>
            </a:r>
            <a:endParaRPr lang="en-US" sz="2800" b="1" u="sng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429" y="5104797"/>
            <a:ext cx="2274111" cy="1281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582" y="762000"/>
            <a:ext cx="5263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It is required to design a </a:t>
            </a:r>
            <a:r>
              <a:rPr lang="en-US" sz="2800" b="1" u="sng" dirty="0" smtClean="0">
                <a:latin typeface="+mj-lt"/>
              </a:rPr>
              <a:t>solar </a:t>
            </a:r>
            <a:r>
              <a:rPr lang="en-US" sz="2800" b="1" u="sng" dirty="0">
                <a:latin typeface="+mj-lt"/>
              </a:rPr>
              <a:t>oven</a:t>
            </a:r>
            <a:r>
              <a:rPr lang="en-US" sz="2800" b="1" dirty="0">
                <a:latin typeface="+mj-lt"/>
              </a:rPr>
              <a:t>. The oven should be </a:t>
            </a:r>
            <a:r>
              <a:rPr lang="en-US" sz="2800" b="1" u="sng" dirty="0">
                <a:latin typeface="+mj-lt"/>
              </a:rPr>
              <a:t>simple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>
                <a:latin typeface="+mj-lt"/>
              </a:rPr>
              <a:t>easy to manufacture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 smtClean="0">
                <a:latin typeface="+mj-lt"/>
              </a:rPr>
              <a:t>inexpensive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highly </a:t>
            </a:r>
            <a:r>
              <a:rPr lang="en-US" sz="2800" b="1" u="sng" dirty="0">
                <a:latin typeface="+mj-lt"/>
              </a:rPr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27463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4948616" cy="685800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Heat Transfer</a:t>
            </a:r>
            <a:endParaRPr lang="en-US" sz="2600" b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8109A-A4E4-4751-9E73-8F3652085116}" type="slidenum">
              <a:rPr lang="ar-SA"/>
              <a:pPr/>
              <a:t>5</a:t>
            </a:fld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08214" y="900114"/>
            <a:ext cx="8458200" cy="351948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 It occurs through one of three modes  when a ΔT exists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Conduction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Heat travels from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atom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to atom of a </a:t>
            </a: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</a:rPr>
              <a:t>solid</a:t>
            </a:r>
          </a:p>
          <a:p>
            <a:pPr marL="347755" lvl="2" inden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Doorknob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hot if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fire is on other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side</a:t>
            </a:r>
          </a:p>
          <a:p>
            <a:pPr marL="514350" indent="-51435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4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Convection</a:t>
            </a:r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With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</a:rPr>
              <a:t>gas or liquid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, the heat propagates as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molecules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move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When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you open the door of an oven, the temperature in the kitchen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increases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13" y="4114800"/>
            <a:ext cx="3026965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14" y="4136571"/>
            <a:ext cx="5763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685983" fontAlgn="auto">
              <a:spcBef>
                <a:spcPts val="4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+mj-lt"/>
              <a:buAutoNum type="arabicPeriod" startAt="3"/>
            </a:pPr>
            <a:r>
              <a:rPr lang="en-US" b="1" u="sng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Radiation</a:t>
            </a:r>
            <a:r>
              <a:rPr lang="en-US" b="1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A heated surface emits </a:t>
            </a:r>
            <a:r>
              <a:rPr lang="en-US" b="1" u="sng" dirty="0">
                <a:solidFill>
                  <a:srgbClr val="DB30C7">
                    <a:lumMod val="60000"/>
                    <a:lumOff val="40000"/>
                  </a:srgbClr>
                </a:solidFill>
                <a:latin typeface="Corbel"/>
              </a:rPr>
              <a:t>electromagnetic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waves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which carry energy away from the emitting object</a:t>
            </a:r>
            <a:b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</a:br>
            <a:r>
              <a:rPr lang="en-US" b="1" dirty="0">
                <a:solidFill>
                  <a:srgbClr val="F8B004">
                    <a:lumMod val="60000"/>
                    <a:lumOff val="40000"/>
                  </a:srgbClr>
                </a:solidFill>
                <a:latin typeface="Corbel"/>
              </a:rPr>
              <a:t>Example: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Heat felt from a brick wall that has been in the sun all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562600" cy="639762"/>
          </a:xfrm>
        </p:spPr>
        <p:txBody>
          <a:bodyPr>
            <a:normAutofit/>
          </a:bodyPr>
          <a:lstStyle/>
          <a:p>
            <a:pPr algn="l" defTabSz="685983"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Understanding the Problem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28815" cy="276228"/>
          </a:xfrm>
          <a:noFill/>
        </p:spPr>
        <p:txBody>
          <a:bodyPr/>
          <a:lstStyle/>
          <a:p>
            <a:fld id="{AF0F971C-3DD5-492A-9273-775F70E6DFBC}" type="slidenum">
              <a:rPr lang="ar-SA" sz="1600"/>
              <a:pPr/>
              <a:t>6</a:t>
            </a:fld>
            <a:endParaRPr lang="en-US" sz="1600" dirty="0"/>
          </a:p>
        </p:txBody>
      </p:sp>
      <p:pic>
        <p:nvPicPr>
          <p:cNvPr id="5" name="Picture 2" descr="Learning - Fea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8" y="1219201"/>
            <a:ext cx="28505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>
                    <a:ea typeface="Cambria Math" panose="02040503050406030204" pitchFamily="18" charset="0"/>
                  </a:rPr>
                  <a:t>Criteria</a:t>
                </a:r>
                <a:r>
                  <a:rPr lang="en-US" sz="2800" b="1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800" b="1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Minimize Cost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4219" t="-4386" r="-2954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5" y="2237015"/>
            <a:ext cx="2670279" cy="3072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39463"/>
            <a:ext cx="2438400" cy="74427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Key Ideas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55575" y="1005499"/>
            <a:ext cx="7393615" cy="3733800"/>
          </a:xfrm>
        </p:spPr>
        <p:txBody>
          <a:bodyPr>
            <a:normAutofit/>
          </a:bodyPr>
          <a:lstStyle/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Sunlight contains energy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a </a:t>
            </a:r>
            <a:r>
              <a:rPr lang="en-US" sz="2800" u="sng" dirty="0"/>
              <a:t>solar oven</a:t>
            </a:r>
            <a:r>
              <a:rPr lang="en-US" sz="2800" dirty="0"/>
              <a:t> that </a:t>
            </a:r>
            <a:r>
              <a:rPr lang="en-US" sz="2800" u="sng" dirty="0"/>
              <a:t>gets as hot </a:t>
            </a:r>
            <a:r>
              <a:rPr lang="en-US" sz="2800" u="sng" dirty="0" smtClean="0"/>
              <a:t>as possible</a:t>
            </a:r>
            <a:r>
              <a:rPr lang="en-US" sz="2800" dirty="0" smtClean="0"/>
              <a:t> </a:t>
            </a:r>
            <a:r>
              <a:rPr lang="en-US" sz="2800" dirty="0"/>
              <a:t>(highest temperature in oven chamber)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your </a:t>
            </a:r>
            <a:r>
              <a:rPr lang="en-US" sz="2800" u="sng" dirty="0"/>
              <a:t>oven</a:t>
            </a:r>
            <a:r>
              <a:rPr lang="en-US" sz="2800" dirty="0"/>
              <a:t> to </a:t>
            </a:r>
            <a:r>
              <a:rPr lang="en-US" sz="2800" u="sng" dirty="0"/>
              <a:t>receive solar energy easily</a:t>
            </a:r>
          </a:p>
          <a:p>
            <a:pPr marL="398463" lvl="1" indent="-171450" fontAlgn="base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also want your </a:t>
            </a:r>
            <a:r>
              <a:rPr lang="en-US" sz="2800" u="sng" dirty="0"/>
              <a:t>oven</a:t>
            </a:r>
            <a:r>
              <a:rPr lang="en-US" sz="2800" dirty="0"/>
              <a:t> </a:t>
            </a:r>
            <a:r>
              <a:rPr lang="en-US" sz="2800" u="sng" dirty="0" smtClean="0"/>
              <a:t>not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u="sng" dirty="0" smtClean="0"/>
              <a:t>lose</a:t>
            </a:r>
            <a:r>
              <a:rPr lang="en-US" sz="2800" dirty="0" smtClean="0"/>
              <a:t> the </a:t>
            </a:r>
            <a:r>
              <a:rPr lang="en-US" sz="2800" u="sng" dirty="0" smtClean="0"/>
              <a:t>solar </a:t>
            </a:r>
            <a:r>
              <a:rPr lang="en-US" sz="2800" u="sng" dirty="0"/>
              <a:t>energy</a:t>
            </a:r>
            <a:r>
              <a:rPr lang="en-US" sz="2800" dirty="0"/>
              <a:t> it has </a:t>
            </a:r>
            <a:r>
              <a:rPr lang="en-US" sz="2800" dirty="0" smtClean="0"/>
              <a:t>captured</a:t>
            </a:r>
            <a:endParaRPr 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234" y="6352454"/>
            <a:ext cx="628815" cy="276228"/>
          </a:xfrm>
          <a:noFill/>
        </p:spPr>
        <p:txBody>
          <a:bodyPr/>
          <a:lstStyle/>
          <a:p>
            <a:fld id="{BBEA0A00-12F9-4960-89C3-84AC7763ED57}" type="slidenum">
              <a:rPr lang="ar-SA" sz="1600" b="1"/>
              <a:pPr/>
              <a:t>7</a:t>
            </a:fld>
            <a:endParaRPr lang="en-US" sz="1600" b="1" dirty="0"/>
          </a:p>
        </p:txBody>
      </p:sp>
      <p:sp>
        <p:nvSpPr>
          <p:cNvPr id="2" name="AutoShape 6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10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4" name="Picture 14" descr="Stop climate 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5" y="331942"/>
            <a:ext cx="1322089" cy="12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37610"/>
            <a:ext cx="2560542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339"/>
            <a:ext cx="3276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Needs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58674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600" b="1" dirty="0" smtClean="0"/>
          </a:p>
          <a:p>
            <a:pPr eaLnBrk="1" hangingPunct="1"/>
            <a:r>
              <a:rPr lang="en-US" sz="2800" b="1" dirty="0" smtClean="0"/>
              <a:t>Low Cost</a:t>
            </a:r>
          </a:p>
          <a:p>
            <a:pPr eaLnBrk="1" hangingPunct="1"/>
            <a:r>
              <a:rPr lang="en-US" sz="2800" b="1" dirty="0" smtClean="0"/>
              <a:t>Maximum Temperature</a:t>
            </a:r>
          </a:p>
          <a:p>
            <a:pPr eaLnBrk="1" hangingPunct="1"/>
            <a:r>
              <a:rPr lang="en-US" sz="2800" b="1" dirty="0" smtClean="0"/>
              <a:t>No lenses</a:t>
            </a:r>
          </a:p>
          <a:p>
            <a:pPr eaLnBrk="1" hangingPunct="1"/>
            <a:r>
              <a:rPr lang="en-US" sz="2800" b="1" dirty="0" smtClean="0"/>
              <a:t>Size of chamber (partition)</a:t>
            </a:r>
          </a:p>
          <a:p>
            <a:pPr eaLnBrk="1" hangingPunct="1"/>
            <a:r>
              <a:rPr lang="en-US" sz="2800" b="1" dirty="0" smtClean="0"/>
              <a:t>No preheating</a:t>
            </a:r>
          </a:p>
          <a:p>
            <a:pPr eaLnBrk="1" hangingPunct="1"/>
            <a:r>
              <a:rPr lang="en-US" sz="2800" b="1" dirty="0" smtClean="0"/>
              <a:t>Presence of a thermometer</a:t>
            </a:r>
          </a:p>
          <a:p>
            <a:pPr eaLnBrk="1" hangingPunct="1"/>
            <a:r>
              <a:rPr lang="en-US" sz="2800" b="1" dirty="0" smtClean="0"/>
              <a:t>High simplicity</a:t>
            </a:r>
          </a:p>
          <a:p>
            <a:pPr eaLnBrk="1" hangingPunct="1"/>
            <a:r>
              <a:rPr lang="en-US" sz="2800" b="1" dirty="0" smtClean="0"/>
              <a:t>…</a:t>
            </a:r>
          </a:p>
          <a:p>
            <a:pPr eaLnBrk="1" hangingPunct="1"/>
            <a:endParaRPr lang="en-US" sz="2800" b="1" dirty="0" smtClean="0"/>
          </a:p>
          <a:p>
            <a:pPr marL="0" indent="0" eaLnBrk="1" hangingPunct="1">
              <a:buNone/>
            </a:pPr>
            <a:endParaRPr lang="en-US" b="1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DA159ADD-AB70-421E-81EC-4809BAFA9A1A}" type="slidenum">
              <a:rPr lang="ar-SA" sz="1600" b="1"/>
              <a:pPr/>
              <a:t>8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0" y="990600"/>
            <a:ext cx="1743075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00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Heat Transfer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  <a:noFill/>
        </p:spPr>
        <p:txBody>
          <a:bodyPr/>
          <a:lstStyle/>
          <a:p>
            <a:fld id="{2D0956FA-C11F-426D-B3A5-42270E5691CF}" type="slidenum">
              <a:rPr lang="ar-SA" sz="1600" b="1"/>
              <a:pPr/>
              <a:t>9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14600"/>
            <a:ext cx="3200400" cy="368265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1099</Words>
  <Application>Microsoft Office PowerPoint</Application>
  <PresentationFormat>On-screen Show (4:3)</PresentationFormat>
  <Paragraphs>315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1_Custom Design</vt:lpstr>
      <vt:lpstr>2_Custom Design</vt:lpstr>
      <vt:lpstr>3_Custom Design</vt:lpstr>
      <vt:lpstr>Digital Blue Tunnel 16x9</vt:lpstr>
      <vt:lpstr>1_Digital Blue Tunnel 16x9</vt:lpstr>
      <vt:lpstr>2_Digital Blue Tunnel 16x9</vt:lpstr>
      <vt:lpstr>PowerPoint Presentation</vt:lpstr>
      <vt:lpstr>Introduction</vt:lpstr>
      <vt:lpstr>The Design Cycle</vt:lpstr>
      <vt:lpstr>PowerPoint Presentation</vt:lpstr>
      <vt:lpstr>Heat Transfer</vt:lpstr>
      <vt:lpstr>Understanding the Problem</vt:lpstr>
      <vt:lpstr>Key Ideas</vt:lpstr>
      <vt:lpstr>Needs</vt:lpstr>
      <vt:lpstr>Solar Oven Heat Transfer</vt:lpstr>
      <vt:lpstr>Time = 0</vt:lpstr>
      <vt:lpstr>Time = a long time after “0"</vt:lpstr>
      <vt:lpstr>Summarizing what we know</vt:lpstr>
      <vt:lpstr>Increasing Powerin</vt:lpstr>
      <vt:lpstr>Decreasing Powerout for a given ΔT?</vt:lpstr>
      <vt:lpstr>Decreasing Powerout for a given ΔT?</vt:lpstr>
      <vt:lpstr>Putting it all Together</vt:lpstr>
      <vt:lpstr>PowerPoint Presentation</vt:lpstr>
      <vt:lpstr>PowerPoint Presentation</vt:lpstr>
      <vt:lpstr>Applying weight-and-rate</vt:lpstr>
      <vt:lpstr>Weights</vt:lpstr>
      <vt:lpstr>Rates</vt:lpstr>
      <vt:lpstr>Rating the Concepts</vt:lpstr>
      <vt:lpstr>Rating the Concepts</vt:lpstr>
      <vt:lpstr>Final Remarks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184</cp:revision>
  <cp:lastPrinted>1601-01-01T00:00:00Z</cp:lastPrinted>
  <dcterms:created xsi:type="dcterms:W3CDTF">2004-11-16T23:46:28Z</dcterms:created>
  <dcterms:modified xsi:type="dcterms:W3CDTF">2017-11-27T10:15:44Z</dcterms:modified>
</cp:coreProperties>
</file>