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68" r:id="rId2"/>
    <p:sldId id="269" r:id="rId3"/>
    <p:sldId id="286" r:id="rId4"/>
    <p:sldId id="267" r:id="rId5"/>
    <p:sldId id="265" r:id="rId6"/>
    <p:sldId id="260" r:id="rId7"/>
    <p:sldId id="287" r:id="rId8"/>
    <p:sldId id="270" r:id="rId9"/>
    <p:sldId id="272" r:id="rId10"/>
    <p:sldId id="273" r:id="rId11"/>
    <p:sldId id="274" r:id="rId12"/>
    <p:sldId id="262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E21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84" d="100"/>
          <a:sy n="84" d="100"/>
        </p:scale>
        <p:origin x="1430" y="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67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B60FF3-AA58-4297-AB69-7B9A6E172EF9}" type="datetimeFigureOut">
              <a:rPr lang="en-US" smtClean="0"/>
              <a:pPr/>
              <a:t>10/1/2016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C1B942-C274-4FF0-B0D1-274EE3CE63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31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BD2094-C5B5-4FA1-BD33-AA884186B7F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506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9118" y="1828800"/>
            <a:ext cx="6173808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495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9118" y="4800600"/>
            <a:ext cx="6173808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500" cap="all" spc="150" baseline="0">
                <a:solidFill>
                  <a:schemeClr val="accent1"/>
                </a:solidFill>
              </a:defRPr>
            </a:lvl1pPr>
            <a:lvl2pPr marL="342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19965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490CA-7323-4BD5-8B4D-918E8C3715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834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596" y="381001"/>
            <a:ext cx="1143298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2107" y="381001"/>
            <a:ext cx="5544993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490CA-7323-4BD5-8B4D-918E8C3715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80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="1"/>
            </a:lvl1pPr>
          </a:lstStyle>
          <a:p>
            <a:fld id="{BD6490CA-7323-4BD5-8B4D-918E8C37155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090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918" y="2514600"/>
            <a:ext cx="6520997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3601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9118" y="5410201"/>
            <a:ext cx="6517197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50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490CA-7323-4BD5-8B4D-918E8C3715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278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8880" y="1905001"/>
            <a:ext cx="3315563" cy="4114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3104" y="1905001"/>
            <a:ext cx="3315563" cy="4114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490CA-7323-4BD5-8B4D-918E8C3715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976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6" y="1905000"/>
            <a:ext cx="3313277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500" b="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2106" y="2743201"/>
            <a:ext cx="3313277" cy="3276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8617" y="1905000"/>
            <a:ext cx="3313277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500" b="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8617" y="2743201"/>
            <a:ext cx="3313277" cy="3276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490CA-7323-4BD5-8B4D-918E8C3715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643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490CA-7323-4BD5-8B4D-918E8C3715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830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490CA-7323-4BD5-8B4D-918E8C3715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861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910" y="1905000"/>
            <a:ext cx="2698158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2701" b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528" y="685800"/>
            <a:ext cx="4801850" cy="5334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900"/>
              </a:spcBef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490CA-7323-4BD5-8B4D-918E8C3715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57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714528" y="685800"/>
            <a:ext cx="4801850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910" y="1905000"/>
            <a:ext cx="2698158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2701" b="0" i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900"/>
              </a:spcBef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490CA-7323-4BD5-8B4D-918E8C3715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288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2108" y="381000"/>
            <a:ext cx="6859787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7" y="1904999"/>
            <a:ext cx="6852578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1424" y="6400800"/>
            <a:ext cx="1087325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2107" y="6400800"/>
            <a:ext cx="4916180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3078" y="6400800"/>
            <a:ext cx="628815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490CA-7323-4BD5-8B4D-918E8C3715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5206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sz="2701" kern="1200" spc="75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7923" indent="-167923" algn="l" defTabSz="685983" rtl="0" eaLnBrk="1" latinLnBrk="0" hangingPunct="1">
        <a:lnSpc>
          <a:spcPct val="90000"/>
        </a:lnSpc>
        <a:spcBef>
          <a:spcPts val="135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47755" indent="-173878" algn="l" defTabSz="685983" rtl="0" eaLnBrk="1" latinLnBrk="0" hangingPunct="1">
        <a:lnSpc>
          <a:spcPct val="90000"/>
        </a:lnSpc>
        <a:spcBef>
          <a:spcPts val="900"/>
        </a:spcBef>
        <a:buClr>
          <a:schemeClr val="accent1"/>
        </a:buClr>
        <a:buSzPct val="100000"/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512105" indent="-164350" algn="l" defTabSz="685983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643109" indent="-131004" algn="l" defTabSz="685983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2922" indent="-129813" algn="l" defTabSz="685983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05497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35834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166171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296508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39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azon.com/s/ref=ntt_athr_dp_sr_2?_encoding=UTF8&amp;field-author=Robert%20T.%20Balmer&amp;ie=UTF8&amp;search-alias=books&amp;sort=relevancerank" TargetMode="External"/><Relationship Id="rId2" Type="http://schemas.openxmlformats.org/officeDocument/2006/relationships/hyperlink" Target="http://www.amazon.com/s/ref=ntt_athr_dp_sr_1?_encoding=UTF8&amp;field-author=Philip%20Kosky&amp;ie=UTF8&amp;search-alias=books&amp;sort=relevancerank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hyperlink" Target="http://www.amazon.com/s/ref=ntt_athr_dp_sr_4?_encoding=UTF8&amp;field-author=George%20Wise&amp;ie=UTF8&amp;search-alias=books&amp;sort=relevancerank" TargetMode="External"/><Relationship Id="rId4" Type="http://schemas.openxmlformats.org/officeDocument/2006/relationships/hyperlink" Target="http://www.amazon.com/s/ref=ntt_athr_dp_sr_3?_encoding=UTF8&amp;field-author=William%20D.%20Keat&amp;ie=UTF8&amp;search-alias=books&amp;sort=relevancerank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fac.ksu.edu.sa/aelsherbeeny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9144000" cy="1905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Lecture 1.</a:t>
            </a:r>
            <a:br>
              <a:rPr lang="en-US" dirty="0" smtClean="0"/>
            </a:br>
            <a:r>
              <a:rPr lang="en-US" i="1" dirty="0" smtClean="0"/>
              <a:t>Course Introduction</a:t>
            </a:r>
            <a:endParaRPr lang="en-US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257800"/>
            <a:ext cx="7848600" cy="1752600"/>
          </a:xfrm>
        </p:spPr>
        <p:txBody>
          <a:bodyPr>
            <a:normAutofit/>
          </a:bodyPr>
          <a:lstStyle/>
          <a:p>
            <a:pPr algn="ctr"/>
            <a:r>
              <a:rPr lang="en-US" sz="2000" smtClean="0"/>
              <a:t>Fall 2016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BD6490CA-7323-4BD5-8B4D-918E8C371558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70411" y="1522672"/>
            <a:ext cx="4572000" cy="160043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spc="75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GE105</a:t>
            </a:r>
          </a:p>
          <a:p>
            <a:r>
              <a:rPr lang="en-US" sz="2000" spc="75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Introduction to Engineering Design </a:t>
            </a:r>
            <a:r>
              <a:rPr lang="en-US" sz="2000" spc="75" dirty="0" smtClean="0">
                <a:solidFill>
                  <a:schemeClr val="accent1">
                    <a:lumMod val="60000"/>
                    <a:lumOff val="40000"/>
                  </a:schemeClr>
                </a:solidFill>
                <a:ea typeface="+mj-ea"/>
                <a:cs typeface="+mj-cs"/>
              </a:rPr>
              <a:t>College </a:t>
            </a:r>
            <a:r>
              <a:rPr lang="en-US" sz="2000" spc="75" dirty="0">
                <a:solidFill>
                  <a:schemeClr val="accent1">
                    <a:lumMod val="60000"/>
                    <a:lumOff val="40000"/>
                  </a:schemeClr>
                </a:solidFill>
                <a:ea typeface="+mj-ea"/>
                <a:cs typeface="+mj-cs"/>
              </a:rPr>
              <a:t>of Engineering</a:t>
            </a:r>
          </a:p>
          <a:p>
            <a:r>
              <a:rPr lang="en-US" sz="2000" spc="75" dirty="0">
                <a:solidFill>
                  <a:schemeClr val="accent1">
                    <a:lumMod val="60000"/>
                    <a:lumOff val="40000"/>
                  </a:schemeClr>
                </a:solidFill>
                <a:ea typeface="+mj-ea"/>
                <a:cs typeface="+mj-cs"/>
              </a:rPr>
              <a:t>King Saud University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09302"/>
            <a:ext cx="3152159" cy="12369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Learning </a:t>
            </a:r>
            <a:r>
              <a:rPr lang="en-US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Outcomes </a:t>
            </a:r>
            <a:r>
              <a:rPr lang="en-US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(2. Cognitive </a:t>
            </a:r>
            <a:r>
              <a:rPr lang="en-US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Skills)</a:t>
            </a:r>
            <a:endParaRPr lang="en-US" sz="32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244" name="Rectangle 5"/>
          <p:cNvSpPr>
            <a:spLocks noGrp="1" noChangeArrowheads="1"/>
          </p:cNvSpPr>
          <p:nvPr>
            <p:ph idx="1"/>
          </p:nvPr>
        </p:nvSpPr>
        <p:spPr>
          <a:xfrm>
            <a:off x="381000" y="1066800"/>
            <a:ext cx="8305800" cy="2590800"/>
          </a:xfrm>
          <a:noFill/>
        </p:spPr>
        <p:txBody>
          <a:bodyPr>
            <a:normAutofit/>
          </a:bodyPr>
          <a:lstStyle/>
          <a:p>
            <a:pPr lvl="0" algn="just"/>
            <a:r>
              <a:rPr lang="en-AU" sz="2000" dirty="0" smtClean="0"/>
              <a:t>Ability to apply design heuristic of recognition of the problem, problem definition, design criteria, and design constraints</a:t>
            </a:r>
          </a:p>
          <a:p>
            <a:pPr lvl="0" algn="just"/>
            <a:r>
              <a:rPr lang="en-AU" sz="2000" dirty="0" smtClean="0"/>
              <a:t>Ability to apply creative techniques to </a:t>
            </a:r>
            <a:r>
              <a:rPr lang="en-AU" sz="2000" b="1" u="sng" dirty="0" smtClean="0"/>
              <a:t>generate alternative solutions</a:t>
            </a:r>
            <a:r>
              <a:rPr lang="en-AU" sz="2000" dirty="0" smtClean="0"/>
              <a:t> (concepts)</a:t>
            </a:r>
          </a:p>
          <a:p>
            <a:pPr lvl="0" algn="just"/>
            <a:r>
              <a:rPr lang="en-AU" sz="2000" dirty="0" smtClean="0"/>
              <a:t>Ability to apply procedures to evaluate the solutions and select the </a:t>
            </a:r>
            <a:r>
              <a:rPr lang="en-AU" sz="2000" b="1" dirty="0" smtClean="0"/>
              <a:t>"best" solution</a:t>
            </a:r>
            <a:r>
              <a:rPr lang="en-AU" sz="2000" dirty="0" smtClean="0"/>
              <a:t>, decide on a course of action and implement the selected solution</a:t>
            </a:r>
          </a:p>
        </p:txBody>
      </p:sp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dirty="0" smtClean="0"/>
              <a:t>10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357364"/>
            <a:ext cx="3561112" cy="266739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1000" y="3357365"/>
            <a:ext cx="4572000" cy="26673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167923" indent="-167923" algn="just" defTabSz="685983"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AU" sz="2000" dirty="0"/>
              <a:t>Ability to synthesize and critically judge the relevant gathered information to solve open-ended problems</a:t>
            </a:r>
          </a:p>
          <a:p>
            <a:pPr marL="167923" indent="-167923" algn="just" defTabSz="685983"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AU" sz="2000" dirty="0"/>
              <a:t>Ability to exercise professional and ethical responsibility in carrying out the design project</a:t>
            </a:r>
          </a:p>
          <a:p>
            <a:pPr marL="167923" indent="-167923" algn="just" defTabSz="685983"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AU" sz="2000" dirty="0"/>
              <a:t>Ability to consider human factors and legal factors in the design problems</a:t>
            </a:r>
            <a:endParaRPr lang="en-US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381000"/>
            <a:ext cx="91440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Learning </a:t>
            </a:r>
            <a:r>
              <a:rPr lang="en-US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Outcomes </a:t>
            </a:r>
            <a:r>
              <a:rPr lang="en-US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(3. Interpersonal </a:t>
            </a:r>
            <a:r>
              <a:rPr lang="en-US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Skills)</a:t>
            </a:r>
            <a:endParaRPr lang="ar-SA" sz="32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4419600" cy="3124200"/>
          </a:xfrm>
        </p:spPr>
        <p:txBody>
          <a:bodyPr>
            <a:noAutofit/>
          </a:bodyPr>
          <a:lstStyle/>
          <a:p>
            <a:pPr lvl="0"/>
            <a:r>
              <a:rPr lang="en-AU" sz="2000" dirty="0" smtClean="0"/>
              <a:t>Ability to take the </a:t>
            </a:r>
            <a:r>
              <a:rPr lang="en-AU" sz="2000" b="1" u="sng" dirty="0" smtClean="0"/>
              <a:t>responsibility</a:t>
            </a:r>
            <a:r>
              <a:rPr lang="en-AU" sz="2000" dirty="0" smtClean="0"/>
              <a:t> to solve given assignments on your own and submit the solution on time.</a:t>
            </a:r>
          </a:p>
          <a:p>
            <a:pPr lvl="0"/>
            <a:r>
              <a:rPr lang="en-AU" sz="2000" dirty="0" smtClean="0"/>
              <a:t>Ability to engage and </a:t>
            </a:r>
            <a:r>
              <a:rPr lang="en-AU" sz="2000" b="1" u="sng" dirty="0" smtClean="0"/>
              <a:t>work effectively in teams </a:t>
            </a:r>
            <a:r>
              <a:rPr lang="en-AU" sz="2000" dirty="0" smtClean="0"/>
              <a:t>with full group interaction during the work on the design project, exercise full responsibility in holding team meetings, distributing tasks, leadership and team dynamics.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490CA-7323-4BD5-8B4D-918E8C371558}" type="slidenum">
              <a:rPr lang="en-US" sz="1400" b="1" smtClean="0"/>
              <a:pPr/>
              <a:t>11</a:t>
            </a:fld>
            <a:endParaRPr lang="en-US" sz="1400" b="1" dirty="0"/>
          </a:p>
        </p:txBody>
      </p:sp>
      <p:pic>
        <p:nvPicPr>
          <p:cNvPr id="4098" name="Picture 2" descr="Image Detai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38700" y="974058"/>
            <a:ext cx="3714750" cy="2991821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3859974"/>
            <a:ext cx="4038600" cy="281908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495800" y="4177938"/>
            <a:ext cx="4572000" cy="22108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167923" indent="-167923" defTabSz="685983"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AU" sz="2000" dirty="0"/>
              <a:t>Ability to </a:t>
            </a:r>
            <a:r>
              <a:rPr lang="en-AU" sz="2000" b="1" u="sng" dirty="0"/>
              <a:t>manage the time</a:t>
            </a:r>
            <a:r>
              <a:rPr lang="en-AU" sz="2000" dirty="0"/>
              <a:t> between self study, solving assignments, carrying out the design project activities, and submitting project reports.</a:t>
            </a:r>
          </a:p>
          <a:p>
            <a:pPr marL="167923" indent="-167923" defTabSz="685983"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AU" sz="2000" dirty="0"/>
              <a:t>Ability to find out the </a:t>
            </a:r>
            <a:r>
              <a:rPr lang="en-AU" sz="2000" b="1" u="sng" dirty="0"/>
              <a:t>proper action </a:t>
            </a:r>
            <a:r>
              <a:rPr lang="en-AU" sz="2000" dirty="0"/>
              <a:t>when confronted with engineering ethical problems.</a:t>
            </a:r>
            <a:endParaRPr lang="ar-S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457200" y="4724400"/>
            <a:ext cx="3402045" cy="2133600"/>
            <a:chOff x="373030" y="4572000"/>
            <a:chExt cx="3486215" cy="2286000"/>
          </a:xfrm>
        </p:grpSpPr>
        <p:sp>
          <p:nvSpPr>
            <p:cNvPr id="13" name="Smiley Face 12"/>
            <p:cNvSpPr/>
            <p:nvPr/>
          </p:nvSpPr>
          <p:spPr>
            <a:xfrm>
              <a:off x="373030" y="4572000"/>
              <a:ext cx="3486215" cy="2286000"/>
            </a:xfrm>
            <a:prstGeom prst="smileyFace">
              <a:avLst/>
            </a:prstGeom>
            <a:solidFill>
              <a:schemeClr val="bg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51034" y="5191678"/>
              <a:ext cx="466725" cy="37862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95400" y="5185393"/>
              <a:ext cx="466725" cy="378628"/>
            </a:xfrm>
            <a:prstGeom prst="rect">
              <a:avLst/>
            </a:prstGeom>
          </p:spPr>
        </p:pic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Grading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96867" y="771409"/>
            <a:ext cx="4040188" cy="3951288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1400" dirty="0" smtClean="0"/>
          </a:p>
          <a:p>
            <a:r>
              <a:rPr lang="en-US" sz="2000" b="1" dirty="0" smtClean="0"/>
              <a:t>Classwork:		</a:t>
            </a:r>
            <a:r>
              <a:rPr lang="en-US" sz="2000" dirty="0" smtClean="0">
                <a:solidFill>
                  <a:srgbClr val="FFFF00"/>
                </a:solidFill>
              </a:rPr>
              <a:t>15%</a:t>
            </a:r>
          </a:p>
          <a:p>
            <a:r>
              <a:rPr lang="en-US" sz="2000" b="1" dirty="0" smtClean="0"/>
              <a:t>Tutorial :	 	</a:t>
            </a:r>
            <a:r>
              <a:rPr lang="en-US" sz="2000" dirty="0" smtClean="0">
                <a:solidFill>
                  <a:srgbClr val="FFFF00"/>
                </a:solidFill>
              </a:rPr>
              <a:t>10%</a:t>
            </a:r>
          </a:p>
          <a:p>
            <a:r>
              <a:rPr lang="en-US" sz="2000" b="1" dirty="0" smtClean="0"/>
              <a:t>Design Project:</a:t>
            </a:r>
            <a:r>
              <a:rPr lang="en-US" sz="2000" dirty="0" smtClean="0"/>
              <a:t>	 </a:t>
            </a:r>
            <a:r>
              <a:rPr lang="en-US" sz="2000" dirty="0" smtClean="0">
                <a:solidFill>
                  <a:srgbClr val="FFFF00"/>
                </a:solidFill>
              </a:rPr>
              <a:t>35% </a:t>
            </a:r>
          </a:p>
          <a:p>
            <a:pPr marL="1770063" lvl="8" indent="-130175"/>
            <a:r>
              <a:rPr lang="en-US" sz="1600" i="1" dirty="0" smtClean="0"/>
              <a:t>Presentation </a:t>
            </a:r>
            <a:r>
              <a:rPr lang="en-US" sz="1600" i="1" dirty="0" smtClean="0"/>
              <a:t>15%</a:t>
            </a:r>
          </a:p>
          <a:p>
            <a:pPr marL="1770063" lvl="8" indent="-130175"/>
            <a:r>
              <a:rPr lang="en-US" sz="1600" i="1" dirty="0" smtClean="0"/>
              <a:t>Report 10%</a:t>
            </a:r>
          </a:p>
          <a:p>
            <a:pPr marL="1770063" lvl="8" indent="-130175"/>
            <a:r>
              <a:rPr lang="en-US" sz="1600" i="1" dirty="0" smtClean="0"/>
              <a:t>Poster 5%</a:t>
            </a:r>
          </a:p>
          <a:p>
            <a:pPr marL="1770063" lvl="8" indent="-130175"/>
            <a:r>
              <a:rPr lang="en-US" sz="1600" i="1" dirty="0" smtClean="0"/>
              <a:t>Logbook 5%</a:t>
            </a:r>
            <a:endParaRPr lang="en-US" sz="1600" dirty="0" smtClean="0"/>
          </a:p>
          <a:p>
            <a:r>
              <a:rPr lang="en-US" sz="2000" b="1" u="sng" dirty="0" smtClean="0"/>
              <a:t>Final Exam</a:t>
            </a:r>
            <a:r>
              <a:rPr lang="en-US" sz="2000" u="sng" dirty="0" smtClean="0"/>
              <a:t>:	 </a:t>
            </a:r>
            <a:r>
              <a:rPr lang="en-US" sz="2000" u="sng" dirty="0" smtClean="0">
                <a:solidFill>
                  <a:srgbClr val="FFFF00"/>
                </a:solidFill>
              </a:rPr>
              <a:t>40%</a:t>
            </a:r>
            <a:endParaRPr lang="en-US" sz="2000" dirty="0" smtClean="0">
              <a:solidFill>
                <a:srgbClr val="FFFF00"/>
              </a:solidFill>
            </a:endParaRPr>
          </a:p>
          <a:p>
            <a:r>
              <a:rPr lang="en-US" sz="2000" b="1" dirty="0" smtClean="0"/>
              <a:t>Total</a:t>
            </a:r>
            <a:r>
              <a:rPr lang="en-US" sz="2000" dirty="0" smtClean="0"/>
              <a:t>		</a:t>
            </a:r>
            <a:r>
              <a:rPr lang="en-US" sz="2000" dirty="0" smtClean="0">
                <a:solidFill>
                  <a:srgbClr val="FFFF00"/>
                </a:solidFill>
              </a:rPr>
              <a:t>100%</a:t>
            </a:r>
          </a:p>
          <a:p>
            <a:endParaRPr lang="en-US" sz="1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45025" y="838200"/>
            <a:ext cx="4041775" cy="639762"/>
          </a:xfrm>
        </p:spPr>
        <p:txBody>
          <a:bodyPr/>
          <a:lstStyle/>
          <a:p>
            <a:r>
              <a:rPr lang="en-US" b="1" cap="none" dirty="0" smtClean="0"/>
              <a:t>Required From Students</a:t>
            </a:r>
            <a:endParaRPr lang="en-US" b="1" cap="none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45025" y="1477962"/>
            <a:ext cx="4041775" cy="4618038"/>
          </a:xfrm>
        </p:spPr>
        <p:txBody>
          <a:bodyPr>
            <a:normAutofit/>
          </a:bodyPr>
          <a:lstStyle/>
          <a:p>
            <a:r>
              <a:rPr lang="en-US" dirty="0" smtClean="0"/>
              <a:t>Attendance </a:t>
            </a:r>
            <a:r>
              <a:rPr lang="en-US" b="1" dirty="0" smtClean="0">
                <a:solidFill>
                  <a:srgbClr val="FF0000"/>
                </a:solidFill>
              </a:rPr>
              <a:t>ON TIME!!!</a:t>
            </a:r>
          </a:p>
          <a:p>
            <a:r>
              <a:rPr lang="en-US" dirty="0" smtClean="0"/>
              <a:t>Assignments submitted on time</a:t>
            </a:r>
          </a:p>
          <a:p>
            <a:r>
              <a:rPr lang="en-US" b="1" dirty="0">
                <a:solidFill>
                  <a:srgbClr val="FF0000"/>
                </a:solidFill>
              </a:rPr>
              <a:t>Contributing  to all open  classroom </a:t>
            </a:r>
            <a:r>
              <a:rPr lang="en-US" b="1" dirty="0" smtClean="0">
                <a:solidFill>
                  <a:srgbClr val="FF0000"/>
                </a:solidFill>
              </a:rPr>
              <a:t>discussions</a:t>
            </a:r>
            <a:endParaRPr lang="en-US" dirty="0" smtClean="0"/>
          </a:p>
          <a:p>
            <a:r>
              <a:rPr lang="en-US" dirty="0" smtClean="0"/>
              <a:t>Quizzes</a:t>
            </a:r>
          </a:p>
          <a:p>
            <a:r>
              <a:rPr lang="en-US" dirty="0" smtClean="0"/>
              <a:t>Design Project</a:t>
            </a:r>
          </a:p>
          <a:p>
            <a:pPr lvl="1"/>
            <a:r>
              <a:rPr lang="en-US" dirty="0" smtClean="0"/>
              <a:t>Studios</a:t>
            </a:r>
          </a:p>
          <a:p>
            <a:pPr lvl="1"/>
            <a:r>
              <a:rPr lang="en-US" dirty="0" smtClean="0"/>
              <a:t>Teamwork</a:t>
            </a:r>
          </a:p>
          <a:p>
            <a:pPr lvl="1"/>
            <a:r>
              <a:rPr lang="en-US" dirty="0" smtClean="0"/>
              <a:t>Meeting Logs Retention (</a:t>
            </a:r>
            <a:r>
              <a:rPr lang="en-US" dirty="0" smtClean="0">
                <a:solidFill>
                  <a:srgbClr val="FF0000"/>
                </a:solidFill>
              </a:rPr>
              <a:t>logbook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Project Report</a:t>
            </a:r>
          </a:p>
          <a:p>
            <a:pPr lvl="1"/>
            <a:r>
              <a:rPr lang="en-US" dirty="0" smtClean="0"/>
              <a:t>Joint Presentation</a:t>
            </a:r>
          </a:p>
          <a:p>
            <a:r>
              <a:rPr lang="en-US" dirty="0" smtClean="0"/>
              <a:t>Final Exam</a:t>
            </a:r>
            <a:endParaRPr lang="en-US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490CA-7323-4BD5-8B4D-918E8C371558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9" name="Snip Diagonal Corner Rectangle 8"/>
          <p:cNvSpPr/>
          <p:nvPr/>
        </p:nvSpPr>
        <p:spPr>
          <a:xfrm>
            <a:off x="4267200" y="914400"/>
            <a:ext cx="4037012" cy="5029200"/>
          </a:xfrm>
          <a:prstGeom prst="snip2DiagRect">
            <a:avLst/>
          </a:prstGeom>
          <a:noFill/>
          <a:ln w="76200">
            <a:solidFill>
              <a:schemeClr val="accent5">
                <a:lumMod val="75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43000" y="5533541"/>
            <a:ext cx="21423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 Hard and </a:t>
            </a:r>
            <a:endParaRPr lang="en-US" sz="2000" b="1" dirty="0" smtClean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Enjoy 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Course</a:t>
            </a:r>
            <a:endParaRPr lang="en-US" sz="2000" b="1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 rot="19821922">
            <a:off x="5307456" y="5258843"/>
            <a:ext cx="4091889" cy="461665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Produce Results Not Excuses!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8285" y="1040068"/>
            <a:ext cx="2438400" cy="925764"/>
          </a:xfrm>
          <a:scene3d>
            <a:camera prst="orthographicFront"/>
            <a:lightRig rig="threePt" dir="t"/>
          </a:scene3d>
          <a:sp3d prstMaterial="matte"/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This course</a:t>
            </a:r>
            <a:endParaRPr lang="en-US" sz="36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490CA-7323-4BD5-8B4D-918E8C371558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600" y="45720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1600200" y="533400"/>
            <a:ext cx="6577577" cy="5330320"/>
            <a:chOff x="1600200" y="533400"/>
            <a:chExt cx="6577577" cy="533032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/>
            <a:srcRect l="5738" t="13594" r="6454" b="26450"/>
            <a:stretch/>
          </p:blipFill>
          <p:spPr>
            <a:xfrm>
              <a:off x="1600200" y="1219200"/>
              <a:ext cx="3065318" cy="2143847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90918" y="3595327"/>
              <a:ext cx="2336800" cy="2268393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52800" y="2824524"/>
              <a:ext cx="1633537" cy="1541606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44278" y="2029852"/>
              <a:ext cx="466725" cy="378628"/>
            </a:xfrm>
            <a:prstGeom prst="rect">
              <a:avLst/>
            </a:prstGeom>
          </p:spPr>
        </p:pic>
        <p:sp>
          <p:nvSpPr>
            <p:cNvPr id="16" name="Freeform 15"/>
            <p:cNvSpPr/>
            <p:nvPr/>
          </p:nvSpPr>
          <p:spPr>
            <a:xfrm>
              <a:off x="6248400" y="533400"/>
              <a:ext cx="1929377" cy="1939100"/>
            </a:xfrm>
            <a:custGeom>
              <a:avLst/>
              <a:gdLst>
                <a:gd name="connsiteX0" fmla="*/ 331773 w 1929377"/>
                <a:gd name="connsiteY0" fmla="*/ 21288 h 1939100"/>
                <a:gd name="connsiteX1" fmla="*/ 32368 w 1929377"/>
                <a:gd name="connsiteY1" fmla="*/ 425889 h 1939100"/>
                <a:gd name="connsiteX2" fmla="*/ 24276 w 1929377"/>
                <a:gd name="connsiteY2" fmla="*/ 474442 h 1939100"/>
                <a:gd name="connsiteX3" fmla="*/ 0 w 1929377"/>
                <a:gd name="connsiteY3" fmla="*/ 522994 h 1939100"/>
                <a:gd name="connsiteX4" fmla="*/ 8092 w 1929377"/>
                <a:gd name="connsiteY4" fmla="*/ 992332 h 1939100"/>
                <a:gd name="connsiteX5" fmla="*/ 32368 w 1929377"/>
                <a:gd name="connsiteY5" fmla="*/ 1073252 h 1939100"/>
                <a:gd name="connsiteX6" fmla="*/ 56644 w 1929377"/>
                <a:gd name="connsiteY6" fmla="*/ 1154173 h 1939100"/>
                <a:gd name="connsiteX7" fmla="*/ 89012 w 1929377"/>
                <a:gd name="connsiteY7" fmla="*/ 1235093 h 1939100"/>
                <a:gd name="connsiteX8" fmla="*/ 97104 w 1929377"/>
                <a:gd name="connsiteY8" fmla="*/ 1259369 h 1939100"/>
                <a:gd name="connsiteX9" fmla="*/ 105196 w 1929377"/>
                <a:gd name="connsiteY9" fmla="*/ 1291737 h 1939100"/>
                <a:gd name="connsiteX10" fmla="*/ 121380 w 1929377"/>
                <a:gd name="connsiteY10" fmla="*/ 1324105 h 1939100"/>
                <a:gd name="connsiteX11" fmla="*/ 129472 w 1929377"/>
                <a:gd name="connsiteY11" fmla="*/ 1348381 h 1939100"/>
                <a:gd name="connsiteX12" fmla="*/ 137564 w 1929377"/>
                <a:gd name="connsiteY12" fmla="*/ 1380750 h 1939100"/>
                <a:gd name="connsiteX13" fmla="*/ 186117 w 1929377"/>
                <a:gd name="connsiteY13" fmla="*/ 1445486 h 1939100"/>
                <a:gd name="connsiteX14" fmla="*/ 234669 w 1929377"/>
                <a:gd name="connsiteY14" fmla="*/ 1510222 h 1939100"/>
                <a:gd name="connsiteX15" fmla="*/ 250853 w 1929377"/>
                <a:gd name="connsiteY15" fmla="*/ 1534498 h 1939100"/>
                <a:gd name="connsiteX16" fmla="*/ 283221 w 1929377"/>
                <a:gd name="connsiteY16" fmla="*/ 1550682 h 1939100"/>
                <a:gd name="connsiteX17" fmla="*/ 339865 w 1929377"/>
                <a:gd name="connsiteY17" fmla="*/ 1599235 h 1939100"/>
                <a:gd name="connsiteX18" fmla="*/ 372233 w 1929377"/>
                <a:gd name="connsiteY18" fmla="*/ 1615419 h 1939100"/>
                <a:gd name="connsiteX19" fmla="*/ 461246 w 1929377"/>
                <a:gd name="connsiteY19" fmla="*/ 1688247 h 1939100"/>
                <a:gd name="connsiteX20" fmla="*/ 550258 w 1929377"/>
                <a:gd name="connsiteY20" fmla="*/ 1728707 h 1939100"/>
                <a:gd name="connsiteX21" fmla="*/ 647363 w 1929377"/>
                <a:gd name="connsiteY21" fmla="*/ 1769167 h 1939100"/>
                <a:gd name="connsiteX22" fmla="*/ 704007 w 1929377"/>
                <a:gd name="connsiteY22" fmla="*/ 1809627 h 1939100"/>
                <a:gd name="connsiteX23" fmla="*/ 752559 w 1929377"/>
                <a:gd name="connsiteY23" fmla="*/ 1841996 h 1939100"/>
                <a:gd name="connsiteX24" fmla="*/ 784927 w 1929377"/>
                <a:gd name="connsiteY24" fmla="*/ 1866272 h 1939100"/>
                <a:gd name="connsiteX25" fmla="*/ 825387 w 1929377"/>
                <a:gd name="connsiteY25" fmla="*/ 1882456 h 1939100"/>
                <a:gd name="connsiteX26" fmla="*/ 882032 w 1929377"/>
                <a:gd name="connsiteY26" fmla="*/ 1906732 h 1939100"/>
                <a:gd name="connsiteX27" fmla="*/ 938676 w 1929377"/>
                <a:gd name="connsiteY27" fmla="*/ 1914824 h 1939100"/>
                <a:gd name="connsiteX28" fmla="*/ 1027688 w 1929377"/>
                <a:gd name="connsiteY28" fmla="*/ 1939100 h 1939100"/>
                <a:gd name="connsiteX29" fmla="*/ 1505118 w 1929377"/>
                <a:gd name="connsiteY29" fmla="*/ 1931008 h 1939100"/>
                <a:gd name="connsiteX30" fmla="*/ 1553671 w 1929377"/>
                <a:gd name="connsiteY30" fmla="*/ 1914824 h 1939100"/>
                <a:gd name="connsiteX31" fmla="*/ 1577947 w 1929377"/>
                <a:gd name="connsiteY31" fmla="*/ 1890548 h 1939100"/>
                <a:gd name="connsiteX32" fmla="*/ 1602223 w 1929377"/>
                <a:gd name="connsiteY32" fmla="*/ 1882456 h 1939100"/>
                <a:gd name="connsiteX33" fmla="*/ 1650775 w 1929377"/>
                <a:gd name="connsiteY33" fmla="*/ 1809627 h 1939100"/>
                <a:gd name="connsiteX34" fmla="*/ 1675051 w 1929377"/>
                <a:gd name="connsiteY34" fmla="*/ 1793443 h 1939100"/>
                <a:gd name="connsiteX35" fmla="*/ 1699327 w 1929377"/>
                <a:gd name="connsiteY35" fmla="*/ 1761075 h 1939100"/>
                <a:gd name="connsiteX36" fmla="*/ 1764063 w 1929377"/>
                <a:gd name="connsiteY36" fmla="*/ 1712523 h 1939100"/>
                <a:gd name="connsiteX37" fmla="*/ 1780248 w 1929377"/>
                <a:gd name="connsiteY37" fmla="*/ 1688247 h 1939100"/>
                <a:gd name="connsiteX38" fmla="*/ 1812616 w 1929377"/>
                <a:gd name="connsiteY38" fmla="*/ 1655879 h 1939100"/>
                <a:gd name="connsiteX39" fmla="*/ 1853076 w 1929377"/>
                <a:gd name="connsiteY39" fmla="*/ 1591142 h 1939100"/>
                <a:gd name="connsiteX40" fmla="*/ 1885444 w 1929377"/>
                <a:gd name="connsiteY40" fmla="*/ 1477854 h 1939100"/>
                <a:gd name="connsiteX41" fmla="*/ 1901628 w 1929377"/>
                <a:gd name="connsiteY41" fmla="*/ 1380750 h 1939100"/>
                <a:gd name="connsiteX42" fmla="*/ 1917812 w 1929377"/>
                <a:gd name="connsiteY42" fmla="*/ 1332197 h 1939100"/>
                <a:gd name="connsiteX43" fmla="*/ 1917812 w 1929377"/>
                <a:gd name="connsiteY43" fmla="*/ 1057068 h 1939100"/>
                <a:gd name="connsiteX44" fmla="*/ 1909720 w 1929377"/>
                <a:gd name="connsiteY44" fmla="*/ 1032792 h 1939100"/>
                <a:gd name="connsiteX45" fmla="*/ 1885444 w 1929377"/>
                <a:gd name="connsiteY45" fmla="*/ 976148 h 1939100"/>
                <a:gd name="connsiteX46" fmla="*/ 1869260 w 1929377"/>
                <a:gd name="connsiteY46" fmla="*/ 927596 h 1939100"/>
                <a:gd name="connsiteX47" fmla="*/ 1853076 w 1929377"/>
                <a:gd name="connsiteY47" fmla="*/ 903319 h 1939100"/>
                <a:gd name="connsiteX48" fmla="*/ 1828800 w 1929377"/>
                <a:gd name="connsiteY48" fmla="*/ 830491 h 1939100"/>
                <a:gd name="connsiteX49" fmla="*/ 1707419 w 1929377"/>
                <a:gd name="connsiteY49" fmla="*/ 660558 h 1939100"/>
                <a:gd name="connsiteX50" fmla="*/ 1666959 w 1929377"/>
                <a:gd name="connsiteY50" fmla="*/ 628190 h 1939100"/>
                <a:gd name="connsiteX51" fmla="*/ 1650775 w 1929377"/>
                <a:gd name="connsiteY51" fmla="*/ 603914 h 1939100"/>
                <a:gd name="connsiteX52" fmla="*/ 1569855 w 1929377"/>
                <a:gd name="connsiteY52" fmla="*/ 522994 h 1939100"/>
                <a:gd name="connsiteX53" fmla="*/ 1521302 w 1929377"/>
                <a:gd name="connsiteY53" fmla="*/ 490626 h 1939100"/>
                <a:gd name="connsiteX54" fmla="*/ 1432290 w 1929377"/>
                <a:gd name="connsiteY54" fmla="*/ 417797 h 1939100"/>
                <a:gd name="connsiteX55" fmla="*/ 1359462 w 1929377"/>
                <a:gd name="connsiteY55" fmla="*/ 369245 h 1939100"/>
                <a:gd name="connsiteX56" fmla="*/ 1319002 w 1929377"/>
                <a:gd name="connsiteY56" fmla="*/ 344969 h 1939100"/>
                <a:gd name="connsiteX57" fmla="*/ 1270449 w 1929377"/>
                <a:gd name="connsiteY57" fmla="*/ 312601 h 1939100"/>
                <a:gd name="connsiteX58" fmla="*/ 1221897 w 1929377"/>
                <a:gd name="connsiteY58" fmla="*/ 288325 h 1939100"/>
                <a:gd name="connsiteX59" fmla="*/ 1132885 w 1929377"/>
                <a:gd name="connsiteY59" fmla="*/ 231681 h 1939100"/>
                <a:gd name="connsiteX60" fmla="*/ 1084333 w 1929377"/>
                <a:gd name="connsiteY60" fmla="*/ 207404 h 1939100"/>
                <a:gd name="connsiteX61" fmla="*/ 1019596 w 1929377"/>
                <a:gd name="connsiteY61" fmla="*/ 175036 h 1939100"/>
                <a:gd name="connsiteX62" fmla="*/ 987228 w 1929377"/>
                <a:gd name="connsiteY62" fmla="*/ 150760 h 1939100"/>
                <a:gd name="connsiteX63" fmla="*/ 954860 w 1929377"/>
                <a:gd name="connsiteY63" fmla="*/ 142668 h 1939100"/>
                <a:gd name="connsiteX64" fmla="*/ 930584 w 1929377"/>
                <a:gd name="connsiteY64" fmla="*/ 134576 h 1939100"/>
                <a:gd name="connsiteX65" fmla="*/ 898216 w 1929377"/>
                <a:gd name="connsiteY65" fmla="*/ 118392 h 1939100"/>
                <a:gd name="connsiteX66" fmla="*/ 873940 w 1929377"/>
                <a:gd name="connsiteY66" fmla="*/ 110300 h 1939100"/>
                <a:gd name="connsiteX67" fmla="*/ 817295 w 1929377"/>
                <a:gd name="connsiteY67" fmla="*/ 94116 h 1939100"/>
                <a:gd name="connsiteX68" fmla="*/ 631179 w 1929377"/>
                <a:gd name="connsiteY68" fmla="*/ 77932 h 1939100"/>
                <a:gd name="connsiteX69" fmla="*/ 331773 w 1929377"/>
                <a:gd name="connsiteY69" fmla="*/ 21288 h 193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1929377" h="1939100">
                  <a:moveTo>
                    <a:pt x="331773" y="21288"/>
                  </a:moveTo>
                  <a:cubicBezTo>
                    <a:pt x="231971" y="79281"/>
                    <a:pt x="126576" y="287057"/>
                    <a:pt x="32368" y="425889"/>
                  </a:cubicBezTo>
                  <a:cubicBezTo>
                    <a:pt x="23155" y="439466"/>
                    <a:pt x="27835" y="458425"/>
                    <a:pt x="24276" y="474442"/>
                  </a:cubicBezTo>
                  <a:cubicBezTo>
                    <a:pt x="18692" y="499569"/>
                    <a:pt x="14549" y="501171"/>
                    <a:pt x="0" y="522994"/>
                  </a:cubicBezTo>
                  <a:cubicBezTo>
                    <a:pt x="2697" y="679440"/>
                    <a:pt x="3127" y="835942"/>
                    <a:pt x="8092" y="992332"/>
                  </a:cubicBezTo>
                  <a:cubicBezTo>
                    <a:pt x="9094" y="1023892"/>
                    <a:pt x="21573" y="1044464"/>
                    <a:pt x="32368" y="1073252"/>
                  </a:cubicBezTo>
                  <a:cubicBezTo>
                    <a:pt x="50258" y="1120959"/>
                    <a:pt x="29856" y="1078273"/>
                    <a:pt x="56644" y="1154173"/>
                  </a:cubicBezTo>
                  <a:cubicBezTo>
                    <a:pt x="66313" y="1181568"/>
                    <a:pt x="79825" y="1207533"/>
                    <a:pt x="89012" y="1235093"/>
                  </a:cubicBezTo>
                  <a:cubicBezTo>
                    <a:pt x="91709" y="1243185"/>
                    <a:pt x="94761" y="1251167"/>
                    <a:pt x="97104" y="1259369"/>
                  </a:cubicBezTo>
                  <a:cubicBezTo>
                    <a:pt x="100159" y="1270062"/>
                    <a:pt x="101291" y="1281324"/>
                    <a:pt x="105196" y="1291737"/>
                  </a:cubicBezTo>
                  <a:cubicBezTo>
                    <a:pt x="109432" y="1303032"/>
                    <a:pt x="116628" y="1313017"/>
                    <a:pt x="121380" y="1324105"/>
                  </a:cubicBezTo>
                  <a:cubicBezTo>
                    <a:pt x="124740" y="1331945"/>
                    <a:pt x="127129" y="1340179"/>
                    <a:pt x="129472" y="1348381"/>
                  </a:cubicBezTo>
                  <a:cubicBezTo>
                    <a:pt x="132527" y="1359075"/>
                    <a:pt x="131960" y="1371143"/>
                    <a:pt x="137564" y="1380750"/>
                  </a:cubicBezTo>
                  <a:cubicBezTo>
                    <a:pt x="151155" y="1404049"/>
                    <a:pt x="174054" y="1421360"/>
                    <a:pt x="186117" y="1445486"/>
                  </a:cubicBezTo>
                  <a:cubicBezTo>
                    <a:pt x="215591" y="1504435"/>
                    <a:pt x="185592" y="1452965"/>
                    <a:pt x="234669" y="1510222"/>
                  </a:cubicBezTo>
                  <a:cubicBezTo>
                    <a:pt x="240998" y="1517606"/>
                    <a:pt x="243382" y="1528272"/>
                    <a:pt x="250853" y="1534498"/>
                  </a:cubicBezTo>
                  <a:cubicBezTo>
                    <a:pt x="260120" y="1542220"/>
                    <a:pt x="273465" y="1543587"/>
                    <a:pt x="283221" y="1550682"/>
                  </a:cubicBezTo>
                  <a:cubicBezTo>
                    <a:pt x="303333" y="1565309"/>
                    <a:pt x="319753" y="1584608"/>
                    <a:pt x="339865" y="1599235"/>
                  </a:cubicBezTo>
                  <a:cubicBezTo>
                    <a:pt x="349621" y="1606330"/>
                    <a:pt x="362505" y="1608286"/>
                    <a:pt x="372233" y="1615419"/>
                  </a:cubicBezTo>
                  <a:cubicBezTo>
                    <a:pt x="403148" y="1638090"/>
                    <a:pt x="426346" y="1672383"/>
                    <a:pt x="461246" y="1688247"/>
                  </a:cubicBezTo>
                  <a:lnTo>
                    <a:pt x="550258" y="1728707"/>
                  </a:lnTo>
                  <a:cubicBezTo>
                    <a:pt x="633728" y="1768245"/>
                    <a:pt x="587538" y="1754211"/>
                    <a:pt x="647363" y="1769167"/>
                  </a:cubicBezTo>
                  <a:cubicBezTo>
                    <a:pt x="690275" y="1812079"/>
                    <a:pt x="650751" y="1777673"/>
                    <a:pt x="704007" y="1809627"/>
                  </a:cubicBezTo>
                  <a:cubicBezTo>
                    <a:pt x="720686" y="1819635"/>
                    <a:pt x="736998" y="1830325"/>
                    <a:pt x="752559" y="1841996"/>
                  </a:cubicBezTo>
                  <a:cubicBezTo>
                    <a:pt x="763348" y="1850088"/>
                    <a:pt x="773138" y="1859722"/>
                    <a:pt x="784927" y="1866272"/>
                  </a:cubicBezTo>
                  <a:cubicBezTo>
                    <a:pt x="797625" y="1873326"/>
                    <a:pt x="812113" y="1876557"/>
                    <a:pt x="825387" y="1882456"/>
                  </a:cubicBezTo>
                  <a:cubicBezTo>
                    <a:pt x="846919" y="1892026"/>
                    <a:pt x="859369" y="1902199"/>
                    <a:pt x="882032" y="1906732"/>
                  </a:cubicBezTo>
                  <a:cubicBezTo>
                    <a:pt x="900735" y="1910473"/>
                    <a:pt x="919795" y="1912127"/>
                    <a:pt x="938676" y="1914824"/>
                  </a:cubicBezTo>
                  <a:cubicBezTo>
                    <a:pt x="1000276" y="1935357"/>
                    <a:pt x="970500" y="1927662"/>
                    <a:pt x="1027688" y="1939100"/>
                  </a:cubicBezTo>
                  <a:cubicBezTo>
                    <a:pt x="1186831" y="1936403"/>
                    <a:pt x="1346121" y="1938346"/>
                    <a:pt x="1505118" y="1931008"/>
                  </a:cubicBezTo>
                  <a:cubicBezTo>
                    <a:pt x="1522160" y="1930221"/>
                    <a:pt x="1553671" y="1914824"/>
                    <a:pt x="1553671" y="1914824"/>
                  </a:cubicBezTo>
                  <a:cubicBezTo>
                    <a:pt x="1561763" y="1906732"/>
                    <a:pt x="1568425" y="1896896"/>
                    <a:pt x="1577947" y="1890548"/>
                  </a:cubicBezTo>
                  <a:cubicBezTo>
                    <a:pt x="1585044" y="1885817"/>
                    <a:pt x="1595670" y="1887917"/>
                    <a:pt x="1602223" y="1882456"/>
                  </a:cubicBezTo>
                  <a:cubicBezTo>
                    <a:pt x="1625518" y="1863044"/>
                    <a:pt x="1631710" y="1831870"/>
                    <a:pt x="1650775" y="1809627"/>
                  </a:cubicBezTo>
                  <a:cubicBezTo>
                    <a:pt x="1657104" y="1802243"/>
                    <a:pt x="1668174" y="1800320"/>
                    <a:pt x="1675051" y="1793443"/>
                  </a:cubicBezTo>
                  <a:cubicBezTo>
                    <a:pt x="1684588" y="1783906"/>
                    <a:pt x="1689087" y="1769852"/>
                    <a:pt x="1699327" y="1761075"/>
                  </a:cubicBezTo>
                  <a:cubicBezTo>
                    <a:pt x="1781033" y="1691041"/>
                    <a:pt x="1678020" y="1812904"/>
                    <a:pt x="1764063" y="1712523"/>
                  </a:cubicBezTo>
                  <a:cubicBezTo>
                    <a:pt x="1770392" y="1705139"/>
                    <a:pt x="1773919" y="1695631"/>
                    <a:pt x="1780248" y="1688247"/>
                  </a:cubicBezTo>
                  <a:cubicBezTo>
                    <a:pt x="1790178" y="1676662"/>
                    <a:pt x="1803866" y="1668379"/>
                    <a:pt x="1812616" y="1655879"/>
                  </a:cubicBezTo>
                  <a:cubicBezTo>
                    <a:pt x="1877227" y="1563578"/>
                    <a:pt x="1808529" y="1635691"/>
                    <a:pt x="1853076" y="1591142"/>
                  </a:cubicBezTo>
                  <a:cubicBezTo>
                    <a:pt x="1854389" y="1586765"/>
                    <a:pt x="1880853" y="1503107"/>
                    <a:pt x="1885444" y="1477854"/>
                  </a:cubicBezTo>
                  <a:cubicBezTo>
                    <a:pt x="1891760" y="1443117"/>
                    <a:pt x="1892479" y="1414297"/>
                    <a:pt x="1901628" y="1380750"/>
                  </a:cubicBezTo>
                  <a:cubicBezTo>
                    <a:pt x="1906117" y="1364291"/>
                    <a:pt x="1912417" y="1348381"/>
                    <a:pt x="1917812" y="1332197"/>
                  </a:cubicBezTo>
                  <a:cubicBezTo>
                    <a:pt x="1934955" y="1212199"/>
                    <a:pt x="1931409" y="1261021"/>
                    <a:pt x="1917812" y="1057068"/>
                  </a:cubicBezTo>
                  <a:cubicBezTo>
                    <a:pt x="1917245" y="1048557"/>
                    <a:pt x="1912888" y="1040712"/>
                    <a:pt x="1909720" y="1032792"/>
                  </a:cubicBezTo>
                  <a:cubicBezTo>
                    <a:pt x="1902091" y="1013719"/>
                    <a:pt x="1892818" y="995321"/>
                    <a:pt x="1885444" y="976148"/>
                  </a:cubicBezTo>
                  <a:cubicBezTo>
                    <a:pt x="1879320" y="960226"/>
                    <a:pt x="1878723" y="941790"/>
                    <a:pt x="1869260" y="927596"/>
                  </a:cubicBezTo>
                  <a:cubicBezTo>
                    <a:pt x="1863865" y="919504"/>
                    <a:pt x="1856817" y="912297"/>
                    <a:pt x="1853076" y="903319"/>
                  </a:cubicBezTo>
                  <a:cubicBezTo>
                    <a:pt x="1843234" y="879698"/>
                    <a:pt x="1842538" y="852080"/>
                    <a:pt x="1828800" y="830491"/>
                  </a:cubicBezTo>
                  <a:cubicBezTo>
                    <a:pt x="1805105" y="793257"/>
                    <a:pt x="1743547" y="689461"/>
                    <a:pt x="1707419" y="660558"/>
                  </a:cubicBezTo>
                  <a:cubicBezTo>
                    <a:pt x="1693932" y="649769"/>
                    <a:pt x="1679172" y="640403"/>
                    <a:pt x="1666959" y="628190"/>
                  </a:cubicBezTo>
                  <a:cubicBezTo>
                    <a:pt x="1660082" y="621313"/>
                    <a:pt x="1657372" y="611060"/>
                    <a:pt x="1650775" y="603914"/>
                  </a:cubicBezTo>
                  <a:cubicBezTo>
                    <a:pt x="1624901" y="575884"/>
                    <a:pt x="1601595" y="544153"/>
                    <a:pt x="1569855" y="522994"/>
                  </a:cubicBezTo>
                  <a:cubicBezTo>
                    <a:pt x="1553671" y="512205"/>
                    <a:pt x="1536753" y="502442"/>
                    <a:pt x="1521302" y="490626"/>
                  </a:cubicBezTo>
                  <a:cubicBezTo>
                    <a:pt x="1490849" y="467338"/>
                    <a:pt x="1465163" y="437521"/>
                    <a:pt x="1432290" y="417797"/>
                  </a:cubicBezTo>
                  <a:cubicBezTo>
                    <a:pt x="1314739" y="347267"/>
                    <a:pt x="1460600" y="436671"/>
                    <a:pt x="1359462" y="369245"/>
                  </a:cubicBezTo>
                  <a:cubicBezTo>
                    <a:pt x="1346375" y="360521"/>
                    <a:pt x="1332271" y="353413"/>
                    <a:pt x="1319002" y="344969"/>
                  </a:cubicBezTo>
                  <a:cubicBezTo>
                    <a:pt x="1302592" y="334526"/>
                    <a:pt x="1287250" y="322402"/>
                    <a:pt x="1270449" y="312601"/>
                  </a:cubicBezTo>
                  <a:cubicBezTo>
                    <a:pt x="1254820" y="303484"/>
                    <a:pt x="1237493" y="297499"/>
                    <a:pt x="1221897" y="288325"/>
                  </a:cubicBezTo>
                  <a:cubicBezTo>
                    <a:pt x="1191584" y="270494"/>
                    <a:pt x="1163198" y="249513"/>
                    <a:pt x="1132885" y="231681"/>
                  </a:cubicBezTo>
                  <a:cubicBezTo>
                    <a:pt x="1117289" y="222507"/>
                    <a:pt x="1100218" y="216069"/>
                    <a:pt x="1084333" y="207404"/>
                  </a:cubicBezTo>
                  <a:cubicBezTo>
                    <a:pt x="1024278" y="174646"/>
                    <a:pt x="1065453" y="190322"/>
                    <a:pt x="1019596" y="175036"/>
                  </a:cubicBezTo>
                  <a:cubicBezTo>
                    <a:pt x="1008807" y="166944"/>
                    <a:pt x="999291" y="156791"/>
                    <a:pt x="987228" y="150760"/>
                  </a:cubicBezTo>
                  <a:cubicBezTo>
                    <a:pt x="977281" y="145786"/>
                    <a:pt x="965553" y="145723"/>
                    <a:pt x="954860" y="142668"/>
                  </a:cubicBezTo>
                  <a:cubicBezTo>
                    <a:pt x="946658" y="140325"/>
                    <a:pt x="938424" y="137936"/>
                    <a:pt x="930584" y="134576"/>
                  </a:cubicBezTo>
                  <a:cubicBezTo>
                    <a:pt x="919496" y="129824"/>
                    <a:pt x="909304" y="123144"/>
                    <a:pt x="898216" y="118392"/>
                  </a:cubicBezTo>
                  <a:cubicBezTo>
                    <a:pt x="890376" y="115032"/>
                    <a:pt x="882110" y="112751"/>
                    <a:pt x="873940" y="110300"/>
                  </a:cubicBezTo>
                  <a:cubicBezTo>
                    <a:pt x="855131" y="104657"/>
                    <a:pt x="836496" y="98231"/>
                    <a:pt x="817295" y="94116"/>
                  </a:cubicBezTo>
                  <a:cubicBezTo>
                    <a:pt x="764644" y="82834"/>
                    <a:pt x="673584" y="80582"/>
                    <a:pt x="631179" y="77932"/>
                  </a:cubicBezTo>
                  <a:cubicBezTo>
                    <a:pt x="510976" y="37865"/>
                    <a:pt x="431575" y="-36705"/>
                    <a:pt x="331773" y="21288"/>
                  </a:cubicBezTo>
                  <a:close/>
                </a:path>
              </a:pathLst>
            </a:custGeom>
            <a:noFill/>
            <a:ln w="762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Group 18"/>
            <p:cNvGrpSpPr/>
            <p:nvPr/>
          </p:nvGrpSpPr>
          <p:grpSpPr>
            <a:xfrm rot="20057435">
              <a:off x="5492141" y="2201463"/>
              <a:ext cx="734352" cy="307497"/>
              <a:chOff x="1124793" y="4264503"/>
              <a:chExt cx="734352" cy="202300"/>
            </a:xfrm>
          </p:grpSpPr>
          <p:sp>
            <p:nvSpPr>
              <p:cNvPr id="17" name="Freeform 16"/>
              <p:cNvSpPr/>
              <p:nvPr/>
            </p:nvSpPr>
            <p:spPr>
              <a:xfrm>
                <a:off x="1124793" y="4264503"/>
                <a:ext cx="704007" cy="48552"/>
              </a:xfrm>
              <a:custGeom>
                <a:avLst/>
                <a:gdLst>
                  <a:gd name="connsiteX0" fmla="*/ 0 w 704007"/>
                  <a:gd name="connsiteY0" fmla="*/ 48552 h 48552"/>
                  <a:gd name="connsiteX1" fmla="*/ 137565 w 704007"/>
                  <a:gd name="connsiteY1" fmla="*/ 40460 h 48552"/>
                  <a:gd name="connsiteX2" fmla="*/ 202301 w 704007"/>
                  <a:gd name="connsiteY2" fmla="*/ 32368 h 48552"/>
                  <a:gd name="connsiteX3" fmla="*/ 291313 w 704007"/>
                  <a:gd name="connsiteY3" fmla="*/ 24276 h 48552"/>
                  <a:gd name="connsiteX4" fmla="*/ 356049 w 704007"/>
                  <a:gd name="connsiteY4" fmla="*/ 8092 h 48552"/>
                  <a:gd name="connsiteX5" fmla="*/ 396510 w 704007"/>
                  <a:gd name="connsiteY5" fmla="*/ 0 h 48552"/>
                  <a:gd name="connsiteX6" fmla="*/ 704007 w 704007"/>
                  <a:gd name="connsiteY6" fmla="*/ 8092 h 485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04007" h="48552">
                    <a:moveTo>
                      <a:pt x="0" y="48552"/>
                    </a:moveTo>
                    <a:cubicBezTo>
                      <a:pt x="45855" y="45855"/>
                      <a:pt x="91777" y="44123"/>
                      <a:pt x="137565" y="40460"/>
                    </a:cubicBezTo>
                    <a:cubicBezTo>
                      <a:pt x="159242" y="38726"/>
                      <a:pt x="180674" y="34645"/>
                      <a:pt x="202301" y="32368"/>
                    </a:cubicBezTo>
                    <a:cubicBezTo>
                      <a:pt x="231930" y="29249"/>
                      <a:pt x="261642" y="26973"/>
                      <a:pt x="291313" y="24276"/>
                    </a:cubicBezTo>
                    <a:lnTo>
                      <a:pt x="356049" y="8092"/>
                    </a:lnTo>
                    <a:cubicBezTo>
                      <a:pt x="369451" y="4999"/>
                      <a:pt x="382756" y="0"/>
                      <a:pt x="396510" y="0"/>
                    </a:cubicBezTo>
                    <a:cubicBezTo>
                      <a:pt x="499044" y="0"/>
                      <a:pt x="601473" y="8092"/>
                      <a:pt x="704007" y="8092"/>
                    </a:cubicBezTo>
                  </a:path>
                </a:pathLst>
              </a:custGeom>
              <a:noFill/>
              <a:ln w="762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Freeform 17"/>
              <p:cNvSpPr/>
              <p:nvPr/>
            </p:nvSpPr>
            <p:spPr>
              <a:xfrm>
                <a:off x="1155138" y="4418251"/>
                <a:ext cx="704007" cy="48552"/>
              </a:xfrm>
              <a:custGeom>
                <a:avLst/>
                <a:gdLst>
                  <a:gd name="connsiteX0" fmla="*/ 0 w 704007"/>
                  <a:gd name="connsiteY0" fmla="*/ 48552 h 48552"/>
                  <a:gd name="connsiteX1" fmla="*/ 137565 w 704007"/>
                  <a:gd name="connsiteY1" fmla="*/ 40460 h 48552"/>
                  <a:gd name="connsiteX2" fmla="*/ 202301 w 704007"/>
                  <a:gd name="connsiteY2" fmla="*/ 32368 h 48552"/>
                  <a:gd name="connsiteX3" fmla="*/ 291313 w 704007"/>
                  <a:gd name="connsiteY3" fmla="*/ 24276 h 48552"/>
                  <a:gd name="connsiteX4" fmla="*/ 356049 w 704007"/>
                  <a:gd name="connsiteY4" fmla="*/ 8092 h 48552"/>
                  <a:gd name="connsiteX5" fmla="*/ 396510 w 704007"/>
                  <a:gd name="connsiteY5" fmla="*/ 0 h 48552"/>
                  <a:gd name="connsiteX6" fmla="*/ 704007 w 704007"/>
                  <a:gd name="connsiteY6" fmla="*/ 8092 h 485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04007" h="48552">
                    <a:moveTo>
                      <a:pt x="0" y="48552"/>
                    </a:moveTo>
                    <a:cubicBezTo>
                      <a:pt x="45855" y="45855"/>
                      <a:pt x="91777" y="44123"/>
                      <a:pt x="137565" y="40460"/>
                    </a:cubicBezTo>
                    <a:cubicBezTo>
                      <a:pt x="159242" y="38726"/>
                      <a:pt x="180674" y="34645"/>
                      <a:pt x="202301" y="32368"/>
                    </a:cubicBezTo>
                    <a:cubicBezTo>
                      <a:pt x="231930" y="29249"/>
                      <a:pt x="261642" y="26973"/>
                      <a:pt x="291313" y="24276"/>
                    </a:cubicBezTo>
                    <a:lnTo>
                      <a:pt x="356049" y="8092"/>
                    </a:lnTo>
                    <a:cubicBezTo>
                      <a:pt x="369451" y="4999"/>
                      <a:pt x="382756" y="0"/>
                      <a:pt x="396510" y="0"/>
                    </a:cubicBezTo>
                    <a:cubicBezTo>
                      <a:pt x="499044" y="0"/>
                      <a:pt x="601473" y="8092"/>
                      <a:pt x="704007" y="8092"/>
                    </a:cubicBezTo>
                  </a:path>
                </a:pathLst>
              </a:custGeom>
              <a:noFill/>
              <a:ln w="762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30723" y="881083"/>
            <a:ext cx="3313277" cy="2438400"/>
          </a:xfrm>
        </p:spPr>
        <p:txBody>
          <a:bodyPr/>
          <a:lstStyle/>
          <a:p>
            <a:r>
              <a:rPr lang="en-US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Suggested Book</a:t>
            </a:r>
            <a:endParaRPr lang="en-US" sz="20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US" cap="small" dirty="0">
                <a:solidFill>
                  <a:schemeClr val="tx1">
                    <a:lumMod val="85000"/>
                  </a:schemeClr>
                </a:solidFill>
              </a:rPr>
              <a:t>Exploring Engineering: </a:t>
            </a:r>
            <a:endParaRPr lang="en-US" cap="small" dirty="0" smtClean="0">
              <a:solidFill>
                <a:schemeClr val="tx1">
                  <a:lumMod val="85000"/>
                </a:schemeClr>
              </a:solidFill>
            </a:endParaRPr>
          </a:p>
          <a:p>
            <a:r>
              <a:rPr lang="en-US" cap="small" dirty="0" smtClean="0">
                <a:solidFill>
                  <a:schemeClr val="tx1">
                    <a:lumMod val="85000"/>
                  </a:schemeClr>
                </a:solidFill>
              </a:rPr>
              <a:t>An </a:t>
            </a:r>
            <a:r>
              <a:rPr lang="en-US" cap="small" dirty="0">
                <a:solidFill>
                  <a:schemeClr val="tx1">
                    <a:lumMod val="85000"/>
                  </a:schemeClr>
                </a:solidFill>
              </a:rPr>
              <a:t>Introduction to Engineering and </a:t>
            </a:r>
            <a:r>
              <a:rPr lang="en-US" cap="small" dirty="0" smtClean="0">
                <a:solidFill>
                  <a:schemeClr val="tx1">
                    <a:lumMod val="85000"/>
                  </a:schemeClr>
                </a:solidFill>
              </a:rPr>
              <a:t>Design (Fourth Edition)</a:t>
            </a:r>
            <a:endParaRPr lang="en-US" cap="small" dirty="0">
              <a:solidFill>
                <a:schemeClr val="tx1">
                  <a:lumMod val="85000"/>
                </a:schemeClr>
              </a:solidFill>
            </a:endParaRPr>
          </a:p>
          <a:p>
            <a:endParaRPr lang="en-US" cap="small" dirty="0" smtClean="0">
              <a:solidFill>
                <a:schemeClr val="tx1">
                  <a:lumMod val="85000"/>
                </a:schemeClr>
              </a:solidFill>
              <a:hlinkClick r:id="rId2"/>
            </a:endParaRPr>
          </a:p>
          <a:p>
            <a:r>
              <a:rPr lang="en-US" cap="small" dirty="0" smtClean="0">
                <a:solidFill>
                  <a:schemeClr val="tx1">
                    <a:lumMod val="95000"/>
                  </a:schemeClr>
                </a:solidFill>
                <a:hlinkClick r:id="rId2"/>
              </a:rPr>
              <a:t>By:</a:t>
            </a:r>
          </a:p>
          <a:p>
            <a:r>
              <a:rPr lang="en-US" cap="small" dirty="0" smtClean="0">
                <a:solidFill>
                  <a:schemeClr val="tx1">
                    <a:lumMod val="95000"/>
                  </a:schemeClr>
                </a:solidFill>
                <a:hlinkClick r:id="rId2"/>
              </a:rPr>
              <a:t>Philip </a:t>
            </a:r>
            <a:r>
              <a:rPr lang="en-US" cap="small" dirty="0" err="1">
                <a:solidFill>
                  <a:schemeClr val="tx1">
                    <a:lumMod val="95000"/>
                  </a:schemeClr>
                </a:solidFill>
                <a:hlinkClick r:id="rId2"/>
              </a:rPr>
              <a:t>Kosky</a:t>
            </a:r>
            <a:r>
              <a:rPr lang="en-US" cap="small" dirty="0">
                <a:solidFill>
                  <a:schemeClr val="tx1">
                    <a:lumMod val="95000"/>
                  </a:schemeClr>
                </a:solidFill>
              </a:rPr>
              <a:t> , </a:t>
            </a:r>
            <a:r>
              <a:rPr lang="en-US" cap="small" dirty="0">
                <a:solidFill>
                  <a:schemeClr val="tx1">
                    <a:lumMod val="95000"/>
                  </a:schemeClr>
                </a:solidFill>
                <a:hlinkClick r:id="rId3"/>
              </a:rPr>
              <a:t>Robert T. </a:t>
            </a:r>
            <a:r>
              <a:rPr lang="en-US" cap="small" dirty="0" err="1">
                <a:solidFill>
                  <a:schemeClr val="tx1">
                    <a:lumMod val="95000"/>
                  </a:schemeClr>
                </a:solidFill>
                <a:hlinkClick r:id="rId3"/>
              </a:rPr>
              <a:t>Balmer</a:t>
            </a:r>
            <a:r>
              <a:rPr lang="en-US" cap="small" dirty="0">
                <a:solidFill>
                  <a:schemeClr val="tx1">
                    <a:lumMod val="95000"/>
                  </a:schemeClr>
                </a:solidFill>
              </a:rPr>
              <a:t> , </a:t>
            </a:r>
            <a:r>
              <a:rPr lang="en-US" cap="small" dirty="0">
                <a:solidFill>
                  <a:schemeClr val="tx1">
                    <a:lumMod val="95000"/>
                  </a:schemeClr>
                </a:solidFill>
                <a:hlinkClick r:id="rId4"/>
              </a:rPr>
              <a:t>William D. </a:t>
            </a:r>
            <a:r>
              <a:rPr lang="en-US" cap="small" dirty="0" err="1">
                <a:solidFill>
                  <a:schemeClr val="tx1">
                    <a:lumMod val="95000"/>
                  </a:schemeClr>
                </a:solidFill>
                <a:hlinkClick r:id="rId4"/>
              </a:rPr>
              <a:t>Keat</a:t>
            </a:r>
            <a:r>
              <a:rPr lang="en-US" cap="small" dirty="0">
                <a:solidFill>
                  <a:schemeClr val="tx1">
                    <a:lumMod val="95000"/>
                  </a:schemeClr>
                </a:solidFill>
              </a:rPr>
              <a:t> , </a:t>
            </a:r>
            <a:r>
              <a:rPr lang="en-US" cap="small" dirty="0">
                <a:solidFill>
                  <a:schemeClr val="tx1">
                    <a:lumMod val="95000"/>
                  </a:schemeClr>
                </a:solidFill>
                <a:hlinkClick r:id="rId5"/>
              </a:rPr>
              <a:t>George Wise</a:t>
            </a:r>
            <a:r>
              <a:rPr lang="en-US" cap="small" dirty="0">
                <a:solidFill>
                  <a:schemeClr val="tx1">
                    <a:lumMod val="95000"/>
                  </a:schemeClr>
                </a:solidFill>
              </a:rPr>
              <a:t>  </a:t>
            </a:r>
          </a:p>
          <a:p>
            <a:endParaRPr lang="en-US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490CA-7323-4BD5-8B4D-918E8C371558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78242" y="1194375"/>
            <a:ext cx="538915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/>
              <a:t>Credits: 2(1,1,2)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/>
              <a:t>Prerequisites: </a:t>
            </a:r>
            <a:r>
              <a:rPr lang="en-US" sz="2000" b="1" dirty="0" smtClean="0"/>
              <a:t>GE104</a:t>
            </a:r>
            <a:endParaRPr lang="en-US" sz="2000" b="1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/>
              <a:t>Number of </a:t>
            </a:r>
            <a:r>
              <a:rPr lang="en-US" sz="2000" b="1" dirty="0" smtClean="0"/>
              <a:t>Sections: </a:t>
            </a:r>
            <a:r>
              <a:rPr lang="en-US" sz="2000" b="1" dirty="0" smtClean="0"/>
              <a:t>12</a:t>
            </a:r>
            <a:endParaRPr lang="en-US" sz="2000" b="1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/>
              <a:t>Given By: </a:t>
            </a:r>
            <a:r>
              <a:rPr lang="en-US" sz="2000" b="1" dirty="0" smtClean="0"/>
              <a:t>10 </a:t>
            </a:r>
            <a:r>
              <a:rPr lang="en-US" sz="2000" b="1" dirty="0"/>
              <a:t>Professors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/>
              <a:t>Your Instructor: </a:t>
            </a:r>
            <a:r>
              <a:rPr lang="en-US" sz="2000" b="1" dirty="0" smtClean="0"/>
              <a:t>Dr. Ahmed M. El-</a:t>
            </a:r>
            <a:r>
              <a:rPr lang="en-US" sz="2000" b="1" dirty="0" err="1" smtClean="0"/>
              <a:t>Sherbeeny</a:t>
            </a:r>
            <a:endParaRPr lang="en-US" sz="2000" b="1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 smtClean="0"/>
              <a:t>Meetings</a:t>
            </a:r>
            <a:endParaRPr lang="en-US" sz="2000" b="1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 smtClean="0"/>
              <a:t>Lecture </a:t>
            </a:r>
            <a:r>
              <a:rPr lang="en-US" sz="2000" b="1" dirty="0"/>
              <a:t>	</a:t>
            </a:r>
            <a:r>
              <a:rPr lang="en-US" sz="2000" b="1" dirty="0" smtClean="0"/>
              <a:t> </a:t>
            </a:r>
            <a:r>
              <a:rPr lang="en-US" sz="2000" b="1" dirty="0"/>
              <a:t>: </a:t>
            </a:r>
            <a:r>
              <a:rPr lang="en-US" sz="2000" b="1" dirty="0" smtClean="0"/>
              <a:t>Sundays 8:00-8:50 am</a:t>
            </a:r>
            <a:endParaRPr lang="en-US" sz="2000" b="1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/>
              <a:t>Tutorial 	 : </a:t>
            </a:r>
            <a:r>
              <a:rPr lang="en-US" sz="2000" b="1" dirty="0" smtClean="0"/>
              <a:t>Tuesdays 8:00-8:50 am</a:t>
            </a:r>
            <a:endParaRPr lang="en-US" sz="2000" b="1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 smtClean="0"/>
              <a:t>Studio 	 : Sundays </a:t>
            </a:r>
            <a:r>
              <a:rPr lang="en-US" sz="2000" b="1" dirty="0" smtClean="0"/>
              <a:t>1:00-2:50 </a:t>
            </a:r>
            <a:r>
              <a:rPr lang="en-US" sz="2000" b="1" dirty="0" smtClean="0"/>
              <a:t>pm,</a:t>
            </a:r>
          </a:p>
          <a:p>
            <a:pPr lvl="1">
              <a:lnSpc>
                <a:spcPct val="150000"/>
              </a:lnSpc>
            </a:pPr>
            <a:r>
              <a:rPr lang="en-US" sz="2000" b="1" dirty="0" smtClean="0"/>
              <a:t>           </a:t>
            </a:r>
            <a:r>
              <a:rPr lang="en-US" sz="2000" b="1" dirty="0"/>
              <a:t>	</a:t>
            </a:r>
          </a:p>
        </p:txBody>
      </p:sp>
      <p:sp>
        <p:nvSpPr>
          <p:cNvPr id="10" name="Rectangle 9"/>
          <p:cNvSpPr/>
          <p:nvPr/>
        </p:nvSpPr>
        <p:spPr>
          <a:xfrm>
            <a:off x="457200" y="609600"/>
            <a:ext cx="23070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Information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128" y="2967896"/>
            <a:ext cx="2862072" cy="3051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5709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876" y="-373559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Lecturing Styles Used</a:t>
            </a:r>
            <a:endParaRPr lang="en-US" sz="32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876" y="1143000"/>
            <a:ext cx="4343400" cy="4724399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Lecture :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dirty="0" smtClean="0"/>
              <a:t>“Normal” Classes</a:t>
            </a:r>
          </a:p>
          <a:p>
            <a:endParaRPr lang="en-US" sz="2400" dirty="0" smtClean="0"/>
          </a:p>
          <a:p>
            <a:r>
              <a:rPr lang="en-US" sz="24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Studios: </a:t>
            </a:r>
            <a:r>
              <a:rPr lang="en-US" sz="2400" dirty="0"/>
              <a:t>Design </a:t>
            </a:r>
            <a:r>
              <a:rPr lang="en-US" sz="2400" dirty="0" smtClean="0"/>
              <a:t>project</a:t>
            </a:r>
            <a:br>
              <a:rPr lang="en-US" sz="2400" dirty="0" smtClean="0"/>
            </a:br>
            <a:r>
              <a:rPr lang="en-US" sz="2400" dirty="0" smtClean="0"/>
              <a:t>classroom activities</a:t>
            </a:r>
            <a:br>
              <a:rPr lang="en-US" sz="2400" dirty="0" smtClean="0"/>
            </a:br>
            <a:r>
              <a:rPr lang="en-US" sz="2400" dirty="0" smtClean="0"/>
              <a:t>practicing various skills</a:t>
            </a:r>
            <a:br>
              <a:rPr lang="en-US" sz="2400" dirty="0" smtClean="0"/>
            </a:br>
            <a:r>
              <a:rPr lang="en-US" sz="2400" dirty="0" smtClean="0"/>
              <a:t>intensive discussions</a:t>
            </a:r>
            <a:br>
              <a:rPr lang="en-US" sz="2400" dirty="0" smtClean="0"/>
            </a:br>
            <a:r>
              <a:rPr lang="en-US" sz="2400" dirty="0" smtClean="0"/>
              <a:t>group dynamics</a:t>
            </a:r>
          </a:p>
          <a:p>
            <a:endParaRPr lang="en-US" sz="2400" b="1" dirty="0" smtClean="0">
              <a:solidFill>
                <a:srgbClr val="7030A0"/>
              </a:solidFill>
            </a:endParaRPr>
          </a:p>
          <a:p>
            <a:r>
              <a:rPr lang="en-US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Tutorials</a:t>
            </a:r>
            <a:r>
              <a:rPr lang="en-US" sz="24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: </a:t>
            </a:r>
            <a:r>
              <a:rPr lang="en-US" sz="2400" dirty="0" smtClean="0"/>
              <a:t>Help with </a:t>
            </a:r>
            <a:r>
              <a:rPr lang="en-US" sz="2400" dirty="0"/>
              <a:t>homework </a:t>
            </a:r>
            <a:r>
              <a:rPr lang="en-US" sz="2400" dirty="0" smtClean="0"/>
              <a:t>assignments and exams</a:t>
            </a:r>
            <a:br>
              <a:rPr lang="en-US" sz="2400" dirty="0" smtClean="0"/>
            </a:br>
            <a:r>
              <a:rPr lang="en-US" sz="2400" dirty="0" smtClean="0"/>
              <a:t>Solving problems</a:t>
            </a:r>
          </a:p>
          <a:p>
            <a:endParaRPr lang="en-US" sz="3000" dirty="0"/>
          </a:p>
          <a:p>
            <a:endParaRPr lang="en-US" sz="3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490CA-7323-4BD5-8B4D-918E8C37155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28600" y="4688342"/>
            <a:ext cx="4343400" cy="18505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0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0330" y="3616779"/>
            <a:ext cx="2143125" cy="21431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616779"/>
            <a:ext cx="2286000" cy="2174421"/>
          </a:xfrm>
          <a:prstGeom prst="rect">
            <a:avLst/>
          </a:prstGeom>
        </p:spPr>
      </p:pic>
      <p:pic>
        <p:nvPicPr>
          <p:cNvPr id="15" name="Picture 2" descr="Image Detai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55639" y="739770"/>
            <a:ext cx="3428999" cy="229604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030" y="-354177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Sources of Assistance</a:t>
            </a:r>
            <a:endParaRPr lang="en-US" sz="32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762000"/>
            <a:ext cx="5029200" cy="6019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Your Instructor</a:t>
            </a:r>
          </a:p>
          <a:p>
            <a:pPr lvl="1"/>
            <a:r>
              <a:rPr lang="en-US" sz="1800" dirty="0" smtClean="0"/>
              <a:t>Office number </a:t>
            </a:r>
            <a:r>
              <a:rPr lang="en-US" sz="1800" b="1" dirty="0" smtClean="0">
                <a:solidFill>
                  <a:srgbClr val="FF0000"/>
                </a:solidFill>
              </a:rPr>
              <a:t>2A128/1</a:t>
            </a:r>
            <a:endParaRPr lang="en-US" sz="1800" dirty="0" smtClean="0"/>
          </a:p>
          <a:p>
            <a:pPr lvl="1"/>
            <a:r>
              <a:rPr lang="en-US" sz="1800" dirty="0" smtClean="0"/>
              <a:t>Office hours posted</a:t>
            </a:r>
          </a:p>
          <a:p>
            <a:pPr lvl="1"/>
            <a:r>
              <a:rPr lang="en-US" sz="1800" dirty="0" smtClean="0"/>
              <a:t>Email: </a:t>
            </a:r>
            <a:r>
              <a:rPr lang="en-US" sz="1800" b="1" dirty="0" smtClean="0">
                <a:solidFill>
                  <a:srgbClr val="FF0000"/>
                </a:solidFill>
              </a:rPr>
              <a:t>aelsherbeeny@ksu.edu.sa</a:t>
            </a:r>
            <a:endParaRPr lang="en-US" sz="1800" dirty="0" smtClean="0"/>
          </a:p>
          <a:p>
            <a:r>
              <a:rPr lang="en-US" sz="2400" dirty="0" smtClean="0"/>
              <a:t>Your Teaching Assistant</a:t>
            </a:r>
          </a:p>
          <a:p>
            <a:r>
              <a:rPr lang="en-US" sz="2400" dirty="0" smtClean="0"/>
              <a:t>Lectures slides</a:t>
            </a:r>
          </a:p>
          <a:p>
            <a:r>
              <a:rPr lang="en-US" sz="2400" dirty="0" smtClean="0"/>
              <a:t>Studios slides</a:t>
            </a:r>
          </a:p>
          <a:p>
            <a:r>
              <a:rPr lang="en-US" sz="2400" dirty="0" smtClean="0"/>
              <a:t>Course materials on </a:t>
            </a:r>
            <a:r>
              <a:rPr lang="en-US" sz="2400" dirty="0" smtClean="0"/>
              <a:t>website </a:t>
            </a:r>
            <a:r>
              <a:rPr lang="en-US" sz="2400" dirty="0" smtClean="0"/>
              <a:t>(</a:t>
            </a:r>
            <a:r>
              <a:rPr lang="en-US" sz="2400" dirty="0" smtClean="0">
                <a:hlinkClick r:id="rId2"/>
              </a:rPr>
              <a:t>http://fac.ksu.edu.sa/aelsherbeeny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Your Textbook</a:t>
            </a:r>
          </a:p>
          <a:p>
            <a:r>
              <a:rPr lang="en-US" sz="2400" dirty="0" smtClean="0"/>
              <a:t>Prince Salman Library</a:t>
            </a:r>
          </a:p>
          <a:p>
            <a:r>
              <a:rPr lang="en-US" sz="2400" dirty="0" smtClean="0"/>
              <a:t>Internet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490CA-7323-4BD5-8B4D-918E8C371558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343400" y="4407932"/>
            <a:ext cx="4038600" cy="21452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655" y="512258"/>
            <a:ext cx="3377205" cy="3428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286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Relation to Other Courses</a:t>
            </a:r>
            <a:endParaRPr lang="en-US" sz="32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1077913"/>
            <a:ext cx="4040188" cy="639762"/>
          </a:xfrm>
        </p:spPr>
        <p:txBody>
          <a:bodyPr>
            <a:normAutofit/>
          </a:bodyPr>
          <a:lstStyle/>
          <a:p>
            <a:r>
              <a:rPr lang="en-US" cap="none" dirty="0" smtClean="0"/>
              <a:t>Engineering Specializations requiring GE105:</a:t>
            </a:r>
            <a:endParaRPr lang="en-US" cap="none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57200" y="1717675"/>
            <a:ext cx="4040188" cy="262572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Mechanical Engineering</a:t>
            </a:r>
          </a:p>
          <a:p>
            <a:r>
              <a:rPr lang="en-US" dirty="0" smtClean="0"/>
              <a:t>Electrical Engineering</a:t>
            </a:r>
          </a:p>
          <a:p>
            <a:r>
              <a:rPr lang="en-US" dirty="0" smtClean="0"/>
              <a:t>Petroleum and Gas Engineering</a:t>
            </a:r>
          </a:p>
          <a:p>
            <a:r>
              <a:rPr lang="en-US" dirty="0" smtClean="0"/>
              <a:t>Civil Engineering</a:t>
            </a:r>
          </a:p>
          <a:p>
            <a:r>
              <a:rPr lang="en-US" dirty="0" smtClean="0"/>
              <a:t>Chemical Engineering</a:t>
            </a:r>
          </a:p>
          <a:p>
            <a:r>
              <a:rPr lang="en-US" dirty="0" smtClean="0"/>
              <a:t>Industrial Engineering (</a:t>
            </a:r>
            <a:r>
              <a:rPr lang="en-US" i="1" dirty="0" smtClean="0"/>
              <a:t>currently under consideration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490CA-7323-4BD5-8B4D-918E8C371558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38861" y="242096"/>
            <a:ext cx="4152739" cy="6615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6362539" y="5209401"/>
            <a:ext cx="118126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EE496/ME496</a:t>
            </a:r>
            <a:endParaRPr lang="en-US" sz="1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373426" y="6259286"/>
            <a:ext cx="117037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EE497/ME497</a:t>
            </a:r>
            <a:endParaRPr lang="en-US" sz="1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990600" y="4419600"/>
            <a:ext cx="411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GE105 provides the basics for the final </a:t>
            </a:r>
            <a:br>
              <a:rPr lang="en-US" b="1" i="1" dirty="0" smtClean="0">
                <a:solidFill>
                  <a:srgbClr val="FF0000"/>
                </a:solidFill>
              </a:rPr>
            </a:br>
            <a:r>
              <a:rPr lang="en-US" b="1" i="1" dirty="0" smtClean="0">
                <a:solidFill>
                  <a:srgbClr val="FF0000"/>
                </a:solidFill>
              </a:rPr>
              <a:t>year project and gives the necessary skills for an engineering student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38800" y="3685401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38800" y="4191000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38800" y="4676001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86800" y="3609201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686800" y="4066401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686800" y="4599801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53000" y="4495800"/>
            <a:ext cx="952500" cy="5612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Course Objectives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idx="1"/>
          </p:nvPr>
        </p:nvSpPr>
        <p:spPr>
          <a:xfrm>
            <a:off x="310195" y="1289668"/>
            <a:ext cx="5176205" cy="2297464"/>
          </a:xfrm>
        </p:spPr>
        <p:txBody>
          <a:bodyPr>
            <a:normAutofit/>
          </a:bodyPr>
          <a:lstStyle/>
          <a:p>
            <a:pPr algn="just">
              <a:lnSpc>
                <a:spcPct val="80000"/>
              </a:lnSpc>
            </a:pPr>
            <a:r>
              <a:rPr lang="en-AU" sz="2400" b="1" dirty="0" smtClean="0"/>
              <a:t>Formally Expose</a:t>
            </a:r>
            <a:r>
              <a:rPr lang="en-AU" sz="2400" dirty="0" smtClean="0"/>
              <a:t> students to the </a:t>
            </a:r>
            <a:r>
              <a:rPr lang="en-AU" sz="2400" b="1" dirty="0" smtClean="0"/>
              <a:t>engineering</a:t>
            </a:r>
            <a:r>
              <a:rPr lang="en-AU" sz="2400" dirty="0" smtClean="0"/>
              <a:t> field</a:t>
            </a:r>
          </a:p>
          <a:p>
            <a:pPr algn="just">
              <a:lnSpc>
                <a:spcPct val="80000"/>
              </a:lnSpc>
            </a:pPr>
            <a:r>
              <a:rPr lang="en-AU" sz="2400" dirty="0" smtClean="0"/>
              <a:t>Grasp the values of professionalism, ethics, safety, intellectual property, environment, and human factors. </a:t>
            </a:r>
          </a:p>
          <a:p>
            <a:pPr algn="just">
              <a:lnSpc>
                <a:spcPct val="80000"/>
              </a:lnSpc>
            </a:pPr>
            <a:endParaRPr lang="en-AU" sz="2400" dirty="0"/>
          </a:p>
          <a:p>
            <a:pPr algn="just">
              <a:lnSpc>
                <a:spcPct val="80000"/>
              </a:lnSpc>
            </a:pPr>
            <a:endParaRPr lang="en-AU" sz="2400" dirty="0" smtClean="0"/>
          </a:p>
          <a:p>
            <a:pPr algn="just">
              <a:lnSpc>
                <a:spcPct val="80000"/>
              </a:lnSpc>
            </a:pPr>
            <a:endParaRPr lang="en-AU" sz="24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699" y="3429000"/>
            <a:ext cx="3517337" cy="26380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844206"/>
            <a:ext cx="3048000" cy="228867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267200" y="3352800"/>
            <a:ext cx="4572000" cy="3406061"/>
          </a:xfrm>
          <a:prstGeom prst="rect">
            <a:avLst/>
          </a:prstGeom>
        </p:spPr>
        <p:txBody>
          <a:bodyPr>
            <a:spAutoFit/>
          </a:bodyPr>
          <a:lstStyle/>
          <a:p>
            <a:pPr marL="167923" lvl="0" indent="-167923" defTabSz="685983">
              <a:lnSpc>
                <a:spcPct val="80000"/>
              </a:lnSpc>
              <a:spcBef>
                <a:spcPts val="1350"/>
              </a:spcBef>
              <a:buClr>
                <a:srgbClr val="56C5FF"/>
              </a:buClr>
              <a:buSzPct val="100000"/>
              <a:buFont typeface="Arial" pitchFamily="34" charset="0"/>
              <a:buChar char="•"/>
            </a:pPr>
            <a:r>
              <a:rPr lang="en-AU" sz="2400" dirty="0">
                <a:solidFill>
                  <a:prstClr val="white"/>
                </a:solidFill>
              </a:rPr>
              <a:t>Introduce the design process, </a:t>
            </a:r>
            <a:r>
              <a:rPr lang="en-AU" sz="2400" dirty="0" smtClean="0">
                <a:solidFill>
                  <a:prstClr val="white"/>
                </a:solidFill>
              </a:rPr>
              <a:t>problem-solving </a:t>
            </a:r>
            <a:r>
              <a:rPr lang="en-AU" sz="2400" dirty="0">
                <a:solidFill>
                  <a:prstClr val="white"/>
                </a:solidFill>
              </a:rPr>
              <a:t>skills, and </a:t>
            </a:r>
            <a:r>
              <a:rPr lang="en-AU" sz="2400" dirty="0" smtClean="0">
                <a:solidFill>
                  <a:prstClr val="white"/>
                </a:solidFill>
              </a:rPr>
              <a:t>practices </a:t>
            </a:r>
            <a:r>
              <a:rPr lang="en-AU" sz="2400" dirty="0">
                <a:solidFill>
                  <a:prstClr val="white"/>
                </a:solidFill>
              </a:rPr>
              <a:t>dealing with open-ended problems</a:t>
            </a:r>
          </a:p>
          <a:p>
            <a:pPr marL="167923" lvl="0" indent="-167923" defTabSz="685983">
              <a:lnSpc>
                <a:spcPct val="80000"/>
              </a:lnSpc>
              <a:spcBef>
                <a:spcPts val="1350"/>
              </a:spcBef>
              <a:buClr>
                <a:srgbClr val="56C5FF"/>
              </a:buClr>
              <a:buSzPct val="100000"/>
              <a:buFont typeface="Arial" pitchFamily="34" charset="0"/>
              <a:buChar char="•"/>
            </a:pPr>
            <a:r>
              <a:rPr lang="en-AU" sz="2400" dirty="0"/>
              <a:t>Enforce the skills in </a:t>
            </a:r>
            <a:r>
              <a:rPr lang="en-AU" sz="2400" dirty="0" smtClean="0"/>
              <a:t>teamwork</a:t>
            </a:r>
            <a:r>
              <a:rPr lang="en-AU" sz="2400" dirty="0"/>
              <a:t>, group dynamics, critical thinking, planning, scheduling, and written/oral communications through the design project</a:t>
            </a:r>
          </a:p>
          <a:p>
            <a:pPr lvl="0" defTabSz="685983">
              <a:lnSpc>
                <a:spcPct val="80000"/>
              </a:lnSpc>
              <a:spcBef>
                <a:spcPts val="1350"/>
              </a:spcBef>
              <a:buClr>
                <a:srgbClr val="56C5FF"/>
              </a:buClr>
              <a:buSzPct val="100000"/>
            </a:pP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2579134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-228600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Course </a:t>
            </a:r>
            <a:r>
              <a:rPr lang="en-US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Outline (Topics)</a:t>
            </a:r>
            <a:endParaRPr lang="en-US" sz="32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66800"/>
            <a:ext cx="5105400" cy="5791200"/>
          </a:xfrm>
        </p:spPr>
        <p:txBody>
          <a:bodyPr>
            <a:normAutofit/>
          </a:bodyPr>
          <a:lstStyle/>
          <a:p>
            <a:pPr fontAlgn="ctr"/>
            <a:r>
              <a:rPr lang="en-US" b="1" dirty="0" smtClean="0"/>
              <a:t>An Overview </a:t>
            </a:r>
            <a:r>
              <a:rPr lang="en-US" b="1" dirty="0"/>
              <a:t>of Engineering Design</a:t>
            </a:r>
            <a:endParaRPr lang="en-US" dirty="0"/>
          </a:p>
          <a:p>
            <a:pPr fontAlgn="ctr"/>
            <a:r>
              <a:rPr lang="en-US" b="1" dirty="0"/>
              <a:t>The Engineering </a:t>
            </a:r>
            <a:r>
              <a:rPr lang="en-US" b="1" dirty="0" smtClean="0"/>
              <a:t>Profession</a:t>
            </a:r>
            <a:endParaRPr lang="en-US" dirty="0"/>
          </a:p>
          <a:p>
            <a:pPr fontAlgn="ctr"/>
            <a:r>
              <a:rPr lang="en-US" b="1" dirty="0" smtClean="0"/>
              <a:t>Engineering </a:t>
            </a:r>
            <a:r>
              <a:rPr lang="en-US" b="1" dirty="0"/>
              <a:t>Need Analysis</a:t>
            </a:r>
            <a:endParaRPr lang="en-US" dirty="0"/>
          </a:p>
          <a:p>
            <a:pPr fontAlgn="ctr"/>
            <a:r>
              <a:rPr lang="en-US" b="1" dirty="0"/>
              <a:t>Problem Formulation</a:t>
            </a:r>
            <a:endParaRPr lang="en-US" dirty="0"/>
          </a:p>
          <a:p>
            <a:pPr fontAlgn="ctr"/>
            <a:r>
              <a:rPr lang="en-US" b="1" dirty="0" smtClean="0"/>
              <a:t>Creativity in Design </a:t>
            </a:r>
            <a:r>
              <a:rPr lang="en-US" b="1" dirty="0"/>
              <a:t>: Thinking Outside the </a:t>
            </a:r>
            <a:r>
              <a:rPr lang="en-US" b="1" dirty="0" smtClean="0"/>
              <a:t>box</a:t>
            </a:r>
            <a:endParaRPr lang="en-US" dirty="0"/>
          </a:p>
          <a:p>
            <a:pPr fontAlgn="ctr"/>
            <a:r>
              <a:rPr lang="en-US" b="1" dirty="0"/>
              <a:t>Concept </a:t>
            </a:r>
            <a:r>
              <a:rPr lang="en-US" b="1" dirty="0" smtClean="0"/>
              <a:t>Generation </a:t>
            </a:r>
            <a:r>
              <a:rPr lang="en-US" b="1" dirty="0"/>
              <a:t>and </a:t>
            </a:r>
            <a:r>
              <a:rPr lang="en-US" b="1" dirty="0" smtClean="0"/>
              <a:t>Evaluation</a:t>
            </a:r>
            <a:endParaRPr lang="en-US" dirty="0"/>
          </a:p>
          <a:p>
            <a:pPr fontAlgn="ctr"/>
            <a:r>
              <a:rPr lang="en-US" b="1" dirty="0"/>
              <a:t>Human </a:t>
            </a:r>
            <a:r>
              <a:rPr lang="en-US" b="1" dirty="0" smtClean="0"/>
              <a:t>Factors Engineering</a:t>
            </a:r>
            <a:endParaRPr lang="en-US" dirty="0"/>
          </a:p>
          <a:p>
            <a:pPr fontAlgn="ctr"/>
            <a:r>
              <a:rPr lang="en-US" b="1" dirty="0"/>
              <a:t>Intellectual Property – Legal Factors </a:t>
            </a:r>
            <a:endParaRPr lang="en-US" dirty="0"/>
          </a:p>
          <a:p>
            <a:pPr fontAlgn="ctr"/>
            <a:r>
              <a:rPr lang="en-US" b="1" dirty="0"/>
              <a:t>Engineering Ethics</a:t>
            </a:r>
            <a:endParaRPr lang="en-US" dirty="0"/>
          </a:p>
          <a:p>
            <a:pPr>
              <a:lnSpc>
                <a:spcPct val="90000"/>
              </a:lnSpc>
            </a:pPr>
            <a:endParaRPr lang="en-AU" b="1" u="sng" dirty="0" smtClean="0"/>
          </a:p>
          <a:p>
            <a:pPr marL="0" indent="0">
              <a:lnSpc>
                <a:spcPct val="90000"/>
              </a:lnSpc>
              <a:buNone/>
            </a:pPr>
            <a:endParaRPr lang="en-AU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490CA-7323-4BD5-8B4D-918E8C371558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" name="Picture 4" descr="Image Detai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3802" y="228600"/>
            <a:ext cx="2625598" cy="2584892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343606">
            <a:off x="6185038" y="3207054"/>
            <a:ext cx="1793786" cy="28226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0" y="4418859"/>
            <a:ext cx="1393083" cy="16406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6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61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Learning </a:t>
            </a:r>
            <a:r>
              <a:rPr lang="en-US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Outcomes </a:t>
            </a:r>
            <a:r>
              <a:rPr lang="en-US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(1. Knowledge</a:t>
            </a:r>
            <a:r>
              <a:rPr lang="en-US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)</a:t>
            </a:r>
            <a:endParaRPr lang="en-US" sz="32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220" name="Rectangle 6"/>
          <p:cNvSpPr>
            <a:spLocks noGrp="1" noChangeArrowheads="1"/>
          </p:cNvSpPr>
          <p:nvPr>
            <p:ph idx="1"/>
          </p:nvPr>
        </p:nvSpPr>
        <p:spPr>
          <a:xfrm>
            <a:off x="457200" y="914401"/>
            <a:ext cx="8153400" cy="2514600"/>
          </a:xfrm>
        </p:spPr>
        <p:txBody>
          <a:bodyPr>
            <a:normAutofit/>
          </a:bodyPr>
          <a:lstStyle/>
          <a:p>
            <a:pPr algn="just"/>
            <a:r>
              <a:rPr lang="en-AU" sz="2000" dirty="0"/>
              <a:t>Ability to use the engineering </a:t>
            </a:r>
            <a:r>
              <a:rPr lang="en-AU" sz="2000" b="1" u="sng" dirty="0"/>
              <a:t>design process</a:t>
            </a:r>
            <a:r>
              <a:rPr lang="en-AU" sz="2000" dirty="0"/>
              <a:t> to carry out a project. </a:t>
            </a:r>
            <a:endParaRPr lang="en-AU" sz="2000" dirty="0" smtClean="0"/>
          </a:p>
          <a:p>
            <a:pPr lvl="0" algn="just"/>
            <a:r>
              <a:rPr lang="en-AU" sz="2000" dirty="0" smtClean="0"/>
              <a:t>Ability to prepare a </a:t>
            </a:r>
            <a:r>
              <a:rPr lang="en-AU" sz="2000" b="1" u="sng" dirty="0" smtClean="0"/>
              <a:t>need-assessment,</a:t>
            </a:r>
            <a:r>
              <a:rPr lang="en-AU" sz="2000" dirty="0" smtClean="0"/>
              <a:t> define and formulate the problem, consider the problem constraints, and specify a deliverable for a project. </a:t>
            </a:r>
            <a:endParaRPr lang="en-US" sz="2000" dirty="0" smtClean="0"/>
          </a:p>
          <a:p>
            <a:pPr lvl="0" algn="just"/>
            <a:r>
              <a:rPr lang="en-AU" sz="2000" dirty="0" smtClean="0"/>
              <a:t>Ability to solve open-ended design problems, cope with decision making and satisfy </a:t>
            </a:r>
            <a:r>
              <a:rPr lang="en-AU" sz="2000" b="1" u="sng" dirty="0" smtClean="0"/>
              <a:t>competing objectives</a:t>
            </a:r>
            <a:r>
              <a:rPr lang="en-AU" sz="2400" dirty="0" smtClean="0"/>
              <a:t>. </a:t>
            </a:r>
          </a:p>
          <a:p>
            <a:pPr algn="just"/>
            <a:r>
              <a:rPr lang="en-AU" sz="2000" dirty="0"/>
              <a:t>Ability to synthesize gathered information to solve open-ended problems. </a:t>
            </a:r>
          </a:p>
        </p:txBody>
      </p:sp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dirty="0" smtClean="0"/>
              <a:t>9</a:t>
            </a:r>
            <a:endParaRPr lang="en-US" dirty="0"/>
          </a:p>
        </p:txBody>
      </p:sp>
      <p:pic>
        <p:nvPicPr>
          <p:cNvPr id="6146" name="Picture 2" descr="http://ts2.mm.bing.net/images/thumbnail.aspx?q=1594379877141&amp;id=0f8174b7287b68a54762383134f0da2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3469386"/>
            <a:ext cx="3200400" cy="2891029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470687" y="3594518"/>
            <a:ext cx="4572000" cy="2944396"/>
          </a:xfrm>
          <a:prstGeom prst="rect">
            <a:avLst/>
          </a:prstGeom>
        </p:spPr>
        <p:txBody>
          <a:bodyPr>
            <a:spAutoFit/>
          </a:bodyPr>
          <a:lstStyle/>
          <a:p>
            <a:pPr marL="167923" indent="-167923" algn="just" defTabSz="685983"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AU" sz="2000" dirty="0" smtClean="0"/>
              <a:t>Ability </a:t>
            </a:r>
            <a:r>
              <a:rPr lang="en-AU" sz="2000" dirty="0"/>
              <a:t>to conceptualize alternative concepts, evaluate and select preferred alternative, and implement the preferred design using engineering tools. </a:t>
            </a:r>
          </a:p>
          <a:p>
            <a:pPr marL="167923" indent="-167923" algn="just" defTabSz="685983"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AU" sz="2000" dirty="0"/>
              <a:t>Understand the importance of professional and ethical responsibility. </a:t>
            </a:r>
          </a:p>
          <a:p>
            <a:pPr marL="167923" indent="-167923" algn="just" defTabSz="685983"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AU" sz="2000" dirty="0"/>
              <a:t>Understand ethics, environmental and legal issues.</a:t>
            </a:r>
            <a:endParaRPr lang="en-US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6389581-A7AD-4A4E-AE0B-0111493C2D15}" vid="{259C346A-FC67-4AA6-BC22-FBF85320DC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template_105</Template>
  <TotalTime>4392</TotalTime>
  <Words>652</Words>
  <Application>Microsoft Office PowerPoint</Application>
  <PresentationFormat>On-screen Show (4:3)</PresentationFormat>
  <Paragraphs>132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Corbel</vt:lpstr>
      <vt:lpstr>Tahoma</vt:lpstr>
      <vt:lpstr>Digital Blue Tunnel 16x9</vt:lpstr>
      <vt:lpstr>Lecture 1. Course Introduction</vt:lpstr>
      <vt:lpstr>This course</vt:lpstr>
      <vt:lpstr>PowerPoint Presentation</vt:lpstr>
      <vt:lpstr>Lecturing Styles Used</vt:lpstr>
      <vt:lpstr>Sources of Assistance</vt:lpstr>
      <vt:lpstr>Relation to Other Courses</vt:lpstr>
      <vt:lpstr>Course Objectives</vt:lpstr>
      <vt:lpstr>Course Outline (Topics)</vt:lpstr>
      <vt:lpstr>Learning Outcomes (1. Knowledge)</vt:lpstr>
      <vt:lpstr>Learning Outcomes (2. Cognitive Skills)</vt:lpstr>
      <vt:lpstr>Learning Outcomes (3. Interpersonal Skills)</vt:lpstr>
      <vt:lpstr>Grading</vt:lpstr>
    </vt:vector>
  </TitlesOfParts>
  <Company>alamgir.hridoy@yahoo.com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Engineering Design  Course Information</dc:title>
  <dc:creator>Alamgir</dc:creator>
  <cp:lastModifiedBy>welcome</cp:lastModifiedBy>
  <cp:revision>170</cp:revision>
  <dcterms:created xsi:type="dcterms:W3CDTF">2012-01-21T21:05:59Z</dcterms:created>
  <dcterms:modified xsi:type="dcterms:W3CDTF">2016-10-01T18:36:58Z</dcterms:modified>
</cp:coreProperties>
</file>