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55"/>
  </p:notesMasterIdLst>
  <p:sldIdLst>
    <p:sldId id="260" r:id="rId2"/>
    <p:sldId id="313" r:id="rId3"/>
    <p:sldId id="261" r:id="rId4"/>
    <p:sldId id="262" r:id="rId5"/>
    <p:sldId id="263" r:id="rId6"/>
    <p:sldId id="264" r:id="rId7"/>
    <p:sldId id="269" r:id="rId8"/>
    <p:sldId id="314" r:id="rId9"/>
    <p:sldId id="315" r:id="rId10"/>
    <p:sldId id="316" r:id="rId11"/>
    <p:sldId id="31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8A49E-F643-43C3-9E01-02A08205E40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37D60-EA7D-4A41-A85F-F17E2FFBF2CA}">
      <dgm:prSet phldrT="[Text]"/>
      <dgm:spPr/>
      <dgm:t>
        <a:bodyPr/>
        <a:lstStyle/>
        <a:p>
          <a:r>
            <a:rPr lang="en-US" dirty="0" smtClean="0"/>
            <a:t>Car Number</a:t>
          </a:r>
          <a:endParaRPr lang="en-US" dirty="0"/>
        </a:p>
      </dgm:t>
    </dgm:pt>
    <dgm:pt modelId="{48BA7C3F-0FDB-43D1-9AA6-A3741880A9CA}" type="parTrans" cxnId="{8457A330-B45F-44FD-A173-4B5253D40159}">
      <dgm:prSet/>
      <dgm:spPr/>
      <dgm:t>
        <a:bodyPr/>
        <a:lstStyle/>
        <a:p>
          <a:endParaRPr lang="en-US"/>
        </a:p>
      </dgm:t>
    </dgm:pt>
    <dgm:pt modelId="{04059733-8258-409B-888F-86918E8DAAD0}" type="sibTrans" cxnId="{8457A330-B45F-44FD-A173-4B5253D40159}">
      <dgm:prSet/>
      <dgm:spPr/>
      <dgm:t>
        <a:bodyPr/>
        <a:lstStyle/>
        <a:p>
          <a:endParaRPr lang="en-US"/>
        </a:p>
      </dgm:t>
    </dgm:pt>
    <dgm:pt modelId="{67170EF9-F38A-4E3A-94C0-BB5F0BEC77C4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2217CD59-2DC2-4AE3-9638-65A3BEAE47E9}" type="parTrans" cxnId="{BB030F50-0763-4AA0-98C8-27CF77B1A134}">
      <dgm:prSet/>
      <dgm:spPr/>
      <dgm:t>
        <a:bodyPr/>
        <a:lstStyle/>
        <a:p>
          <a:endParaRPr lang="en-US"/>
        </a:p>
      </dgm:t>
    </dgm:pt>
    <dgm:pt modelId="{1ABC0E07-5984-4001-81BB-C3923DDFF208}" type="sibTrans" cxnId="{BB030F50-0763-4AA0-98C8-27CF77B1A134}">
      <dgm:prSet/>
      <dgm:spPr/>
      <dgm:t>
        <a:bodyPr/>
        <a:lstStyle/>
        <a:p>
          <a:endParaRPr lang="en-US"/>
        </a:p>
      </dgm:t>
    </dgm:pt>
    <dgm:pt modelId="{6A18D64E-9A17-4C40-A124-51AF106E40E3}">
      <dgm:prSet phldrT="[Text]"/>
      <dgm:spPr/>
      <dgm:t>
        <a:bodyPr/>
        <a:lstStyle/>
        <a:p>
          <a:r>
            <a:rPr lang="en-US" dirty="0" smtClean="0"/>
            <a:t>Switch on</a:t>
          </a:r>
          <a:endParaRPr lang="en-US" dirty="0"/>
        </a:p>
      </dgm:t>
    </dgm:pt>
    <dgm:pt modelId="{0BAEC709-7A66-4256-AE51-2FEAD8382865}" type="parTrans" cxnId="{AAEEDA65-1BC1-4379-998C-96E10C6F1C98}">
      <dgm:prSet/>
      <dgm:spPr/>
      <dgm:t>
        <a:bodyPr/>
        <a:lstStyle/>
        <a:p>
          <a:endParaRPr lang="en-US"/>
        </a:p>
      </dgm:t>
    </dgm:pt>
    <dgm:pt modelId="{88B7D785-E117-475A-8BE2-20987321F419}" type="sibTrans" cxnId="{AAEEDA65-1BC1-4379-998C-96E10C6F1C98}">
      <dgm:prSet/>
      <dgm:spPr/>
      <dgm:t>
        <a:bodyPr/>
        <a:lstStyle/>
        <a:p>
          <a:endParaRPr lang="en-US"/>
        </a:p>
      </dgm:t>
    </dgm:pt>
    <dgm:pt modelId="{AF48D5FF-6B2A-4A8B-BD20-06AB4D1AEC4C}" type="pres">
      <dgm:prSet presAssocID="{1668A49E-F643-43C3-9E01-02A08205E4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D5BB1-504F-48A3-A42F-BCCB7DD80F70}" type="pres">
      <dgm:prSet presAssocID="{78D37D60-EA7D-4A41-A85F-F17E2FFBF2CA}" presName="comp" presStyleCnt="0"/>
      <dgm:spPr/>
    </dgm:pt>
    <dgm:pt modelId="{42A6D435-1D49-4E62-8A03-6BE6E47C07FE}" type="pres">
      <dgm:prSet presAssocID="{78D37D60-EA7D-4A41-A85F-F17E2FFBF2CA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EB97F-6C11-4043-82FF-4D1163C3772E}" type="pres">
      <dgm:prSet presAssocID="{78D37D60-EA7D-4A41-A85F-F17E2FFBF2CA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721D51-C5C7-43C1-966E-9AF0B4FF11CA}" type="pres">
      <dgm:prSet presAssocID="{04059733-8258-409B-888F-86918E8DAAD0}" presName="sibTrans" presStyleCnt="0"/>
      <dgm:spPr/>
    </dgm:pt>
    <dgm:pt modelId="{A0019043-CC51-40B3-99A2-19BCEF0ED269}" type="pres">
      <dgm:prSet presAssocID="{67170EF9-F38A-4E3A-94C0-BB5F0BEC77C4}" presName="comp" presStyleCnt="0"/>
      <dgm:spPr/>
    </dgm:pt>
    <dgm:pt modelId="{5910989C-7222-45A3-A1BD-22C012461771}" type="pres">
      <dgm:prSet presAssocID="{67170EF9-F38A-4E3A-94C0-BB5F0BEC77C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A8468-0B46-4232-AA83-FF7D99C65EE0}" type="pres">
      <dgm:prSet presAssocID="{67170EF9-F38A-4E3A-94C0-BB5F0BEC77C4}" presName="rect1" presStyleLbl="ln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4C4A29-977C-4427-A65F-C9B6F7A1A2C3}" type="pres">
      <dgm:prSet presAssocID="{1ABC0E07-5984-4001-81BB-C3923DDFF208}" presName="sibTrans" presStyleCnt="0"/>
      <dgm:spPr/>
    </dgm:pt>
    <dgm:pt modelId="{20CAE77A-99DD-4BDC-8C53-B5ADDEADD240}" type="pres">
      <dgm:prSet presAssocID="{6A18D64E-9A17-4C40-A124-51AF106E40E3}" presName="comp" presStyleCnt="0"/>
      <dgm:spPr/>
    </dgm:pt>
    <dgm:pt modelId="{D3CAA754-168A-45DE-9994-176EC1D7A514}" type="pres">
      <dgm:prSet presAssocID="{6A18D64E-9A17-4C40-A124-51AF106E40E3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7E943-7D21-46E8-AA07-C5B1FECABF48}" type="pres">
      <dgm:prSet presAssocID="{6A18D64E-9A17-4C40-A124-51AF106E40E3}" presName="rect1" presStyleLbl="ln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457A330-B45F-44FD-A173-4B5253D40159}" srcId="{1668A49E-F643-43C3-9E01-02A08205E40D}" destId="{78D37D60-EA7D-4A41-A85F-F17E2FFBF2CA}" srcOrd="0" destOrd="0" parTransId="{48BA7C3F-0FDB-43D1-9AA6-A3741880A9CA}" sibTransId="{04059733-8258-409B-888F-86918E8DAAD0}"/>
    <dgm:cxn modelId="{F11D4162-6DA5-443B-B6F1-03F22AD997B9}" type="presOf" srcId="{1668A49E-F643-43C3-9E01-02A08205E40D}" destId="{AF48D5FF-6B2A-4A8B-BD20-06AB4D1AEC4C}" srcOrd="0" destOrd="0" presId="urn:microsoft.com/office/officeart/2008/layout/AlternatingPictureBlocks"/>
    <dgm:cxn modelId="{FD0FC1FE-F00E-41AE-9DD4-C023DF14EBF8}" type="presOf" srcId="{78D37D60-EA7D-4A41-A85F-F17E2FFBF2CA}" destId="{42A6D435-1D49-4E62-8A03-6BE6E47C07FE}" srcOrd="0" destOrd="0" presId="urn:microsoft.com/office/officeart/2008/layout/AlternatingPictureBlocks"/>
    <dgm:cxn modelId="{BAF6654B-DC69-4A58-8266-B0B89BE1407B}" type="presOf" srcId="{6A18D64E-9A17-4C40-A124-51AF106E40E3}" destId="{D3CAA754-168A-45DE-9994-176EC1D7A514}" srcOrd="0" destOrd="0" presId="urn:microsoft.com/office/officeart/2008/layout/AlternatingPictureBlocks"/>
    <dgm:cxn modelId="{C9AE37E9-2813-4290-AFE4-071E2E05AF01}" type="presOf" srcId="{67170EF9-F38A-4E3A-94C0-BB5F0BEC77C4}" destId="{5910989C-7222-45A3-A1BD-22C012461771}" srcOrd="0" destOrd="0" presId="urn:microsoft.com/office/officeart/2008/layout/AlternatingPictureBlocks"/>
    <dgm:cxn modelId="{BB030F50-0763-4AA0-98C8-27CF77B1A134}" srcId="{1668A49E-F643-43C3-9E01-02A08205E40D}" destId="{67170EF9-F38A-4E3A-94C0-BB5F0BEC77C4}" srcOrd="1" destOrd="0" parTransId="{2217CD59-2DC2-4AE3-9638-65A3BEAE47E9}" sibTransId="{1ABC0E07-5984-4001-81BB-C3923DDFF208}"/>
    <dgm:cxn modelId="{AAEEDA65-1BC1-4379-998C-96E10C6F1C98}" srcId="{1668A49E-F643-43C3-9E01-02A08205E40D}" destId="{6A18D64E-9A17-4C40-A124-51AF106E40E3}" srcOrd="2" destOrd="0" parTransId="{0BAEC709-7A66-4256-AE51-2FEAD8382865}" sibTransId="{88B7D785-E117-475A-8BE2-20987321F419}"/>
    <dgm:cxn modelId="{72D32E98-B4B4-4D3E-9FBF-6583FAAD4437}" type="presParOf" srcId="{AF48D5FF-6B2A-4A8B-BD20-06AB4D1AEC4C}" destId="{47DD5BB1-504F-48A3-A42F-BCCB7DD80F70}" srcOrd="0" destOrd="0" presId="urn:microsoft.com/office/officeart/2008/layout/AlternatingPictureBlocks"/>
    <dgm:cxn modelId="{EC2D12DF-CA36-493C-A3C5-DF14D87B08FE}" type="presParOf" srcId="{47DD5BB1-504F-48A3-A42F-BCCB7DD80F70}" destId="{42A6D435-1D49-4E62-8A03-6BE6E47C07FE}" srcOrd="0" destOrd="0" presId="urn:microsoft.com/office/officeart/2008/layout/AlternatingPictureBlocks"/>
    <dgm:cxn modelId="{BB30795A-29CF-4CE6-A1A0-967090431077}" type="presParOf" srcId="{47DD5BB1-504F-48A3-A42F-BCCB7DD80F70}" destId="{826EB97F-6C11-4043-82FF-4D1163C3772E}" srcOrd="1" destOrd="0" presId="urn:microsoft.com/office/officeart/2008/layout/AlternatingPictureBlocks"/>
    <dgm:cxn modelId="{023F3783-6BE1-45EC-8CFB-D2E687E1DAF9}" type="presParOf" srcId="{AF48D5FF-6B2A-4A8B-BD20-06AB4D1AEC4C}" destId="{99721D51-C5C7-43C1-966E-9AF0B4FF11CA}" srcOrd="1" destOrd="0" presId="urn:microsoft.com/office/officeart/2008/layout/AlternatingPictureBlocks"/>
    <dgm:cxn modelId="{078D28D0-2952-440C-8B4F-230993E69B35}" type="presParOf" srcId="{AF48D5FF-6B2A-4A8B-BD20-06AB4D1AEC4C}" destId="{A0019043-CC51-40B3-99A2-19BCEF0ED269}" srcOrd="2" destOrd="0" presId="urn:microsoft.com/office/officeart/2008/layout/AlternatingPictureBlocks"/>
    <dgm:cxn modelId="{2CA5B496-D167-40D4-ACD8-688A17D0A361}" type="presParOf" srcId="{A0019043-CC51-40B3-99A2-19BCEF0ED269}" destId="{5910989C-7222-45A3-A1BD-22C012461771}" srcOrd="0" destOrd="0" presId="urn:microsoft.com/office/officeart/2008/layout/AlternatingPictureBlocks"/>
    <dgm:cxn modelId="{65D8E202-94D2-4A7A-8E07-B6D79B6B6FAB}" type="presParOf" srcId="{A0019043-CC51-40B3-99A2-19BCEF0ED269}" destId="{37FA8468-0B46-4232-AA83-FF7D99C65EE0}" srcOrd="1" destOrd="0" presId="urn:microsoft.com/office/officeart/2008/layout/AlternatingPictureBlocks"/>
    <dgm:cxn modelId="{F8A21074-5345-4EBB-8D6C-6CA51C0383B2}" type="presParOf" srcId="{AF48D5FF-6B2A-4A8B-BD20-06AB4D1AEC4C}" destId="{394C4A29-977C-4427-A65F-C9B6F7A1A2C3}" srcOrd="3" destOrd="0" presId="urn:microsoft.com/office/officeart/2008/layout/AlternatingPictureBlocks"/>
    <dgm:cxn modelId="{0A6E3ECE-1C8C-4F55-B752-4024A0039416}" type="presParOf" srcId="{AF48D5FF-6B2A-4A8B-BD20-06AB4D1AEC4C}" destId="{20CAE77A-99DD-4BDC-8C53-B5ADDEADD240}" srcOrd="4" destOrd="0" presId="urn:microsoft.com/office/officeart/2008/layout/AlternatingPictureBlocks"/>
    <dgm:cxn modelId="{6FAB24A4-3799-4BBC-BE82-456669D1A2FD}" type="presParOf" srcId="{20CAE77A-99DD-4BDC-8C53-B5ADDEADD240}" destId="{D3CAA754-168A-45DE-9994-176EC1D7A514}" srcOrd="0" destOrd="0" presId="urn:microsoft.com/office/officeart/2008/layout/AlternatingPictureBlocks"/>
    <dgm:cxn modelId="{C9AA9EFF-03E4-4AF0-A226-92F465C99CF6}" type="presParOf" srcId="{20CAE77A-99DD-4BDC-8C53-B5ADDEADD240}" destId="{66D7E943-7D21-46E8-AA07-C5B1FECABF4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6D435-1D49-4E62-8A03-6BE6E47C07FE}">
      <dsp:nvSpPr>
        <dsp:cNvPr id="0" name=""/>
        <dsp:cNvSpPr/>
      </dsp:nvSpPr>
      <dsp:spPr>
        <a:xfrm>
          <a:off x="807466" y="856710"/>
          <a:ext cx="1639400" cy="74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Car Number</a:t>
          </a:r>
          <a:endParaRPr lang="en-US" sz="2200" kern="1200" dirty="0"/>
        </a:p>
      </dsp:txBody>
      <dsp:txXfrm>
        <a:off x="807466" y="856710"/>
        <a:ext cx="1639400" cy="741474"/>
      </dsp:txXfrm>
    </dsp:sp>
    <dsp:sp modelId="{826EB97F-6C11-4043-82FF-4D1163C3772E}">
      <dsp:nvSpPr>
        <dsp:cNvPr id="0" name=""/>
        <dsp:cNvSpPr/>
      </dsp:nvSpPr>
      <dsp:spPr>
        <a:xfrm>
          <a:off x="0" y="856710"/>
          <a:ext cx="734060" cy="741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0989C-7222-45A3-A1BD-22C012461771}">
      <dsp:nvSpPr>
        <dsp:cNvPr id="0" name=""/>
        <dsp:cNvSpPr/>
      </dsp:nvSpPr>
      <dsp:spPr>
        <a:xfrm>
          <a:off x="0" y="1720529"/>
          <a:ext cx="1639400" cy="74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Color</a:t>
          </a:r>
          <a:endParaRPr lang="en-US" sz="2200" kern="1200" dirty="0"/>
        </a:p>
      </dsp:txBody>
      <dsp:txXfrm>
        <a:off x="0" y="1720529"/>
        <a:ext cx="1639400" cy="741474"/>
      </dsp:txXfrm>
    </dsp:sp>
    <dsp:sp modelId="{37FA8468-0B46-4232-AA83-FF7D99C65EE0}">
      <dsp:nvSpPr>
        <dsp:cNvPr id="0" name=""/>
        <dsp:cNvSpPr/>
      </dsp:nvSpPr>
      <dsp:spPr>
        <a:xfrm>
          <a:off x="1712806" y="1720529"/>
          <a:ext cx="734060" cy="741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A754-168A-45DE-9994-176EC1D7A514}">
      <dsp:nvSpPr>
        <dsp:cNvPr id="0" name=""/>
        <dsp:cNvSpPr/>
      </dsp:nvSpPr>
      <dsp:spPr>
        <a:xfrm>
          <a:off x="807466" y="2584347"/>
          <a:ext cx="1639400" cy="74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Switch on</a:t>
          </a:r>
          <a:endParaRPr lang="en-US" sz="2200" kern="1200" dirty="0"/>
        </a:p>
      </dsp:txBody>
      <dsp:txXfrm>
        <a:off x="807466" y="2584347"/>
        <a:ext cx="1639400" cy="741474"/>
      </dsp:txXfrm>
    </dsp:sp>
    <dsp:sp modelId="{66D7E943-7D21-46E8-AA07-C5B1FECABF48}">
      <dsp:nvSpPr>
        <dsp:cNvPr id="0" name=""/>
        <dsp:cNvSpPr/>
      </dsp:nvSpPr>
      <dsp:spPr>
        <a:xfrm>
          <a:off x="0" y="2584347"/>
          <a:ext cx="734060" cy="7414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D8AE1-7D66-4867-81B0-53CFA8A31841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B33BB-48F6-496A-A4EE-5B9E1C15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A0D368-E517-4C3B-8404-208160E3C5C5}" type="slidenum">
              <a:rPr lang="en-US" altLang="en-US" sz="1000"/>
              <a:pPr/>
              <a:t>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50211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49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44659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3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73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1991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4D993D-4DC5-4AEB-9099-06D2D328A9F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115324-55BD-46AF-9937-369EE54114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3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ml/TestSimpleCircle.html" TargetMode="External"/><Relationship Id="rId2" Type="http://schemas.openxmlformats.org/officeDocument/2006/relationships/hyperlink" Target="winword%20TestCircle.j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armstrong.edu/liang/animation/web/java10e/Listing9_1.html" TargetMode="External"/><Relationship Id="rId5" Type="http://schemas.openxmlformats.org/officeDocument/2006/relationships/hyperlink" Target="http://www.cs.armstrong.edu/liang/intro10e/html/TestSimpleCircle.html" TargetMode="External"/><Relationship Id="rId4" Type="http://schemas.openxmlformats.org/officeDocument/2006/relationships/hyperlink" Target="html/TestSimpleCircle.bat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armstrong.edu/liang/intro10e/html/TV.html" TargetMode="External"/><Relationship Id="rId3" Type="http://schemas.openxmlformats.org/officeDocument/2006/relationships/hyperlink" Target="winword%20TestCircle.java" TargetMode="External"/><Relationship Id="rId7" Type="http://schemas.openxmlformats.org/officeDocument/2006/relationships/hyperlink" Target="http://www.cs.armstrong.edu/liang/intro10e/html/TestTV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ml/TV.html" TargetMode="External"/><Relationship Id="rId5" Type="http://schemas.openxmlformats.org/officeDocument/2006/relationships/hyperlink" Target="html/TestTV.bat" TargetMode="External"/><Relationship Id="rId10" Type="http://schemas.openxmlformats.org/officeDocument/2006/relationships/image" Target="../media/image7.wmf"/><Relationship Id="rId4" Type="http://schemas.openxmlformats.org/officeDocument/2006/relationships/hyperlink" Target="html/TestTV.html" TargetMode="External"/><Relationship Id="rId9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winword%20TestCircleWithConstructors.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CircleWithConstructors.jav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ml/TestCircleWithStaticMembers.html" TargetMode="External"/><Relationship Id="rId7" Type="http://schemas.openxmlformats.org/officeDocument/2006/relationships/hyperlink" Target="http://www.cs.armstrong.edu/liang/intro10e/html/CircleWithStaticMembers.html" TargetMode="External"/><Relationship Id="rId2" Type="http://schemas.openxmlformats.org/officeDocument/2006/relationships/hyperlink" Target="winword%20TestInstanceAndClassVariable.j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armstrong.edu/liang/intro10e/html/TestCircleWithStaticMembers.html" TargetMode="External"/><Relationship Id="rId5" Type="http://schemas.openxmlformats.org/officeDocument/2006/relationships/hyperlink" Target="html/CircleWithStaticMembers.html" TargetMode="External"/><Relationship Id="rId4" Type="http://schemas.openxmlformats.org/officeDocument/2006/relationships/hyperlink" Target="html/TestCircleWithStaticMembers.bat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armstrong.edu/liang/intro10e/html/TestCircleWithPrivateDataFields.html" TargetMode="External"/><Relationship Id="rId3" Type="http://schemas.openxmlformats.org/officeDocument/2006/relationships/hyperlink" Target="html/CircleWithPrivateDataFields.html" TargetMode="Externa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hyperlink" Target="html/TestCircleWithPrivateDataFields.html" TargetMode="External"/><Relationship Id="rId4" Type="http://schemas.openxmlformats.org/officeDocument/2006/relationships/hyperlink" Target="html/TestCircleWithPrivateDataFields.bat" TargetMode="External"/><Relationship Id="rId9" Type="http://schemas.openxmlformats.org/officeDocument/2006/relationships/hyperlink" Target="http://www.cs.armstrong.edu/liang/intro10e/html/CircleWithPrivateDataFields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ml/TestPassObject.bat" TargetMode="External"/><Relationship Id="rId2" Type="http://schemas.openxmlformats.org/officeDocument/2006/relationships/hyperlink" Target="html/TestPassObje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armstrong.edu/liang/intro10e/html/TestPassObject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ml/TotalArea.bat" TargetMode="External"/><Relationship Id="rId2" Type="http://schemas.openxmlformats.org/officeDocument/2006/relationships/hyperlink" Target="html/TotalAre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armstrong.edu/liang/intro10e/html/TotalArea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winword%20TestMortgageClass.java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winword%20TestMortgageClass.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winword%20TestMortgageClass.jav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2973422" y="146357"/>
            <a:ext cx="8788650" cy="1422561"/>
          </a:xfrm>
        </p:spPr>
        <p:txBody>
          <a:bodyPr>
            <a:noAutofit/>
          </a:bodyPr>
          <a:lstStyle/>
          <a:p>
            <a:r>
              <a:rPr lang="en-US" altLang="en-US" sz="5000" cap="none" dirty="0" smtClean="0"/>
              <a:t>Introduction To Objects  Oriented Programming </a:t>
            </a:r>
            <a:endParaRPr lang="en-US" altLang="en-US" sz="5000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cap="none" dirty="0">
                <a:solidFill>
                  <a:schemeClr val="tx1"/>
                </a:solidFill>
              </a:rPr>
              <a:t>Instructor:</a:t>
            </a:r>
            <a:br>
              <a:rPr lang="en-US" altLang="en-US" cap="none" dirty="0">
                <a:solidFill>
                  <a:schemeClr val="tx1"/>
                </a:solidFill>
              </a:rPr>
            </a:br>
            <a:r>
              <a:rPr lang="en-US" altLang="en-US" cap="none" dirty="0">
                <a:solidFill>
                  <a:schemeClr val="tx1"/>
                </a:solidFill>
              </a:rPr>
              <a:t>Mohammed Faisal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3614738" y="21955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3614738" y="1762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3614738" y="17621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1524001" y="1720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843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5DD84B-4350-4187-A0C3-C94C1D0DB42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9326880" cy="92964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Creating Objects Using Constructors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8077200" cy="4267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new </a:t>
            </a:r>
            <a:r>
              <a:rPr lang="en-US" altLang="en-US" sz="3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ClassName</a:t>
            </a: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();</a:t>
            </a:r>
            <a:endParaRPr lang="en-US" altLang="en-US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Example: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new Circle();</a:t>
            </a:r>
          </a:p>
          <a:p>
            <a:pPr>
              <a:buFont typeface="Monotype Sorts" pitchFamily="2" charset="2"/>
              <a:buNone/>
            </a:pPr>
            <a:endParaRPr lang="en-US" altLang="en-US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1"/>
                </a:solidFill>
                <a:latin typeface="Courier New" panose="02070309020205020404" pitchFamily="49" charset="0"/>
              </a:rPr>
              <a:t>new Circle(5.0);</a:t>
            </a:r>
            <a:r>
              <a:rPr lang="en-US" altLang="en-US" sz="3600" b="1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C98BAF-DBF9-48C8-99E7-147F9D2C678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Default Constructor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905000" y="1295401"/>
            <a:ext cx="995172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cs typeface="Courier New" panose="02070309020205020404" pitchFamily="49" charset="0"/>
              </a:rPr>
              <a:t>A class may be defined without constructors. In this case, a no-</a:t>
            </a:r>
            <a:r>
              <a:rPr lang="en-US" altLang="en-US" dirty="0" err="1">
                <a:cs typeface="Courier New" panose="02070309020205020404" pitchFamily="49" charset="0"/>
              </a:rPr>
              <a:t>arg</a:t>
            </a:r>
            <a:r>
              <a:rPr lang="en-US" altLang="en-US" dirty="0">
                <a:cs typeface="Courier New" panose="02070309020205020404" pitchFamily="49" charset="0"/>
              </a:rPr>
              <a:t> constructor with an empty body is implicitly defined in the class. This constructor, called </a:t>
            </a:r>
            <a:r>
              <a:rPr lang="en-US" altLang="en-US" i="1" dirty="0">
                <a:cs typeface="Courier New" panose="02070309020205020404" pitchFamily="49" charset="0"/>
              </a:rPr>
              <a:t>a default constructor</a:t>
            </a:r>
            <a:r>
              <a:rPr lang="en-US" altLang="en-US" dirty="0">
                <a:cs typeface="Courier New" panose="02070309020205020404" pitchFamily="49" charset="0"/>
              </a:rPr>
              <a:t>, is provided automatically </a:t>
            </a:r>
            <a:r>
              <a:rPr lang="en-US" altLang="en-US" i="1" dirty="0">
                <a:cs typeface="Courier New" panose="02070309020205020404" pitchFamily="49" charset="0"/>
              </a:rPr>
              <a:t>only if no constructors are explicitly defined in the class</a:t>
            </a:r>
            <a:r>
              <a:rPr lang="en-US" altLang="en-US" dirty="0">
                <a:cs typeface="Courier New" panose="02070309020205020404" pitchFamily="49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F1D820-B7AF-4CF1-8B40-4A5D9F540CC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9809480" cy="838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Declaring Object Reference Variables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85344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To reference an object, assign the object to a reference variable.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To declare a reference variable, use the syntax: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0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ClassName</a:t>
            </a: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30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objectRefVar</a:t>
            </a:r>
            <a:r>
              <a:rPr lang="en-US" altLang="en-US" sz="3000" b="1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Example: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Circle </a:t>
            </a:r>
            <a:r>
              <a:rPr lang="en-US" altLang="en-US" sz="2800" b="1" dirty="0" err="1">
                <a:solidFill>
                  <a:schemeClr val="tx1"/>
                </a:solidFill>
                <a:latin typeface="Courier New" panose="02070309020205020404" pitchFamily="49" charset="0"/>
              </a:rPr>
              <a:t>myCircle</a:t>
            </a:r>
            <a:r>
              <a:rPr lang="en-US" altLang="en-US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;</a:t>
            </a:r>
            <a:endParaRPr lang="en-US" altLang="en-US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B14FE9-1225-447A-9C2E-E294E686B62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9672320" cy="1600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Declaring/Creating Objects</a:t>
            </a:r>
            <a:br>
              <a:rPr lang="en-US" altLang="en-US" sz="4000" cap="none" dirty="0"/>
            </a:br>
            <a:r>
              <a:rPr lang="en-US" altLang="en-US" sz="4000" cap="none" dirty="0"/>
              <a:t>in a Single Step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9906000" cy="2590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ClassName </a:t>
            </a:r>
            <a:r>
              <a:rPr lang="en-US" altLang="en-US" sz="2600">
                <a:latin typeface="Courier New" panose="02070309020205020404" pitchFamily="49" charset="0"/>
              </a:rPr>
              <a:t>objectRefVar</a:t>
            </a:r>
            <a:r>
              <a:rPr lang="en-US" altLang="en-US" sz="2800">
                <a:latin typeface="Courier New" panose="02070309020205020404" pitchFamily="49" charset="0"/>
              </a:rPr>
              <a:t> = new ClassName();</a:t>
            </a:r>
          </a:p>
          <a:p>
            <a:endParaRPr lang="en-US" altLang="en-US" smtClean="0"/>
          </a:p>
          <a:p>
            <a:pPr>
              <a:buFont typeface="Monotype Sorts" pitchFamily="2" charset="2"/>
              <a:buNone/>
            </a:pPr>
            <a:r>
              <a:rPr lang="en-US" altLang="en-US" sz="3000"/>
              <a:t>Example: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Circle myCircle = new Circle();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181600" y="3810000"/>
            <a:ext cx="2590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6477000" y="3352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400800" y="2968626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Create an object</a:t>
            </a:r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 flipV="1">
            <a:off x="4800600" y="3505200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4191000" y="35052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657600" y="2971800"/>
            <a:ext cx="218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Assign object reference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7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0F883B-0E37-48E9-AF45-93D04036E04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94733"/>
            <a:ext cx="7620000" cy="1176867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Accessing Object’s Members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/>
                </a:solidFill>
              </a:rPr>
              <a:t>Referencing the object’s data: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       </a:t>
            </a:r>
            <a:r>
              <a:rPr lang="en-US" altLang="en-US" sz="2600" dirty="0" err="1">
                <a:solidFill>
                  <a:schemeClr val="tx1"/>
                </a:solidFill>
                <a:latin typeface="Courier New" panose="02070309020205020404" pitchFamily="49" charset="0"/>
              </a:rPr>
              <a:t>objectRefVar.data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  e.g.,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myCircle.radius</a:t>
            </a:r>
            <a:endParaRPr lang="en-US" altLang="en-US" sz="2800" i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>
              <a:buFont typeface="Monotype Sorts" pitchFamily="2" charset="2"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tx1"/>
                </a:solidFill>
              </a:rPr>
              <a:t>Invoking the object’s method: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       </a:t>
            </a:r>
            <a:r>
              <a:rPr lang="en-US" altLang="en-US" sz="2600" dirty="0" err="1">
                <a:solidFill>
                  <a:schemeClr val="tx1"/>
                </a:solidFill>
                <a:latin typeface="Courier New" panose="02070309020205020404" pitchFamily="49" charset="0"/>
              </a:rPr>
              <a:t>objectRefVar.methodName</a:t>
            </a:r>
            <a:r>
              <a:rPr lang="en-US" altLang="en-US" sz="2600" dirty="0">
                <a:solidFill>
                  <a:schemeClr val="tx1"/>
                </a:solidFill>
                <a:latin typeface="Courier New" panose="02070309020205020404" pitchFamily="49" charset="0"/>
              </a:rPr>
              <a:t>(arguments)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Book Antiqua" panose="02040602050305030304" pitchFamily="18" charset="0"/>
              </a:rPr>
              <a:t>       e.g.,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</a:rPr>
              <a:t>myCircle.getArea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245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31A531-95E9-4670-8564-8E9209767588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219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Example: Defining Classes and Creating Objects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7675" y="2133600"/>
            <a:ext cx="8756650" cy="2209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</a:rPr>
              <a:t>Objective: Demonstrate creating objects, accessing data, and using methods.</a:t>
            </a:r>
            <a:r>
              <a:rPr lang="en-US" altLang="en-US" sz="36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1996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8738" y="5272088"/>
            <a:ext cx="3276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chemeClr val="accent1"/>
                </a:solidFill>
                <a:latin typeface="Book Antiqua" pitchFamily="18" charset="0"/>
                <a:hlinkClick r:id="rId3" action="ppaction://program"/>
              </a:rPr>
              <a:t>TestSimpleCircle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438" name="AutoShape 10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478713" y="5272088"/>
            <a:ext cx="1905000" cy="6096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18439" name="AutoShape 11">
            <a:hlinkClick r:id="rId5" highlightClick="1"/>
          </p:cNvPr>
          <p:cNvSpPr>
            <a:spLocks noChangeArrowheads="1"/>
          </p:cNvSpPr>
          <p:nvPr/>
        </p:nvSpPr>
        <p:spPr bwMode="auto">
          <a:xfrm>
            <a:off x="3176588" y="5233988"/>
            <a:ext cx="468312" cy="576262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" name="AutoShape 4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3177220" y="4811580"/>
            <a:ext cx="1524000" cy="418814"/>
          </a:xfrm>
          <a:prstGeom prst="actionButtonBlank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altLang="en-US" dirty="0">
                <a:latin typeface="Book Antiqua" pitchFamily="18" charset="0"/>
              </a:rPr>
              <a:t>Animation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B6E0A0-B6B0-4731-B9EF-9A27B552567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475" y="125414"/>
            <a:ext cx="9957858" cy="744537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Example: Defining Classes and Creating Objects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3747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3475" y="5886450"/>
            <a:ext cx="3276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Book Antiqua" pitchFamily="18" charset="0"/>
                <a:hlinkClick r:id="rId4" action="ppaction://program"/>
              </a:rPr>
              <a:t>TestTV</a:t>
            </a:r>
            <a:endParaRPr lang="en-US" dirty="0"/>
          </a:p>
        </p:txBody>
      </p:sp>
      <p:sp>
        <p:nvSpPr>
          <p:cNvPr id="19461" name="AutoShape 5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8553450" y="5872163"/>
            <a:ext cx="1905000" cy="6096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3747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5375" y="5233988"/>
            <a:ext cx="3276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Book Antiqua" pitchFamily="18" charset="0"/>
                <a:hlinkClick r:id="rId6" action="ppaction://program"/>
              </a:rPr>
              <a:t>TV</a:t>
            </a:r>
            <a:endParaRPr lang="en-US" dirty="0"/>
          </a:p>
        </p:txBody>
      </p:sp>
      <p:sp>
        <p:nvSpPr>
          <p:cNvPr id="19463" name="AutoShape 7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4251326" y="5848351"/>
            <a:ext cx="468313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4" name="AutoShape 8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4252913" y="5210176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1524001" y="20265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91414"/>
              </p:ext>
            </p:extLst>
          </p:nvPr>
        </p:nvGraphicFramePr>
        <p:xfrm>
          <a:off x="1473200" y="1257301"/>
          <a:ext cx="91440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Picture" r:id="rId9" imgW="5422900" imgH="2349500" progId="Word.Picture.8">
                  <p:embed/>
                </p:oleObj>
              </mc:Choice>
              <mc:Fallback>
                <p:oleObj name="Picture" r:id="rId9" imgW="5422900" imgH="2349500" progId="Word.Picture.8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257301"/>
                        <a:ext cx="914400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80555B-CD4C-4538-8B5A-5D1AE037118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76400" y="190500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52601" y="1981200"/>
            <a:ext cx="1577975" cy="2286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>
            <a:off x="7362826" y="1009650"/>
            <a:ext cx="2265363" cy="344488"/>
          </a:xfrm>
          <a:prstGeom prst="wedgeRoundRectCallout">
            <a:avLst>
              <a:gd name="adj1" fmla="val -25824"/>
              <a:gd name="adj2" fmla="val 245852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Declare myCircle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8361363" y="20462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7248526" y="202088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</p:spTree>
    <p:extLst>
      <p:ext uri="{BB962C8B-B14F-4D97-AF65-F5344CB8AC3E}">
        <p14:creationId xmlns:p14="http://schemas.microsoft.com/office/powerpoint/2010/main" val="41117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5BF50E-4861-4C09-8AB6-89B82F22CE5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Trace Code, cont.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676400" y="190500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498850" y="1970088"/>
            <a:ext cx="1651000" cy="2667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15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85273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85273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11"/>
          <p:cNvSpPr>
            <a:spLocks noChangeArrowheads="1"/>
          </p:cNvSpPr>
          <p:nvPr/>
        </p:nvSpPr>
        <p:spPr bwMode="auto">
          <a:xfrm>
            <a:off x="8361363" y="20462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248526" y="202088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1515" name="AutoShape 7"/>
          <p:cNvSpPr>
            <a:spLocks noChangeArrowheads="1"/>
          </p:cNvSpPr>
          <p:nvPr/>
        </p:nvSpPr>
        <p:spPr bwMode="auto">
          <a:xfrm>
            <a:off x="5405438" y="4695826"/>
            <a:ext cx="1689100" cy="422275"/>
          </a:xfrm>
          <a:prstGeom prst="wedgeRoundRectCallout">
            <a:avLst>
              <a:gd name="adj1" fmla="val 77162"/>
              <a:gd name="adj2" fmla="val -407144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Create a circle</a:t>
            </a:r>
          </a:p>
        </p:txBody>
      </p:sp>
    </p:spTree>
    <p:extLst>
      <p:ext uri="{BB962C8B-B14F-4D97-AF65-F5344CB8AC3E}">
        <p14:creationId xmlns:p14="http://schemas.microsoft.com/office/powerpoint/2010/main" val="33689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B72AD2-2712-4BC8-BB25-888E37B0436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676400" y="190500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254375" y="1970089"/>
            <a:ext cx="192088" cy="268287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253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85273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25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85273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8361363" y="20462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reference value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7248526" y="202088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8515351" y="223837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4675189" y="2928938"/>
            <a:ext cx="2497137" cy="730250"/>
          </a:xfrm>
          <a:prstGeom prst="wedgeRoundRectCallout">
            <a:avLst>
              <a:gd name="adj1" fmla="val 113509"/>
              <a:gd name="adj2" fmla="val -7760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Assign object reference to myCircle</a:t>
            </a:r>
          </a:p>
        </p:txBody>
      </p:sp>
    </p:spTree>
    <p:extLst>
      <p:ext uri="{BB962C8B-B14F-4D97-AF65-F5344CB8AC3E}">
        <p14:creationId xmlns:p14="http://schemas.microsoft.com/office/powerpoint/2010/main" val="2538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73108" y="570320"/>
            <a:ext cx="4418892" cy="1196671"/>
          </a:xfrm>
        </p:spPr>
        <p:txBody>
          <a:bodyPr>
            <a:noAutofit/>
          </a:bodyPr>
          <a:lstStyle/>
          <a:p>
            <a:r>
              <a:rPr lang="en-US" sz="6600" dirty="0" smtClean="0"/>
              <a:t>Agenda</a:t>
            </a:r>
            <a:endParaRPr lang="en-US" sz="6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051" y="286871"/>
            <a:ext cx="7805208" cy="561863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Lecture </a:t>
            </a:r>
            <a:r>
              <a:rPr lang="en-US" altLang="en-US" sz="4000" dirty="0" smtClean="0">
                <a:solidFill>
                  <a:schemeClr val="tx1"/>
                </a:solidFill>
              </a:rPr>
              <a:t>1</a:t>
            </a:r>
          </a:p>
          <a:p>
            <a:pPr lvl="2"/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OOP Concepts.</a:t>
            </a:r>
          </a:p>
          <a:p>
            <a:pPr lvl="3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</a:p>
          <a:p>
            <a:pPr lvl="3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</a:p>
          <a:p>
            <a:pPr lvl="3"/>
            <a:r>
              <a:rPr lang="en-US" altLang="en-US" sz="2800" dirty="0" smtClean="0">
                <a:solidFill>
                  <a:schemeClr val="tx1"/>
                </a:solidFill>
              </a:rPr>
              <a:t>Contractures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Lecture </a:t>
            </a:r>
            <a:r>
              <a:rPr lang="en-US" altLang="en-US" dirty="0" smtClean="0">
                <a:solidFill>
                  <a:schemeClr val="tx1"/>
                </a:solidFill>
              </a:rPr>
              <a:t>2</a:t>
            </a:r>
            <a:endParaRPr lang="en-US" altLang="en-US" dirty="0">
              <a:solidFill>
                <a:schemeClr val="tx1"/>
              </a:solidFill>
            </a:endParaRPr>
          </a:p>
          <a:p>
            <a:pPr lvl="2"/>
            <a:endParaRPr lang="en-US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8FAD9D-9B89-4AC0-A444-9EDBEA95A48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3559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335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335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reference value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763713" y="1700214"/>
            <a:ext cx="1720850" cy="268287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3566" name="AutoShape 11"/>
          <p:cNvSpPr>
            <a:spLocks noChangeArrowheads="1"/>
          </p:cNvSpPr>
          <p:nvPr/>
        </p:nvSpPr>
        <p:spPr bwMode="auto">
          <a:xfrm>
            <a:off x="7170738" y="4887913"/>
            <a:ext cx="2843212" cy="500062"/>
          </a:xfrm>
          <a:prstGeom prst="wedgeRoundRectCallout">
            <a:avLst>
              <a:gd name="adj1" fmla="val -5444"/>
              <a:gd name="adj2" fmla="val -261431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Declare yourCircle</a:t>
            </a:r>
          </a:p>
        </p:txBody>
      </p:sp>
    </p:spTree>
    <p:extLst>
      <p:ext uri="{BB962C8B-B14F-4D97-AF65-F5344CB8AC3E}">
        <p14:creationId xmlns:p14="http://schemas.microsoft.com/office/powerpoint/2010/main" val="34512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19CE14-F711-4DD3-8BEF-C256FB7FBE0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458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335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45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335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reference value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no value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3690939" y="1662114"/>
            <a:ext cx="1266825" cy="3079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4590" name="Object 15"/>
          <p:cNvGraphicFramePr>
            <a:graphicFrameLocks noChangeAspect="1"/>
          </p:cNvGraphicFramePr>
          <p:nvPr/>
        </p:nvGraphicFramePr>
        <p:xfrm>
          <a:off x="7324725" y="4351338"/>
          <a:ext cx="26876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Picture" r:id="rId5" imgW="1028700" imgH="457200" progId="Word.Picture.8">
                  <p:embed/>
                </p:oleObj>
              </mc:Choice>
              <mc:Fallback>
                <p:oleObj name="Picture" r:id="rId5" imgW="1028700" imgH="457200" progId="Word.Picture.8">
                  <p:embed/>
                  <p:pic>
                    <p:nvPicPr>
                      <p:cNvPr id="2459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351338"/>
                        <a:ext cx="26876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5097464" y="4927601"/>
            <a:ext cx="1804987" cy="652463"/>
          </a:xfrm>
          <a:prstGeom prst="wedgeRoundRectCallout">
            <a:avLst>
              <a:gd name="adj1" fmla="val 89227"/>
              <a:gd name="adj2" fmla="val -8722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Create a new Circle object</a:t>
            </a:r>
          </a:p>
        </p:txBody>
      </p:sp>
    </p:spTree>
    <p:extLst>
      <p:ext uri="{BB962C8B-B14F-4D97-AF65-F5344CB8AC3E}">
        <p14:creationId xmlns:p14="http://schemas.microsoft.com/office/powerpoint/2010/main" val="41946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7ABA5F-D481-4004-B9C3-0C5F3FC3846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5607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335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560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335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3484564" y="1700214"/>
            <a:ext cx="230187" cy="268287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5614" name="Object 13"/>
          <p:cNvGraphicFramePr>
            <a:graphicFrameLocks noChangeAspect="1"/>
          </p:cNvGraphicFramePr>
          <p:nvPr/>
        </p:nvGraphicFramePr>
        <p:xfrm>
          <a:off x="7324725" y="4351338"/>
          <a:ext cx="26876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Picture" r:id="rId5" imgW="1028510" imgH="456439" progId="Word.Picture.8">
                  <p:embed/>
                </p:oleObj>
              </mc:Choice>
              <mc:Fallback>
                <p:oleObj name="Picture" r:id="rId5" imgW="1028510" imgH="456439" progId="Word.Picture.8">
                  <p:embed/>
                  <p:pic>
                    <p:nvPicPr>
                      <p:cNvPr id="256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351338"/>
                        <a:ext cx="26876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4867275" y="4119563"/>
            <a:ext cx="2495550" cy="692150"/>
          </a:xfrm>
          <a:prstGeom prst="wedgeRoundRectCallout">
            <a:avLst>
              <a:gd name="adj1" fmla="val 98028"/>
              <a:gd name="adj2" fmla="val -5252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Assign object reference to yourCircle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31238" y="3813175"/>
            <a:ext cx="652462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4D4393-2941-488F-BF2C-0E2848B1225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85751"/>
            <a:ext cx="7772400" cy="531813"/>
          </a:xfrm>
        </p:spPr>
        <p:txBody>
          <a:bodyPr>
            <a:noAutofit/>
          </a:bodyPr>
          <a:lstStyle/>
          <a:p>
            <a:r>
              <a:rPr lang="en-US" altLang="en-US" cap="none" dirty="0"/>
              <a:t>Trace Code, cont.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676400" y="1085851"/>
            <a:ext cx="480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myCircle = new Circle(5.0);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Circle yourCircle = new Circle();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yourCircle.radius = 100;</a:t>
            </a:r>
          </a:p>
        </p:txBody>
      </p:sp>
      <p:graphicFrame>
        <p:nvGraphicFramePr>
          <p:cNvPr id="26631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094539" y="2046288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Picture" r:id="rId3" imgW="1026429" imgH="457200" progId="Word.Picture.8">
                  <p:embed/>
                </p:oleObj>
              </mc:Choice>
              <mc:Fallback>
                <p:oleObj name="Picture" r:id="rId3" imgW="1026429" imgH="457200" progId="Word.Picture.8">
                  <p:embed/>
                  <p:pic>
                    <p:nvPicPr>
                      <p:cNvPr id="266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2046288"/>
                        <a:ext cx="2687637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8361363" y="122713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248526" y="1201738"/>
            <a:ext cx="1133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myCircle</a:t>
            </a:r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 flipH="1">
            <a:off x="8515351" y="1419225"/>
            <a:ext cx="652463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8361363" y="3582989"/>
            <a:ext cx="1524000" cy="306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" tIns="9144" rIns="9144" bIns="9144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reference value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248526" y="3557588"/>
            <a:ext cx="1228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yourCircle</a:t>
            </a:r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1717676" y="2238375"/>
            <a:ext cx="4456113" cy="268288"/>
          </a:xfrm>
          <a:prstGeom prst="rect">
            <a:avLst/>
          </a:prstGeom>
          <a:solidFill>
            <a:schemeClr val="accent1">
              <a:alpha val="45097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6638" name="Object 13"/>
          <p:cNvGraphicFramePr>
            <a:graphicFrameLocks noChangeAspect="1"/>
          </p:cNvGraphicFramePr>
          <p:nvPr/>
        </p:nvGraphicFramePr>
        <p:xfrm>
          <a:off x="7324725" y="4351338"/>
          <a:ext cx="26876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Picture" r:id="rId5" imgW="1026429" imgH="457200" progId="Word.Picture.8">
                  <p:embed/>
                </p:oleObj>
              </mc:Choice>
              <mc:Fallback>
                <p:oleObj name="Picture" r:id="rId5" imgW="1026429" imgH="457200" progId="Word.Picture.8">
                  <p:embed/>
                  <p:pic>
                    <p:nvPicPr>
                      <p:cNvPr id="2663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351338"/>
                        <a:ext cx="2687638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AutoShape 14"/>
          <p:cNvSpPr>
            <a:spLocks noChangeArrowheads="1"/>
          </p:cNvSpPr>
          <p:nvPr/>
        </p:nvSpPr>
        <p:spPr bwMode="auto">
          <a:xfrm>
            <a:off x="4559300" y="4849813"/>
            <a:ext cx="2497138" cy="806450"/>
          </a:xfrm>
          <a:prstGeom prst="wedgeRoundRectCallout">
            <a:avLst>
              <a:gd name="adj1" fmla="val 73269"/>
              <a:gd name="adj2" fmla="val -787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Change radius in yourCircle</a:t>
            </a:r>
            <a:endParaRPr lang="en-US" altLang="en-US" sz="1800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 flipH="1">
            <a:off x="8631238" y="3813175"/>
            <a:ext cx="652462" cy="8064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105A9C-35DE-4D2F-BB39-35107976210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Reference Data Fields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458200" cy="129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The data fields can be of reference types. For example, the following Student class contains a data field name of the String type.</a:t>
            </a:r>
            <a:endParaRPr lang="en-US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>
              <a:cs typeface="Times New Roman" panose="02020603050405020304" pitchFamily="18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828800" y="2667000"/>
            <a:ext cx="861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Student {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String name; // name has default value null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age; // age has default value 0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isScienceMajor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//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isScienceMajor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has default value false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gender; // c has default value '\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u0000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US" altLang="en-US" sz="1600" b="1" dirty="0">
              <a:latin typeface="Courier"/>
              <a:cs typeface="Times New Roman" panose="02020603050405020304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DAB9F6-DC40-4A46-B914-37605878EB1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The Null Value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8610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tx1"/>
                </a:solidFill>
                <a:cs typeface="Times New Roman" panose="02020603050405020304" pitchFamily="18" charset="0"/>
              </a:rPr>
              <a:t>If a data field of a reference type does not reference any object, the data field holds a special literal value, null. </a:t>
            </a:r>
          </a:p>
          <a:p>
            <a:pPr marL="0" indent="0"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1E9FE4-E811-47B6-ABBD-DA5C2C49A6B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Default Value for a Data Field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9982200" cy="2057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3000" dirty="0" smtClean="0">
                <a:cs typeface="Times New Roman" panose="02020603050405020304" pitchFamily="18" charset="0"/>
              </a:rPr>
              <a:t>The default value of a data field is null for a reference type, 0 for a numeric type, false for a </a:t>
            </a:r>
            <a:r>
              <a:rPr lang="en-US" altLang="en-US" sz="3000" dirty="0" err="1" smtClean="0">
                <a:cs typeface="Times New Roman" panose="02020603050405020304" pitchFamily="18" charset="0"/>
              </a:rPr>
              <a:t>boolean</a:t>
            </a:r>
            <a:r>
              <a:rPr lang="en-US" altLang="en-US" sz="3000" dirty="0" smtClean="0">
                <a:cs typeface="Times New Roman" panose="02020603050405020304" pitchFamily="18" charset="0"/>
              </a:rPr>
              <a:t> type, and '\</a:t>
            </a:r>
            <a:r>
              <a:rPr lang="en-US" altLang="en-US" sz="3000" dirty="0" err="1" smtClean="0">
                <a:cs typeface="Times New Roman" panose="02020603050405020304" pitchFamily="18" charset="0"/>
              </a:rPr>
              <a:t>u0000</a:t>
            </a:r>
            <a:r>
              <a:rPr lang="en-US" altLang="en-US" sz="3000" dirty="0" smtClean="0">
                <a:cs typeface="Times New Roman" panose="02020603050405020304" pitchFamily="18" charset="0"/>
              </a:rPr>
              <a:t>' for a char type. However, Java assigns no default value to a local variable inside a method. 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1752600" y="3276600"/>
            <a:ext cx="8763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public class Test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public static void main(String[]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args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 {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Student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= new Student();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("name? " + student.name);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("age? " +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student.age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isScienceMajor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? " +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student.isScienceMajor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System.out.println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("gender? " + </a:t>
            </a:r>
            <a:r>
              <a:rPr lang="en-US" altLang="en-US" sz="16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student.gender</a:t>
            </a: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); 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  }</a:t>
            </a:r>
          </a:p>
          <a:p>
            <a:pPr>
              <a:buFont typeface="Monotype Sorts" pitchFamily="2" charset="2"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93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481041-56B1-4226-9BC5-76B68EE669D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66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438400"/>
            <a:ext cx="8610600" cy="2667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Test {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static void main(String[]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x; // x has no default value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y; // y has no default value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("x is " + x); 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("y is " + y); 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altLang="en-US" sz="1800" b="1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5" name="Line 4"/>
          <p:cNvSpPr>
            <a:spLocks noChangeShapeType="1"/>
          </p:cNvSpPr>
          <p:nvPr/>
        </p:nvSpPr>
        <p:spPr bwMode="auto">
          <a:xfrm flipH="1">
            <a:off x="4343400" y="3886200"/>
            <a:ext cx="2133600" cy="1676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 flipH="1">
            <a:off x="4572000" y="4267200"/>
            <a:ext cx="19050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stealth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3962400" y="56388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Compile error: variable not initialized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905000" y="1219200"/>
            <a:ext cx="861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Java assigns no default value to a local variable inside a method. </a:t>
            </a:r>
          </a:p>
        </p:txBody>
      </p:sp>
    </p:spTree>
    <p:extLst>
      <p:ext uri="{BB962C8B-B14F-4D97-AF65-F5344CB8AC3E}">
        <p14:creationId xmlns:p14="http://schemas.microsoft.com/office/powerpoint/2010/main" val="5190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D5751-A24C-4DD1-926F-C37E0A385D7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04775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Differences between Variables of </a:t>
            </a:r>
            <a:br>
              <a:rPr lang="en-US" altLang="en-US" sz="4000" cap="none" dirty="0"/>
            </a:br>
            <a:r>
              <a:rPr lang="en-US" altLang="en-US" sz="4000" cap="none" dirty="0"/>
              <a:t>Primitive Data Types and Object Types</a:t>
            </a: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4637088" y="24272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3895725" y="28860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1750" name="Object 10"/>
          <p:cNvGraphicFramePr>
            <a:graphicFrameLocks noChangeAspect="1"/>
          </p:cNvGraphicFramePr>
          <p:nvPr/>
        </p:nvGraphicFramePr>
        <p:xfrm>
          <a:off x="1828800" y="1752601"/>
          <a:ext cx="8610600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Picture" r:id="rId3" imgW="4401312" imgH="1086612" progId="Word.Picture.8">
                  <p:embed/>
                </p:oleObj>
              </mc:Choice>
              <mc:Fallback>
                <p:oleObj name="Picture" r:id="rId3" imgW="4401312" imgH="1086612" progId="Word.Picture.8">
                  <p:embed/>
                  <p:pic>
                    <p:nvPicPr>
                      <p:cNvPr id="317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1"/>
                        <a:ext cx="8610600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5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6C4449-4F1B-4E01-AE9F-C37E447C6FE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800" y="166549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Copying Variables of Primitive Data Types and Object Types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1524001" y="23266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1524001" y="25996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4" name="Object 8"/>
          <p:cNvGraphicFramePr>
            <a:graphicFrameLocks noChangeAspect="1"/>
          </p:cNvGraphicFramePr>
          <p:nvPr/>
        </p:nvGraphicFramePr>
        <p:xfrm>
          <a:off x="1679576" y="1662114"/>
          <a:ext cx="3763963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Picture" r:id="rId3" imgW="2156460" imgH="1197864" progId="Word.Picture.8">
                  <p:embed/>
                </p:oleObj>
              </mc:Choice>
              <mc:Fallback>
                <p:oleObj name="Picture" r:id="rId3" imgW="2156460" imgH="1197864" progId="Word.Picture.8">
                  <p:embed/>
                  <p:pic>
                    <p:nvPicPr>
                      <p:cNvPr id="3277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6" y="1662114"/>
                        <a:ext cx="3763963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1524001" y="23266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6" name="Object 10"/>
          <p:cNvGraphicFramePr>
            <a:graphicFrameLocks noChangeAspect="1"/>
          </p:cNvGraphicFramePr>
          <p:nvPr/>
        </p:nvGraphicFramePr>
        <p:xfrm>
          <a:off x="5213350" y="3621088"/>
          <a:ext cx="5340350" cy="270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Picture" r:id="rId5" imgW="3438873" imgH="1737664" progId="Word.Picture.8">
                  <p:embed/>
                </p:oleObj>
              </mc:Choice>
              <mc:Fallback>
                <p:oleObj name="Picture" r:id="rId5" imgW="3438873" imgH="1737664" progId="Word.Picture.8">
                  <p:embed/>
                  <p:pic>
                    <p:nvPicPr>
                      <p:cNvPr id="327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621088"/>
                        <a:ext cx="5340350" cy="270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9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A7B138-0B3D-41FF-8ADB-CD9CE25E638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152400"/>
            <a:ext cx="9745133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 err="1"/>
              <a:t>OO</a:t>
            </a:r>
            <a:r>
              <a:rPr lang="en-US" altLang="en-US" sz="4000" cap="none" dirty="0"/>
              <a:t> Programming Concepts</a:t>
            </a:r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1828800" y="917576"/>
            <a:ext cx="10134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00150" indent="-45720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Courier New" panose="02070309020205020404" pitchFamily="49" charset="0"/>
              </a:rPr>
              <a:t>An Object-oriented programming (OOP) involves programming using objects. </a:t>
            </a:r>
            <a:endParaRPr lang="ar-SA" altLang="en-US" dirty="0" smtClean="0">
              <a:cs typeface="Courier New" panose="02070309020205020404" pitchFamily="49" charset="0"/>
            </a:endParaRPr>
          </a:p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Courier New" panose="02070309020205020404" pitchFamily="49" charset="0"/>
              </a:rPr>
              <a:t>Object </a:t>
            </a:r>
            <a:r>
              <a:rPr lang="en-US" altLang="en-US" dirty="0">
                <a:cs typeface="Courier New" panose="02070309020205020404" pitchFamily="49" charset="0"/>
              </a:rPr>
              <a:t>represents an entity in the real world that can be distinctly identified.</a:t>
            </a:r>
          </a:p>
          <a:p>
            <a:pPr lvl="1"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200" dirty="0">
                <a:cs typeface="Courier New" panose="02070309020205020404" pitchFamily="49" charset="0"/>
              </a:rPr>
              <a:t>For example, a student, a </a:t>
            </a:r>
            <a:r>
              <a:rPr lang="en-US" altLang="en-US" sz="3200" dirty="0" smtClean="0">
                <a:cs typeface="Courier New" panose="02070309020205020404" pitchFamily="49" charset="0"/>
              </a:rPr>
              <a:t>car, </a:t>
            </a:r>
            <a:r>
              <a:rPr lang="en-US" altLang="en-US" sz="3200" dirty="0">
                <a:cs typeface="Courier New" panose="02070309020205020404" pitchFamily="49" charset="0"/>
              </a:rPr>
              <a:t>a </a:t>
            </a:r>
            <a:r>
              <a:rPr lang="en-US" altLang="en-US" sz="3200" dirty="0" smtClean="0">
                <a:cs typeface="Courier New" panose="02070309020205020404" pitchFamily="49" charset="0"/>
              </a:rPr>
              <a:t>circle..</a:t>
            </a:r>
            <a:endParaRPr lang="en-US" altLang="en-US" sz="3200" dirty="0"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532" y="4119702"/>
            <a:ext cx="10464877" cy="2348831"/>
            <a:chOff x="1134532" y="4119702"/>
            <a:chExt cx="10464877" cy="2348831"/>
          </a:xfrm>
        </p:grpSpPr>
        <p:pic>
          <p:nvPicPr>
            <p:cNvPr id="54276" name="Picture 4" descr="http://images.clipartpanda.com/ebb-clipart-di6ebb5y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050" y="4435271"/>
              <a:ext cx="2985134" cy="149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78" name="Picture 6" descr="http://images.clipartpanda.com/students-clip-art-a_smiling_boy_with_glasses_carrying_four_large_books_0521-1005-0821-5711_SM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532" y="4130068"/>
              <a:ext cx="1865163" cy="208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80" name="Picture 8" descr="http://virtuoldesigns.com/images/circles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4775" y="4119702"/>
              <a:ext cx="3874634" cy="2348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2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B9AA6D-7EC3-42FA-8D51-EEE921768AFB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5334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The Date Class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8991600" cy="174783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Java provides a system-independent encapsulation of date and time in the </a:t>
            </a:r>
            <a:r>
              <a:rPr lang="en-US" altLang="en-US" sz="2800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java.util.Date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class. You can use the </a:t>
            </a:r>
            <a:r>
              <a:rPr lang="en-US" altLang="en-US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Date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class to create an instance for the current date and time and use its </a:t>
            </a:r>
            <a:r>
              <a:rPr lang="en-US" altLang="en-US" sz="2800" u="sng" dirty="0" err="1">
                <a:solidFill>
                  <a:schemeClr val="tx1"/>
                </a:solidFill>
                <a:cs typeface="Times New Roman" panose="02020603050405020304" pitchFamily="18" charset="0"/>
              </a:rPr>
              <a:t>toString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method to return the date and time as a string. </a:t>
            </a:r>
            <a:endParaRPr lang="en-US" altLang="en-US" sz="2800" dirty="0">
              <a:solidFill>
                <a:schemeClr val="tx1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1" y="25234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1601788" y="2968626"/>
          <a:ext cx="9066212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Picture" r:id="rId4" imgW="4953000" imgH="1350264" progId="Word.Picture.8">
                  <p:embed/>
                </p:oleObj>
              </mc:Choice>
              <mc:Fallback>
                <p:oleObj name="Picture" r:id="rId4" imgW="4953000" imgH="1350264" progId="Word.Picture.8">
                  <p:embed/>
                  <p:pic>
                    <p:nvPicPr>
                      <p:cNvPr id="337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968626"/>
                        <a:ext cx="9066212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7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53592C-FADF-4C1E-ADF6-67786087B77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686800" cy="5334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The Date Class Example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8991600" cy="5181600"/>
          </a:xfrm>
        </p:spPr>
        <p:txBody>
          <a:bodyPr/>
          <a:lstStyle/>
          <a:p>
            <a:pPr marL="0" indent="0">
              <a:buNone/>
              <a:tabLst>
                <a:tab pos="0" algn="l"/>
              </a:tabLst>
            </a:pP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For example, the following code</a:t>
            </a:r>
            <a:r>
              <a:rPr lang="en-US" altLang="en-US" dirty="0" smtClean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altLang="en-US" dirty="0" smtClean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 </a:t>
            </a:r>
          </a:p>
          <a:p>
            <a:pPr marL="979488" lvl="1">
              <a:buNone/>
              <a:tabLst>
                <a:tab pos="0" algn="l"/>
              </a:tabLst>
            </a:pP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java.util.Date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date = new 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java.util.Date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();</a:t>
            </a:r>
          </a:p>
          <a:p>
            <a:pPr marL="979488" lvl="1">
              <a:buNone/>
              <a:tabLst>
                <a:tab pos="0" algn="l"/>
              </a:tabLst>
            </a:pP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System.out.println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date.toString</a:t>
            </a:r>
            <a:r>
              <a:rPr lang="en-US" altLang="en-US" sz="24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());</a:t>
            </a:r>
          </a:p>
          <a:p>
            <a:pPr marL="0" indent="0">
              <a:buNone/>
              <a:tabLst>
                <a:tab pos="0" algn="l"/>
              </a:tabLst>
            </a:pPr>
            <a:endParaRPr lang="en-US" altLang="en-US" sz="2800" dirty="0">
              <a:solidFill>
                <a:schemeClr val="tx1"/>
              </a:solidFill>
              <a:latin typeface="Courier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displays a string like</a:t>
            </a:r>
            <a:r>
              <a:rPr lang="en-US" altLang="en-US" dirty="0" smtClean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  <a:r>
              <a:rPr lang="en-US" altLang="en-US" u="sng" dirty="0" smtClean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Sun Mar 09 13:50:19 EST 2003</a:t>
            </a:r>
            <a:r>
              <a:rPr lang="en-US" alt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9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/>
              <a:t>Lecture 2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421C3D-36DF-43CA-A2C3-EC1F506C181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671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A9F744-6186-4D5D-A426-4BBA851D2B3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Static Variables, Constants, </a:t>
            </a:r>
            <a:br>
              <a:rPr lang="en-US" altLang="en-US" sz="4000" cap="none" dirty="0"/>
            </a:br>
            <a:r>
              <a:rPr lang="en-US" altLang="en-US" sz="4000" cap="none" dirty="0"/>
              <a:t>and Methods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904999" y="1828801"/>
            <a:ext cx="99652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dirty="0"/>
              <a:t>Static variables are shared by all the instances of the class</a:t>
            </a:r>
            <a:r>
              <a:rPr lang="en-US" altLang="en-US" sz="3000" dirty="0" smtClean="0"/>
              <a:t>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/>
              <a:t>In this context, static means that the variable, constant, or method belongs to the </a:t>
            </a:r>
            <a:r>
              <a:rPr lang="en-US" sz="2800" dirty="0" smtClean="0">
                <a:solidFill>
                  <a:srgbClr val="FF0000"/>
                </a:solidFill>
              </a:rPr>
              <a:t>class</a:t>
            </a:r>
            <a:r>
              <a:rPr lang="en-US" sz="2800" dirty="0" smtClean="0"/>
              <a:t>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dirty="0" smtClean="0"/>
              <a:t>Static </a:t>
            </a:r>
            <a:r>
              <a:rPr lang="en-US" altLang="en-US" sz="3000" dirty="0"/>
              <a:t>methods are not tied to a specific object.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3000" dirty="0"/>
              <a:t>Static constants are final variables shared by all the instances of the class.</a:t>
            </a:r>
          </a:p>
        </p:txBody>
      </p:sp>
    </p:spTree>
    <p:extLst>
      <p:ext uri="{BB962C8B-B14F-4D97-AF65-F5344CB8AC3E}">
        <p14:creationId xmlns:p14="http://schemas.microsoft.com/office/powerpoint/2010/main" val="19312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D953C3-EDFC-4357-BAC8-FEF1692147C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18114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Static Variables, Constants, </a:t>
            </a:r>
            <a:br>
              <a:rPr lang="en-US" altLang="en-US" sz="4000" cap="none" dirty="0"/>
            </a:br>
            <a:r>
              <a:rPr lang="en-US" altLang="en-US" sz="4000" cap="none" dirty="0"/>
              <a:t>and Methods, cont.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905000" y="2209801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/>
              <a:t>To declare static variables, constants, and methods, use the static modifier</a:t>
            </a:r>
            <a:r>
              <a:rPr lang="en-US" altLang="en-US" sz="3000" dirty="0" smtClean="0"/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dirty="0" smtClean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static </a:t>
            </a:r>
            <a:r>
              <a:rPr lang="en-US" sz="2800" dirty="0" err="1" smtClean="0">
                <a:solidFill>
                  <a:srgbClr val="FF0000"/>
                </a:solidFill>
              </a:rPr>
              <a:t>int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NumberOfObject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0; 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dirty="0">
                <a:solidFill>
                  <a:srgbClr val="FF0000"/>
                </a:solidFill>
              </a:rPr>
              <a:t>static final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PI </a:t>
            </a:r>
            <a:r>
              <a:rPr lang="en-US" dirty="0"/>
              <a:t>= </a:t>
            </a:r>
            <a:r>
              <a:rPr lang="en-US" dirty="0" smtClean="0"/>
              <a:t>3.14; </a:t>
            </a:r>
            <a:endParaRPr lang="en-US" altLang="en-US" sz="36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992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08764A-659F-4FC9-B97C-7348FD260F6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Static Variables, Constants, </a:t>
            </a:r>
            <a:br>
              <a:rPr lang="en-US" altLang="en-US" sz="4000" cap="none" dirty="0"/>
            </a:br>
            <a:r>
              <a:rPr lang="en-US" altLang="en-US" sz="4000" cap="none" dirty="0"/>
              <a:t>and Methods, cont.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524250" y="2228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5242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1524001" y="21694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524001" y="21694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1524001" y="22456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99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8175"/>
            <a:ext cx="91440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6E6E7C-F83C-4D03-961C-B1EE33B8C1E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16002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Example of</a:t>
            </a:r>
            <a:br>
              <a:rPr lang="en-US" altLang="en-US" sz="4000" cap="none" dirty="0"/>
            </a:br>
            <a:r>
              <a:rPr lang="en-US" altLang="en-US" sz="4000" cap="none" dirty="0"/>
              <a:t>Using Instance and Class Variables and Method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209800"/>
            <a:ext cx="8077200" cy="27432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600"/>
              <a:t>   Objective: Demonstrate the roles of instance and class variables and their uses. This example adds a class variable numberOfObjects to track the number of Circle objects created.</a:t>
            </a:r>
            <a:r>
              <a:rPr lang="en-US" altLang="en-US" sz="3000"/>
              <a:t> </a:t>
            </a:r>
          </a:p>
        </p:txBody>
      </p:sp>
      <p:sp>
        <p:nvSpPr>
          <p:cNvPr id="2068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62226" y="5810250"/>
            <a:ext cx="4456113" cy="514350"/>
          </a:xfrm>
          <a:prstGeom prst="actionButtonBlank">
            <a:avLst/>
          </a:prstGeom>
          <a:noFill/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3" action="ppaction://program"/>
              </a:rPr>
              <a:t>TestCircleWithStaticMembers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0966" name="AutoShape 12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210425" y="5810250"/>
            <a:ext cx="1524000" cy="5334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20686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62226" y="5105400"/>
            <a:ext cx="4416425" cy="533400"/>
          </a:xfrm>
          <a:prstGeom prst="actionButtonBlank">
            <a:avLst/>
          </a:prstGeom>
          <a:noFill/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latin typeface="Book Antiqua" pitchFamily="18" charset="0"/>
                <a:hlinkClick r:id="rId5" action="ppaction://program"/>
              </a:rPr>
              <a:t>CircleWithStaticMembers</a:t>
            </a:r>
            <a:endParaRPr lang="en-US" dirty="0"/>
          </a:p>
        </p:txBody>
      </p:sp>
      <p:sp>
        <p:nvSpPr>
          <p:cNvPr id="40968" name="AutoShape 14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1985963" y="5810251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0969" name="AutoShape 15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1985963" y="5080001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573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994704-BF79-44A3-926B-0EE1017C20E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Visibility Modifiers and </a:t>
            </a:r>
            <a:br>
              <a:rPr lang="en-US" altLang="en-US" sz="4000" cap="none" dirty="0"/>
            </a:br>
            <a:r>
              <a:rPr lang="en-US" altLang="en-US" sz="4000" cap="none" dirty="0" err="1"/>
              <a:t>Accessor</a:t>
            </a:r>
            <a:r>
              <a:rPr lang="en-US" altLang="en-US" sz="4000" cap="none" dirty="0"/>
              <a:t>/</a:t>
            </a:r>
            <a:r>
              <a:rPr lang="en-US" altLang="en-US" sz="4000" cap="none" dirty="0" err="1"/>
              <a:t>Mutator</a:t>
            </a:r>
            <a:r>
              <a:rPr lang="en-US" altLang="en-US" sz="4000" cap="none" dirty="0"/>
              <a:t> Methods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9461500" cy="1143000"/>
          </a:xfrm>
        </p:spPr>
        <p:txBody>
          <a:bodyPr/>
          <a:lstStyle/>
          <a:p>
            <a:pPr marL="0" indent="0">
              <a:spcBef>
                <a:spcPct val="100000"/>
              </a:spcBef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By default, the class, variable, or method can be</a:t>
            </a:r>
            <a:br>
              <a:rPr lang="en-US" altLang="en-US" sz="3000" dirty="0">
                <a:solidFill>
                  <a:schemeClr val="tx1"/>
                </a:solidFill>
              </a:rPr>
            </a:br>
            <a:r>
              <a:rPr lang="en-US" altLang="en-US" sz="3000" dirty="0">
                <a:solidFill>
                  <a:schemeClr val="tx1"/>
                </a:solidFill>
              </a:rPr>
              <a:t>accessed by any class in the same package.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endParaRPr lang="en-US" altLang="en-US" sz="2600" dirty="0">
              <a:solidFill>
                <a:schemeClr val="tx1"/>
              </a:solidFill>
            </a:endParaRPr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1828800" y="25146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Courier New" panose="02070309020205020404" pitchFamily="49" charset="0"/>
              </a:rPr>
              <a:t>public</a:t>
            </a:r>
            <a:endParaRPr lang="en-US" altLang="en-US" sz="3000" b="1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sz="2600" dirty="0"/>
              <a:t>	The class, data, or method is visible to any class in any package.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800" b="1" dirty="0">
                <a:latin typeface="Courier New" panose="02070309020205020404" pitchFamily="49" charset="0"/>
              </a:rPr>
              <a:t>private</a:t>
            </a:r>
            <a:r>
              <a:rPr lang="en-US" altLang="en-US" dirty="0"/>
              <a:t> </a:t>
            </a:r>
            <a:endParaRPr lang="en-US" altLang="en-US" sz="2400" dirty="0"/>
          </a:p>
          <a:p>
            <a:pPr>
              <a:buFont typeface="Symbol" panose="05050102010706020507" pitchFamily="18" charset="2"/>
              <a:buNone/>
            </a:pPr>
            <a:r>
              <a:rPr lang="en-US" altLang="en-US" sz="2400" dirty="0"/>
              <a:t>	</a:t>
            </a:r>
            <a:r>
              <a:rPr lang="en-US" altLang="en-US" sz="2600" dirty="0"/>
              <a:t>The data or methods can be accessed only by the declaring class.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sz="2600" dirty="0"/>
              <a:t>The get and set methods are used to read and modify private properties.	</a:t>
            </a:r>
          </a:p>
        </p:txBody>
      </p:sp>
    </p:spTree>
    <p:extLst>
      <p:ext uri="{BB962C8B-B14F-4D97-AF65-F5344CB8AC3E}">
        <p14:creationId xmlns:p14="http://schemas.microsoft.com/office/powerpoint/2010/main" val="9674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3E09B9-9672-42FB-BB5B-D510F66BBE3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3810000" y="20843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3495675" y="24860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1985964" y="5233989"/>
            <a:ext cx="8415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cs typeface="Courier New" panose="02070309020205020404" pitchFamily="49" charset="0"/>
              </a:rPr>
              <a:t>The private modifier restricts access to within a class, the default modifier restricts access to within a package, and the public modifier enables unrestricted access.</a:t>
            </a:r>
            <a:r>
              <a:rPr lang="en-US" altLang="en-US" sz="2400"/>
              <a:t> </a:t>
            </a:r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1524001" y="22551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1524001" y="27981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28600"/>
            <a:ext cx="912971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1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3544888"/>
            <a:ext cx="87661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872864-5F0A-40C1-BE4C-666A267E8C7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NOTE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828800" y="1066800"/>
            <a:ext cx="853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cs typeface="Courier New" panose="02070309020205020404" pitchFamily="49" charset="0"/>
              </a:rPr>
              <a:t>An object cannot access its private members, as shown in (b). It is OK, however, if the object is declared in its own class, as shown in (a).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24001" y="22694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51201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cap="none" dirty="0" err="1"/>
              <a:t>OO</a:t>
            </a:r>
            <a:r>
              <a:rPr lang="en-US" altLang="en-US" sz="4000" cap="none" dirty="0"/>
              <a:t> Programming Concepts (con.)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B0A65D-4E64-4568-9F87-6460C746E247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17738" y="1624013"/>
            <a:ext cx="9720262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z="3000" dirty="0">
                <a:solidFill>
                  <a:schemeClr val="tx1"/>
                </a:solidFill>
                <a:cs typeface="Courier New" panose="02070309020205020404" pitchFamily="49" charset="0"/>
              </a:rPr>
              <a:t>An object has a unique:</a:t>
            </a:r>
          </a:p>
          <a:p>
            <a:pPr lvl="2">
              <a:spcBef>
                <a:spcPts val="0"/>
              </a:spcBef>
              <a:buClrTx/>
            </a:pPr>
            <a:r>
              <a:rPr lang="en-US" altLang="en-US" sz="2600" dirty="0">
                <a:solidFill>
                  <a:schemeClr val="tx1"/>
                </a:solidFill>
                <a:cs typeface="Courier New" panose="02070309020205020404" pitchFamily="49" charset="0"/>
              </a:rPr>
              <a:t>Identity</a:t>
            </a:r>
          </a:p>
          <a:p>
            <a:pPr lvl="2">
              <a:spcBef>
                <a:spcPts val="0"/>
              </a:spcBef>
              <a:buClrTx/>
            </a:pPr>
            <a:r>
              <a:rPr lang="en-US" altLang="en-US" sz="2600" dirty="0">
                <a:solidFill>
                  <a:schemeClr val="tx1"/>
                </a:solidFill>
                <a:cs typeface="Courier New" panose="02070309020205020404" pitchFamily="49" charset="0"/>
              </a:rPr>
              <a:t>State</a:t>
            </a:r>
          </a:p>
          <a:p>
            <a:pPr lvl="2">
              <a:spcBef>
                <a:spcPts val="0"/>
              </a:spcBef>
              <a:buClrTx/>
            </a:pPr>
            <a:r>
              <a:rPr lang="en-US" altLang="en-US" sz="2600" dirty="0">
                <a:solidFill>
                  <a:schemeClr val="tx1"/>
                </a:solidFill>
                <a:cs typeface="Courier New" panose="02070309020205020404" pitchFamily="49" charset="0"/>
              </a:rPr>
              <a:t>Behaviors.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The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state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of an object consists of a set of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data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fields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(also known as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properties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) with their current values.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The </a:t>
            </a:r>
            <a:r>
              <a:rPr lang="en-US" altLang="en-US" sz="3000" i="1" dirty="0" smtClean="0">
                <a:solidFill>
                  <a:schemeClr val="tx1"/>
                </a:solidFill>
                <a:cs typeface="Courier New" panose="02070309020205020404" pitchFamily="49" charset="0"/>
              </a:rPr>
              <a:t>behavior</a:t>
            </a:r>
            <a:r>
              <a:rPr lang="en-US" altLang="en-US" sz="30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 of an object is defined by a set of methods. </a:t>
            </a:r>
          </a:p>
          <a:p>
            <a:endParaRPr lang="en-US" alt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1339902"/>
              </p:ext>
            </p:extLst>
          </p:nvPr>
        </p:nvGraphicFramePr>
        <p:xfrm>
          <a:off x="9397259" y="-216750"/>
          <a:ext cx="2446867" cy="418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4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596659-0EBE-4AE3-A0D4-BB9A2B23D45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Why Data Fields Should Be private?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76400"/>
            <a:ext cx="7848600" cy="160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100000"/>
              </a:spcBef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To protect data.</a:t>
            </a:r>
          </a:p>
          <a:p>
            <a:pPr marL="0" indent="0">
              <a:lnSpc>
                <a:spcPct val="90000"/>
              </a:lnSpc>
              <a:spcBef>
                <a:spcPct val="100000"/>
              </a:spcBef>
              <a:buNone/>
            </a:pPr>
            <a:r>
              <a:rPr lang="en-US" altLang="en-US" sz="3400" dirty="0">
                <a:solidFill>
                  <a:schemeClr val="tx1"/>
                </a:solidFill>
              </a:rPr>
              <a:t>To make code easy to maintain.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A527D8-F43B-4555-BA73-529EA637581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39950" y="165101"/>
            <a:ext cx="7950200" cy="1190625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Example of</a:t>
            </a:r>
            <a:br>
              <a:rPr lang="en-US" altLang="en-US" sz="4000" cap="none" dirty="0"/>
            </a:br>
            <a:r>
              <a:rPr lang="en-US" altLang="en-US" sz="4000" cap="none" dirty="0"/>
              <a:t>Data Field Encapsulation</a:t>
            </a:r>
          </a:p>
        </p:txBody>
      </p:sp>
      <p:sp>
        <p:nvSpPr>
          <p:cNvPr id="25190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5838" y="5233988"/>
            <a:ext cx="4686300" cy="4572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3" action="ppaction://program"/>
              </a:rPr>
              <a:t>CircleWithPrivateDataFields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085" name="AutoShape 6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248525" y="5810250"/>
            <a:ext cx="2209800" cy="5334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2519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55838" y="5848350"/>
            <a:ext cx="4648200" cy="4953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5" action="ppaction://program"/>
              </a:rPr>
              <a:t>TestCircleWithPrivateDataFields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1524001" y="233298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46088" name="Object 10"/>
          <p:cNvGraphicFramePr>
            <a:graphicFrameLocks noChangeAspect="1"/>
          </p:cNvGraphicFramePr>
          <p:nvPr/>
        </p:nvGraphicFramePr>
        <p:xfrm>
          <a:off x="1535114" y="1892300"/>
          <a:ext cx="8924925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Picture" r:id="rId6" imgW="4877309" imgH="1734154" progId="Word.Picture.8">
                  <p:embed/>
                </p:oleObj>
              </mc:Choice>
              <mc:Fallback>
                <p:oleObj name="Picture" r:id="rId6" imgW="4877309" imgH="1734154" progId="Word.Picture.8">
                  <p:embed/>
                  <p:pic>
                    <p:nvPicPr>
                      <p:cNvPr id="460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4" y="1892300"/>
                        <a:ext cx="8924925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AutoShape 12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1679576" y="5810251"/>
            <a:ext cx="468313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6090" name="AutoShape 13">
            <a:hlinkClick r:id="rId9" highlightClick="1"/>
          </p:cNvPr>
          <p:cNvSpPr>
            <a:spLocks noChangeArrowheads="1"/>
          </p:cNvSpPr>
          <p:nvPr/>
        </p:nvSpPr>
        <p:spPr bwMode="auto">
          <a:xfrm>
            <a:off x="1679576" y="5195888"/>
            <a:ext cx="468313" cy="576262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41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3396DA-DB0F-46CC-940C-C7F83E2937F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Passing Objects to Methods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57350"/>
            <a:ext cx="7848600" cy="245745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mtClean="0"/>
              <a:t>Passing by value for primitive type value (the value is passed to the parameter)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mtClean="0"/>
              <a:t>Passing by value for reference type value (the value is the reference to the object)</a:t>
            </a:r>
          </a:p>
        </p:txBody>
      </p:sp>
      <p:sp>
        <p:nvSpPr>
          <p:cNvPr id="3696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648200"/>
            <a:ext cx="40386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2" action="ppaction://program"/>
              </a:rPr>
              <a:t>TestPassObject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110" name="AutoShape 5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153400" y="4648200"/>
            <a:ext cx="1981200" cy="6096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47111" name="AutoShape 6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138488" y="4619626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085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936789-89BB-42D2-B7DE-81A06E0281A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Passing Objects to Methods, cont.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4122738" y="2114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4122738" y="2114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4122738" y="21145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095750" y="27130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4813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901825"/>
            <a:ext cx="86550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60D95C-8C1C-4A17-BD2C-2CC1CED5708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Array of Objects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Circle[] </a:t>
            </a:r>
            <a:r>
              <a:rPr lang="en-US" altLang="en-US" sz="2800" dirty="0" err="1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circleArray</a:t>
            </a:r>
            <a:r>
              <a:rPr lang="en-US" altLang="en-US" sz="2800" dirty="0">
                <a:solidFill>
                  <a:schemeClr val="tx1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= new Circle[10];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3800" dirty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An array of objects is actually an </a:t>
            </a:r>
            <a:r>
              <a:rPr lang="en-US" altLang="en-US" sz="3800" i="1" dirty="0">
                <a:solidFill>
                  <a:schemeClr val="tx1"/>
                </a:solidFill>
                <a:cs typeface="Times New Roman" panose="02020603050405020304" pitchFamily="18" charset="0"/>
              </a:rPr>
              <a:t>array of reference variables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. So invoking 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circleArray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[1].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getArea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() involves two levels of referencing as shown in the next figure. 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circleArray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 references to the entire array. </a:t>
            </a:r>
            <a:r>
              <a:rPr lang="en-US" altLang="en-US" sz="3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circleArray</a:t>
            </a:r>
            <a:r>
              <a:rPr lang="en-US" altLang="en-US" sz="3800" dirty="0">
                <a:solidFill>
                  <a:schemeClr val="tx1"/>
                </a:solidFill>
                <a:cs typeface="Times New Roman" panose="02020603050405020304" pitchFamily="18" charset="0"/>
              </a:rPr>
              <a:t>[1] references to a Circle object.</a:t>
            </a:r>
            <a:r>
              <a:rPr lang="en-US" altLang="en-US" sz="3800" dirty="0">
                <a:solidFill>
                  <a:schemeClr val="tx1"/>
                </a:solidFill>
                <a:latin typeface="Courier"/>
                <a:cs typeface="Times New Roman" panose="02020603050405020304" pitchFamily="18" charset="0"/>
              </a:rPr>
              <a:t> </a:t>
            </a:r>
            <a:endParaRPr lang="en-US" alt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9D983F-35F7-4866-8205-263CF108A97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Array of Objects, cont.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4122738" y="28844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8686800" cy="51054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>
                <a:latin typeface="Courier New" panose="02070309020205020404" pitchFamily="49" charset="0"/>
                <a:cs typeface="Times New Roman" panose="02020603050405020304" pitchFamily="18" charset="0"/>
              </a:rPr>
              <a:t>   Circle[] circleArray = new Circle[10];</a:t>
            </a:r>
            <a:r>
              <a:rPr lang="en-US" altLang="en-US" sz="2400">
                <a:latin typeface="Courier New" panose="02070309020205020404" pitchFamily="49" charset="0"/>
              </a:rPr>
              <a:t> </a:t>
            </a:r>
          </a:p>
          <a:p>
            <a:pPr>
              <a:buFont typeface="Monotype Sorts" pitchFamily="2" charset="2"/>
              <a:buNone/>
            </a:pPr>
            <a:endParaRPr lang="en-US" altLang="en-US" sz="2400">
              <a:latin typeface="Courier New" panose="02070309020205020404" pitchFamily="49" charset="0"/>
            </a:endParaRPr>
          </a:p>
        </p:txBody>
      </p:sp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320925"/>
            <a:ext cx="89725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65EB4-176E-4B1A-836A-D477D8BECB1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Array of Objects, cont.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122738" y="28844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458200" cy="4038600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4000" dirty="0">
                <a:solidFill>
                  <a:schemeClr val="tx1"/>
                </a:solidFill>
              </a:rPr>
              <a:t>Summarizing the areas of the circles</a:t>
            </a:r>
          </a:p>
          <a:p>
            <a:pPr>
              <a:buFont typeface="Monotype Sorts" pitchFamily="2" charset="2"/>
              <a:buNone/>
            </a:pPr>
            <a:r>
              <a:rPr lang="en-US" altLang="en-US" sz="3400" dirty="0"/>
              <a:t> </a:t>
            </a:r>
          </a:p>
        </p:txBody>
      </p:sp>
      <p:sp>
        <p:nvSpPr>
          <p:cNvPr id="37376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5791200"/>
            <a:ext cx="4191000" cy="53340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accent1"/>
                </a:solidFill>
                <a:latin typeface="Book Antiqua" pitchFamily="18" charset="0"/>
                <a:hlinkClick r:id="rId2" action="ppaction://program"/>
              </a:rPr>
              <a:t>TotalArea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51207" name="AutoShape 6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8839200" y="5791200"/>
            <a:ext cx="1524000" cy="533400"/>
          </a:xfrm>
          <a:prstGeom prst="actionButtonBlank">
            <a:avLst/>
          </a:prstGeom>
          <a:solidFill>
            <a:srgbClr val="38A1BA"/>
          </a:solidFill>
          <a:ln>
            <a:noFill/>
          </a:ln>
          <a:effectLst>
            <a:prstShdw prst="shdw17" dist="17961" dir="2700000">
              <a:srgbClr val="226170"/>
            </a:prst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Book Antiqua" panose="02040602050305030304" pitchFamily="18" charset="0"/>
              </a:rPr>
              <a:t>Run</a:t>
            </a:r>
            <a:endParaRPr lang="en-US" altLang="en-US" sz="2400"/>
          </a:p>
        </p:txBody>
      </p:sp>
      <p:sp>
        <p:nvSpPr>
          <p:cNvPr id="51208" name="AutoShape 7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3830638" y="5772151"/>
            <a:ext cx="468312" cy="576263"/>
          </a:xfrm>
          <a:prstGeom prst="actionButtonDocumen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764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7792FF-1900-49C0-91E3-8E94EB665C5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Immutable Objects and Classes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828800" y="1066800"/>
            <a:ext cx="99073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If the contents of an object cannot be changed once the object is created, the object is called an </a:t>
            </a:r>
            <a:r>
              <a:rPr lang="en-US" altLang="en-US" sz="2600" i="1" dirty="0">
                <a:solidFill>
                  <a:srgbClr val="FF0000"/>
                </a:solidFill>
                <a:cs typeface="Times New Roman" panose="02020603050405020304" pitchFamily="18" charset="0"/>
              </a:rPr>
              <a:t>immutable object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cs typeface="Times New Roman" panose="02020603050405020304" pitchFamily="18" charset="0"/>
              </a:rPr>
              <a:t>and its class is called an </a:t>
            </a:r>
            <a:r>
              <a:rPr lang="en-US" altLang="en-US" sz="2600" i="1" dirty="0">
                <a:solidFill>
                  <a:srgbClr val="FF0000"/>
                </a:solidFill>
                <a:cs typeface="Times New Roman" panose="02020603050405020304" pitchFamily="18" charset="0"/>
              </a:rPr>
              <a:t>immutable class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cs typeface="Times New Roman" panose="02020603050405020304" pitchFamily="18" charset="0"/>
              </a:rPr>
              <a:t>If </a:t>
            </a:r>
            <a:r>
              <a:rPr lang="en-US" altLang="en-US" sz="2600" dirty="0">
                <a:cs typeface="Times New Roman" panose="02020603050405020304" pitchFamily="18" charset="0"/>
              </a:rPr>
              <a:t>you delete the set method in the Circle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class, </a:t>
            </a:r>
            <a:r>
              <a:rPr lang="en-US" altLang="en-US" sz="2600" dirty="0">
                <a:cs typeface="Times New Roman" panose="02020603050405020304" pitchFamily="18" charset="0"/>
              </a:rPr>
              <a:t>the class would be 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immutable</a:t>
            </a:r>
            <a:r>
              <a:rPr lang="en-US" altLang="en-US" sz="2600" dirty="0">
                <a:cs typeface="Times New Roman" panose="02020603050405020304" pitchFamily="18" charset="0"/>
              </a:rPr>
              <a:t> because radius is private and cannot be changed without a set method.</a:t>
            </a:r>
            <a:r>
              <a:rPr lang="en-US" altLang="en-US" sz="3000" dirty="0"/>
              <a:t> 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1795244" y="3784833"/>
            <a:ext cx="997451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Courier New" panose="02070309020205020404" pitchFamily="49" charset="0"/>
              </a:rPr>
              <a:t>A class with all private data fields and without </a:t>
            </a:r>
            <a:r>
              <a:rPr lang="en-US" altLang="en-US" sz="2600" dirty="0" err="1">
                <a:cs typeface="Courier New" panose="02070309020205020404" pitchFamily="49" charset="0"/>
              </a:rPr>
              <a:t>mutators</a:t>
            </a:r>
            <a:r>
              <a:rPr lang="en-US" altLang="en-US" sz="2600" dirty="0">
                <a:cs typeface="Courier New" panose="02070309020205020404" pitchFamily="49" charset="0"/>
              </a:rPr>
              <a:t> is not necessarily immutable. For example, the following class Student has all private data fields and no </a:t>
            </a:r>
            <a:r>
              <a:rPr lang="en-US" altLang="en-US" sz="2600" dirty="0" err="1">
                <a:cs typeface="Courier New" panose="02070309020205020404" pitchFamily="49" charset="0"/>
              </a:rPr>
              <a:t>mutators</a:t>
            </a:r>
            <a:r>
              <a:rPr lang="en-US" altLang="en-US" sz="2600" dirty="0">
                <a:cs typeface="Courier New" panose="02070309020205020404" pitchFamily="49" charset="0"/>
              </a:rPr>
              <a:t>, but it is mutable.</a:t>
            </a:r>
          </a:p>
        </p:txBody>
      </p:sp>
    </p:spTree>
    <p:extLst>
      <p:ext uri="{BB962C8B-B14F-4D97-AF65-F5344CB8AC3E}">
        <p14:creationId xmlns:p14="http://schemas.microsoft.com/office/powerpoint/2010/main" val="294036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9CF073-5272-48C6-97C9-CF834F42F88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3429000" cy="457200"/>
          </a:xfrm>
        </p:spPr>
        <p:txBody>
          <a:bodyPr>
            <a:normAutofit fontScale="90000"/>
          </a:bodyPr>
          <a:lstStyle/>
          <a:p>
            <a:r>
              <a:rPr lang="en-US" altLang="en-US" sz="4000" cap="none" dirty="0"/>
              <a:t>Example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1524000" y="685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Student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int id;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private BirthDate birthDate;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Student(int ssn, 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int year, int month, int day)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id = ssn;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birthDate = new BirthDate(year, month, day);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int getId()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id;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public BirthDate getBirthDate() {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birthDate;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6172200" y="152400"/>
            <a:ext cx="4495800" cy="411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year;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month;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private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day;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newMonth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newDay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year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month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newMonth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day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newDay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 void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year = </a:t>
            </a:r>
            <a:r>
              <a:rPr lang="en-US" alt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newYear</a:t>
            </a: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2057400" y="4419600"/>
            <a:ext cx="83058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Test {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public static void main(String[]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Student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Student(111223333, 1970, 5, 3);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BirthDate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date =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student.getBirthDate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date.setYear</a:t>
            </a: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(2010); // Now the student birth year is changed!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12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144CF1-1D9D-4770-A1D4-B90C9F7B68B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What Class is Immutable?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828800" y="1066800"/>
            <a:ext cx="853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cs typeface="Courier New" panose="02070309020205020404" pitchFamily="49" charset="0"/>
              </a:rPr>
              <a:t>For a class to be immutable, it must mark all data fields private and provide no mutator methods and no accessor methods that would return a reference to a mutable data field object.</a:t>
            </a:r>
            <a:br>
              <a:rPr lang="en-US" altLang="en-US" sz="2600">
                <a:cs typeface="Courier New" panose="02070309020205020404" pitchFamily="49" charset="0"/>
              </a:rPr>
            </a:br>
            <a:endParaRPr lang="en-US" altLang="en-US" sz="260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445E84-E65F-49AB-B476-AFD2C2B2A37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Objects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An object has both a state and behavior. The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defines the object, and the 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behavior</a:t>
            </a:r>
            <a:r>
              <a:rPr lang="en-US" altLang="en-US" dirty="0">
                <a:cs typeface="Times New Roman" panose="02020603050405020304" pitchFamily="18" charset="0"/>
              </a:rPr>
              <a:t> defines what the object does.</a:t>
            </a:r>
            <a:endParaRPr lang="en-US" altLang="en-US" dirty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2321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71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929779"/>
              </p:ext>
            </p:extLst>
          </p:nvPr>
        </p:nvGraphicFramePr>
        <p:xfrm>
          <a:off x="1911350" y="1047750"/>
          <a:ext cx="8294688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icture" r:id="rId4" imgW="4952880" imgH="1752480" progId="Word.Picture.8">
                  <p:embed/>
                </p:oleObj>
              </mc:Choice>
              <mc:Fallback>
                <p:oleObj name="Picture" r:id="rId4" imgW="4952880" imgH="1752480" progId="Word.Picture.8">
                  <p:embed/>
                  <p:pic>
                    <p:nvPicPr>
                      <p:cNvPr id="71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047750"/>
                        <a:ext cx="8294688" cy="294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1370F8-15ED-4EEE-B198-F306CA75F62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2954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Scope of Variables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9744512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The scope of instance and static variables is the entire class. They can be declared anywhere inside a class.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The scope of a local variable starts from its declaration and continues to the end of the block that contains the variable. A local variable must be initialized explicitly before it can be used.</a:t>
            </a:r>
          </a:p>
        </p:txBody>
      </p:sp>
    </p:spTree>
    <p:extLst>
      <p:ext uri="{BB962C8B-B14F-4D97-AF65-F5344CB8AC3E}">
        <p14:creationId xmlns:p14="http://schemas.microsoft.com/office/powerpoint/2010/main" val="27668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6C4304-021E-4CDC-BACF-AAC81814317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The this Keyword </a:t>
            </a:r>
            <a:endParaRPr lang="en-US" altLang="en-US" sz="4000" cap="none" dirty="0">
              <a:hlinkClick r:id="rId2" action="ppaction://program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3564" y="1277938"/>
            <a:ext cx="8524875" cy="4894262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tx1"/>
                </a:solidFill>
              </a:rPr>
              <a:t>The </a:t>
            </a:r>
            <a:r>
              <a:rPr lang="en-US" altLang="en-US" u="sng" dirty="0" smtClean="0">
                <a:solidFill>
                  <a:schemeClr val="tx1"/>
                </a:solidFill>
              </a:rPr>
              <a:t>this</a:t>
            </a:r>
            <a:r>
              <a:rPr lang="en-US" altLang="en-US" dirty="0" smtClean="0">
                <a:solidFill>
                  <a:schemeClr val="tx1"/>
                </a:solidFill>
              </a:rPr>
              <a:t> keyword is the name of a reference that refers to an object itself. One common use of the </a:t>
            </a:r>
            <a:r>
              <a:rPr lang="en-US" altLang="en-US" u="sng" dirty="0" smtClean="0">
                <a:solidFill>
                  <a:schemeClr val="tx1"/>
                </a:solidFill>
              </a:rPr>
              <a:t>this</a:t>
            </a:r>
            <a:r>
              <a:rPr lang="en-US" altLang="en-US" dirty="0" smtClean="0">
                <a:solidFill>
                  <a:schemeClr val="tx1"/>
                </a:solidFill>
              </a:rPr>
              <a:t> keyword is reference a class’s </a:t>
            </a:r>
            <a:r>
              <a:rPr lang="en-US" altLang="en-US" i="1" dirty="0" smtClean="0">
                <a:solidFill>
                  <a:schemeClr val="tx1"/>
                </a:solidFill>
              </a:rPr>
              <a:t>hidden data fields</a:t>
            </a:r>
            <a:r>
              <a:rPr lang="en-US" altLang="en-US" dirty="0" smtClean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dirty="0" smtClean="0">
                <a:solidFill>
                  <a:schemeClr val="tx1"/>
                </a:solidFill>
              </a:rPr>
              <a:t>Another common use of the </a:t>
            </a:r>
            <a:r>
              <a:rPr lang="en-US" altLang="en-US" u="sng" dirty="0" smtClean="0">
                <a:solidFill>
                  <a:schemeClr val="tx1"/>
                </a:solidFill>
              </a:rPr>
              <a:t>this</a:t>
            </a:r>
            <a:r>
              <a:rPr lang="en-US" altLang="en-US" dirty="0" smtClean="0">
                <a:solidFill>
                  <a:schemeClr val="tx1"/>
                </a:solidFill>
              </a:rPr>
              <a:t> keyword to enable a constructor to invoke another constructor of the same class. </a:t>
            </a:r>
          </a:p>
        </p:txBody>
      </p:sp>
    </p:spTree>
    <p:extLst>
      <p:ext uri="{BB962C8B-B14F-4D97-AF65-F5344CB8AC3E}">
        <p14:creationId xmlns:p14="http://schemas.microsoft.com/office/powerpoint/2010/main" val="13159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C335B0-D94D-4DCA-962A-AE8B4A2EC48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Reference the Hidden Data Fields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3571875" y="2609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1524001" y="23790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7350" name="Object 7"/>
          <p:cNvGraphicFramePr>
            <a:graphicFrameLocks noChangeAspect="1"/>
          </p:cNvGraphicFramePr>
          <p:nvPr/>
        </p:nvGraphicFramePr>
        <p:xfrm>
          <a:off x="1525589" y="1506539"/>
          <a:ext cx="8789987" cy="282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Picture" r:id="rId4" imgW="5118100" imgH="1625600" progId="Word.Picture.8">
                  <p:embed/>
                </p:oleObj>
              </mc:Choice>
              <mc:Fallback>
                <p:oleObj name="Picture" r:id="rId4" imgW="5118100" imgH="1625600" progId="Word.Picture.8">
                  <p:embed/>
                  <p:pic>
                    <p:nvPicPr>
                      <p:cNvPr id="57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06539"/>
                        <a:ext cx="8789987" cy="282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8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8E8A7A-052A-49F5-B57A-3F36652AFD4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7620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Calling Overloaded Constructor</a:t>
            </a:r>
            <a:endParaRPr lang="en-US" altLang="en-US" sz="4000" cap="none" dirty="0">
              <a:hlinkClick r:id="rId3" action="ppaction://program"/>
            </a:endParaRP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571875" y="26098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4443413" y="2433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4395788" y="24336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524000" y="1143000"/>
          <a:ext cx="91440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Picture" r:id="rId4" imgW="3390900" imgH="1993900" progId="Word.Picture.8">
                  <p:embed/>
                </p:oleObj>
              </mc:Choice>
              <mc:Fallback>
                <p:oleObj name="Picture" r:id="rId4" imgW="3390900" imgH="1993900" progId="Word.Picture.8">
                  <p:embed/>
                  <p:pic>
                    <p:nvPicPr>
                      <p:cNvPr id="58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43000"/>
                        <a:ext cx="9144000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020BD6-3F29-4093-840F-83C6DF1B7DA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Classes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1295400"/>
            <a:ext cx="1010412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i="1" dirty="0">
                <a:cs typeface="Times New Roman" panose="02020603050405020304" pitchFamily="18" charset="0"/>
              </a:rPr>
              <a:t>Classes</a:t>
            </a:r>
            <a:r>
              <a:rPr lang="en-US" altLang="en-US" dirty="0">
                <a:cs typeface="Times New Roman" panose="02020603050405020304" pitchFamily="18" charset="0"/>
              </a:rPr>
              <a:t> are constructs that define objects of the same type</a:t>
            </a:r>
            <a:r>
              <a:rPr lang="en-US" altLang="en-US" dirty="0" smtClean="0"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cs typeface="Times New Roman" panose="02020603050405020304" pitchFamily="18" charset="0"/>
              </a:rPr>
              <a:t>Java class uses variables to define data fields and methods to define </a:t>
            </a:r>
            <a:r>
              <a:rPr lang="en-US" altLang="en-US" dirty="0" smtClean="0">
                <a:cs typeface="Times New Roman" panose="02020603050405020304" pitchFamily="18" charset="0"/>
              </a:rPr>
              <a:t>behaviors.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Additionally</a:t>
            </a:r>
            <a:r>
              <a:rPr lang="en-US" altLang="en-US" dirty="0">
                <a:cs typeface="Times New Roman" panose="02020603050405020304" pitchFamily="18" charset="0"/>
              </a:rPr>
              <a:t>, a class provides a special type of methods, known as constructors, which are invoked to construct objects from the class.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69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86E177-87FB-4DBB-848E-107038BCB2B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609600"/>
          </a:xfrm>
        </p:spPr>
        <p:txBody>
          <a:bodyPr>
            <a:noAutofit/>
          </a:bodyPr>
          <a:lstStyle/>
          <a:p>
            <a:r>
              <a:rPr lang="en-US" altLang="en-US" sz="4000" cap="none" dirty="0"/>
              <a:t>Classes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210050" y="23431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324350" y="228600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752600" y="838200"/>
          <a:ext cx="8763000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Picture" r:id="rId3" imgW="3543300" imgH="2286000" progId="Word.Picture.8">
                  <p:embed/>
                </p:oleObj>
              </mc:Choice>
              <mc:Fallback>
                <p:oleObj name="Picture" r:id="rId3" imgW="3543300" imgH="2286000" progId="Word.Picture.8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38200"/>
                        <a:ext cx="8763000" cy="565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0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67CDA1-A1A6-4152-82CA-C732E9A3108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42875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Constructors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24000"/>
            <a:ext cx="7772400" cy="4953000"/>
          </a:xfrm>
        </p:spPr>
        <p:txBody>
          <a:bodyPr/>
          <a:lstStyle/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Circle() {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}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endParaRPr lang="en-US" altLang="en-US" b="1" dirty="0" smtClean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Circle(double </a:t>
            </a:r>
            <a:r>
              <a:rPr lang="en-US" altLang="en-US" b="1" dirty="0" err="1" smtClean="0">
                <a:solidFill>
                  <a:schemeClr val="tx2"/>
                </a:solidFill>
                <a:latin typeface="Courier New" panose="02070309020205020404" pitchFamily="49" charset="0"/>
              </a:rPr>
              <a:t>newRadius</a:t>
            </a: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) {  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  radius = </a:t>
            </a:r>
            <a:r>
              <a:rPr lang="en-US" altLang="en-US" b="1" dirty="0" err="1" smtClean="0">
                <a:solidFill>
                  <a:schemeClr val="tx2"/>
                </a:solidFill>
                <a:latin typeface="Courier New" panose="02070309020205020404" pitchFamily="49" charset="0"/>
              </a:rPr>
              <a:t>newRadius</a:t>
            </a: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spcBef>
                <a:spcPct val="0"/>
              </a:spcBef>
              <a:buFont typeface="Monotype Sorts" pitchFamily="2" charset="2"/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91200" y="1143000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Constructors are a special kind of methods that are invoked to construct objects.</a:t>
            </a:r>
          </a:p>
        </p:txBody>
      </p:sp>
    </p:spTree>
    <p:extLst>
      <p:ext uri="{BB962C8B-B14F-4D97-AF65-F5344CB8AC3E}">
        <p14:creationId xmlns:p14="http://schemas.microsoft.com/office/powerpoint/2010/main" val="4107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0FCF14-7E24-46AC-9852-696A26EF397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altLang="en-US" sz="4000" cap="none" dirty="0"/>
              <a:t>Constructors, cont.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1143001"/>
            <a:ext cx="98044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A constructor with no parameters is referred to as a </a:t>
            </a:r>
            <a:r>
              <a:rPr lang="en-US" altLang="en-US" i="1" dirty="0">
                <a:cs typeface="Times New Roman" panose="02020603050405020304" pitchFamily="18" charset="0"/>
              </a:rPr>
              <a:t>no-</a:t>
            </a:r>
            <a:r>
              <a:rPr lang="en-US" altLang="en-US" i="1" dirty="0" err="1">
                <a:cs typeface="Times New Roman" panose="02020603050405020304" pitchFamily="18" charset="0"/>
              </a:rPr>
              <a:t>arg</a:t>
            </a:r>
            <a:r>
              <a:rPr lang="en-US" altLang="en-US" i="1" dirty="0">
                <a:cs typeface="Times New Roman" panose="02020603050405020304" pitchFamily="18" charset="0"/>
              </a:rPr>
              <a:t> constructor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Constructors </a:t>
            </a:r>
            <a:r>
              <a:rPr lang="en-US" altLang="en-US" dirty="0">
                <a:cs typeface="Times New Roman" panose="02020603050405020304" pitchFamily="18" charset="0"/>
              </a:rPr>
              <a:t>must have the same name as the class itself.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Constructors </a:t>
            </a:r>
            <a:r>
              <a:rPr lang="en-US" altLang="en-US" dirty="0">
                <a:cs typeface="Times New Roman" panose="02020603050405020304" pitchFamily="18" charset="0"/>
              </a:rPr>
              <a:t>do not have a return type—not even void. </a:t>
            </a:r>
          </a:p>
          <a:p>
            <a:pPr marL="457200" indent="-457200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Constructors </a:t>
            </a:r>
            <a:r>
              <a:rPr lang="en-US" altLang="en-US" dirty="0">
                <a:cs typeface="Times New Roman" panose="02020603050405020304" pitchFamily="18" charset="0"/>
              </a:rPr>
              <a:t>are invoked using the new operator when an object is created. Constructors play the role of initializing objects.</a:t>
            </a:r>
          </a:p>
        </p:txBody>
      </p:sp>
    </p:spTree>
    <p:extLst>
      <p:ext uri="{BB962C8B-B14F-4D97-AF65-F5344CB8AC3E}">
        <p14:creationId xmlns:p14="http://schemas.microsoft.com/office/powerpoint/2010/main" val="2837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363</TotalTime>
  <Words>1732</Words>
  <Application>Microsoft Office PowerPoint</Application>
  <PresentationFormat>Widescreen</PresentationFormat>
  <Paragraphs>321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Arial</vt:lpstr>
      <vt:lpstr>Book Antiqua</vt:lpstr>
      <vt:lpstr>Calibri</vt:lpstr>
      <vt:lpstr>Courier</vt:lpstr>
      <vt:lpstr>Courier New</vt:lpstr>
      <vt:lpstr>Gill Sans MT</vt:lpstr>
      <vt:lpstr>Impact</vt:lpstr>
      <vt:lpstr>Monotype Sorts</vt:lpstr>
      <vt:lpstr>Symbol</vt:lpstr>
      <vt:lpstr>Times New Roman</vt:lpstr>
      <vt:lpstr>Wingdings</vt:lpstr>
      <vt:lpstr>Badge</vt:lpstr>
      <vt:lpstr>Picture</vt:lpstr>
      <vt:lpstr>Introduction To Objects  Oriented Programming </vt:lpstr>
      <vt:lpstr>Agenda</vt:lpstr>
      <vt:lpstr>OO Programming Concepts</vt:lpstr>
      <vt:lpstr>OO Programming Concepts (con.)</vt:lpstr>
      <vt:lpstr>Objects</vt:lpstr>
      <vt:lpstr>Classes</vt:lpstr>
      <vt:lpstr>Classes</vt:lpstr>
      <vt:lpstr>Constructors</vt:lpstr>
      <vt:lpstr>Constructors, cont.</vt:lpstr>
      <vt:lpstr>Creating Objects Using Constructors</vt:lpstr>
      <vt:lpstr>Default Constructor</vt:lpstr>
      <vt:lpstr>Declaring Object Reference Variables</vt:lpstr>
      <vt:lpstr>Declaring/Creating Objects in a Single Step</vt:lpstr>
      <vt:lpstr>Accessing Object’s Members</vt:lpstr>
      <vt:lpstr>Example: Defining Classes and Creating Objects</vt:lpstr>
      <vt:lpstr>Example: Defining Classes and Creating Objects</vt:lpstr>
      <vt:lpstr>Trace Code</vt:lpstr>
      <vt:lpstr>Trace Code, cont.</vt:lpstr>
      <vt:lpstr>Trace Code, cont.</vt:lpstr>
      <vt:lpstr>Trace Code, cont.</vt:lpstr>
      <vt:lpstr>Trace Code, cont.</vt:lpstr>
      <vt:lpstr>Trace Code, cont.</vt:lpstr>
      <vt:lpstr>Trace Code, cont.</vt:lpstr>
      <vt:lpstr>Reference Data Fields</vt:lpstr>
      <vt:lpstr>The Null Value</vt:lpstr>
      <vt:lpstr>Default Value for a Data Field</vt:lpstr>
      <vt:lpstr>Example</vt:lpstr>
      <vt:lpstr>Differences between Variables of  Primitive Data Types and Object Types</vt:lpstr>
      <vt:lpstr>Copying Variables of Primitive Data Types and Object Types</vt:lpstr>
      <vt:lpstr>The Date Class</vt:lpstr>
      <vt:lpstr>The Date Class Example</vt:lpstr>
      <vt:lpstr>Lecture 2</vt:lpstr>
      <vt:lpstr>Static Variables, Constants,  and Methods</vt:lpstr>
      <vt:lpstr>Static Variables, Constants,  and Methods, cont.</vt:lpstr>
      <vt:lpstr>Static Variables, Constants,  and Methods, cont.</vt:lpstr>
      <vt:lpstr>Example of Using Instance and Class Variables and Method</vt:lpstr>
      <vt:lpstr>Visibility Modifiers and  Accessor/Mutator Methods</vt:lpstr>
      <vt:lpstr>PowerPoint Presentation</vt:lpstr>
      <vt:lpstr>NOTE</vt:lpstr>
      <vt:lpstr>Why Data Fields Should Be private?</vt:lpstr>
      <vt:lpstr>Example of Data Field Encapsulation</vt:lpstr>
      <vt:lpstr>Passing Objects to Methods</vt:lpstr>
      <vt:lpstr>Passing Objects to Methods, cont.</vt:lpstr>
      <vt:lpstr>Array of Objects</vt:lpstr>
      <vt:lpstr>Array of Objects, cont.</vt:lpstr>
      <vt:lpstr>Array of Objects, cont.</vt:lpstr>
      <vt:lpstr>Immutable Objects and Classes</vt:lpstr>
      <vt:lpstr>Example</vt:lpstr>
      <vt:lpstr>What Class is Immutable?</vt:lpstr>
      <vt:lpstr>Scope of Variables</vt:lpstr>
      <vt:lpstr>The this Keyword </vt:lpstr>
      <vt:lpstr>Reference the Hidden Data Fields</vt:lpstr>
      <vt:lpstr>Calling Overloaded Constructor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Objects  Oriented Programming   Instructor: Mohammed Faisal</dc:title>
  <dc:creator>Mohammed</dc:creator>
  <cp:lastModifiedBy>Mohammed</cp:lastModifiedBy>
  <cp:revision>38</cp:revision>
  <dcterms:created xsi:type="dcterms:W3CDTF">2016-01-23T16:00:49Z</dcterms:created>
  <dcterms:modified xsi:type="dcterms:W3CDTF">2016-01-27T17:38:44Z</dcterms:modified>
</cp:coreProperties>
</file>