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64A5-D9AA-4B7F-AA6A-62993D974FDC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2AAA-98D3-4C66-83C8-A5F38D81D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6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E1FCD2-A718-48A7-82C4-2851239FB74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9105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842674-EDD0-4B5A-8BF6-6C13D3439FE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9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76BE9D-C0BE-4D0E-921E-75132ED7C61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9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362776-0AE8-4413-A990-FCED280E593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10A19B-D6C4-49C9-A821-515C72184C4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7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5D71ED-7488-4063-87F1-4FE43B6EE23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13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5E4659-ED42-4236-AD96-D41719FE696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7919D9-8CB6-4FA3-9175-A5798B2577A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C85608-2B1E-44F5-883F-F5DD67F6D5C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44988B-505D-45B0-9062-85926A54417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4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251C91-D5A8-4A88-9091-322430AFEEC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8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0551F8-C227-4BCA-81A5-608FA907482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C1A82C-5491-4C87-BB43-600CA57037A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B8A52E-2499-472D-956D-49949C4E965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0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A9A97C-A715-40F0-B278-90629356E15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226E7C-76A0-4ED2-8548-A46AF981347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7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1CA9B4-F9F9-442E-9CA0-8AB8FFA2BBC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16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84CE8D-951D-483A-A2E8-B20982F659E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4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1FEF2E-7C8E-4362-9232-9BD80BD7B5E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18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543A3D-351C-4A2D-9158-6235098E7ED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32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AC0677-45D7-4402-A881-4A013723595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44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C2FB32-7AAB-4B7B-BBCC-534A6CB05F6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0DD64C-275F-4640-864C-1C981F309F8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19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FFA364-05F4-432D-B38A-331E01B50CE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33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87D3EB-D580-468A-B49B-E56700C6C93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12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3DDD2D-BA5E-4417-BC37-A2319061DE6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6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867F71-8B5E-4617-B900-59FA403E98A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9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B62441-5EA9-4769-8B3B-88C56488AC3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37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F23883-1ED0-4172-9D8E-90CF2FA3EE3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58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0951DA-CB05-43ED-8FBB-5F11430335E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97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C2FCA6-5E28-4D0E-B18B-16D433B5CD4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4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8BD072-943D-4A8A-BCCD-8874441E8F0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52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A469A1-0AB7-4C4D-AA75-38A8973F698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4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D32448-7744-46D4-A555-C798D72E98D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7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CAA3B2-A1E4-4D5A-9033-9852B6825CE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66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5AD04A-52F9-4E0A-808B-D7513B84A3D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BFE879-D268-4E13-81B0-DC00AB93CD2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90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BF65C-7298-43FD-8FBE-FAB8F691BF5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40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F36F29-4F9C-4BA9-9E73-7C0554346A2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706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F4CA50-52BD-42C0-8BDF-D3B3505616B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7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15F2BB-C0A9-48AD-9481-CC0C222DB49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88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5B5B69-2720-4F97-AB4A-AF192C8AC95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19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96F220-CC5A-4C41-A3D8-3DC261EDF71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33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3FA80E-6B45-464C-A6F4-2F30EF1B1CD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3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B0AE4B-731A-4B17-BAF1-C2FEF107ADB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55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0BE8DF-41FD-462D-B118-3B85A8BD44E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4857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8C44D9-B768-4B8C-ACC4-1DA97BA52A0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15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2DE1D-7969-4B1D-95B3-6A0CA53A0B9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1B3577-5B32-432E-933E-BF2A1F2A0D4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0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111715-2BC6-4CCA-8F27-B74E4B944AC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C0CD1D-5B09-4F8A-B89F-6D4324F758C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506F-5AE4-4681-A70E-3A349DBF1610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13F6-A269-45CE-8E61-B34AC82C1613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8490-285C-43B7-9492-6817732F1C2B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78B9-CEE3-40B9-A7E9-5AEFB46C6300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7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9100-3D1C-4CF0-85B8-F9D0C666EFBE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4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DAF-D5A1-42F4-B884-464F167C0CAA}" type="datetime1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4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441E-2F5C-4814-A0B5-CF31ED10285D}" type="datetime1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DE9D-912E-4B92-9738-63C05C34B5C5}" type="datetime1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8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57D-F3C0-4DFE-B2B8-58A961A03ECE}" type="datetime1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9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4BA-060C-49CA-A5F9-6972D2693116}" type="datetime1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A9A3-C205-4098-8720-72F084E1EC69}" type="datetime1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4902-0539-4665-BBB5-8E9902D164A9}" type="datetime1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Security+ Guide to Network Security Fundamentals, Fourth Edition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78C-D44F-4271-B3F9-8230C35A2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Authentication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CT1405 Lecture 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3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 (cont’d.)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Offline cracking</a:t>
            </a:r>
          </a:p>
          <a:p>
            <a:pPr lvl="1"/>
            <a:r>
              <a:rPr lang="en-US" altLang="en-US" smtClean="0"/>
              <a:t>Method used by most password attacks today</a:t>
            </a:r>
          </a:p>
          <a:p>
            <a:pPr lvl="1"/>
            <a:r>
              <a:rPr lang="en-US" altLang="en-US" smtClean="0"/>
              <a:t>Attackers steal file with encrypted password</a:t>
            </a:r>
          </a:p>
          <a:p>
            <a:pPr lvl="2"/>
            <a:r>
              <a:rPr lang="en-US" altLang="en-US" smtClean="0"/>
              <a:t>Compare with encrypted passwords they have created</a:t>
            </a:r>
          </a:p>
          <a:p>
            <a:r>
              <a:rPr lang="en-US" altLang="en-US" smtClean="0"/>
              <a:t>Offline cracking types</a:t>
            </a:r>
          </a:p>
          <a:p>
            <a:pPr lvl="1"/>
            <a:r>
              <a:rPr lang="en-US" altLang="en-US" smtClean="0"/>
              <a:t>Brute force</a:t>
            </a:r>
          </a:p>
          <a:p>
            <a:pPr lvl="2"/>
            <a:r>
              <a:rPr lang="en-US" altLang="en-US" smtClean="0"/>
              <a:t>Every possible combination of letters, numbers, and characters used to create encrypted passwords and matched against stolen file</a:t>
            </a:r>
          </a:p>
          <a:p>
            <a:pPr lvl="2"/>
            <a:r>
              <a:rPr lang="en-US" altLang="en-US" smtClean="0"/>
              <a:t>Slowest, most thorough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076B7F-A704-4A49-8F86-5482498ABCA0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 (cont’d.)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Automated brute force attack program parameters</a:t>
            </a:r>
          </a:p>
          <a:p>
            <a:pPr lvl="1"/>
            <a:r>
              <a:rPr lang="en-US" altLang="en-US" smtClean="0"/>
              <a:t>Password length</a:t>
            </a:r>
          </a:p>
          <a:p>
            <a:pPr lvl="1"/>
            <a:r>
              <a:rPr lang="en-US" altLang="en-US" smtClean="0"/>
              <a:t>Character set</a:t>
            </a:r>
          </a:p>
          <a:p>
            <a:pPr lvl="1"/>
            <a:r>
              <a:rPr lang="en-US" altLang="en-US" smtClean="0"/>
              <a:t>Language</a:t>
            </a:r>
          </a:p>
          <a:p>
            <a:pPr lvl="1"/>
            <a:r>
              <a:rPr lang="en-US" altLang="en-US" smtClean="0"/>
              <a:t>Pattern</a:t>
            </a:r>
          </a:p>
          <a:p>
            <a:pPr lvl="1"/>
            <a:r>
              <a:rPr lang="en-US" altLang="en-US" smtClean="0"/>
              <a:t>Skips</a:t>
            </a:r>
          </a:p>
          <a:p>
            <a:r>
              <a:rPr lang="en-US" altLang="en-US" smtClean="0"/>
              <a:t>Dictionary attack</a:t>
            </a:r>
          </a:p>
          <a:p>
            <a:pPr lvl="1"/>
            <a:r>
              <a:rPr lang="en-US" altLang="en-US" smtClean="0"/>
              <a:t>Attacker creates encrypted versions of common dictionary words</a:t>
            </a:r>
          </a:p>
          <a:p>
            <a:pPr lvl="1"/>
            <a:r>
              <a:rPr lang="en-US" altLang="en-US" smtClean="0"/>
              <a:t>Compares against stolen password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7AC6BF-7D59-4168-A3F9-25DBE7AA48AD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D3B2F1-2F34-4AD0-A6D6-EB5C9AB655F9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181600"/>
            <a:ext cx="25769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10-2 Dictionary attack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6801"/>
            <a:ext cx="8156575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 (cont’d.)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Hybrid attack</a:t>
            </a:r>
          </a:p>
          <a:p>
            <a:pPr lvl="1"/>
            <a:r>
              <a:rPr lang="en-US" altLang="en-US" smtClean="0"/>
              <a:t>Slightly alter dictionary words</a:t>
            </a:r>
          </a:p>
          <a:p>
            <a:pPr lvl="2"/>
            <a:r>
              <a:rPr lang="en-US" altLang="en-US" smtClean="0"/>
              <a:t>Adding numbers to the end of the password</a:t>
            </a:r>
          </a:p>
          <a:p>
            <a:pPr lvl="2"/>
            <a:r>
              <a:rPr lang="en-US" altLang="en-US" smtClean="0"/>
              <a:t>Spelling words backward</a:t>
            </a:r>
          </a:p>
          <a:p>
            <a:pPr lvl="2"/>
            <a:r>
              <a:rPr lang="en-US" altLang="en-US" smtClean="0"/>
              <a:t>Slightly misspelling words</a:t>
            </a:r>
          </a:p>
          <a:p>
            <a:pPr lvl="2"/>
            <a:r>
              <a:rPr lang="en-US" altLang="en-US" smtClean="0"/>
              <a:t>Including special characters</a:t>
            </a:r>
          </a:p>
          <a:p>
            <a:r>
              <a:rPr lang="en-US" altLang="en-US" smtClean="0"/>
              <a:t>Rainbow tables</a:t>
            </a:r>
          </a:p>
          <a:p>
            <a:pPr lvl="1"/>
            <a:r>
              <a:rPr lang="en-US" altLang="en-US" smtClean="0"/>
              <a:t>Large pregenerated data set of encrypted passwords</a:t>
            </a:r>
          </a:p>
          <a:p>
            <a:pPr lvl="2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35F1CF-7DC3-4563-839D-1496E920A951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 (cont’d.)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for using a rainbow table</a:t>
            </a:r>
          </a:p>
          <a:p>
            <a:pPr lvl="1"/>
            <a:r>
              <a:rPr lang="en-US" altLang="en-US" smtClean="0"/>
              <a:t>Creating the table</a:t>
            </a:r>
          </a:p>
          <a:p>
            <a:pPr lvl="2"/>
            <a:r>
              <a:rPr lang="en-US" altLang="en-US" smtClean="0"/>
              <a:t>Chain of plaintext passwords</a:t>
            </a:r>
          </a:p>
          <a:p>
            <a:pPr lvl="2"/>
            <a:r>
              <a:rPr lang="en-US" altLang="en-US" smtClean="0"/>
              <a:t>Encrypt initial password</a:t>
            </a:r>
          </a:p>
          <a:p>
            <a:pPr lvl="2"/>
            <a:r>
              <a:rPr lang="en-US" altLang="en-US" smtClean="0"/>
              <a:t>Feed into a function that produces different plaintext passwords</a:t>
            </a:r>
          </a:p>
          <a:p>
            <a:pPr lvl="2"/>
            <a:r>
              <a:rPr lang="en-US" altLang="en-US" smtClean="0"/>
              <a:t>Repeat for a set number of rounds</a:t>
            </a:r>
          </a:p>
          <a:p>
            <a:pPr lvl="1"/>
            <a:r>
              <a:rPr lang="en-US" altLang="en-US" smtClean="0"/>
              <a:t>Using the table to crack a password</a:t>
            </a:r>
          </a:p>
          <a:p>
            <a:pPr lvl="2"/>
            <a:r>
              <a:rPr lang="en-US" altLang="en-US" smtClean="0"/>
              <a:t>Run encrypted password though same procedure used to create initial table</a:t>
            </a:r>
          </a:p>
          <a:p>
            <a:pPr lvl="2"/>
            <a:r>
              <a:rPr lang="en-US" altLang="en-US" smtClean="0"/>
              <a:t>Results in initial chain password</a:t>
            </a:r>
          </a:p>
          <a:p>
            <a:pPr lvl="2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5BC51F-B423-40DC-AD47-43D9E7AB7989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 (cont’d.)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Using the table to crack a password (cont’d.)</a:t>
            </a:r>
          </a:p>
          <a:p>
            <a:pPr lvl="1"/>
            <a:r>
              <a:rPr lang="en-US" altLang="en-US" smtClean="0"/>
              <a:t>Repeat, starting with this initial password until original encryption is found</a:t>
            </a:r>
          </a:p>
          <a:p>
            <a:pPr lvl="1"/>
            <a:r>
              <a:rPr lang="en-US" altLang="en-US" smtClean="0"/>
              <a:t>Password used at last iteration is the cracked password</a:t>
            </a:r>
          </a:p>
          <a:p>
            <a:r>
              <a:rPr lang="en-US" altLang="en-US" smtClean="0"/>
              <a:t>Rainbow table advantages over other attack methods</a:t>
            </a:r>
          </a:p>
          <a:p>
            <a:pPr lvl="1"/>
            <a:r>
              <a:rPr lang="en-US" altLang="en-US" smtClean="0"/>
              <a:t>Can be used repeatedly</a:t>
            </a:r>
          </a:p>
          <a:p>
            <a:pPr lvl="1"/>
            <a:r>
              <a:rPr lang="en-US" altLang="en-US" smtClean="0"/>
              <a:t>Faster than dictionary attacks</a:t>
            </a:r>
          </a:p>
          <a:p>
            <a:pPr lvl="1"/>
            <a:r>
              <a:rPr lang="en-US" altLang="en-US" smtClean="0"/>
              <a:t>Less machine memory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892757-A03A-40B6-9DE3-0759B9CE9718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Creating strong passwords</a:t>
            </a:r>
          </a:p>
          <a:p>
            <a:pPr lvl="1"/>
            <a:r>
              <a:rPr lang="en-US" altLang="en-US" smtClean="0"/>
              <a:t>Insight into how to create strong passwords gained by examining attack methods</a:t>
            </a:r>
          </a:p>
          <a:p>
            <a:r>
              <a:rPr lang="en-US" altLang="en-US" smtClean="0"/>
              <a:t>Most passwords consist of:</a:t>
            </a:r>
          </a:p>
          <a:p>
            <a:pPr lvl="1"/>
            <a:r>
              <a:rPr lang="en-US" altLang="en-US" smtClean="0"/>
              <a:t>Root</a:t>
            </a:r>
          </a:p>
          <a:p>
            <a:pPr lvl="1"/>
            <a:r>
              <a:rPr lang="en-US" altLang="en-US" smtClean="0"/>
              <a:t>Attachment</a:t>
            </a:r>
          </a:p>
          <a:p>
            <a:pPr lvl="2"/>
            <a:r>
              <a:rPr lang="en-US" altLang="en-US" smtClean="0"/>
              <a:t>Prefix or suffix</a:t>
            </a:r>
          </a:p>
          <a:p>
            <a:r>
              <a:rPr lang="en-US" altLang="en-US" smtClean="0"/>
              <a:t>Attack program method</a:t>
            </a:r>
          </a:p>
          <a:p>
            <a:pPr lvl="1"/>
            <a:r>
              <a:rPr lang="en-US" altLang="en-US" smtClean="0"/>
              <a:t>Tests password against 1000 common passwords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C6F19C-932A-4BAD-8BC7-85876B1D1B47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Attack program method (cont’d.)</a:t>
            </a:r>
          </a:p>
          <a:p>
            <a:pPr lvl="1"/>
            <a:r>
              <a:rPr lang="en-US" altLang="en-US" smtClean="0"/>
              <a:t>Combines common passwords with common suffixes</a:t>
            </a:r>
          </a:p>
          <a:p>
            <a:pPr lvl="1"/>
            <a:r>
              <a:rPr lang="en-US" altLang="en-US" smtClean="0"/>
              <a:t>Uses 5000 common dictionary words, 10,000 names, 100,000 comprehensive dictionary words</a:t>
            </a:r>
          </a:p>
          <a:p>
            <a:pPr lvl="1"/>
            <a:r>
              <a:rPr lang="en-US" altLang="en-US" smtClean="0"/>
              <a:t>Uses lowercase, initial uppercase, all uppercase, and final character uppercase</a:t>
            </a:r>
          </a:p>
          <a:p>
            <a:pPr lvl="1"/>
            <a:r>
              <a:rPr lang="en-US" altLang="en-US" smtClean="0"/>
              <a:t>Makes common substitutions for letters in the dictionary words</a:t>
            </a:r>
          </a:p>
          <a:p>
            <a:pPr lvl="2"/>
            <a:r>
              <a:rPr lang="en-US" altLang="en-US" smtClean="0"/>
              <a:t>Examples: $ for s, @ for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B7A662-BE6C-4E51-A2BA-DFD1766588E1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observations to create strong passwords</a:t>
            </a:r>
          </a:p>
          <a:p>
            <a:pPr lvl="1"/>
            <a:r>
              <a:rPr lang="en-US" altLang="en-US" smtClean="0"/>
              <a:t>Do not use dictionary words or phonetic words</a:t>
            </a:r>
          </a:p>
          <a:p>
            <a:pPr lvl="1"/>
            <a:r>
              <a:rPr lang="en-US" altLang="en-US" smtClean="0"/>
              <a:t>Do not use birthdays, family member or pet names, addresses or any personal information</a:t>
            </a:r>
          </a:p>
          <a:p>
            <a:pPr lvl="1"/>
            <a:r>
              <a:rPr lang="en-US" altLang="en-US" smtClean="0"/>
              <a:t>Do not repeat characters or use sequences</a:t>
            </a:r>
          </a:p>
          <a:p>
            <a:pPr lvl="1"/>
            <a:r>
              <a:rPr lang="en-US" altLang="en-US" smtClean="0"/>
              <a:t>Do not use short passwords</a:t>
            </a:r>
          </a:p>
          <a:p>
            <a:r>
              <a:rPr lang="en-US" altLang="en-US" smtClean="0"/>
              <a:t>Managing passwords</a:t>
            </a:r>
          </a:p>
          <a:p>
            <a:pPr lvl="1"/>
            <a:r>
              <a:rPr lang="en-US" altLang="en-US" smtClean="0"/>
              <a:t>One important defense: prevent attacker from obtaining encrypted password file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505B6-095B-42B7-9FE9-2427A8BB4352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Managing passwords (cont’d.)</a:t>
            </a:r>
          </a:p>
          <a:p>
            <a:pPr lvl="1"/>
            <a:r>
              <a:rPr lang="en-US" altLang="en-US" smtClean="0"/>
              <a:t>Defenses against password file theft</a:t>
            </a:r>
          </a:p>
          <a:p>
            <a:pPr lvl="2"/>
            <a:r>
              <a:rPr lang="en-US" altLang="en-US" smtClean="0"/>
              <a:t>Do not leave computer unattended</a:t>
            </a:r>
          </a:p>
          <a:p>
            <a:pPr lvl="2"/>
            <a:r>
              <a:rPr lang="en-US" altLang="en-US" smtClean="0"/>
              <a:t>Screensavers should be set to resume with a password</a:t>
            </a:r>
          </a:p>
          <a:p>
            <a:pPr lvl="2"/>
            <a:r>
              <a:rPr lang="en-US" altLang="en-US" smtClean="0"/>
              <a:t>Password protect the ROM BIOS</a:t>
            </a:r>
          </a:p>
          <a:p>
            <a:pPr lvl="2"/>
            <a:r>
              <a:rPr lang="en-US" altLang="en-US" smtClean="0"/>
              <a:t>Physically lock the computer case so it cannot be opened</a:t>
            </a:r>
          </a:p>
          <a:p>
            <a:pPr lvl="1"/>
            <a:r>
              <a:rPr lang="en-US" altLang="en-US" smtClean="0"/>
              <a:t>Good password management practices</a:t>
            </a:r>
          </a:p>
          <a:p>
            <a:pPr lvl="2"/>
            <a:r>
              <a:rPr lang="en-US" altLang="en-US" smtClean="0"/>
              <a:t>Change passwords frequently</a:t>
            </a:r>
          </a:p>
          <a:p>
            <a:pPr lvl="2"/>
            <a:r>
              <a:rPr lang="en-US" altLang="en-US" smtClean="0"/>
              <a:t>Do not reuse old passwords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8A2FBD-DCDC-424F-B65D-B6CACF2EE546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Describe the three types of authentication credentials</a:t>
            </a:r>
          </a:p>
          <a:p>
            <a:r>
              <a:rPr lang="en-US" altLang="en-US" smtClean="0"/>
              <a:t>Explain what single sign-on can do</a:t>
            </a:r>
          </a:p>
          <a:p>
            <a:r>
              <a:rPr lang="en-US" altLang="en-US" smtClean="0"/>
              <a:t>List the account management procedures for securing passwords</a:t>
            </a:r>
          </a:p>
          <a:p>
            <a:r>
              <a:rPr lang="en-US" altLang="en-US" smtClean="0"/>
              <a:t>Define trusted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D5861E-0553-41C4-AB10-76D913712B87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Good password management practices (cont’d.)</a:t>
            </a:r>
          </a:p>
          <a:p>
            <a:pPr lvl="1"/>
            <a:r>
              <a:rPr lang="en-US" altLang="en-US" smtClean="0"/>
              <a:t>Never write password down</a:t>
            </a:r>
          </a:p>
          <a:p>
            <a:pPr lvl="1"/>
            <a:r>
              <a:rPr lang="en-US" altLang="en-US" smtClean="0"/>
              <a:t>Use unique passwords for each account</a:t>
            </a:r>
          </a:p>
          <a:p>
            <a:pPr lvl="1"/>
            <a:r>
              <a:rPr lang="en-US" altLang="en-US" smtClean="0"/>
              <a:t>Set up temporary password for another user’s access</a:t>
            </a:r>
          </a:p>
          <a:p>
            <a:pPr lvl="1"/>
            <a:r>
              <a:rPr lang="en-US" altLang="en-US" smtClean="0"/>
              <a:t>Do not allow computer to automatically sign in to an account</a:t>
            </a:r>
          </a:p>
          <a:p>
            <a:pPr lvl="1"/>
            <a:r>
              <a:rPr lang="en-US" altLang="en-US" smtClean="0"/>
              <a:t>Do not enter passwords on public access computers</a:t>
            </a:r>
          </a:p>
          <a:p>
            <a:pPr lvl="1"/>
            <a:r>
              <a:rPr lang="en-US" altLang="en-US" smtClean="0"/>
              <a:t>Never enter a password while connected to an unencrypted wireless network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3DDB34-EB9F-473C-B2E1-829DC6F00B8C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Other guidelines</a:t>
            </a:r>
          </a:p>
          <a:p>
            <a:pPr lvl="1"/>
            <a:r>
              <a:rPr lang="en-US" altLang="en-US" smtClean="0"/>
              <a:t>Use non-keyboard characters</a:t>
            </a:r>
          </a:p>
          <a:p>
            <a:pPr lvl="2"/>
            <a:r>
              <a:rPr lang="en-US" altLang="en-US" smtClean="0"/>
              <a:t>Created by holding down ALT key while typing a number on the numeric keypad</a:t>
            </a:r>
          </a:p>
          <a:p>
            <a:r>
              <a:rPr lang="en-US" altLang="en-US" smtClean="0"/>
              <a:t>Password supplements</a:t>
            </a:r>
          </a:p>
          <a:p>
            <a:pPr lvl="1"/>
            <a:r>
              <a:rPr lang="en-US" altLang="en-US" smtClean="0"/>
              <a:t>Problem: managing numerous strong passwords is burdensome for users</a:t>
            </a:r>
          </a:p>
          <a:p>
            <a:pPr lvl="1"/>
            <a:r>
              <a:rPr lang="en-US" altLang="en-US" smtClean="0"/>
              <a:t>One solution: rely on technology to store and manage passwords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701711-F7F9-4B31-B00C-39D8A0F69BC9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BF7107-F8D8-487F-9878-B31989FCB6A8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734050"/>
            <a:ext cx="31945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10-3 Windows character map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04800"/>
            <a:ext cx="6386512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Password supplements (cont’d.)</a:t>
            </a:r>
          </a:p>
          <a:p>
            <a:pPr lvl="1"/>
            <a:r>
              <a:rPr lang="en-US" altLang="en-US" smtClean="0"/>
              <a:t>Internet Explorer (IE) and Firefox Web browsers contain function that allows user to save passwords</a:t>
            </a:r>
          </a:p>
          <a:p>
            <a:r>
              <a:rPr lang="en-US" altLang="en-US" smtClean="0"/>
              <a:t>AutoComplete Password in IE</a:t>
            </a:r>
          </a:p>
          <a:p>
            <a:pPr lvl="1"/>
            <a:r>
              <a:rPr lang="en-US" altLang="en-US" smtClean="0"/>
              <a:t>Encrypted and stored in Windows registry</a:t>
            </a:r>
          </a:p>
          <a:p>
            <a:r>
              <a:rPr lang="en-US" altLang="en-US" smtClean="0"/>
              <a:t>Disadvantages of password supplements</a:t>
            </a:r>
          </a:p>
          <a:p>
            <a:pPr lvl="1"/>
            <a:r>
              <a:rPr lang="en-US" altLang="en-US" smtClean="0"/>
              <a:t>Password information specific to one computer</a:t>
            </a:r>
          </a:p>
          <a:p>
            <a:pPr lvl="1"/>
            <a:r>
              <a:rPr lang="en-US" altLang="en-US" smtClean="0"/>
              <a:t>Passwords vulnerable if another user allowed access to the computer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E68EBC-17DE-4D70-A5EC-4187B97171A9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Defenses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Password management applications</a:t>
            </a:r>
          </a:p>
          <a:p>
            <a:pPr lvl="1"/>
            <a:r>
              <a:rPr lang="en-US" altLang="en-US" smtClean="0"/>
              <a:t>User creates and stores passwords in single user “vault” file protected by one strong master password</a:t>
            </a:r>
          </a:p>
          <a:p>
            <a:r>
              <a:rPr lang="en-US" altLang="en-US" smtClean="0"/>
              <a:t>Password management application features</a:t>
            </a:r>
          </a:p>
          <a:p>
            <a:pPr lvl="1"/>
            <a:r>
              <a:rPr lang="en-US" altLang="en-US" smtClean="0"/>
              <a:t>Drag and drop capability</a:t>
            </a:r>
          </a:p>
          <a:p>
            <a:pPr lvl="1"/>
            <a:r>
              <a:rPr lang="en-US" altLang="en-US" smtClean="0"/>
              <a:t>Enhanced encryption</a:t>
            </a:r>
          </a:p>
          <a:p>
            <a:pPr lvl="1"/>
            <a:r>
              <a:rPr lang="en-US" altLang="en-US" smtClean="0"/>
              <a:t>In-memory protection prevents OS cache from being exposed</a:t>
            </a:r>
          </a:p>
          <a:p>
            <a:pPr lvl="1"/>
            <a:r>
              <a:rPr lang="en-US" altLang="en-US" smtClean="0"/>
              <a:t>Timed clipboard clearing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25465A-C234-41AE-B5C5-B4D35D00341A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825EF8-B187-4F7F-8D2D-6F7D6FDAE4C6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789" y="4343400"/>
            <a:ext cx="40752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Table 10-1 Password management applications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371600"/>
            <a:ext cx="80581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4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Have: Tokens and Cards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8077200" cy="2286000"/>
          </a:xfrm>
        </p:spPr>
        <p:txBody>
          <a:bodyPr/>
          <a:lstStyle/>
          <a:p>
            <a:r>
              <a:rPr lang="en-US" altLang="en-US" smtClean="0"/>
              <a:t>Tokens</a:t>
            </a:r>
          </a:p>
          <a:p>
            <a:pPr lvl="1"/>
            <a:r>
              <a:rPr lang="en-US" altLang="en-US" smtClean="0"/>
              <a:t>Small devices with a window display</a:t>
            </a:r>
          </a:p>
          <a:p>
            <a:pPr lvl="1"/>
            <a:r>
              <a:rPr lang="en-US" altLang="en-US" smtClean="0"/>
              <a:t>Synched with an authentication server</a:t>
            </a:r>
          </a:p>
          <a:p>
            <a:pPr lvl="1"/>
            <a:r>
              <a:rPr lang="en-US" altLang="en-US" smtClean="0"/>
              <a:t>Code is generated from an algorithm</a:t>
            </a:r>
          </a:p>
          <a:p>
            <a:pPr lvl="1"/>
            <a:r>
              <a:rPr lang="en-US" altLang="en-US" smtClean="0"/>
              <a:t>Code changes every 30 to 60 seconds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958CE8-62B8-4917-AEAE-36DAC5D2375A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921126"/>
            <a:ext cx="3605213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2213" y="5767388"/>
            <a:ext cx="17979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10-4 Token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</p:spTree>
    <p:extLst>
      <p:ext uri="{BB962C8B-B14F-4D97-AF65-F5344CB8AC3E}">
        <p14:creationId xmlns:p14="http://schemas.microsoft.com/office/powerpoint/2010/main" val="18567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Have: Tokens and Cards (cont’d.)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User login steps with a token</a:t>
            </a:r>
          </a:p>
          <a:p>
            <a:pPr lvl="1"/>
            <a:r>
              <a:rPr lang="en-US" altLang="en-US" smtClean="0"/>
              <a:t>User enters username and code from token</a:t>
            </a:r>
          </a:p>
          <a:p>
            <a:pPr lvl="1"/>
            <a:r>
              <a:rPr lang="en-US" altLang="en-US" smtClean="0"/>
              <a:t>Authentication server looks up algorithm associated with that user, generates its own code, and compares it to user’s code</a:t>
            </a:r>
          </a:p>
          <a:p>
            <a:pPr lvl="1"/>
            <a:r>
              <a:rPr lang="en-US" altLang="en-US" smtClean="0"/>
              <a:t>If a match, user is authenticated</a:t>
            </a:r>
          </a:p>
          <a:p>
            <a:r>
              <a:rPr lang="en-US" altLang="en-US" smtClean="0"/>
              <a:t>Advantages over passwords</a:t>
            </a:r>
          </a:p>
          <a:p>
            <a:pPr lvl="1"/>
            <a:r>
              <a:rPr lang="en-US" altLang="en-US" smtClean="0"/>
              <a:t>Token code changes frequently</a:t>
            </a:r>
          </a:p>
          <a:p>
            <a:pPr lvl="2"/>
            <a:r>
              <a:rPr lang="en-US" altLang="en-US" smtClean="0"/>
              <a:t>Attacker would have to crack code within time limit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E5E011-9180-459E-9E12-ED52440FC76D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23CADE-25F2-4B49-8B25-1764ED37FBB6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715000"/>
            <a:ext cx="39297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10-5 Code generation and comparison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76771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Have: Tokens and Cards (cont’d.)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Advantages over passwords (cont’d.)</a:t>
            </a:r>
          </a:p>
          <a:p>
            <a:pPr lvl="1"/>
            <a:r>
              <a:rPr lang="en-US" altLang="en-US" smtClean="0"/>
              <a:t>User may not know if password has been stolen</a:t>
            </a:r>
          </a:p>
          <a:p>
            <a:pPr lvl="1"/>
            <a:r>
              <a:rPr lang="en-US" altLang="en-US" smtClean="0"/>
              <a:t>If token is stolen, it becomes obvious</a:t>
            </a:r>
          </a:p>
          <a:p>
            <a:pPr lvl="2"/>
            <a:r>
              <a:rPr lang="en-US" altLang="en-US" smtClean="0"/>
              <a:t>Steps could be taken to disable account</a:t>
            </a:r>
          </a:p>
          <a:p>
            <a:r>
              <a:rPr lang="en-US" altLang="en-US" smtClean="0"/>
              <a:t>Token system variations</a:t>
            </a:r>
          </a:p>
          <a:p>
            <a:pPr lvl="1"/>
            <a:r>
              <a:rPr lang="en-US" altLang="en-US" smtClean="0"/>
              <a:t>Some systems use token code only</a:t>
            </a:r>
          </a:p>
          <a:p>
            <a:pPr lvl="1"/>
            <a:r>
              <a:rPr lang="en-US" altLang="en-US" smtClean="0"/>
              <a:t>Others use code in conjunction with password</a:t>
            </a:r>
          </a:p>
          <a:p>
            <a:pPr lvl="1"/>
            <a:r>
              <a:rPr lang="en-US" altLang="en-US" smtClean="0"/>
              <a:t>Some combine PIN with token code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81BA61-91D4-422C-84EC-0003E7ECBD3F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8077200" cy="4572000"/>
          </a:xfrm>
        </p:spPr>
        <p:txBody>
          <a:bodyPr/>
          <a:lstStyle/>
          <a:p>
            <a:r>
              <a:rPr lang="en-US" altLang="en-US" smtClean="0"/>
              <a:t>Authentication</a:t>
            </a:r>
          </a:p>
          <a:p>
            <a:pPr lvl="1"/>
            <a:r>
              <a:rPr lang="en-US" altLang="en-US" smtClean="0"/>
              <a:t>Process of ensuring a person desiring to access resources is authentic</a:t>
            </a:r>
          </a:p>
          <a:p>
            <a:r>
              <a:rPr lang="en-US" altLang="en-US" smtClean="0"/>
              <a:t>Chapter topics</a:t>
            </a:r>
          </a:p>
          <a:p>
            <a:pPr lvl="1"/>
            <a:r>
              <a:rPr lang="en-US" altLang="en-US" smtClean="0"/>
              <a:t>Authentication and secure management of user accounts</a:t>
            </a:r>
          </a:p>
          <a:p>
            <a:pPr lvl="1"/>
            <a:r>
              <a:rPr lang="en-US" altLang="en-US" smtClean="0"/>
              <a:t>Different types of authentication credentials</a:t>
            </a:r>
          </a:p>
          <a:p>
            <a:pPr lvl="1"/>
            <a:r>
              <a:rPr lang="en-US" altLang="en-US" smtClean="0"/>
              <a:t>Single sign-on</a:t>
            </a:r>
          </a:p>
          <a:p>
            <a:pPr lvl="1"/>
            <a:r>
              <a:rPr lang="en-US" altLang="en-US" smtClean="0"/>
              <a:t>Techniques and technology to manage user accounts securely</a:t>
            </a:r>
          </a:p>
          <a:p>
            <a:pPr lvl="1"/>
            <a:r>
              <a:rPr lang="en-US" altLang="en-US" smtClean="0"/>
              <a:t>Trusted operating systems</a:t>
            </a:r>
          </a:p>
          <a:p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4662B1-2235-4176-B4F9-54FE875E6BC0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Have: Tokens and Cards (cont’d.)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Cards</a:t>
            </a:r>
          </a:p>
          <a:p>
            <a:pPr lvl="1"/>
            <a:r>
              <a:rPr lang="en-US" altLang="en-US" smtClean="0"/>
              <a:t>Smart card contains integrated circuit chip that holds information</a:t>
            </a:r>
          </a:p>
          <a:p>
            <a:pPr lvl="1"/>
            <a:r>
              <a:rPr lang="en-US" altLang="en-US" smtClean="0"/>
              <a:t>Contact pad allows electronic access to chip contents</a:t>
            </a:r>
          </a:p>
          <a:p>
            <a:pPr lvl="1"/>
            <a:r>
              <a:rPr lang="en-US" altLang="en-US" smtClean="0"/>
              <a:t>Contactless cards</a:t>
            </a:r>
          </a:p>
          <a:p>
            <a:pPr lvl="2"/>
            <a:r>
              <a:rPr lang="en-US" altLang="en-US" smtClean="0"/>
              <a:t>Require no physical access to the card</a:t>
            </a:r>
          </a:p>
          <a:p>
            <a:pPr lvl="1"/>
            <a:r>
              <a:rPr lang="en-US" altLang="en-US" smtClean="0"/>
              <a:t>Common access card (CAC)</a:t>
            </a:r>
          </a:p>
          <a:p>
            <a:pPr lvl="2"/>
            <a:r>
              <a:rPr lang="en-US" altLang="en-US" smtClean="0"/>
              <a:t>Issued by US Department of Defense</a:t>
            </a:r>
          </a:p>
          <a:p>
            <a:pPr lvl="2"/>
            <a:r>
              <a:rPr lang="en-US" altLang="en-US" smtClean="0"/>
              <a:t>Bar code, magnetic strip, and bearer’s picture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F1DF8E-B254-4E10-9EB8-7BE00388F73B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A41CF6-FD5C-4C85-A890-1DB108418D63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562600"/>
            <a:ext cx="20721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10-6 Smart card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1"/>
            <a:ext cx="5243513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Standard biometrics</a:t>
            </a:r>
          </a:p>
          <a:p>
            <a:pPr lvl="1"/>
            <a:r>
              <a:rPr lang="en-US" altLang="en-US" smtClean="0"/>
              <a:t>Uses person’s unique physical characteristics for authentication</a:t>
            </a:r>
          </a:p>
          <a:p>
            <a:pPr lvl="1"/>
            <a:r>
              <a:rPr lang="en-US" altLang="en-US" smtClean="0"/>
              <a:t>Fingerprint scanners most common type</a:t>
            </a:r>
          </a:p>
          <a:p>
            <a:pPr lvl="1"/>
            <a:r>
              <a:rPr lang="en-US" altLang="en-US" smtClean="0"/>
              <a:t>Face, hand, or eye characteristics also used</a:t>
            </a:r>
          </a:p>
          <a:p>
            <a:r>
              <a:rPr lang="en-US" altLang="en-US" smtClean="0"/>
              <a:t>Fingerprint scanner types</a:t>
            </a:r>
          </a:p>
          <a:p>
            <a:pPr lvl="1"/>
            <a:r>
              <a:rPr lang="en-US" altLang="en-US" smtClean="0"/>
              <a:t>Static fingerprint scanner</a:t>
            </a:r>
          </a:p>
          <a:p>
            <a:pPr lvl="2"/>
            <a:r>
              <a:rPr lang="en-US" altLang="en-US" smtClean="0"/>
              <a:t>Takes picture and compares with image on file</a:t>
            </a:r>
          </a:p>
          <a:p>
            <a:pPr lvl="1"/>
            <a:r>
              <a:rPr lang="en-US" altLang="en-US" smtClean="0"/>
              <a:t>Dynamic fingerprint scanner</a:t>
            </a:r>
          </a:p>
          <a:p>
            <a:pPr lvl="2"/>
            <a:r>
              <a:rPr lang="en-US" altLang="en-US" smtClean="0"/>
              <a:t>Uses small slit or opening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EC3E08-3A74-40A5-9A69-C1FFC57D8FF2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FE4A0A-76A3-4CD8-A73B-D20398235D25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038725"/>
            <a:ext cx="35220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10-7 Dynamic fingerprint scanner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219200"/>
            <a:ext cx="5038725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 (cont’d.)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534400" cy="5029200"/>
          </a:xfrm>
        </p:spPr>
        <p:txBody>
          <a:bodyPr/>
          <a:lstStyle/>
          <a:p>
            <a:r>
              <a:rPr lang="en-US" altLang="en-US" smtClean="0"/>
              <a:t>Disadvantages of standard biometrics</a:t>
            </a:r>
          </a:p>
          <a:p>
            <a:pPr lvl="1"/>
            <a:r>
              <a:rPr lang="en-US" altLang="en-US" smtClean="0"/>
              <a:t>Cost of hardware scanning devices</a:t>
            </a:r>
          </a:p>
          <a:p>
            <a:pPr lvl="1"/>
            <a:r>
              <a:rPr lang="en-US" altLang="en-US" smtClean="0"/>
              <a:t>Readers have some amount of error</a:t>
            </a:r>
          </a:p>
          <a:p>
            <a:pPr lvl="2"/>
            <a:r>
              <a:rPr lang="en-US" altLang="en-US" smtClean="0"/>
              <a:t>Reject authorized users – false positive</a:t>
            </a:r>
          </a:p>
          <a:p>
            <a:pPr lvl="2"/>
            <a:r>
              <a:rPr lang="en-US" altLang="en-US" smtClean="0"/>
              <a:t>Accept unauthorized users – false negative</a:t>
            </a:r>
          </a:p>
          <a:p>
            <a:pPr lvl="1"/>
            <a:r>
              <a:rPr lang="en-US" altLang="en-US" smtClean="0"/>
              <a:t>Privacy Concerns: </a:t>
            </a:r>
          </a:p>
          <a:p>
            <a:pPr lvl="2"/>
            <a:r>
              <a:rPr lang="en-US" altLang="en-US" sz="1200"/>
              <a:t>http://www.reuters.com/article/2011/07/20/us-crime-identification-iris-idUSTRE76J4A120110720</a:t>
            </a:r>
          </a:p>
          <a:p>
            <a:r>
              <a:rPr lang="en-US" altLang="en-US" smtClean="0"/>
              <a:t>Behavioral biometrics</a:t>
            </a:r>
          </a:p>
          <a:p>
            <a:pPr lvl="1"/>
            <a:r>
              <a:rPr lang="en-US" altLang="en-US" smtClean="0"/>
              <a:t>Authenticates by normal actions the user performs</a:t>
            </a:r>
          </a:p>
          <a:p>
            <a:pPr lvl="1"/>
            <a:r>
              <a:rPr lang="en-US" altLang="en-US" smtClean="0"/>
              <a:t>Keystroke dynamics</a:t>
            </a:r>
          </a:p>
          <a:p>
            <a:pPr lvl="1"/>
            <a:r>
              <a:rPr lang="en-US" altLang="en-US" smtClean="0"/>
              <a:t>Voice recognition</a:t>
            </a:r>
          </a:p>
          <a:p>
            <a:pPr lvl="1"/>
            <a:r>
              <a:rPr lang="en-US" altLang="en-US" smtClean="0"/>
              <a:t>Computer footprinting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932DD9-8AC1-44B5-90F0-10A0C846FF46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 (cont’d.)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Keystroke dynamics</a:t>
            </a:r>
          </a:p>
          <a:p>
            <a:pPr lvl="1"/>
            <a:r>
              <a:rPr lang="en-US" altLang="en-US" smtClean="0"/>
              <a:t>Attempts to recognize user’s typing rhythm</a:t>
            </a:r>
          </a:p>
          <a:p>
            <a:pPr lvl="2"/>
            <a:r>
              <a:rPr lang="en-US" altLang="en-US" smtClean="0"/>
              <a:t>All users type at a different pace</a:t>
            </a:r>
          </a:p>
          <a:p>
            <a:pPr lvl="2"/>
            <a:r>
              <a:rPr lang="en-US" altLang="en-US" smtClean="0"/>
              <a:t>Provides up to 98 percent accuracy</a:t>
            </a:r>
          </a:p>
          <a:p>
            <a:pPr lvl="1"/>
            <a:r>
              <a:rPr lang="en-US" altLang="en-US" smtClean="0"/>
              <a:t>Uses two unique typing variables</a:t>
            </a:r>
          </a:p>
          <a:p>
            <a:pPr lvl="2"/>
            <a:r>
              <a:rPr lang="en-US" altLang="en-US" smtClean="0"/>
              <a:t>Dwell time (time it takes to press and release a key)</a:t>
            </a:r>
          </a:p>
          <a:p>
            <a:pPr lvl="2"/>
            <a:r>
              <a:rPr lang="en-US" altLang="en-US" smtClean="0"/>
              <a:t>Flight time (time between keystrokes)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27C0C0-B04A-449D-A87E-787707D36F83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5F0E4D-D3B7-460A-B71E-7EA4C25DA8EC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951" y="2405063"/>
            <a:ext cx="25083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10-8 Typing template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28600"/>
            <a:ext cx="4017963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1" y="5748338"/>
            <a:ext cx="4321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10-9 Authentication by keystroke dynamics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022600"/>
            <a:ext cx="54102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 (cont’d.)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Voice recognition</a:t>
            </a:r>
          </a:p>
          <a:p>
            <a:pPr lvl="1"/>
            <a:r>
              <a:rPr lang="en-US" altLang="en-US" smtClean="0"/>
              <a:t>Several characteristics make each person’s voice unique</a:t>
            </a:r>
          </a:p>
          <a:p>
            <a:pPr lvl="1"/>
            <a:r>
              <a:rPr lang="en-US" altLang="en-US" smtClean="0"/>
              <a:t>Voice template can be created</a:t>
            </a:r>
          </a:p>
          <a:p>
            <a:pPr lvl="1"/>
            <a:r>
              <a:rPr lang="en-US" altLang="en-US" smtClean="0"/>
              <a:t>Difficult for an attacker to authenticate using a  recording of user’s voice</a:t>
            </a:r>
          </a:p>
          <a:p>
            <a:pPr lvl="2"/>
            <a:r>
              <a:rPr lang="en-US" altLang="en-US" smtClean="0"/>
              <a:t>Phonetic cadence of putting words together is part of real speech pattern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DD7912-F3CE-43AA-A037-59180F88DD15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 (cont’d.)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Computer footprinting</a:t>
            </a:r>
          </a:p>
          <a:p>
            <a:pPr lvl="1"/>
            <a:r>
              <a:rPr lang="en-US" altLang="en-US" smtClean="0"/>
              <a:t>Relies on typical access patterns</a:t>
            </a:r>
          </a:p>
          <a:p>
            <a:pPr lvl="1"/>
            <a:r>
              <a:rPr lang="en-US" altLang="en-US" smtClean="0"/>
              <a:t>Geographic location</a:t>
            </a:r>
          </a:p>
          <a:p>
            <a:pPr lvl="1"/>
            <a:r>
              <a:rPr lang="en-US" altLang="en-US" smtClean="0"/>
              <a:t>Time of day</a:t>
            </a:r>
          </a:p>
          <a:p>
            <a:pPr lvl="1"/>
            <a:r>
              <a:rPr lang="en-US" altLang="en-US" smtClean="0"/>
              <a:t>Internet service provider</a:t>
            </a:r>
          </a:p>
          <a:p>
            <a:pPr lvl="1"/>
            <a:r>
              <a:rPr lang="en-US" altLang="en-US" smtClean="0"/>
              <a:t>Basic PC configuration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C6BE84-EE7C-4791-B107-8408D3CDAF7C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Are: Biometrics (cont’d.)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Cognitive biometrics</a:t>
            </a:r>
          </a:p>
          <a:p>
            <a:pPr lvl="1"/>
            <a:r>
              <a:rPr lang="en-US" altLang="en-US" smtClean="0"/>
              <a:t>Relates to perception, thought process, and understanding of the user</a:t>
            </a:r>
          </a:p>
          <a:p>
            <a:pPr lvl="1"/>
            <a:r>
              <a:rPr lang="en-US" altLang="en-US" smtClean="0"/>
              <a:t>Easier for user to remember because it is based on user’s life experiences</a:t>
            </a:r>
          </a:p>
          <a:p>
            <a:pPr lvl="1"/>
            <a:r>
              <a:rPr lang="en-US" altLang="en-US" smtClean="0"/>
              <a:t>Difficult for an attacker to imitate</a:t>
            </a:r>
          </a:p>
          <a:p>
            <a:pPr lvl="1"/>
            <a:r>
              <a:rPr lang="en-US" altLang="en-US" smtClean="0"/>
              <a:t>Example: identifying specific faces</a:t>
            </a:r>
          </a:p>
          <a:p>
            <a:pPr lvl="1"/>
            <a:r>
              <a:rPr lang="en-US" altLang="en-US" smtClean="0"/>
              <a:t>Example: user selects memorable lifetime events and is asked for details about them</a:t>
            </a:r>
          </a:p>
          <a:p>
            <a:pPr lvl="1"/>
            <a:r>
              <a:rPr lang="en-US" altLang="en-US" smtClean="0"/>
              <a:t>Predicted to become a key element of authentication in the future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93A6FD-6EB6-4C5C-81D1-254F4472A7CA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 Credentials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Types of authentication credentials</a:t>
            </a:r>
          </a:p>
          <a:p>
            <a:pPr lvl="1"/>
            <a:r>
              <a:rPr lang="en-US" altLang="en-US" smtClean="0"/>
              <a:t>What you have</a:t>
            </a:r>
          </a:p>
          <a:p>
            <a:pPr lvl="2"/>
            <a:r>
              <a:rPr lang="en-US" altLang="en-US" smtClean="0"/>
              <a:t>Example: key fob to lock your car</a:t>
            </a:r>
          </a:p>
          <a:p>
            <a:pPr lvl="1"/>
            <a:r>
              <a:rPr lang="en-US" altLang="en-US" smtClean="0"/>
              <a:t>What you are</a:t>
            </a:r>
          </a:p>
          <a:p>
            <a:pPr lvl="2"/>
            <a:r>
              <a:rPr lang="en-US" altLang="en-US" smtClean="0"/>
              <a:t>Example: facial characteristics recognized by health club attendant</a:t>
            </a:r>
          </a:p>
          <a:p>
            <a:pPr lvl="1"/>
            <a:r>
              <a:rPr lang="en-US" altLang="en-US" smtClean="0"/>
              <a:t>What you know</a:t>
            </a:r>
          </a:p>
          <a:p>
            <a:pPr lvl="2"/>
            <a:r>
              <a:rPr lang="en-US" altLang="en-US" smtClean="0"/>
              <a:t>Example: combination to health club locker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0CF9EC-0C49-4BE0-9F09-68A683E1197E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Sign-On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Identity management</a:t>
            </a:r>
          </a:p>
          <a:p>
            <a:pPr lvl="1"/>
            <a:r>
              <a:rPr lang="en-US" altLang="en-US" smtClean="0"/>
              <a:t>Using a single authentication credential shared across multiple networks</a:t>
            </a:r>
          </a:p>
          <a:p>
            <a:pPr lvl="1"/>
            <a:r>
              <a:rPr lang="en-US" altLang="en-US" smtClean="0"/>
              <a:t>Called federated identity management (FIM) when networks are owned by different organizations</a:t>
            </a:r>
          </a:p>
          <a:p>
            <a:pPr lvl="1"/>
            <a:r>
              <a:rPr lang="en-US" altLang="en-US" smtClean="0"/>
              <a:t>Single sign-on (SSO) holds promise to reduce burden of usernames and passwords to just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8DC519-77D4-48AC-97C1-A7018AA6C643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 Live ID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Introduced in 1999 as .NET passport</a:t>
            </a:r>
          </a:p>
          <a:p>
            <a:r>
              <a:rPr lang="en-US" altLang="en-US" smtClean="0"/>
              <a:t>Name changed to Microsoft Passport Network, then Windows Live ID</a:t>
            </a:r>
          </a:p>
          <a:p>
            <a:r>
              <a:rPr lang="en-US" altLang="en-US" smtClean="0"/>
              <a:t>Designed as an SSO for Web commerce</a:t>
            </a:r>
          </a:p>
          <a:p>
            <a:r>
              <a:rPr lang="en-US" altLang="en-US" smtClean="0"/>
              <a:t>Authentication process</a:t>
            </a:r>
          </a:p>
          <a:p>
            <a:pPr lvl="1"/>
            <a:r>
              <a:rPr lang="en-US" altLang="en-US" smtClean="0"/>
              <a:t>User enters username and password</a:t>
            </a:r>
          </a:p>
          <a:p>
            <a:pPr lvl="1"/>
            <a:r>
              <a:rPr lang="en-US" altLang="en-US" smtClean="0"/>
              <a:t>User given time limited “global” cookie stored on computer with encrypted ID tag</a:t>
            </a:r>
          </a:p>
          <a:p>
            <a:pPr lvl="1"/>
            <a:r>
              <a:rPr lang="en-US" altLang="en-US" smtClean="0"/>
              <a:t>ID tag sent to Web 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A9F31F-5996-479E-84B7-30235B08E4D8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 Live ID (cont’d.)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Authentication process (cont’d.)</a:t>
            </a:r>
          </a:p>
          <a:p>
            <a:pPr lvl="1"/>
            <a:r>
              <a:rPr lang="en-US" altLang="en-US" smtClean="0"/>
              <a:t>Web site uses ID tag for authentication</a:t>
            </a:r>
          </a:p>
          <a:p>
            <a:pPr lvl="1"/>
            <a:r>
              <a:rPr lang="en-US" altLang="en-US" smtClean="0"/>
              <a:t>Web site stores encrypted, time-limited “local” cookie on user’s computer</a:t>
            </a:r>
          </a:p>
          <a:p>
            <a:r>
              <a:rPr lang="en-US" altLang="en-US" smtClean="0"/>
              <a:t>Windows Live ID was not widely supported</a:t>
            </a:r>
          </a:p>
          <a:p>
            <a:r>
              <a:rPr lang="en-US" altLang="en-US" smtClean="0"/>
              <a:t>Currently used for authentication on:</a:t>
            </a:r>
          </a:p>
          <a:p>
            <a:pPr lvl="1"/>
            <a:r>
              <a:rPr lang="en-US" altLang="en-US" smtClean="0"/>
              <a:t>Windows Live, Office Live, Xbox Live, MSN, and other Microsoft online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C3AC33-5AE5-447E-90F2-52B2E962DF5E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OpenID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Decentralized open source FIM</a:t>
            </a:r>
          </a:p>
          <a:p>
            <a:r>
              <a:rPr lang="en-US" altLang="en-US" smtClean="0"/>
              <a:t>Does not require specific software to be installed on the desktop</a:t>
            </a:r>
          </a:p>
          <a:p>
            <a:r>
              <a:rPr lang="en-US" altLang="en-US" smtClean="0"/>
              <a:t>URL-based identity system</a:t>
            </a:r>
          </a:p>
          <a:p>
            <a:r>
              <a:rPr lang="en-US" altLang="en-US" smtClean="0"/>
              <a:t>OpenID provides a means to prove a user owns the URL</a:t>
            </a:r>
          </a:p>
          <a:p>
            <a:r>
              <a:rPr lang="en-US" altLang="en-US" smtClean="0"/>
              <a:t>Authentication process</a:t>
            </a:r>
          </a:p>
          <a:p>
            <a:pPr lvl="1"/>
            <a:r>
              <a:rPr lang="en-US" altLang="en-US" smtClean="0"/>
              <a:t>User goes to free site and given OpenID account of Me.myopenID.com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D0D13B-441E-4913-AE66-69AE086ECE62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43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OpenID (cont’d.)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Authentication process (cont’d.)</a:t>
            </a:r>
          </a:p>
          <a:p>
            <a:pPr lvl="1"/>
            <a:r>
              <a:rPr lang="en-US" altLang="en-US" smtClean="0"/>
              <a:t>User visits Web commerce or other site and signs in using his Open ID</a:t>
            </a:r>
          </a:p>
          <a:p>
            <a:pPr lvl="1"/>
            <a:r>
              <a:rPr lang="en-US" altLang="en-US" smtClean="0"/>
              <a:t>Site redirects user to MyOpenID.com where he enters password to authenticate</a:t>
            </a:r>
          </a:p>
          <a:p>
            <a:pPr lvl="1"/>
            <a:r>
              <a:rPr lang="en-US" altLang="en-US" smtClean="0"/>
              <a:t>MyOpenID.com sends him back to Web site, now authenticated</a:t>
            </a:r>
          </a:p>
          <a:p>
            <a:r>
              <a:rPr lang="en-US" altLang="en-US" smtClean="0"/>
              <a:t>Security weaknesses</a:t>
            </a:r>
          </a:p>
          <a:p>
            <a:pPr lvl="1"/>
            <a:r>
              <a:rPr lang="en-US" altLang="en-US" smtClean="0"/>
              <a:t>Relies on DNS which may have own weaknesses</a:t>
            </a:r>
          </a:p>
          <a:p>
            <a:pPr lvl="1"/>
            <a:r>
              <a:rPr lang="en-US" altLang="en-US" smtClean="0"/>
              <a:t>Not considered strong enough for most banking and e-commerce Web 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DDA77A-AB85-46DE-9489-383801C4F220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44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 Authorization (OAuth)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Permits users to share resources stored on one site with a second site</a:t>
            </a:r>
          </a:p>
          <a:p>
            <a:pPr lvl="1"/>
            <a:r>
              <a:rPr lang="en-US" altLang="en-US" smtClean="0"/>
              <a:t>Without forwarding authentication credentials</a:t>
            </a:r>
          </a:p>
          <a:p>
            <a:r>
              <a:rPr lang="en-US" altLang="en-US" smtClean="0"/>
              <a:t>Allows seamless data sharing among sites</a:t>
            </a:r>
          </a:p>
          <a:p>
            <a:r>
              <a:rPr lang="en-US" altLang="en-US" smtClean="0"/>
              <a:t>Relies on token credentials</a:t>
            </a:r>
          </a:p>
          <a:p>
            <a:pPr lvl="1"/>
            <a:r>
              <a:rPr lang="en-US" altLang="en-US" smtClean="0"/>
              <a:t>Replaces need to transfer user’s username and password</a:t>
            </a:r>
          </a:p>
          <a:p>
            <a:pPr lvl="1"/>
            <a:r>
              <a:rPr lang="en-US" altLang="en-US" smtClean="0"/>
              <a:t>Tokens are for specific resources on a site</a:t>
            </a:r>
          </a:p>
          <a:p>
            <a:pPr lvl="2"/>
            <a:r>
              <a:rPr lang="en-US" altLang="en-US" smtClean="0"/>
              <a:t>For a limited time period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6F4FD-EA42-40FC-B0E9-02469336644B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Account Management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Managing user account passwords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Can be done by setting password rules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Too cumbersome to manage on a user-by-user basis</a:t>
            </a:r>
          </a:p>
          <a:p>
            <a:pPr lvl="2"/>
            <a:r>
              <a:rPr lang="en-US" altLang="en-US" smtClean="0">
                <a:solidFill>
                  <a:schemeClr val="tx1"/>
                </a:solidFill>
              </a:rPr>
              <a:t>Security risk if one user setting is overlooked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Preferred approach: assign privileges by group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Microsoft Windows group password settings</a:t>
            </a:r>
          </a:p>
          <a:p>
            <a:pPr lvl="2"/>
            <a:r>
              <a:rPr lang="en-US" altLang="en-US" smtClean="0">
                <a:solidFill>
                  <a:schemeClr val="tx1"/>
                </a:solidFill>
              </a:rPr>
              <a:t>Password Policy Settings</a:t>
            </a:r>
          </a:p>
          <a:p>
            <a:pPr lvl="2"/>
            <a:r>
              <a:rPr lang="en-US" altLang="en-US" smtClean="0">
                <a:solidFill>
                  <a:schemeClr val="tx1"/>
                </a:solidFill>
              </a:rPr>
              <a:t>Account Lockout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34D1DF-4929-40B6-A30A-1C36B29203D6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46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88B23-2AD8-49F2-8A69-DB6C25433751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47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1" y="5924550"/>
            <a:ext cx="51290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Table 10-2 Password policy settings (Windows group policy)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28600"/>
            <a:ext cx="6510338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A662AC-DE6A-4E82-9C7D-DFFF48B8C1F0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48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105400"/>
            <a:ext cx="599035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Table 10-3 Account lockout policy settings (Windows Active Directory)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609600"/>
            <a:ext cx="8039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Trusted Operating Systems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Operating system basic flaws</a:t>
            </a:r>
          </a:p>
          <a:p>
            <a:pPr lvl="1"/>
            <a:r>
              <a:rPr lang="en-US" altLang="en-US" smtClean="0"/>
              <a:t>Size: millions of lines of code make vulnerabilities difficult to recognize</a:t>
            </a:r>
          </a:p>
          <a:p>
            <a:pPr lvl="1"/>
            <a:r>
              <a:rPr lang="en-US" altLang="en-US" smtClean="0"/>
              <a:t>One compromised application can impact entire computer</a:t>
            </a:r>
          </a:p>
          <a:p>
            <a:pPr lvl="1"/>
            <a:r>
              <a:rPr lang="en-US" altLang="en-US" smtClean="0"/>
              <a:t>Applications cannot authenticate themselves to each other</a:t>
            </a:r>
          </a:p>
          <a:p>
            <a:pPr lvl="1"/>
            <a:r>
              <a:rPr lang="en-US" altLang="en-US" smtClean="0"/>
              <a:t>No trusted path between users and applications</a:t>
            </a:r>
          </a:p>
          <a:p>
            <a:pPr lvl="1"/>
            <a:r>
              <a:rPr lang="en-US" altLang="en-US" smtClean="0"/>
              <a:t>Operating systems do not use principle of least privilege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62EAF8-2D2E-45DA-ABC6-A81069866F32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49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DA3DDB-2B44-4B9C-974E-816BB85FBF8F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81600"/>
            <a:ext cx="336816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Figure 10-1 Authentication credentials</a:t>
            </a:r>
          </a:p>
          <a:p>
            <a:pPr>
              <a:defRPr/>
            </a:pPr>
            <a:r>
              <a:rPr lang="en-US" sz="1200" dirty="0"/>
              <a:t>© Cengage Learning 2012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4" y="811214"/>
            <a:ext cx="68294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Trusted Operating Systems (cont’d.)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Trusted operating system (trusted OS)</a:t>
            </a:r>
          </a:p>
          <a:p>
            <a:pPr lvl="1"/>
            <a:r>
              <a:rPr lang="en-US" altLang="en-US" smtClean="0"/>
              <a:t>OS designed to be secure from the ground up</a:t>
            </a:r>
          </a:p>
          <a:p>
            <a:pPr lvl="1"/>
            <a:r>
              <a:rPr lang="en-US" altLang="en-US" smtClean="0"/>
              <a:t>Can keep attackers from accessing critical parts of the system</a:t>
            </a:r>
          </a:p>
          <a:p>
            <a:pPr lvl="1"/>
            <a:r>
              <a:rPr lang="en-US" altLang="en-US" smtClean="0"/>
              <a:t>Can prevent administrators from inadvertently making harmful changes</a:t>
            </a:r>
          </a:p>
          <a:p>
            <a:r>
              <a:rPr lang="en-US" altLang="en-US" smtClean="0"/>
              <a:t>Vendors developing trusted OSs</a:t>
            </a:r>
          </a:p>
          <a:p>
            <a:pPr lvl="1"/>
            <a:r>
              <a:rPr lang="en-US" altLang="en-US" smtClean="0"/>
              <a:t>Focusing on securing OS components and other platform elements</a:t>
            </a:r>
          </a:p>
          <a:p>
            <a:r>
              <a:rPr lang="en-US" altLang="en-US" smtClean="0"/>
              <a:t>One approach: compartmentalize services within trusted OS for individual customers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2CCC36-3F5F-4AF4-A0BF-6FD502B9B4D1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50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Authentication credentials can be classified into three categories: what you know, what you have, and what you are</a:t>
            </a:r>
          </a:p>
          <a:p>
            <a:r>
              <a:rPr lang="en-US" altLang="en-US" smtClean="0"/>
              <a:t>Passwords provide a weak degree of protection</a:t>
            </a:r>
          </a:p>
          <a:p>
            <a:pPr lvl="1"/>
            <a:r>
              <a:rPr lang="en-US" altLang="en-US" smtClean="0"/>
              <a:t>Must rely on human memory</a:t>
            </a:r>
          </a:p>
          <a:p>
            <a:r>
              <a:rPr lang="en-US" altLang="en-US" smtClean="0"/>
              <a:t>Most password attacks today use offline cracking</a:t>
            </a:r>
          </a:p>
          <a:p>
            <a:pPr lvl="1"/>
            <a:r>
              <a:rPr lang="en-US" altLang="en-US" smtClean="0"/>
              <a:t>Attackers steal encrypted password file</a:t>
            </a:r>
          </a:p>
          <a:p>
            <a:r>
              <a:rPr lang="en-US" altLang="en-US" smtClean="0"/>
              <a:t>A token is a small device that generates a code from an algorithm once every 30 to 60 seconds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7C11CF-98F8-4F22-883A-F8116D2C9954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51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(cont’d.)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Biometrics bases authentication on characteristics of an individual</a:t>
            </a:r>
          </a:p>
          <a:p>
            <a:pPr lvl="1"/>
            <a:r>
              <a:rPr lang="en-US" altLang="en-US" smtClean="0"/>
              <a:t>Standard, behavioral, and cognitive biometrics</a:t>
            </a:r>
          </a:p>
          <a:p>
            <a:r>
              <a:rPr lang="en-US" altLang="en-US" smtClean="0"/>
              <a:t>Single sign-on allows a single username and password to gain access to all accounts</a:t>
            </a:r>
          </a:p>
          <a:p>
            <a:r>
              <a:rPr lang="en-US" altLang="en-US" smtClean="0"/>
              <a:t>Group Policy settings allow an administrator to set password restrictions for an entire group at once</a:t>
            </a:r>
          </a:p>
          <a:p>
            <a:r>
              <a:rPr lang="en-US" altLang="en-US" smtClean="0"/>
              <a:t>Trusted operating systems are designed for security from the ground 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81CBA8-CC21-44B9-AFD1-35FF04CBB8B4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52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Security+ Guide to Network Security Fundamentals, Fourth Edition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78C-D44F-4271-B3F9-8230C35A2CF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4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Know: Passwords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User logging in to a system</a:t>
            </a:r>
          </a:p>
          <a:p>
            <a:pPr lvl="1"/>
            <a:r>
              <a:rPr lang="en-US" altLang="en-US" smtClean="0"/>
              <a:t>Asked to identify himself</a:t>
            </a:r>
          </a:p>
          <a:p>
            <a:pPr lvl="2"/>
            <a:r>
              <a:rPr lang="en-US" altLang="en-US" smtClean="0"/>
              <a:t>User enters username</a:t>
            </a:r>
          </a:p>
          <a:p>
            <a:pPr lvl="1"/>
            <a:r>
              <a:rPr lang="en-US" altLang="en-US" smtClean="0"/>
              <a:t>User asked to authenticate</a:t>
            </a:r>
          </a:p>
          <a:p>
            <a:pPr lvl="2"/>
            <a:r>
              <a:rPr lang="en-US" altLang="en-US" smtClean="0"/>
              <a:t>User enters password</a:t>
            </a:r>
          </a:p>
          <a:p>
            <a:r>
              <a:rPr lang="en-US" altLang="en-US" smtClean="0"/>
              <a:t>Passwords are most common type of authentication today</a:t>
            </a:r>
          </a:p>
          <a:p>
            <a:r>
              <a:rPr lang="en-US" altLang="en-US" smtClean="0"/>
              <a:t>Passwords provide only weak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B0DA3C-7A1C-4DC8-8A6C-4BAA04470335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Weaknesses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Weakness of passwords is linked to human memory</a:t>
            </a:r>
          </a:p>
          <a:p>
            <a:pPr lvl="1"/>
            <a:r>
              <a:rPr lang="en-US" altLang="en-US" smtClean="0"/>
              <a:t>Humans can only memorize a limited number of items</a:t>
            </a:r>
          </a:p>
          <a:p>
            <a:pPr lvl="1"/>
            <a:r>
              <a:rPr lang="en-US" altLang="en-US" smtClean="0"/>
              <a:t>Long, complex passwords are most effective</a:t>
            </a:r>
          </a:p>
          <a:p>
            <a:pPr lvl="2"/>
            <a:r>
              <a:rPr lang="en-US" altLang="en-US" smtClean="0"/>
              <a:t>Most difficult to memorize</a:t>
            </a:r>
          </a:p>
          <a:p>
            <a:r>
              <a:rPr lang="en-US" altLang="en-US" smtClean="0"/>
              <a:t>Users must remember passwords for many different accounts</a:t>
            </a:r>
          </a:p>
          <a:p>
            <a:r>
              <a:rPr lang="en-US" altLang="en-US" smtClean="0"/>
              <a:t>Security policies mandate passwords must expire</a:t>
            </a:r>
          </a:p>
          <a:p>
            <a:pPr lvl="1"/>
            <a:r>
              <a:rPr lang="en-US" altLang="en-US" smtClean="0"/>
              <a:t>Users must repeatedly memorize passwords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6E107A-8F8A-4890-8967-578F2B57FED1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Password Weaknesses (cont’d.)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Users often take shortcuts</a:t>
            </a:r>
          </a:p>
          <a:p>
            <a:pPr lvl="1"/>
            <a:r>
              <a:rPr lang="en-US" altLang="en-US" smtClean="0"/>
              <a:t>Using a weak password</a:t>
            </a:r>
          </a:p>
          <a:p>
            <a:pPr lvl="2"/>
            <a:r>
              <a:rPr lang="en-US" altLang="en-US" smtClean="0"/>
              <a:t>Examples: common words, short password, or personal information</a:t>
            </a:r>
          </a:p>
          <a:p>
            <a:pPr lvl="1"/>
            <a:r>
              <a:rPr lang="en-US" altLang="en-US" smtClean="0"/>
              <a:t>Reuse the same password for multiple accounts</a:t>
            </a:r>
          </a:p>
          <a:p>
            <a:pPr lvl="2"/>
            <a:r>
              <a:rPr lang="en-US" altLang="en-US" smtClean="0"/>
              <a:t>Easier for attacker who compromises one account to access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C6FA62-80AC-4930-A27A-4BBBA7CE86C2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Attacks on Passwords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Social engineering</a:t>
            </a:r>
          </a:p>
          <a:p>
            <a:pPr lvl="1"/>
            <a:r>
              <a:rPr lang="en-US" altLang="en-US" smtClean="0"/>
              <a:t>Phishing, shoulder surfing, dumpster diving</a:t>
            </a:r>
          </a:p>
          <a:p>
            <a:r>
              <a:rPr lang="en-US" altLang="en-US" smtClean="0"/>
              <a:t>Capturing</a:t>
            </a:r>
          </a:p>
          <a:p>
            <a:pPr lvl="1"/>
            <a:r>
              <a:rPr lang="en-US" altLang="en-US" smtClean="0"/>
              <a:t>Keylogger, protocol analyzer</a:t>
            </a:r>
          </a:p>
          <a:p>
            <a:pPr lvl="1"/>
            <a:r>
              <a:rPr lang="en-US" altLang="en-US" smtClean="0"/>
              <a:t>Man-in-the-middle and replay attacks</a:t>
            </a:r>
          </a:p>
          <a:p>
            <a:r>
              <a:rPr lang="en-US" altLang="en-US" smtClean="0"/>
              <a:t>Resetting</a:t>
            </a:r>
          </a:p>
          <a:p>
            <a:pPr lvl="1"/>
            <a:r>
              <a:rPr lang="en-US" altLang="en-US" smtClean="0"/>
              <a:t>Attacker gains physical access to computer and resets password</a:t>
            </a:r>
          </a:p>
          <a:p>
            <a:r>
              <a:rPr lang="en-US" altLang="en-US" smtClean="0"/>
              <a:t>Online guessing</a:t>
            </a:r>
          </a:p>
          <a:p>
            <a:pPr lvl="1"/>
            <a:r>
              <a:rPr lang="en-US" altLang="en-US" smtClean="0"/>
              <a:t>Not really practical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6C113-9BB3-4E76-9225-C5CC25FF3CC4}" type="slidenum">
              <a:rPr lang="en-US" altLang="en-US" sz="14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40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2290</Words>
  <Application>Microsoft Office PowerPoint</Application>
  <PresentationFormat>Widescreen</PresentationFormat>
  <Paragraphs>459</Paragraphs>
  <Slides>53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Office Theme</vt:lpstr>
      <vt:lpstr>Authentication</vt:lpstr>
      <vt:lpstr>Objectives</vt:lpstr>
      <vt:lpstr>Introduction</vt:lpstr>
      <vt:lpstr>Authentication Credentials</vt:lpstr>
      <vt:lpstr>PowerPoint Presentation</vt:lpstr>
      <vt:lpstr>What You Know: Passwords</vt:lpstr>
      <vt:lpstr>Password Weaknesses</vt:lpstr>
      <vt:lpstr>Password Weaknesses (cont’d.)</vt:lpstr>
      <vt:lpstr>Attacks on Passwords</vt:lpstr>
      <vt:lpstr>Attacks on Passwords (cont’d.)</vt:lpstr>
      <vt:lpstr>Attacks on Passwords (cont’d.)</vt:lpstr>
      <vt:lpstr>PowerPoint Presentation</vt:lpstr>
      <vt:lpstr>Attacks on Passwords (cont’d.)</vt:lpstr>
      <vt:lpstr>Attacks on Passwords (cont’d.)</vt:lpstr>
      <vt:lpstr>Attacks on Passwords (cont’d.)</vt:lpstr>
      <vt:lpstr>Password Defenses</vt:lpstr>
      <vt:lpstr>Password Defenses (cont’d.)</vt:lpstr>
      <vt:lpstr>Password Defenses (cont’d.)</vt:lpstr>
      <vt:lpstr>Password Defenses (cont’d.)</vt:lpstr>
      <vt:lpstr>Password Defenses (cont’d.)</vt:lpstr>
      <vt:lpstr>Password Defenses (cont’d.)</vt:lpstr>
      <vt:lpstr>PowerPoint Presentation</vt:lpstr>
      <vt:lpstr>Password Defenses (cont’d.)</vt:lpstr>
      <vt:lpstr>Password Defenses (cont’d.)</vt:lpstr>
      <vt:lpstr>PowerPoint Presentation</vt:lpstr>
      <vt:lpstr>What You Have: Tokens and Cards</vt:lpstr>
      <vt:lpstr>What You Have: Tokens and Cards (cont’d.)</vt:lpstr>
      <vt:lpstr>PowerPoint Presentation</vt:lpstr>
      <vt:lpstr>What You Have: Tokens and Cards (cont’d.)</vt:lpstr>
      <vt:lpstr>What You Have: Tokens and Cards (cont’d.)</vt:lpstr>
      <vt:lpstr>PowerPoint Presentation</vt:lpstr>
      <vt:lpstr>What You Are: Biometrics</vt:lpstr>
      <vt:lpstr>PowerPoint Presentation</vt:lpstr>
      <vt:lpstr>What You Are: Biometrics (cont’d.)</vt:lpstr>
      <vt:lpstr>What You Are: Biometrics (cont’d.)</vt:lpstr>
      <vt:lpstr>PowerPoint Presentation</vt:lpstr>
      <vt:lpstr>What You Are: Biometrics (cont’d.)</vt:lpstr>
      <vt:lpstr>What You Are: Biometrics (cont’d.)</vt:lpstr>
      <vt:lpstr>What You Are: Biometrics (cont’d.)</vt:lpstr>
      <vt:lpstr>Single Sign-On</vt:lpstr>
      <vt:lpstr>Windows Live ID</vt:lpstr>
      <vt:lpstr>Windows Live ID (cont’d.)</vt:lpstr>
      <vt:lpstr>OpenID</vt:lpstr>
      <vt:lpstr>OpenID (cont’d.)</vt:lpstr>
      <vt:lpstr>Open Authorization (OAuth)</vt:lpstr>
      <vt:lpstr>Account Management</vt:lpstr>
      <vt:lpstr>PowerPoint Presentation</vt:lpstr>
      <vt:lpstr>PowerPoint Presentation</vt:lpstr>
      <vt:lpstr>Trusted Operating Systems</vt:lpstr>
      <vt:lpstr>Trusted Operating Systems (cont’d.)</vt:lpstr>
      <vt:lpstr>Summary</vt:lpstr>
      <vt:lpstr>Summary (cont’d.)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Authentication, Message Authentication and Access Control Techniques</dc:title>
  <dc:creator>Anonymous Proxy</dc:creator>
  <cp:lastModifiedBy>Anonymous Proxy</cp:lastModifiedBy>
  <cp:revision>2</cp:revision>
  <dcterms:created xsi:type="dcterms:W3CDTF">2018-03-08T05:54:37Z</dcterms:created>
  <dcterms:modified xsi:type="dcterms:W3CDTF">2018-03-08T06:04:36Z</dcterms:modified>
</cp:coreProperties>
</file>