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65"/>
  </p:notesMasterIdLst>
  <p:handoutMasterIdLst>
    <p:handoutMasterId r:id="rId66"/>
  </p:handoutMasterIdLst>
  <p:sldIdLst>
    <p:sldId id="265" r:id="rId3"/>
    <p:sldId id="273" r:id="rId4"/>
    <p:sldId id="350" r:id="rId5"/>
    <p:sldId id="410" r:id="rId6"/>
    <p:sldId id="353" r:id="rId7"/>
    <p:sldId id="355" r:id="rId8"/>
    <p:sldId id="356" r:id="rId9"/>
    <p:sldId id="357" r:id="rId10"/>
    <p:sldId id="358" r:id="rId11"/>
    <p:sldId id="359" r:id="rId12"/>
    <p:sldId id="360" r:id="rId13"/>
    <p:sldId id="354" r:id="rId14"/>
    <p:sldId id="361" r:id="rId15"/>
    <p:sldId id="362" r:id="rId16"/>
    <p:sldId id="363" r:id="rId17"/>
    <p:sldId id="352" r:id="rId18"/>
    <p:sldId id="364" r:id="rId19"/>
    <p:sldId id="366" r:id="rId20"/>
    <p:sldId id="365" r:id="rId21"/>
    <p:sldId id="367" r:id="rId22"/>
    <p:sldId id="312" r:id="rId23"/>
    <p:sldId id="373" r:id="rId24"/>
    <p:sldId id="325" r:id="rId25"/>
    <p:sldId id="275" r:id="rId26"/>
    <p:sldId id="274" r:id="rId27"/>
    <p:sldId id="411" r:id="rId28"/>
    <p:sldId id="276" r:id="rId29"/>
    <p:sldId id="375" r:id="rId30"/>
    <p:sldId id="376" r:id="rId31"/>
    <p:sldId id="377" r:id="rId32"/>
    <p:sldId id="378" r:id="rId33"/>
    <p:sldId id="379" r:id="rId34"/>
    <p:sldId id="380" r:id="rId35"/>
    <p:sldId id="381" r:id="rId36"/>
    <p:sldId id="382" r:id="rId37"/>
    <p:sldId id="383" r:id="rId38"/>
    <p:sldId id="384" r:id="rId39"/>
    <p:sldId id="385" r:id="rId40"/>
    <p:sldId id="386" r:id="rId41"/>
    <p:sldId id="387" r:id="rId42"/>
    <p:sldId id="388" r:id="rId43"/>
    <p:sldId id="389" r:id="rId44"/>
    <p:sldId id="390" r:id="rId45"/>
    <p:sldId id="391" r:id="rId46"/>
    <p:sldId id="392" r:id="rId47"/>
    <p:sldId id="393" r:id="rId48"/>
    <p:sldId id="394" r:id="rId49"/>
    <p:sldId id="395" r:id="rId50"/>
    <p:sldId id="396" r:id="rId51"/>
    <p:sldId id="409" r:id="rId52"/>
    <p:sldId id="277" r:id="rId53"/>
    <p:sldId id="327" r:id="rId54"/>
    <p:sldId id="328" r:id="rId55"/>
    <p:sldId id="329" r:id="rId56"/>
    <p:sldId id="330" r:id="rId57"/>
    <p:sldId id="348" r:id="rId58"/>
    <p:sldId id="349" r:id="rId59"/>
    <p:sldId id="331" r:id="rId60"/>
    <p:sldId id="332" r:id="rId61"/>
    <p:sldId id="333" r:id="rId62"/>
    <p:sldId id="334" r:id="rId63"/>
    <p:sldId id="296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27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412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58A34-83F4-4B2E-BC5A-DE51EE8822F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E58C-C1A6-4C4C-90C2-B7F5B0504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E1917-0BAF-4687-978A-82FFF05559C3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E1E9A-E921-4174-A0FC-51868D7AC5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0898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000BF80-F8A8-45B5-8084-E0889E6F5A54}" type="slidenum">
              <a:rPr lang="en-US" altLang="en-US" sz="1300" smtClean="0"/>
              <a:pPr/>
              <a:t>38</a:t>
            </a:fld>
            <a:endParaRPr lang="en-US" altLang="en-US" sz="1300" smtClean="0"/>
          </a:p>
        </p:txBody>
      </p:sp>
    </p:spTree>
    <p:extLst>
      <p:ext uri="{BB962C8B-B14F-4D97-AF65-F5344CB8AC3E}">
        <p14:creationId xmlns="" xmlns:p14="http://schemas.microsoft.com/office/powerpoint/2010/main" val="1513316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C8AF77B-4092-459D-8CA4-EBCADFBB36C4}" type="slidenum">
              <a:rPr lang="en-US" altLang="en-US" sz="1300" smtClean="0"/>
              <a:pPr/>
              <a:t>41</a:t>
            </a:fld>
            <a:endParaRPr lang="en-US" altLang="en-US" sz="1300" smtClean="0"/>
          </a:p>
        </p:txBody>
      </p:sp>
    </p:spTree>
    <p:extLst>
      <p:ext uri="{BB962C8B-B14F-4D97-AF65-F5344CB8AC3E}">
        <p14:creationId xmlns="" xmlns:p14="http://schemas.microsoft.com/office/powerpoint/2010/main" val="3798143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4BBF496-FF97-4FF6-AB41-384650944B44}" type="slidenum">
              <a:rPr lang="en-US" altLang="en-US" sz="1300" smtClean="0"/>
              <a:pPr/>
              <a:t>42</a:t>
            </a:fld>
            <a:endParaRPr lang="en-US" altLang="en-US" sz="1300" smtClean="0"/>
          </a:p>
        </p:txBody>
      </p:sp>
    </p:spTree>
    <p:extLst>
      <p:ext uri="{BB962C8B-B14F-4D97-AF65-F5344CB8AC3E}">
        <p14:creationId xmlns="" xmlns:p14="http://schemas.microsoft.com/office/powerpoint/2010/main" val="4276399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E490DE9-93C8-4E55-8F26-2E872FEFDBBB}" type="slidenum">
              <a:rPr lang="en-US" altLang="en-US" sz="1300" smtClean="0"/>
              <a:pPr/>
              <a:t>43</a:t>
            </a:fld>
            <a:endParaRPr lang="en-US" altLang="en-US" sz="1300" smtClean="0"/>
          </a:p>
        </p:txBody>
      </p:sp>
    </p:spTree>
    <p:extLst>
      <p:ext uri="{BB962C8B-B14F-4D97-AF65-F5344CB8AC3E}">
        <p14:creationId xmlns="" xmlns:p14="http://schemas.microsoft.com/office/powerpoint/2010/main" val="967003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4F66EF4-7DF0-4E80-9906-C610E42714F4}" type="slidenum">
              <a:rPr lang="en-US" altLang="en-US" sz="1300" smtClean="0"/>
              <a:pPr/>
              <a:t>44</a:t>
            </a:fld>
            <a:endParaRPr lang="en-US" altLang="en-US" sz="1300" smtClean="0"/>
          </a:p>
        </p:txBody>
      </p:sp>
    </p:spTree>
    <p:extLst>
      <p:ext uri="{BB962C8B-B14F-4D97-AF65-F5344CB8AC3E}">
        <p14:creationId xmlns="" xmlns:p14="http://schemas.microsoft.com/office/powerpoint/2010/main" val="2338776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7F77DAC-4FAD-47A3-94BA-28CD4068FCC7}" type="slidenum">
              <a:rPr lang="en-US" altLang="en-US" sz="1300" smtClean="0"/>
              <a:pPr/>
              <a:t>45</a:t>
            </a:fld>
            <a:endParaRPr lang="en-US" altLang="en-US" sz="1300" smtClean="0"/>
          </a:p>
        </p:txBody>
      </p:sp>
    </p:spTree>
    <p:extLst>
      <p:ext uri="{BB962C8B-B14F-4D97-AF65-F5344CB8AC3E}">
        <p14:creationId xmlns="" xmlns:p14="http://schemas.microsoft.com/office/powerpoint/2010/main" val="2347734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B8FFCB8-34C4-4301-9B2F-0FB5C4C22585}" type="slidenum">
              <a:rPr lang="en-US" altLang="en-US" sz="1300" smtClean="0"/>
              <a:pPr/>
              <a:t>46</a:t>
            </a:fld>
            <a:endParaRPr lang="en-US" altLang="en-US" sz="1300" smtClean="0"/>
          </a:p>
        </p:txBody>
      </p:sp>
    </p:spTree>
    <p:extLst>
      <p:ext uri="{BB962C8B-B14F-4D97-AF65-F5344CB8AC3E}">
        <p14:creationId xmlns="" xmlns:p14="http://schemas.microsoft.com/office/powerpoint/2010/main" val="2982356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EC40471-D5CB-45B8-87B7-865FDB68EC8D}" type="slidenum">
              <a:rPr lang="en-US" altLang="en-US" sz="1300" smtClean="0"/>
              <a:pPr/>
              <a:t>47</a:t>
            </a:fld>
            <a:endParaRPr lang="en-US" altLang="en-US" sz="1300" smtClean="0"/>
          </a:p>
        </p:txBody>
      </p:sp>
    </p:spTree>
    <p:extLst>
      <p:ext uri="{BB962C8B-B14F-4D97-AF65-F5344CB8AC3E}">
        <p14:creationId xmlns="" xmlns:p14="http://schemas.microsoft.com/office/powerpoint/2010/main" val="2382110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3BD1747-4192-4D69-9030-BC39CD924FAD}" type="slidenum">
              <a:rPr lang="en-US" altLang="en-US" sz="1300"/>
              <a:pPr/>
              <a:t>22</a:t>
            </a:fld>
            <a:endParaRPr lang="en-US" altLang="en-US" sz="1300"/>
          </a:p>
        </p:txBody>
      </p:sp>
    </p:spTree>
    <p:extLst>
      <p:ext uri="{BB962C8B-B14F-4D97-AF65-F5344CB8AC3E}">
        <p14:creationId xmlns="" xmlns:p14="http://schemas.microsoft.com/office/powerpoint/2010/main" val="3684053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C55643E-E31E-4D43-AD40-B7DDDFEB4D44}" type="slidenum">
              <a:rPr lang="en-US" altLang="en-US" sz="1300" smtClean="0"/>
              <a:pPr/>
              <a:t>28</a:t>
            </a:fld>
            <a:endParaRPr lang="en-US" altLang="en-US" sz="1300" smtClean="0"/>
          </a:p>
        </p:txBody>
      </p:sp>
    </p:spTree>
    <p:extLst>
      <p:ext uri="{BB962C8B-B14F-4D97-AF65-F5344CB8AC3E}">
        <p14:creationId xmlns="" xmlns:p14="http://schemas.microsoft.com/office/powerpoint/2010/main" val="456140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25162A3-C2CA-41B9-8ECB-FF506C104619}" type="slidenum">
              <a:rPr lang="en-US" altLang="en-US" sz="1300" smtClean="0"/>
              <a:pPr/>
              <a:t>29</a:t>
            </a:fld>
            <a:endParaRPr lang="en-US" altLang="en-US" sz="1300" smtClean="0"/>
          </a:p>
        </p:txBody>
      </p:sp>
    </p:spTree>
    <p:extLst>
      <p:ext uri="{BB962C8B-B14F-4D97-AF65-F5344CB8AC3E}">
        <p14:creationId xmlns="" xmlns:p14="http://schemas.microsoft.com/office/powerpoint/2010/main" val="2354842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8B11290-DB5C-4B5F-B44E-FAD60A0B5031}" type="slidenum">
              <a:rPr lang="en-US" altLang="en-US" sz="1300" smtClean="0">
                <a:latin typeface="Verdana" panose="020B0604030504040204" pitchFamily="34" charset="0"/>
              </a:rPr>
              <a:pPr/>
              <a:t>30</a:t>
            </a:fld>
            <a:endParaRPr lang="en-US" altLang="en-US" sz="1300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8655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4217A1E-88FF-4B6E-83EB-0860B75ECD50}" type="slidenum">
              <a:rPr lang="en-US" altLang="en-US" sz="1300" smtClean="0"/>
              <a:pPr/>
              <a:t>32</a:t>
            </a:fld>
            <a:endParaRPr lang="en-US" altLang="en-US" sz="1300" smtClean="0"/>
          </a:p>
        </p:txBody>
      </p:sp>
    </p:spTree>
    <p:extLst>
      <p:ext uri="{BB962C8B-B14F-4D97-AF65-F5344CB8AC3E}">
        <p14:creationId xmlns="" xmlns:p14="http://schemas.microsoft.com/office/powerpoint/2010/main" val="3805422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0982A84-767B-452A-8A33-FCCB4E359F60}" type="slidenum">
              <a:rPr lang="en-US" altLang="en-US" sz="1300" smtClean="0"/>
              <a:pPr/>
              <a:t>34</a:t>
            </a:fld>
            <a:endParaRPr lang="en-US" altLang="en-US" sz="1300" smtClean="0"/>
          </a:p>
        </p:txBody>
      </p:sp>
    </p:spTree>
    <p:extLst>
      <p:ext uri="{BB962C8B-B14F-4D97-AF65-F5344CB8AC3E}">
        <p14:creationId xmlns="" xmlns:p14="http://schemas.microsoft.com/office/powerpoint/2010/main" val="3995727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87AB56E-F311-4B65-A89F-F0B6BE343F96}" type="slidenum">
              <a:rPr lang="en-US" altLang="en-US" sz="1300" smtClean="0"/>
              <a:pPr/>
              <a:t>36</a:t>
            </a:fld>
            <a:endParaRPr lang="en-US" altLang="en-US" sz="1300" smtClean="0"/>
          </a:p>
        </p:txBody>
      </p:sp>
    </p:spTree>
    <p:extLst>
      <p:ext uri="{BB962C8B-B14F-4D97-AF65-F5344CB8AC3E}">
        <p14:creationId xmlns="" xmlns:p14="http://schemas.microsoft.com/office/powerpoint/2010/main" val="4219963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32B65EB-857F-4DA5-A3A5-BEAF92077318}" type="slidenum">
              <a:rPr lang="en-US" altLang="en-US" sz="1300" smtClean="0"/>
              <a:pPr/>
              <a:t>37</a:t>
            </a:fld>
            <a:endParaRPr lang="en-US" altLang="en-US" sz="1300" smtClean="0"/>
          </a:p>
        </p:txBody>
      </p:sp>
    </p:spTree>
    <p:extLst>
      <p:ext uri="{BB962C8B-B14F-4D97-AF65-F5344CB8AC3E}">
        <p14:creationId xmlns="" xmlns:p14="http://schemas.microsoft.com/office/powerpoint/2010/main" val="679084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9362-B643-4F0E-9560-B70E6FEE63F5}" type="datetime1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8E2A-EEDF-4D14-A8D3-8A68C7D13DBD}" type="datetime1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C805-CF8A-45B2-92D5-0789DF0430AE}" type="datetime1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7E71-DB08-4948-A3D1-AF631E12F150}" type="datetime1">
              <a:rPr lang="en-US" smtClean="0"/>
              <a:pPr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E559D-F187-4B2F-A974-0BA395FFBA04}" type="datetime1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7E50-A699-483F-9145-30F63CE94806}" type="datetime1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8DB69-9C93-44C6-9C10-E76A1A5F5EE0}" type="datetime1">
              <a:rPr lang="en-US" smtClean="0"/>
              <a:pPr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BAA6-245A-40CB-813B-C137F5608526}" type="datetime1">
              <a:rPr lang="en-US" smtClean="0"/>
              <a:pPr/>
              <a:t>10/12/2016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0762-5A60-4349-B8D5-BDCD55182780}" type="datetime1">
              <a:rPr lang="en-US" smtClean="0"/>
              <a:pPr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681A-08AE-48FA-BF42-CBE968DC1A7A}" type="datetime1">
              <a:rPr lang="en-US" smtClean="0"/>
              <a:pPr/>
              <a:t>10/12/2016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7F10-D55B-4D01-A80D-B196B1EF2236}" type="datetime1">
              <a:rPr lang="en-US" smtClean="0"/>
              <a:pPr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BC2A-5DA1-466A-91E8-7D30F231EDB9}" type="datetime1">
              <a:rPr lang="en-US" smtClean="0"/>
              <a:pPr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56316-86CF-4DF5-9BAB-05ADD3EA2A0F}" type="datetime1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order@site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html/html_form_attributes.asp" TargetMode="External"/><Relationship Id="rId2" Type="http://schemas.openxmlformats.org/officeDocument/2006/relationships/hyperlink" Target="http://www.w3schools.com/html/html_forms.as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3schools.com/html/html_form_input_types.asp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Lecture 5</a:t>
            </a:r>
          </a:p>
          <a:p>
            <a:endParaRPr lang="en-US" dirty="0" smtClean="0"/>
          </a:p>
          <a:p>
            <a:r>
              <a:rPr lang="en-US" b="1" dirty="0" smtClean="0"/>
              <a:t>Sara Almudauh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307132" cy="2387600"/>
          </a:xfrm>
        </p:spPr>
        <p:txBody>
          <a:bodyPr>
            <a:normAutofit/>
          </a:bodyPr>
          <a:lstStyle/>
          <a:p>
            <a:r>
              <a:rPr lang="en-US" dirty="0"/>
              <a:t>HTML – Tables and </a:t>
            </a:r>
            <a:r>
              <a:rPr lang="en-US" dirty="0" smtClean="0"/>
              <a:t>Forms</a:t>
            </a:r>
            <a:endParaRPr lang="en-US" altLang="zh-C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5463" y="391532"/>
            <a:ext cx="9029700" cy="678064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HTML Tables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54935" y="1664594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Create a table that describes two schools you have attended.</a:t>
            </a:r>
          </a:p>
          <a:p>
            <a:pPr lvl="1" eaLnBrk="1" hangingPunct="1"/>
            <a:r>
              <a:rPr lang="en-US" altLang="en-US" dirty="0" smtClean="0"/>
              <a:t>Use the caption “school history”</a:t>
            </a:r>
          </a:p>
          <a:p>
            <a:pPr lvl="1" eaLnBrk="1" hangingPunct="1"/>
            <a:r>
              <a:rPr lang="en-US" altLang="en-US" dirty="0" smtClean="0"/>
              <a:t>The table has three rows and three columns</a:t>
            </a:r>
          </a:p>
          <a:p>
            <a:pPr lvl="1" eaLnBrk="1" hangingPunct="1"/>
            <a:r>
              <a:rPr lang="en-US" altLang="en-US" dirty="0" smtClean="0"/>
              <a:t>First row will have table header elements: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School attended	  	Years		Degree Awarded</a:t>
            </a:r>
          </a:p>
          <a:p>
            <a:pPr lvl="1" eaLnBrk="1" hangingPunct="1"/>
            <a:r>
              <a:rPr lang="en-US" altLang="en-US" dirty="0" smtClean="0"/>
              <a:t>Use border=“1” property</a:t>
            </a:r>
          </a:p>
        </p:txBody>
      </p:sp>
    </p:spTree>
    <p:extLst>
      <p:ext uri="{BB962C8B-B14F-4D97-AF65-F5344CB8AC3E}">
        <p14:creationId xmlns="" xmlns:p14="http://schemas.microsoft.com/office/powerpoint/2010/main" val="3510326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mtClean="0"/>
              <a:t>Your table should look like this</a:t>
            </a:r>
            <a:endParaRPr lang="en-US" altLang="en-US" dirty="0" smtClean="0"/>
          </a:p>
        </p:txBody>
      </p:sp>
      <p:pic>
        <p:nvPicPr>
          <p:cNvPr id="6" name="Content Placeholder 4" descr="Screen shot 2014-03-23 at 11.57.29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65546" b="-65546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  <p:extLst>
      <p:ext uri="{BB962C8B-B14F-4D97-AF65-F5344CB8AC3E}">
        <p14:creationId xmlns="" xmlns:p14="http://schemas.microsoft.com/office/powerpoint/2010/main" val="6149129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5463" y="391532"/>
            <a:ext cx="9029700" cy="678064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HTML Tables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Screen shot 2014-03-23 at 11.59.05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75513" r="-75513"/>
          <a:stretch>
            <a:fillRect/>
          </a:stretch>
        </p:blipFill>
        <p:spPr>
          <a:xfrm>
            <a:off x="158750" y="1219200"/>
            <a:ext cx="9975850" cy="5486400"/>
          </a:xfrm>
        </p:spPr>
      </p:pic>
    </p:spTree>
    <p:extLst>
      <p:ext uri="{BB962C8B-B14F-4D97-AF65-F5344CB8AC3E}">
        <p14:creationId xmlns="" xmlns:p14="http://schemas.microsoft.com/office/powerpoint/2010/main" val="15321464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35819" y="592428"/>
            <a:ext cx="7772400" cy="1143000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HTML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  <a:ea typeface="+mj-ea"/>
              </a:rPr>
              <a:t> 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Common Table Attributes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2023056" y="1659228"/>
            <a:ext cx="7315200" cy="41910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latin typeface="Gill Sans MT" charset="0"/>
                <a:ea typeface="+mn-ea"/>
              </a:rPr>
              <a:t>align (obsolete)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err="1" smtClean="0">
                <a:latin typeface="Gill Sans MT" charset="0"/>
                <a:ea typeface="+mn-ea"/>
              </a:rPr>
              <a:t>bgcolor</a:t>
            </a:r>
            <a:r>
              <a:rPr lang="en-US" sz="2800" dirty="0" smtClean="0">
                <a:latin typeface="Gill Sans MT" charset="0"/>
                <a:ea typeface="+mn-ea"/>
              </a:rPr>
              <a:t> (obsolete)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latin typeface="Gill Sans MT" charset="0"/>
                <a:ea typeface="+mn-ea"/>
              </a:rPr>
              <a:t>border (obsolete)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err="1" smtClean="0">
                <a:latin typeface="Gill Sans MT" charset="0"/>
                <a:ea typeface="+mn-ea"/>
              </a:rPr>
              <a:t>cellpadding</a:t>
            </a:r>
            <a:r>
              <a:rPr lang="en-US" sz="2800" dirty="0" smtClean="0">
                <a:latin typeface="Gill Sans MT" charset="0"/>
                <a:ea typeface="+mn-ea"/>
              </a:rPr>
              <a:t> (obsolete)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err="1" smtClean="0">
                <a:latin typeface="Gill Sans MT" charset="0"/>
                <a:ea typeface="+mn-ea"/>
              </a:rPr>
              <a:t>cellspacing</a:t>
            </a:r>
            <a:r>
              <a:rPr lang="en-US" sz="2800" dirty="0" smtClean="0">
                <a:latin typeface="Gill Sans MT" charset="0"/>
                <a:ea typeface="+mn-ea"/>
              </a:rPr>
              <a:t> (obsolete)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latin typeface="Gill Sans MT" charset="0"/>
                <a:ea typeface="+mn-ea"/>
              </a:rPr>
              <a:t>summary  (obsolete but may be reinstated)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latin typeface="Gill Sans MT" charset="0"/>
                <a:ea typeface="+mn-ea"/>
              </a:rPr>
              <a:t>width (obsolete)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–"/>
              <a:defRPr/>
            </a:pPr>
            <a:endParaRPr lang="en-US" sz="2400" dirty="0" smtClean="0">
              <a:latin typeface="Gill Sans MT" charset="0"/>
              <a:ea typeface="+mn-ea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Gill Sans MT" charset="0"/>
                <a:ea typeface="+mn-ea"/>
              </a:rPr>
              <a:t>Use CSS to configure table characteristics instead of HTML attributes</a:t>
            </a:r>
          </a:p>
        </p:txBody>
      </p:sp>
    </p:spTree>
    <p:extLst>
      <p:ext uri="{BB962C8B-B14F-4D97-AF65-F5344CB8AC3E}">
        <p14:creationId xmlns="" xmlns:p14="http://schemas.microsoft.com/office/powerpoint/2010/main" val="17573649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55725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mtClean="0">
                <a:solidFill>
                  <a:schemeClr val="tx2">
                    <a:satMod val="130000"/>
                  </a:schemeClr>
                </a:solidFill>
              </a:rPr>
              <a:t>HTML colspan Attribute</a:t>
            </a:r>
            <a:endParaRPr lang="en-US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1905000"/>
            <a:ext cx="5867400" cy="4724400"/>
          </a:xfrm>
          <a:solidFill>
            <a:srgbClr val="FFFFFF"/>
          </a:solidFill>
        </p:spPr>
        <p:txBody>
          <a:bodyPr/>
          <a:lstStyle/>
          <a:p>
            <a:pPr marL="365125" indent="-282575" eaLnBrk="1" hangingPunct="1">
              <a:buFontTx/>
              <a:buNone/>
            </a:pPr>
            <a:r>
              <a:rPr lang="en-US" altLang="en-US" sz="1800" smtClean="0">
                <a:latin typeface="Courier" charset="0"/>
              </a:rPr>
              <a:t>&lt;table border="1"&gt;</a:t>
            </a:r>
          </a:p>
          <a:p>
            <a:pPr marL="365125" indent="-282575" eaLnBrk="1" hangingPunct="1">
              <a:buFontTx/>
              <a:buNone/>
            </a:pPr>
            <a:r>
              <a:rPr lang="en-US" altLang="en-US" sz="1800" smtClean="0">
                <a:latin typeface="Courier" charset="0"/>
              </a:rPr>
              <a:t>  &lt;tr&gt;</a:t>
            </a:r>
          </a:p>
          <a:p>
            <a:pPr marL="365125" indent="-282575" eaLnBrk="1" hangingPunct="1">
              <a:buFontTx/>
              <a:buNone/>
            </a:pPr>
            <a:r>
              <a:rPr lang="en-US" altLang="en-US" sz="1800" smtClean="0">
                <a:latin typeface="Courier" charset="0"/>
              </a:rPr>
              <a:t>  </a:t>
            </a:r>
            <a:r>
              <a:rPr lang="en-US" altLang="en-US" sz="1800" smtClean="0">
                <a:solidFill>
                  <a:srgbClr val="E46C0A"/>
                </a:solidFill>
                <a:latin typeface="Courier" charset="0"/>
              </a:rPr>
              <a:t> &lt;td colspan=</a:t>
            </a:r>
            <a:r>
              <a:rPr lang="ja-JP" altLang="en-US" sz="1800" smtClean="0">
                <a:solidFill>
                  <a:srgbClr val="E46C0A"/>
                </a:solidFill>
                <a:latin typeface="Courier" charset="0"/>
              </a:rPr>
              <a:t>“</a:t>
            </a:r>
            <a:r>
              <a:rPr lang="en-US" altLang="ja-JP" sz="1800" smtClean="0">
                <a:solidFill>
                  <a:srgbClr val="E46C0A"/>
                </a:solidFill>
                <a:latin typeface="Courier" charset="0"/>
              </a:rPr>
              <a:t>2</a:t>
            </a:r>
            <a:r>
              <a:rPr lang="ja-JP" altLang="en-US" sz="1800" smtClean="0">
                <a:solidFill>
                  <a:srgbClr val="E46C0A"/>
                </a:solidFill>
                <a:latin typeface="Courier" charset="0"/>
              </a:rPr>
              <a:t>”</a:t>
            </a:r>
            <a:r>
              <a:rPr lang="en-US" altLang="ja-JP" sz="1800" smtClean="0">
                <a:solidFill>
                  <a:srgbClr val="E46C0A"/>
                </a:solidFill>
                <a:latin typeface="Courier" charset="0"/>
              </a:rPr>
              <a:t>&gt;</a:t>
            </a:r>
            <a:r>
              <a:rPr lang="en-US" altLang="ja-JP" sz="1800" smtClean="0">
                <a:latin typeface="Courier" charset="0"/>
              </a:rPr>
              <a:t/>
            </a:r>
            <a:br>
              <a:rPr lang="en-US" altLang="ja-JP" sz="1800" smtClean="0">
                <a:latin typeface="Courier" charset="0"/>
              </a:rPr>
            </a:br>
            <a:r>
              <a:rPr lang="en-US" altLang="ja-JP" sz="1800" smtClean="0">
                <a:latin typeface="Courier" charset="0"/>
              </a:rPr>
              <a:t>Birthday List&lt;/td&gt;</a:t>
            </a:r>
          </a:p>
          <a:p>
            <a:pPr marL="365125" indent="-282575" eaLnBrk="1" hangingPunct="1">
              <a:buFontTx/>
              <a:buNone/>
            </a:pPr>
            <a:r>
              <a:rPr lang="en-US" altLang="en-US" sz="1800" smtClean="0">
                <a:latin typeface="Courier" charset="0"/>
              </a:rPr>
              <a:t>&lt;/tr&gt;</a:t>
            </a:r>
          </a:p>
          <a:p>
            <a:pPr marL="365125" indent="-282575" eaLnBrk="1" hangingPunct="1">
              <a:buFontTx/>
              <a:buNone/>
            </a:pPr>
            <a:r>
              <a:rPr lang="en-US" altLang="en-US" sz="1800" smtClean="0">
                <a:latin typeface="Courier" charset="0"/>
              </a:rPr>
              <a:t>  &lt;tr&gt;</a:t>
            </a:r>
          </a:p>
          <a:p>
            <a:pPr marL="365125" indent="-282575" eaLnBrk="1" hangingPunct="1">
              <a:buFontTx/>
              <a:buNone/>
            </a:pPr>
            <a:r>
              <a:rPr lang="en-US" altLang="en-US" sz="1800" smtClean="0">
                <a:latin typeface="Courier" charset="0"/>
              </a:rPr>
              <a:t>    &lt;td&gt;James&lt;/td&gt;</a:t>
            </a:r>
          </a:p>
          <a:p>
            <a:pPr marL="365125" indent="-282575" eaLnBrk="1" hangingPunct="1">
              <a:buFontTx/>
              <a:buNone/>
            </a:pPr>
            <a:r>
              <a:rPr lang="en-US" altLang="en-US" sz="1800" smtClean="0">
                <a:latin typeface="Courier" charset="0"/>
              </a:rPr>
              <a:t>    &lt;td&gt;11/08&lt;/td&gt;</a:t>
            </a:r>
          </a:p>
          <a:p>
            <a:pPr marL="365125" indent="-282575" eaLnBrk="1" hangingPunct="1">
              <a:buFontTx/>
              <a:buNone/>
            </a:pPr>
            <a:r>
              <a:rPr lang="en-US" altLang="en-US" sz="1800" smtClean="0">
                <a:latin typeface="Courier" charset="0"/>
              </a:rPr>
              <a:t>  &lt;/tr&gt;</a:t>
            </a:r>
          </a:p>
          <a:p>
            <a:pPr marL="365125" indent="-282575" eaLnBrk="1" hangingPunct="1">
              <a:buFontTx/>
              <a:buNone/>
            </a:pPr>
            <a:r>
              <a:rPr lang="en-US" altLang="en-US" sz="1800" smtClean="0">
                <a:latin typeface="Courier" charset="0"/>
              </a:rPr>
              <a:t>  &lt;tr&gt;</a:t>
            </a:r>
          </a:p>
          <a:p>
            <a:pPr marL="365125" indent="-282575" eaLnBrk="1" hangingPunct="1">
              <a:buFontTx/>
              <a:buNone/>
            </a:pPr>
            <a:r>
              <a:rPr lang="en-US" altLang="en-US" sz="1800" smtClean="0">
                <a:latin typeface="Courier" charset="0"/>
              </a:rPr>
              <a:t>    &lt;td&gt;Karen&lt;/td&gt;</a:t>
            </a:r>
          </a:p>
          <a:p>
            <a:pPr marL="365125" indent="-282575" eaLnBrk="1" hangingPunct="1">
              <a:buFontTx/>
              <a:buNone/>
            </a:pPr>
            <a:r>
              <a:rPr lang="en-US" altLang="en-US" sz="1800" smtClean="0">
                <a:latin typeface="Courier" charset="0"/>
              </a:rPr>
              <a:t>    &lt;td&gt;4/17&lt;/td&gt;</a:t>
            </a:r>
          </a:p>
          <a:p>
            <a:pPr marL="365125" indent="-282575" eaLnBrk="1" hangingPunct="1">
              <a:buFontTx/>
              <a:buNone/>
            </a:pPr>
            <a:r>
              <a:rPr lang="en-US" altLang="en-US" sz="1800" smtClean="0">
                <a:latin typeface="Courier" charset="0"/>
              </a:rPr>
              <a:t> &lt;/tr&gt;</a:t>
            </a:r>
          </a:p>
          <a:p>
            <a:pPr marL="365125" indent="-282575" eaLnBrk="1" hangingPunct="1">
              <a:buFontTx/>
              <a:buNone/>
            </a:pPr>
            <a:r>
              <a:rPr lang="en-US" altLang="en-US" sz="1800" smtClean="0">
                <a:latin typeface="Courier" charset="0"/>
              </a:rPr>
              <a:t>&lt;/table&gt;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4800600" y="2895600"/>
          <a:ext cx="2755900" cy="2362200"/>
        </p:xfrm>
        <a:graphic>
          <a:graphicData uri="http://schemas.openxmlformats.org/presentationml/2006/ole">
            <p:oleObj spid="_x0000_s2060" name="Bitmap Image" r:id="rId3" imgW="933580" imgH="800212" progId="PBrush">
              <p:embed/>
            </p:oleObj>
          </a:graphicData>
        </a:graphic>
      </p:graphicFrame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49250" y="1395413"/>
            <a:ext cx="5829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Number of columns that a cell will occupy</a:t>
            </a:r>
          </a:p>
        </p:txBody>
      </p:sp>
    </p:spTree>
    <p:extLst>
      <p:ext uri="{BB962C8B-B14F-4D97-AF65-F5344CB8AC3E}">
        <p14:creationId xmlns="" xmlns:p14="http://schemas.microsoft.com/office/powerpoint/2010/main" val="2221805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659487" y="184150"/>
            <a:ext cx="7772400" cy="11430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HTML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  <a:ea typeface="+mj-ea"/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rowspan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 Attribute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idx="1"/>
          </p:nvPr>
        </p:nvSpPr>
        <p:spPr>
          <a:xfrm>
            <a:off x="1668887" y="2165350"/>
            <a:ext cx="7239000" cy="4191000"/>
          </a:xfrm>
          <a:solidFill>
            <a:srgbClr val="FFFFFF">
              <a:alpha val="50000"/>
            </a:srgbClr>
          </a:solidFill>
        </p:spPr>
        <p:txBody>
          <a:bodyPr rtlCol="0">
            <a:normAutofit/>
          </a:bodyPr>
          <a:lstStyle/>
          <a:p>
            <a:pPr marL="6985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1800" dirty="0">
                <a:latin typeface="Courier"/>
                <a:ea typeface="+mn-ea"/>
                <a:cs typeface="Courier"/>
              </a:rPr>
              <a:t>&lt;table border="1"&gt;</a:t>
            </a:r>
          </a:p>
          <a:p>
            <a:pPr marL="6985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1800" dirty="0">
                <a:latin typeface="Courier"/>
                <a:ea typeface="+mn-ea"/>
                <a:cs typeface="Courier"/>
              </a:rPr>
              <a:t>  &lt;</a:t>
            </a:r>
            <a:r>
              <a:rPr lang="en-US" sz="1800" dirty="0" err="1">
                <a:latin typeface="Courier"/>
                <a:ea typeface="+mn-ea"/>
                <a:cs typeface="Courier"/>
              </a:rPr>
              <a:t>tr</a:t>
            </a:r>
            <a:r>
              <a:rPr lang="en-US" sz="1800" dirty="0">
                <a:latin typeface="Courier"/>
                <a:ea typeface="+mn-ea"/>
                <a:cs typeface="Courier"/>
              </a:rPr>
              <a:t>&gt;</a:t>
            </a:r>
          </a:p>
          <a:p>
            <a:pPr marL="6985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1800" dirty="0">
                <a:latin typeface="Courier"/>
                <a:ea typeface="+mn-ea"/>
                <a:cs typeface="Courier"/>
              </a:rPr>
              <a:t>   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urier"/>
                <a:ea typeface="+mn-ea"/>
                <a:cs typeface="Courier"/>
              </a:rPr>
              <a:t>&lt;td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Courier"/>
                <a:ea typeface="+mn-ea"/>
                <a:cs typeface="Courier"/>
              </a:rPr>
              <a:t>rowspan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urier"/>
                <a:ea typeface="+mn-ea"/>
                <a:cs typeface="Courier"/>
              </a:rPr>
              <a:t>="2"&gt;This spans two rows&lt;/td&gt;</a:t>
            </a:r>
          </a:p>
          <a:p>
            <a:pPr marL="6985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1800" dirty="0">
                <a:latin typeface="Courier"/>
                <a:ea typeface="+mn-ea"/>
                <a:cs typeface="Courier"/>
              </a:rPr>
              <a:t>    &lt;td&gt;Row 1 Column 2&lt;/td&gt;</a:t>
            </a:r>
          </a:p>
          <a:p>
            <a:pPr marL="6985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1800" dirty="0">
                <a:latin typeface="Courier"/>
                <a:ea typeface="+mn-ea"/>
                <a:cs typeface="Courier"/>
              </a:rPr>
              <a:t>  &lt;/</a:t>
            </a:r>
            <a:r>
              <a:rPr lang="en-US" sz="1800" dirty="0" err="1">
                <a:latin typeface="Courier"/>
                <a:ea typeface="+mn-ea"/>
                <a:cs typeface="Courier"/>
              </a:rPr>
              <a:t>tr</a:t>
            </a:r>
            <a:r>
              <a:rPr lang="en-US" sz="1800" dirty="0">
                <a:latin typeface="Courier"/>
                <a:ea typeface="+mn-ea"/>
                <a:cs typeface="Courier"/>
              </a:rPr>
              <a:t>&gt;</a:t>
            </a:r>
          </a:p>
          <a:p>
            <a:pPr marL="6985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1800" dirty="0">
                <a:latin typeface="Courier"/>
                <a:ea typeface="+mn-ea"/>
                <a:cs typeface="Courier"/>
              </a:rPr>
              <a:t>  &lt;</a:t>
            </a:r>
            <a:r>
              <a:rPr lang="en-US" sz="1800" dirty="0" err="1">
                <a:latin typeface="Courier"/>
                <a:ea typeface="+mn-ea"/>
                <a:cs typeface="Courier"/>
              </a:rPr>
              <a:t>tr</a:t>
            </a:r>
            <a:r>
              <a:rPr lang="en-US" sz="1800" dirty="0">
                <a:latin typeface="Courier"/>
                <a:ea typeface="+mn-ea"/>
                <a:cs typeface="Courier"/>
              </a:rPr>
              <a:t>&gt;</a:t>
            </a:r>
          </a:p>
          <a:p>
            <a:pPr marL="6985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1800" dirty="0">
                <a:latin typeface="Courier"/>
                <a:ea typeface="+mn-ea"/>
                <a:cs typeface="Courier"/>
              </a:rPr>
              <a:t>    &lt;td&gt;Row 2 Column 2&lt;/td&gt;</a:t>
            </a:r>
          </a:p>
          <a:p>
            <a:pPr marL="6985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1800" dirty="0">
                <a:latin typeface="Courier"/>
                <a:ea typeface="+mn-ea"/>
                <a:cs typeface="Courier"/>
              </a:rPr>
              <a:t>  &lt;/</a:t>
            </a:r>
            <a:r>
              <a:rPr lang="en-US" sz="1800" dirty="0" err="1">
                <a:latin typeface="Courier"/>
                <a:ea typeface="+mn-ea"/>
                <a:cs typeface="Courier"/>
              </a:rPr>
              <a:t>tr</a:t>
            </a:r>
            <a:r>
              <a:rPr lang="en-US" sz="1800" dirty="0">
                <a:latin typeface="Courier"/>
                <a:ea typeface="+mn-ea"/>
                <a:cs typeface="Courier"/>
              </a:rPr>
              <a:t>&gt;</a:t>
            </a:r>
          </a:p>
          <a:p>
            <a:pPr marL="6985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1800" dirty="0">
                <a:latin typeface="Courier"/>
                <a:ea typeface="+mn-ea"/>
                <a:cs typeface="Courier"/>
              </a:rPr>
              <a:t>&lt;/table&gt;</a:t>
            </a:r>
          </a:p>
        </p:txBody>
      </p:sp>
      <p:pic>
        <p:nvPicPr>
          <p:cNvPr id="7" name="Picture 3" descr="Figure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1287" y="5137150"/>
            <a:ext cx="4421188" cy="1219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721275" y="1552575"/>
            <a:ext cx="53324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Number of rows that a cell will occupy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flipH="1" flipV="1">
            <a:off x="7917287" y="3003550"/>
            <a:ext cx="1447800" cy="76200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flipH="1">
            <a:off x="5707487" y="3079750"/>
            <a:ext cx="3657600" cy="304800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flipH="1">
            <a:off x="5783687" y="4375150"/>
            <a:ext cx="3581400" cy="0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9517487" y="2851150"/>
            <a:ext cx="6588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charset="0"/>
                <a:ea typeface="ＭＳ Ｐゴシック" charset="0"/>
              </a:rPr>
              <a:t>2 td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479387" y="4146550"/>
            <a:ext cx="658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53735"/>
                </a:solidFill>
                <a:latin typeface="Times New Roman" panose="02020603050405020304" pitchFamily="18" charset="0"/>
              </a:rPr>
              <a:t>1 td</a:t>
            </a:r>
          </a:p>
        </p:txBody>
      </p:sp>
    </p:spTree>
    <p:extLst>
      <p:ext uri="{BB962C8B-B14F-4D97-AF65-F5344CB8AC3E}">
        <p14:creationId xmlns="" xmlns:p14="http://schemas.microsoft.com/office/powerpoint/2010/main" val="3972613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45087" y="103353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Modify the table you created in Practice 1 to look like this:</a:t>
            </a:r>
          </a:p>
        </p:txBody>
      </p:sp>
      <p:pic>
        <p:nvPicPr>
          <p:cNvPr id="6" name="Picture 5" descr="Screen shot 2014-03-24 at 12.09.56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087" y="2938530"/>
            <a:ext cx="7539038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146909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5463" y="391532"/>
            <a:ext cx="9029700" cy="678064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HTML Tables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Screen shot 2014-03-24 at 12.10.47 A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46025" r="-46025" b="46518"/>
          <a:stretch>
            <a:fillRect/>
          </a:stretch>
        </p:blipFill>
        <p:spPr>
          <a:xfrm>
            <a:off x="-1143000" y="1524000"/>
            <a:ext cx="13471525" cy="3962400"/>
          </a:xfrm>
        </p:spPr>
      </p:pic>
    </p:spTree>
    <p:extLst>
      <p:ext uri="{BB962C8B-B14F-4D97-AF65-F5344CB8AC3E}">
        <p14:creationId xmlns="" xmlns:p14="http://schemas.microsoft.com/office/powerpoint/2010/main" val="9047497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39850" y="0"/>
            <a:ext cx="7772400" cy="11430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Using CSS to Style a Table</a:t>
            </a: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974725"/>
          <a:ext cx="7543800" cy="5887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43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978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Arial"/>
                          <a:cs typeface="Arial"/>
                        </a:rPr>
                        <a:t>HTML </a:t>
                      </a:r>
                      <a:r>
                        <a:rPr lang="en-US" sz="1400" b="0" kern="1200" dirty="0">
                          <a:latin typeface="Arial"/>
                          <a:cs typeface="Arial"/>
                        </a:rPr>
                        <a:t>Attribute</a:t>
                      </a:r>
                      <a:endParaRPr lang="en-US" sz="1400" b="0" kern="12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Arial"/>
                          <a:cs typeface="Arial"/>
                        </a:rPr>
                        <a:t>CSS Property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0152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Arial"/>
                          <a:cs typeface="Arial"/>
                        </a:rPr>
                        <a:t>Align   </a:t>
                      </a:r>
                      <a:r>
                        <a:rPr lang="en-US" sz="1400" b="0" kern="12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lang="en-US" sz="1400" b="0" kern="1200" dirty="0">
                        <a:solidFill>
                          <a:srgbClr val="FF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Arial"/>
                          <a:cs typeface="Arial"/>
                        </a:rPr>
                        <a:t>Align a table</a:t>
                      </a:r>
                      <a:r>
                        <a:rPr lang="en-US" sz="1400" b="0" dirty="0" smtClean="0">
                          <a:latin typeface="Arial"/>
                          <a:cs typeface="Arial"/>
                        </a:rPr>
                        <a:t>:   table </a:t>
                      </a:r>
                      <a:r>
                        <a:rPr lang="en-US" sz="1400" b="0" dirty="0">
                          <a:latin typeface="Arial"/>
                          <a:cs typeface="Arial"/>
                        </a:rPr>
                        <a:t>{ width: 75%;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Arial"/>
                          <a:cs typeface="Arial"/>
                        </a:rPr>
                        <a:t>         </a:t>
                      </a:r>
                      <a:r>
                        <a:rPr lang="en-US" sz="1400" b="0" dirty="0" smtClean="0">
                          <a:latin typeface="Arial"/>
                          <a:cs typeface="Arial"/>
                        </a:rPr>
                        <a:t>                           </a:t>
                      </a:r>
                      <a:r>
                        <a:rPr lang="en-US" sz="1400" b="0" dirty="0">
                          <a:latin typeface="Arial"/>
                          <a:cs typeface="Arial"/>
                        </a:rPr>
                        <a:t>margin: auto; }</a:t>
                      </a:r>
                    </a:p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Arial"/>
                          <a:cs typeface="Arial"/>
                        </a:rPr>
                        <a:t>Align items </a:t>
                      </a:r>
                      <a:r>
                        <a:rPr lang="en-US" sz="1400" b="0" dirty="0">
                          <a:latin typeface="Arial"/>
                          <a:cs typeface="Arial"/>
                        </a:rPr>
                        <a:t>within a table cell</a:t>
                      </a:r>
                      <a:r>
                        <a:rPr lang="en-US" sz="1400" b="0" dirty="0" smtClean="0">
                          <a:latin typeface="Arial"/>
                          <a:cs typeface="Arial"/>
                        </a:rPr>
                        <a:t>:   text-align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007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err="1" smtClean="0">
                          <a:latin typeface="Arial"/>
                          <a:cs typeface="Arial"/>
                        </a:rPr>
                        <a:t>Bgcolor</a:t>
                      </a:r>
                      <a:r>
                        <a:rPr lang="en-US" sz="1400" b="0" kern="1200" dirty="0" smtClean="0">
                          <a:latin typeface="Arial"/>
                          <a:cs typeface="Arial"/>
                        </a:rPr>
                        <a:t>   </a:t>
                      </a:r>
                      <a:r>
                        <a:rPr lang="en-US" sz="1400" b="0" kern="12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lang="en-US" sz="1400" b="0" kern="1200" dirty="0">
                        <a:solidFill>
                          <a:srgbClr val="FF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Arial"/>
                          <a:cs typeface="Arial"/>
                        </a:rPr>
                        <a:t>background-color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007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err="1" smtClean="0">
                          <a:latin typeface="Arial"/>
                          <a:cs typeface="Arial"/>
                        </a:rPr>
                        <a:t>Cellpadding</a:t>
                      </a:r>
                      <a:r>
                        <a:rPr lang="en-US" sz="1400" b="0" kern="1200" dirty="0" smtClean="0">
                          <a:latin typeface="Arial"/>
                          <a:cs typeface="Arial"/>
                        </a:rPr>
                        <a:t>   </a:t>
                      </a:r>
                      <a:r>
                        <a:rPr lang="en-US" sz="1400" b="0" kern="12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lang="en-US" sz="1400" b="0" kern="1200" dirty="0">
                        <a:solidFill>
                          <a:srgbClr val="FF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Arial"/>
                          <a:cs typeface="Arial"/>
                        </a:rPr>
                        <a:t>padding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007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err="1" smtClean="0">
                          <a:latin typeface="Arial"/>
                          <a:cs typeface="Arial"/>
                        </a:rPr>
                        <a:t>Cellspacing</a:t>
                      </a:r>
                      <a:r>
                        <a:rPr lang="en-US" sz="1400" b="0" kern="1200" dirty="0" smtClean="0">
                          <a:latin typeface="Arial"/>
                          <a:cs typeface="Arial"/>
                        </a:rPr>
                        <a:t>   </a:t>
                      </a:r>
                      <a:r>
                        <a:rPr lang="en-US" sz="1400" b="0" kern="12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lang="en-US" sz="1400" b="0" kern="1200" dirty="0">
                        <a:solidFill>
                          <a:srgbClr val="FF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Arial"/>
                          <a:cs typeface="Arial"/>
                        </a:rPr>
                        <a:t>border-spacing or border-collapse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007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latin typeface="Arial"/>
                          <a:cs typeface="Arial"/>
                        </a:rPr>
                        <a:t>height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Arial"/>
                          <a:cs typeface="Arial"/>
                        </a:rPr>
                        <a:t>height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20152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err="1" smtClean="0">
                          <a:latin typeface="Arial"/>
                          <a:cs typeface="Arial"/>
                        </a:rPr>
                        <a:t>Valign</a:t>
                      </a:r>
                      <a:r>
                        <a:rPr lang="en-US" sz="1400" b="0" kern="1200" dirty="0" smtClean="0">
                          <a:latin typeface="Arial"/>
                          <a:cs typeface="Arial"/>
                        </a:rPr>
                        <a:t>   </a:t>
                      </a:r>
                      <a:r>
                        <a:rPr lang="en-US" sz="1400" b="0" kern="12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lang="en-US" sz="1400" b="0" kern="1200" dirty="0">
                        <a:solidFill>
                          <a:srgbClr val="FF0000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Arial"/>
                          <a:cs typeface="Arial"/>
                        </a:rPr>
                        <a:t>vertical-align: the vertical placement of content values: sub, super, top, text-top, text-bottom, middle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007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latin typeface="Arial"/>
                          <a:cs typeface="Arial"/>
                        </a:rPr>
                        <a:t>width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Arial"/>
                          <a:cs typeface="Arial"/>
                        </a:rPr>
                        <a:t>width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007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Arial"/>
                          <a:cs typeface="Arial"/>
                        </a:rPr>
                        <a:t>Border </a:t>
                      </a:r>
                      <a:r>
                        <a:rPr lang="en-US" sz="1400" b="0" kern="12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X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Arial"/>
                          <a:cs typeface="Arial"/>
                        </a:rPr>
                        <a:t>border,</a:t>
                      </a:r>
                      <a:r>
                        <a:rPr lang="en-US" sz="1400" b="0" kern="1200" baseline="0" dirty="0" smtClean="0">
                          <a:latin typeface="Arial"/>
                          <a:cs typeface="Arial"/>
                        </a:rPr>
                        <a:t> border-style, or border-spacing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007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Arial"/>
                          <a:cs typeface="Arial"/>
                        </a:rPr>
                        <a:t>--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latin typeface="Arial"/>
                          <a:cs typeface="Arial"/>
                        </a:rPr>
                        <a:t>background-image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820152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Arial"/>
                          <a:ea typeface="Calibri"/>
                          <a:cs typeface="Arial"/>
                        </a:rPr>
                        <a:t>--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Arial"/>
                          <a:ea typeface="Calibri"/>
                          <a:cs typeface="Arial"/>
                        </a:rPr>
                        <a:t>Caption-side specifies the placement of the caption. Values: top and bottom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961682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02863" y="-39139"/>
            <a:ext cx="9029700" cy="678064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HTML Tables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5" descr="Screen shot 2014-03-24 at 12.40.09 A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23152" b="-23152"/>
          <a:stretch>
            <a:fillRect/>
          </a:stretch>
        </p:blipFill>
        <p:spPr>
          <a:xfrm>
            <a:off x="2971263" y="861175"/>
            <a:ext cx="6373813" cy="3505200"/>
          </a:xfrm>
        </p:spPr>
      </p:pic>
      <p:pic>
        <p:nvPicPr>
          <p:cNvPr id="6" name="Picture 7" descr="Screen shot 2014-03-24 at 12.59.30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463" y="4810875"/>
            <a:ext cx="80645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5309651" y="4213975"/>
            <a:ext cx="1924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After the CSS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5104863" y="932613"/>
            <a:ext cx="2100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Before the CSS</a:t>
            </a:r>
          </a:p>
        </p:txBody>
      </p:sp>
    </p:spTree>
    <p:extLst>
      <p:ext uri="{BB962C8B-B14F-4D97-AF65-F5344CB8AC3E}">
        <p14:creationId xmlns="" xmlns:p14="http://schemas.microsoft.com/office/powerpoint/2010/main" val="42242753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463" y="1069596"/>
            <a:ext cx="9791700" cy="5286754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  <a:defRPr/>
            </a:pPr>
            <a:r>
              <a:rPr lang="en-US" sz="2400" dirty="0"/>
              <a:t>Tables represent tabular data</a:t>
            </a:r>
          </a:p>
          <a:p>
            <a:pPr lvl="1">
              <a:lnSpc>
                <a:spcPts val="4000"/>
              </a:lnSpc>
              <a:defRPr/>
            </a:pPr>
            <a:r>
              <a:rPr lang="en-US" dirty="0"/>
              <a:t>A table consists of one or several rows</a:t>
            </a:r>
          </a:p>
          <a:p>
            <a:pPr lvl="1">
              <a:lnSpc>
                <a:spcPts val="4000"/>
              </a:lnSpc>
              <a:defRPr/>
            </a:pPr>
            <a:r>
              <a:rPr lang="en-US" dirty="0"/>
              <a:t>Each row has one or more columns</a:t>
            </a:r>
          </a:p>
          <a:p>
            <a:pPr>
              <a:lnSpc>
                <a:spcPts val="4000"/>
              </a:lnSpc>
              <a:defRPr/>
            </a:pPr>
            <a:r>
              <a:rPr lang="en-US" sz="2400" dirty="0"/>
              <a:t>Tables comprised of several core tags: </a:t>
            </a:r>
            <a:endParaRPr lang="en-US" sz="2400" dirty="0" smtClean="0"/>
          </a:p>
          <a:p>
            <a:pPr>
              <a:lnSpc>
                <a:spcPts val="4000"/>
              </a:lnSpc>
              <a:defRPr/>
            </a:pP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table&gt;&lt;/table&gt;</a:t>
            </a:r>
            <a:r>
              <a:rPr lang="en-US" sz="2400" b="1" dirty="0"/>
              <a:t>: begin / end the table</a:t>
            </a:r>
            <a:br>
              <a:rPr lang="en-US" sz="2400" b="1" dirty="0"/>
            </a:br>
            <a:r>
              <a:rPr lang="en-US" sz="2400" b="1" noProof="1">
                <a:latin typeface="Consolas" pitchFamily="49" charset="0"/>
                <a:cs typeface="Consolas" pitchFamily="49" charset="0"/>
              </a:rPr>
              <a:t>&lt;tr&gt;&lt;/tr&gt;</a:t>
            </a:r>
            <a:r>
              <a:rPr lang="en-US" sz="2400" b="1" noProof="1"/>
              <a:t>: </a:t>
            </a:r>
            <a:r>
              <a:rPr lang="en-US" sz="2400" b="1" dirty="0"/>
              <a:t>create a table row</a:t>
            </a:r>
            <a:br>
              <a:rPr lang="en-US" sz="2400" b="1" dirty="0"/>
            </a:br>
            <a:r>
              <a:rPr lang="en-US" sz="2400" b="1" dirty="0">
                <a:latin typeface="Consolas" pitchFamily="49" charset="0"/>
                <a:cs typeface="Consolas" pitchFamily="49" charset="0"/>
              </a:rPr>
              <a:t>&lt;td&gt;&lt;/td&gt;</a:t>
            </a:r>
            <a:r>
              <a:rPr lang="en-US" sz="2400" b="1" dirty="0"/>
              <a:t>: create tabular data (cell)</a:t>
            </a:r>
          </a:p>
          <a:p>
            <a:pPr marL="517525" lvl="2" indent="0">
              <a:lnSpc>
                <a:spcPct val="70000"/>
              </a:lnSpc>
              <a:spcBef>
                <a:spcPct val="0"/>
              </a:spcBef>
              <a:buNone/>
            </a:pPr>
            <a:endParaRPr lang="en-US" sz="2400" dirty="0">
              <a:latin typeface="Arial Narrow" charset="0"/>
              <a:ea typeface="ＭＳ Ｐゴシック" charset="0"/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5463" y="391532"/>
            <a:ext cx="9029700" cy="678064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HTML Tables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15212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57211" y="351911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CSS</a:t>
            </a:r>
          </a:p>
        </p:txBody>
      </p:sp>
      <p:pic>
        <p:nvPicPr>
          <p:cNvPr id="6" name="Content Placeholder 5" descr="Screen shot 2014-03-24 at 1.00.47 A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0203" r="-30203"/>
          <a:stretch>
            <a:fillRect/>
          </a:stretch>
        </p:blipFill>
        <p:spPr>
          <a:xfrm>
            <a:off x="2157211" y="1677473"/>
            <a:ext cx="8229600" cy="4525963"/>
          </a:xfrm>
        </p:spPr>
      </p:pic>
    </p:spTree>
    <p:extLst>
      <p:ext uri="{BB962C8B-B14F-4D97-AF65-F5344CB8AC3E}">
        <p14:creationId xmlns="" xmlns:p14="http://schemas.microsoft.com/office/powerpoint/2010/main" val="2525143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7554" y="1545466"/>
            <a:ext cx="9791700" cy="456618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Table rows split into three semantic sections: header, body and footer</a:t>
            </a:r>
          </a:p>
          <a:p>
            <a:pPr lvl="1">
              <a:defRPr/>
            </a:pPr>
            <a:r>
              <a:rPr lang="en-US" sz="2800" b="1" noProof="1">
                <a:latin typeface="Consolas" pitchFamily="49" charset="0"/>
                <a:cs typeface="Consolas" pitchFamily="49" charset="0"/>
              </a:rPr>
              <a:t>&lt;thead&gt;</a:t>
            </a:r>
            <a:r>
              <a:rPr lang="en-US" sz="2800" b="1" dirty="0"/>
              <a:t> </a:t>
            </a:r>
            <a:r>
              <a:rPr lang="en-US" sz="2800" dirty="0"/>
              <a:t>denotes table header and contains </a:t>
            </a:r>
            <a:r>
              <a:rPr lang="en-US" sz="2800" b="1" noProof="1">
                <a:latin typeface="Consolas" pitchFamily="49" charset="0"/>
                <a:cs typeface="Consolas" pitchFamily="49" charset="0"/>
              </a:rPr>
              <a:t>&lt;th&gt;</a:t>
            </a:r>
            <a:r>
              <a:rPr lang="en-US" sz="2800" b="1" dirty="0"/>
              <a:t> </a:t>
            </a:r>
            <a:r>
              <a:rPr lang="en-US" sz="2800" dirty="0"/>
              <a:t>elements, instead of </a:t>
            </a:r>
            <a:r>
              <a:rPr lang="en-US" sz="2800" b="1" noProof="1">
                <a:latin typeface="Consolas" pitchFamily="49" charset="0"/>
                <a:cs typeface="Consolas" pitchFamily="49" charset="0"/>
              </a:rPr>
              <a:t>&lt;td&gt;</a:t>
            </a:r>
            <a:r>
              <a:rPr lang="en-US" sz="2800" b="1" dirty="0"/>
              <a:t> </a:t>
            </a:r>
            <a:r>
              <a:rPr lang="en-US" sz="2800" dirty="0"/>
              <a:t>elements</a:t>
            </a:r>
          </a:p>
          <a:p>
            <a:pPr lvl="1">
              <a:defRPr/>
            </a:pPr>
            <a:r>
              <a:rPr lang="en-US" sz="2800" b="1" noProof="1">
                <a:latin typeface="Consolas" pitchFamily="49" charset="0"/>
                <a:cs typeface="Consolas" pitchFamily="49" charset="0"/>
              </a:rPr>
              <a:t>&lt;tbody&gt;</a:t>
            </a:r>
            <a:r>
              <a:rPr lang="en-US" sz="2800" b="1" dirty="0"/>
              <a:t> </a:t>
            </a:r>
            <a:r>
              <a:rPr lang="en-US" sz="2800" dirty="0"/>
              <a:t>denotes collection of table rows that contain the very data</a:t>
            </a:r>
          </a:p>
          <a:p>
            <a:pPr lvl="1">
              <a:defRPr/>
            </a:pPr>
            <a:r>
              <a:rPr lang="en-US" sz="2800" b="1" noProof="1">
                <a:latin typeface="Consolas" pitchFamily="49" charset="0"/>
                <a:cs typeface="Consolas" pitchFamily="49" charset="0"/>
              </a:rPr>
              <a:t>&lt;tfoot&gt;</a:t>
            </a:r>
            <a:r>
              <a:rPr lang="en-US" sz="2800" b="1" dirty="0"/>
              <a:t> </a:t>
            </a:r>
            <a:r>
              <a:rPr lang="en-US" sz="2800" dirty="0"/>
              <a:t>denotes table footer but comes BEFORE the </a:t>
            </a:r>
            <a:r>
              <a:rPr lang="en-US" sz="2800" b="1" noProof="1">
                <a:latin typeface="Consolas" pitchFamily="49" charset="0"/>
                <a:cs typeface="Consolas" pitchFamily="49" charset="0"/>
              </a:rPr>
              <a:t>&lt;tbody&gt;</a:t>
            </a:r>
            <a:r>
              <a:rPr lang="en-US" sz="2800" b="1" dirty="0"/>
              <a:t> </a:t>
            </a:r>
            <a:r>
              <a:rPr lang="en-US" sz="2800" dirty="0"/>
              <a:t>tag</a:t>
            </a:r>
          </a:p>
          <a:p>
            <a:pPr lvl="1">
              <a:defRPr/>
            </a:pPr>
            <a:r>
              <a:rPr lang="en-US" sz="2800" b="1" noProof="1">
                <a:latin typeface="Consolas" pitchFamily="49" charset="0"/>
                <a:cs typeface="Consolas" pitchFamily="49" charset="0"/>
              </a:rPr>
              <a:t>&lt;colgroup&gt;</a:t>
            </a:r>
            <a:r>
              <a:rPr lang="en-US" sz="2800" b="1" dirty="0"/>
              <a:t> </a:t>
            </a:r>
            <a:r>
              <a:rPr lang="en-US" sz="2800" dirty="0"/>
              <a:t>and </a:t>
            </a:r>
            <a:r>
              <a:rPr lang="en-US" sz="2800" b="1" noProof="1">
                <a:latin typeface="Consolas" pitchFamily="49" charset="0"/>
                <a:cs typeface="Consolas" pitchFamily="49" charset="0"/>
              </a:rPr>
              <a:t>&lt;col&gt;</a:t>
            </a:r>
            <a:r>
              <a:rPr lang="en-US" sz="2800" b="1" dirty="0"/>
              <a:t> </a:t>
            </a:r>
            <a:r>
              <a:rPr lang="en-US" sz="2800" dirty="0"/>
              <a:t>define columns (most often used to set column widths)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24100" y="365126"/>
            <a:ext cx="9029700" cy="678064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HTML Tables</a:t>
            </a:r>
            <a:endParaRPr lang="en-GB" b="1" dirty="0"/>
          </a:p>
        </p:txBody>
      </p:sp>
    </p:spTree>
    <p:extLst>
      <p:ext uri="{BB962C8B-B14F-4D97-AF65-F5344CB8AC3E}">
        <p14:creationId xmlns="" xmlns:p14="http://schemas.microsoft.com/office/powerpoint/2010/main" val="29662290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421DBD-9DA7-442D-9E77-5A7ED0EB4225}" type="slidenum">
              <a:rPr lang="en-US" altLang="en-US" sz="110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5715000" y="1752600"/>
            <a:ext cx="3517900" cy="2743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&lt;thead&gt;</a:t>
            </a:r>
            <a:r>
              <a:rPr lang="en-US" altLang="en-US" sz="2000">
                <a:latin typeface="Gill Sans MT" panose="020B0502020104020203" pitchFamily="34" charset="0"/>
              </a:rPr>
              <a:t/>
            </a:r>
            <a:br>
              <a:rPr lang="en-US" altLang="en-US" sz="2000">
                <a:latin typeface="Gill Sans MT" panose="020B0502020104020203" pitchFamily="34" charset="0"/>
              </a:rPr>
            </a:br>
            <a:r>
              <a:rPr lang="en-US" altLang="en-US" sz="2000">
                <a:latin typeface="Gill Sans MT" panose="020B0502020104020203" pitchFamily="34" charset="0"/>
              </a:rPr>
              <a:t>table head rows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&lt;tfoot&gt; </a:t>
            </a:r>
            <a:r>
              <a:rPr lang="en-US" altLang="en-US" sz="2000">
                <a:latin typeface="Gill Sans MT" panose="020B0502020104020203" pitchFamily="34" charset="0"/>
              </a:rPr>
              <a:t/>
            </a:r>
            <a:br>
              <a:rPr lang="en-US" altLang="en-US" sz="2000">
                <a:latin typeface="Gill Sans MT" panose="020B0502020104020203" pitchFamily="34" charset="0"/>
              </a:rPr>
            </a:br>
            <a:r>
              <a:rPr lang="en-US" altLang="en-US" sz="2000">
                <a:latin typeface="Gill Sans MT" panose="020B0502020104020203" pitchFamily="34" charset="0"/>
              </a:rPr>
              <a:t>table footer rows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&lt;tbody &gt;</a:t>
            </a:r>
            <a:r>
              <a:rPr lang="en-US" altLang="en-US" sz="2000">
                <a:latin typeface="Gill Sans MT" panose="020B0502020104020203" pitchFamily="34" charset="0"/>
              </a:rPr>
              <a:t/>
            </a:r>
            <a:br>
              <a:rPr lang="en-US" altLang="en-US" sz="2000">
                <a:latin typeface="Gill Sans MT" panose="020B0502020104020203" pitchFamily="34" charset="0"/>
              </a:rPr>
            </a:br>
            <a:r>
              <a:rPr lang="en-US" altLang="en-US" sz="2000">
                <a:latin typeface="Gill Sans MT" panose="020B0502020104020203" pitchFamily="34" charset="0"/>
              </a:rPr>
              <a:t>table body rows. Required if you configure thead or tfoot. Thead &amp; tfoot section must be coded </a:t>
            </a:r>
            <a:r>
              <a:rPr lang="en-US" altLang="en-US" sz="2000" b="1" u="sng">
                <a:latin typeface="Gill Sans MT" panose="020B0502020104020203" pitchFamily="34" charset="0"/>
              </a:rPr>
              <a:t>before</a:t>
            </a:r>
            <a:r>
              <a:rPr lang="en-US" altLang="en-US" sz="2000">
                <a:latin typeface="Gill Sans MT" panose="020B0502020104020203" pitchFamily="34" charset="0"/>
              </a:rPr>
              <a:t> tbody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>
              <a:latin typeface="Gill Sans MT" panose="020B05020201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2425" y="41276"/>
            <a:ext cx="5200650" cy="1541463"/>
          </a:xfrm>
        </p:spPr>
        <p:txBody>
          <a:bodyPr rtlCol="0">
            <a:normAutofit/>
          </a:bodyPr>
          <a:lstStyle/>
          <a:p>
            <a:pPr algn="r"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Table Row </a:t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  <a:ea typeface="+mj-ea"/>
              </a:rPr>
            </a:br>
            <a:r>
              <a:rPr lang="en-US" dirty="0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Groups</a:t>
            </a:r>
            <a:endParaRPr lang="en-US" dirty="0">
              <a:solidFill>
                <a:schemeClr val="tx2">
                  <a:satMod val="130000"/>
                </a:schemeClr>
              </a:solidFill>
              <a:ea typeface="+mj-ea"/>
            </a:endParaRPr>
          </a:p>
        </p:txBody>
      </p:sp>
      <p:pic>
        <p:nvPicPr>
          <p:cNvPr id="50181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4267200"/>
            <a:ext cx="25685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266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754038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92281" y="189986"/>
            <a:ext cx="9029700" cy="441079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 smtClean="0">
                <a:solidFill>
                  <a:srgbClr val="0070C0"/>
                </a:solidFill>
              </a:rPr>
              <a:t>Example</a:t>
            </a:r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06504" y="1024092"/>
            <a:ext cx="7926386" cy="517064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&lt;table </a:t>
            </a: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cellspacing</a:t>
            </a: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="0" cellpadding="5"&gt;</a:t>
            </a:r>
          </a:p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</a:t>
            </a: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tr&gt;</a:t>
            </a:r>
          </a:p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</a:t>
            </a: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td&gt;&lt;img src="ppt.gif"&gt;&lt;/td&gt;</a:t>
            </a:r>
          </a:p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&lt;td&gt;&lt;a href="lecture1.ppt"&gt;</a:t>
            </a: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Lecture 1</a:t>
            </a: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&lt;/a&gt;&lt;/td&gt;</a:t>
            </a:r>
          </a:p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&lt;/tr</a:t>
            </a: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</a:t>
            </a:r>
          </a:p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&lt;tr&gt;</a:t>
            </a:r>
          </a:p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&lt;td&gt;&lt;img src="ppt.gif"&gt;&lt;/td&gt;</a:t>
            </a:r>
          </a:p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&lt;td&gt;&lt;a href="lecture2.ppt"&gt;Lecture 2&lt;/a&gt;&lt;/td&gt;</a:t>
            </a:r>
          </a:p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&lt;/tr</a:t>
            </a: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</a:t>
            </a:r>
          </a:p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&lt;tr&gt;</a:t>
            </a:r>
          </a:p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&lt;td&gt;&lt;img src="zip.gif"&gt;&lt;/td&gt;</a:t>
            </a:r>
          </a:p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&lt;td&gt;&lt;a href="lecture2-demos.zip"&gt;</a:t>
            </a:r>
          </a:p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Lecture 2 - Demos&lt;/a&gt;&lt;/td&gt;</a:t>
            </a:r>
          </a:p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&lt;/tr</a:t>
            </a: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</a:t>
            </a:r>
          </a:p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&lt;/table&gt;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8687" y="4018119"/>
            <a:ext cx="28003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891987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44551" y="223459"/>
            <a:ext cx="9029700" cy="832610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</a:rPr>
              <a:t>Example</a:t>
            </a:r>
            <a:endParaRPr lang="en-GB" sz="36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11188" y="1066800"/>
            <a:ext cx="7847012" cy="547842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&lt;table</a:t>
            </a: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&lt;colgroup&gt;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&lt;col style="width:100px" /&gt;&lt;col /&gt;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&lt;/colgroup&gt;</a:t>
            </a:r>
            <a:endParaRPr lang="en-US" sz="22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&lt;thead&gt;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</a:t>
            </a: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tr&gt;&lt;</a:t>
            </a: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th&gt;Column 1&lt;/th&gt;&lt;th&gt;Column 2&lt;/th&gt;&lt;/</a:t>
            </a: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tr&gt;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&lt;/thead&gt;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&lt;tfoot&gt;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</a:t>
            </a: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tr&gt;&lt;</a:t>
            </a: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td&gt;Footer 1&lt;/</a:t>
            </a: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td&gt;&lt;</a:t>
            </a: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td&gt;Footer 2&lt;/</a:t>
            </a: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td&gt;&lt;/tr&gt;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&lt;/tfoot&gt;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&lt;tbody&gt;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</a:t>
            </a: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tr&gt;&lt;td&gt;Cell </a:t>
            </a: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1.1&lt;/</a:t>
            </a: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td&gt;&lt;td&gt;Cell </a:t>
            </a: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1.2&lt;/</a:t>
            </a: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td&gt;&lt;/tr&gt;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</a:t>
            </a: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tr&gt;&lt;td&gt;Cell </a:t>
            </a: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2.1&lt;/</a:t>
            </a: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td&gt;&lt;</a:t>
            </a: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td&gt;Cell 2.2&lt;/</a:t>
            </a: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td&gt;&lt;/tr&gt;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&lt;/tbody&gt;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&lt;/table&gt;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819400" y="2291596"/>
            <a:ext cx="2514600" cy="527804"/>
          </a:xfrm>
          <a:prstGeom prst="wedgeRoundRectCallout">
            <a:avLst>
              <a:gd name="adj1" fmla="val -90772"/>
              <a:gd name="adj2" fmla="val 47887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header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2514600" y="3358396"/>
            <a:ext cx="2209800" cy="527804"/>
          </a:xfrm>
          <a:prstGeom prst="wedgeRoundRectCallout">
            <a:avLst>
              <a:gd name="adj1" fmla="val -82311"/>
              <a:gd name="adj2" fmla="val 52581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footer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3581400" y="4425196"/>
            <a:ext cx="4419600" cy="527804"/>
          </a:xfrm>
          <a:prstGeom prst="wedgeRoundRectCallout">
            <a:avLst>
              <a:gd name="adj1" fmla="val -90128"/>
              <a:gd name="adj2" fmla="val 55481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Last comes the body (data)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6934200" y="2209800"/>
            <a:ext cx="990600" cy="527804"/>
          </a:xfrm>
          <a:prstGeom prst="wedgeRoundRectCallout">
            <a:avLst>
              <a:gd name="adj1" fmla="val -88658"/>
              <a:gd name="adj2" fmla="val 74075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th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3352800" y="1224796"/>
            <a:ext cx="2514600" cy="527804"/>
          </a:xfrm>
          <a:prstGeom prst="wedgeRoundRectCallout">
            <a:avLst>
              <a:gd name="adj1" fmla="val -90772"/>
              <a:gd name="adj2" fmla="val 47887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columns</a:t>
            </a:r>
          </a:p>
        </p:txBody>
      </p:sp>
    </p:spTree>
    <p:extLst>
      <p:ext uri="{BB962C8B-B14F-4D97-AF65-F5344CB8AC3E}">
        <p14:creationId xmlns="" xmlns:p14="http://schemas.microsoft.com/office/powerpoint/2010/main" val="8963841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11188" y="1219200"/>
            <a:ext cx="7847012" cy="547842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&lt;table&gt;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&lt;colgroup&gt;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&lt;col style="width:200px" /&gt;&lt;col /&gt;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&lt;/colgroup&gt;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&lt;thead&gt;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&lt;tr&gt;&lt;th&gt;Column 1&lt;/th&gt;&lt;th&gt;Column 2&lt;/th&gt;&lt;/tr&gt;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&lt;/thead&gt;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&lt;tfoot&gt;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&lt;tr&gt;&lt;td&gt;Footer 1&lt;/td&gt;&lt;td&gt;Footer 2&lt;/td&gt;&lt;/tr&gt;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&lt;/tfoot&gt;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&lt;tbody&gt;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&lt;tr&gt;&lt;td&gt;Cell 1.1&lt;/td&gt;&lt;td&gt;Cell 1.2&lt;/td&gt;&lt;/tr&gt;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&lt;tr&gt;&lt;td&gt;Cell 2.1&lt;/td&gt;&lt;td&gt;Cell 2.2&lt;/td&gt;&lt;/tr&gt;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&lt;/tbody&gt;</a:t>
            </a:r>
          </a:p>
          <a:p>
            <a:pPr eaLnBrk="0" hangingPunct="0">
              <a:lnSpc>
                <a:spcPts val="28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&lt;/table&gt;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2514600" y="5029200"/>
            <a:ext cx="4038600" cy="1379101"/>
          </a:xfrm>
          <a:prstGeom prst="wedgeRoundRectCallout">
            <a:avLst>
              <a:gd name="adj1" fmla="val -63389"/>
              <a:gd name="adj2" fmla="val -88754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Although the footer is before the data in the code, it is displayed last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752600"/>
            <a:ext cx="53054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1752600" y="685800"/>
            <a:ext cx="4038600" cy="953453"/>
          </a:xfrm>
          <a:prstGeom prst="wedgeRoundRectCallout">
            <a:avLst>
              <a:gd name="adj1" fmla="val 72723"/>
              <a:gd name="adj2" fmla="val 165503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By default, header text is bold and centered.</a:t>
            </a:r>
          </a:p>
        </p:txBody>
      </p:sp>
    </p:spTree>
    <p:extLst>
      <p:ext uri="{BB962C8B-B14F-4D97-AF65-F5344CB8AC3E}">
        <p14:creationId xmlns="" xmlns:p14="http://schemas.microsoft.com/office/powerpoint/2010/main" val="30675445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189" y="1825624"/>
            <a:ext cx="10310611" cy="457517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&lt;table&gt;</a:t>
            </a:r>
            <a:br>
              <a:rPr lang="en-US" sz="2400" dirty="0" smtClean="0"/>
            </a:br>
            <a:r>
              <a:rPr lang="en-US" sz="2400" dirty="0" smtClean="0"/>
              <a:t>  &lt;</a:t>
            </a:r>
            <a:r>
              <a:rPr lang="en-US" sz="2400" dirty="0" err="1" smtClean="0"/>
              <a:t>colgroup</a:t>
            </a:r>
            <a:r>
              <a:rPr lang="en-US" sz="2400" dirty="0" smtClean="0"/>
              <a:t>&gt;</a:t>
            </a:r>
            <a:br>
              <a:rPr lang="en-US" sz="2400" dirty="0" smtClean="0"/>
            </a:br>
            <a:r>
              <a:rPr lang="en-US" sz="2400" dirty="0" smtClean="0"/>
              <a:t>    &lt;</a:t>
            </a:r>
            <a:r>
              <a:rPr lang="en-US" sz="2400" dirty="0" err="1" smtClean="0"/>
              <a:t>col</a:t>
            </a:r>
            <a:r>
              <a:rPr lang="en-US" sz="2400" dirty="0" smtClean="0"/>
              <a:t> span="2" style="background-</a:t>
            </a:r>
            <a:r>
              <a:rPr lang="en-US" sz="2400" dirty="0" err="1" smtClean="0"/>
              <a:t>color:red</a:t>
            </a:r>
            <a:r>
              <a:rPr lang="en-US" sz="2400" dirty="0" smtClean="0"/>
              <a:t>"&gt;</a:t>
            </a:r>
            <a:br>
              <a:rPr lang="en-US" sz="2400" dirty="0" smtClean="0"/>
            </a:br>
            <a:r>
              <a:rPr lang="en-US" sz="2400" dirty="0" smtClean="0"/>
              <a:t>    &lt;</a:t>
            </a:r>
            <a:r>
              <a:rPr lang="en-US" sz="2400" dirty="0" err="1" smtClean="0"/>
              <a:t>col</a:t>
            </a:r>
            <a:r>
              <a:rPr lang="en-US" sz="2400" dirty="0" smtClean="0"/>
              <a:t> style="background-</a:t>
            </a:r>
            <a:r>
              <a:rPr lang="en-US" sz="2400" dirty="0" err="1" smtClean="0"/>
              <a:t>color:yellow</a:t>
            </a:r>
            <a:r>
              <a:rPr lang="en-US" sz="2400" dirty="0" smtClean="0"/>
              <a:t>"&gt;</a:t>
            </a:r>
            <a:br>
              <a:rPr lang="en-US" sz="2400" dirty="0" smtClean="0"/>
            </a:br>
            <a:r>
              <a:rPr lang="en-US" sz="2400" dirty="0" smtClean="0"/>
              <a:t>  &lt;/</a:t>
            </a:r>
            <a:r>
              <a:rPr lang="en-US" sz="2400" dirty="0" err="1" smtClean="0"/>
              <a:t>colgroup</a:t>
            </a:r>
            <a:r>
              <a:rPr lang="en-US" sz="2400" dirty="0" smtClean="0"/>
              <a:t>&gt;</a:t>
            </a:r>
            <a:br>
              <a:rPr lang="en-US" sz="2400" dirty="0" smtClean="0"/>
            </a:br>
            <a:r>
              <a:rPr lang="en-US" sz="2400" dirty="0" smtClean="0"/>
              <a:t>  &lt;</a:t>
            </a:r>
            <a:r>
              <a:rPr lang="en-US" sz="2400" dirty="0" err="1" smtClean="0"/>
              <a:t>tr</a:t>
            </a:r>
            <a:r>
              <a:rPr lang="en-US" sz="2400" dirty="0" smtClean="0"/>
              <a:t>&gt;</a:t>
            </a:r>
            <a:br>
              <a:rPr lang="en-US" sz="2400" dirty="0" smtClean="0"/>
            </a:br>
            <a:r>
              <a:rPr lang="en-US" sz="2400" dirty="0" smtClean="0"/>
              <a:t>    &lt;</a:t>
            </a:r>
            <a:r>
              <a:rPr lang="en-US" sz="2400" dirty="0" err="1" smtClean="0"/>
              <a:t>th</a:t>
            </a:r>
            <a:r>
              <a:rPr lang="en-US" sz="2400" dirty="0" smtClean="0"/>
              <a:t>&gt;ISBN&lt;/</a:t>
            </a:r>
            <a:r>
              <a:rPr lang="en-US" sz="2400" dirty="0" err="1" smtClean="0"/>
              <a:t>th</a:t>
            </a:r>
            <a:r>
              <a:rPr lang="en-US" sz="2400" dirty="0" smtClean="0"/>
              <a:t>&gt;</a:t>
            </a:r>
            <a:br>
              <a:rPr lang="en-US" sz="2400" dirty="0" smtClean="0"/>
            </a:br>
            <a:r>
              <a:rPr lang="en-US" sz="2400" dirty="0" smtClean="0"/>
              <a:t>    &lt;</a:t>
            </a:r>
            <a:r>
              <a:rPr lang="en-US" sz="2400" dirty="0" err="1" smtClean="0"/>
              <a:t>th</a:t>
            </a:r>
            <a:r>
              <a:rPr lang="en-US" sz="2400" dirty="0" smtClean="0"/>
              <a:t>&gt;Title&lt;/</a:t>
            </a:r>
            <a:r>
              <a:rPr lang="en-US" sz="2400" dirty="0" err="1" smtClean="0"/>
              <a:t>th</a:t>
            </a:r>
            <a:r>
              <a:rPr lang="en-US" sz="2400" dirty="0" smtClean="0"/>
              <a:t>&gt;</a:t>
            </a:r>
            <a:br>
              <a:rPr lang="en-US" sz="2400" dirty="0" smtClean="0"/>
            </a:br>
            <a:r>
              <a:rPr lang="en-US" sz="2400" dirty="0" smtClean="0"/>
              <a:t>    &lt;</a:t>
            </a:r>
            <a:r>
              <a:rPr lang="en-US" sz="2400" dirty="0" err="1" smtClean="0"/>
              <a:t>th</a:t>
            </a:r>
            <a:r>
              <a:rPr lang="en-US" sz="2400" dirty="0" smtClean="0"/>
              <a:t>&gt;Price&lt;/</a:t>
            </a:r>
            <a:r>
              <a:rPr lang="en-US" sz="2400" dirty="0" err="1" smtClean="0"/>
              <a:t>th</a:t>
            </a:r>
            <a:r>
              <a:rPr lang="en-US" sz="2400" dirty="0" smtClean="0"/>
              <a:t>&gt;</a:t>
            </a:r>
            <a:br>
              <a:rPr lang="en-US" sz="2400" dirty="0" smtClean="0"/>
            </a:br>
            <a:r>
              <a:rPr lang="en-US" sz="2400" dirty="0" smtClean="0"/>
              <a:t>  &lt;/</a:t>
            </a:r>
            <a:r>
              <a:rPr lang="en-US" sz="2400" dirty="0" err="1" smtClean="0"/>
              <a:t>tr</a:t>
            </a:r>
            <a:r>
              <a:rPr lang="en-US" sz="2400" dirty="0" smtClean="0"/>
              <a:t>&gt;</a:t>
            </a:r>
            <a:br>
              <a:rPr lang="en-US" sz="2400" dirty="0" smtClean="0"/>
            </a:br>
            <a:r>
              <a:rPr lang="en-US" sz="2400" dirty="0" smtClean="0"/>
              <a:t>  &lt;</a:t>
            </a:r>
            <a:r>
              <a:rPr lang="en-US" sz="2400" dirty="0" err="1" smtClean="0"/>
              <a:t>tr</a:t>
            </a:r>
            <a:r>
              <a:rPr lang="en-US" sz="2400" dirty="0" smtClean="0"/>
              <a:t>&gt;</a:t>
            </a:r>
            <a:br>
              <a:rPr lang="en-US" sz="2400" dirty="0" smtClean="0"/>
            </a:br>
            <a:r>
              <a:rPr lang="en-US" sz="2400" dirty="0" smtClean="0"/>
              <a:t>    &lt;td&gt;3476896&lt;/td&gt;</a:t>
            </a:r>
            <a:br>
              <a:rPr lang="en-US" sz="2400" dirty="0" smtClean="0"/>
            </a:br>
            <a:r>
              <a:rPr lang="en-US" sz="2400" dirty="0" smtClean="0"/>
              <a:t>    &lt;td&gt;My first HTML&lt;/td&gt;</a:t>
            </a:r>
            <a:br>
              <a:rPr lang="en-US" sz="2400" dirty="0" smtClean="0"/>
            </a:br>
            <a:r>
              <a:rPr lang="en-US" sz="2400" dirty="0" smtClean="0"/>
              <a:t>    &lt;td&gt;$53&lt;/td&gt;</a:t>
            </a:r>
            <a:br>
              <a:rPr lang="en-US" sz="2400" dirty="0" smtClean="0"/>
            </a:br>
            <a:r>
              <a:rPr lang="en-US" sz="2400" dirty="0" smtClean="0"/>
              <a:t>  &lt;/</a:t>
            </a:r>
            <a:r>
              <a:rPr lang="en-US" sz="2400" dirty="0" err="1" smtClean="0"/>
              <a:t>tr</a:t>
            </a:r>
            <a:r>
              <a:rPr lang="en-US" sz="2400" dirty="0" smtClean="0"/>
              <a:t>&gt;</a:t>
            </a:r>
            <a:br>
              <a:rPr lang="en-US" sz="2400" dirty="0" smtClean="0"/>
            </a:br>
            <a:r>
              <a:rPr lang="en-US" sz="2400" dirty="0" smtClean="0"/>
              <a:t>&lt;/table&gt;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noProof="1" smtClean="0">
                <a:latin typeface="Consolas" pitchFamily="49" charset="0"/>
                <a:cs typeface="Consolas" pitchFamily="49" charset="0"/>
              </a:rPr>
              <a:t>&lt;colgroup&gt;</a:t>
            </a:r>
            <a:endParaRPr lang="en-US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4438" y="3121585"/>
            <a:ext cx="3326684" cy="137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011239"/>
          </a:xfrm>
        </p:spPr>
        <p:txBody>
          <a:bodyPr/>
          <a:lstStyle/>
          <a:p>
            <a:pPr algn="ctr"/>
            <a:r>
              <a:rPr lang="en-GB" b="1" dirty="0" smtClean="0"/>
              <a:t>Tables</a:t>
            </a:r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987379" y="1518359"/>
            <a:ext cx="896798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/>
              <a:t>Table data “cells” (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&lt;td&gt;</a:t>
            </a:r>
            <a:r>
              <a:rPr lang="en-US" sz="2400" dirty="0"/>
              <a:t>) can contain nested tables (tables within tables):</a:t>
            </a:r>
            <a:endParaRPr lang="en-US" sz="2400" dirty="0">
              <a:latin typeface="Courier New" pitchFamily="49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87379" y="2294622"/>
            <a:ext cx="7993063" cy="442685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&lt;table&gt;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&lt;tr&gt;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&lt;td&gt;Contact:&lt;/td&gt;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&lt;td&gt;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&lt;table&gt;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&lt;tr&gt;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&lt;td&gt;First Name&lt;/td&gt;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&lt;td&gt;Last Name&lt;/td&gt;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&lt;/tr&gt;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&lt;/table&gt;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&lt;/td&gt;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&lt;/tr&gt;</a:t>
            </a:r>
          </a:p>
          <a:p>
            <a:pPr eaLnBrk="0" hangingPunct="0">
              <a:lnSpc>
                <a:spcPts val="26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&lt;/table&gt;</a:t>
            </a:r>
            <a:endParaRPr lang="en-US" sz="22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7804" y="4142472"/>
            <a:ext cx="30956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045842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Overview of Forms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219200"/>
            <a:ext cx="73914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000">
                <a:latin typeface="Gill Sans MT" panose="020B0502020104020203" pitchFamily="34" charset="0"/>
                <a:cs typeface="Times New Roman" panose="02020603050405020304" pitchFamily="18" charset="0"/>
              </a:rPr>
              <a:t>Form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ill Sans MT" panose="020B0502020104020203" pitchFamily="34" charset="0"/>
                <a:cs typeface="Times New Roman" panose="02020603050405020304" pitchFamily="18" charset="0"/>
              </a:rPr>
              <a:t>An HTML element that </a:t>
            </a:r>
            <a:br>
              <a:rPr lang="en-US" altLang="en-US" smtClean="0">
                <a:latin typeface="Gill Sans MT" panose="020B0502020104020203" pitchFamily="34" charset="0"/>
                <a:cs typeface="Times New Roman" panose="02020603050405020304" pitchFamily="18" charset="0"/>
              </a:rPr>
            </a:br>
            <a:r>
              <a:rPr lang="en-US" altLang="en-US" smtClean="0">
                <a:latin typeface="Gill Sans MT" panose="020B0502020104020203" pitchFamily="34" charset="0"/>
                <a:cs typeface="Times New Roman" panose="02020603050405020304" pitchFamily="18" charset="0"/>
              </a:rPr>
              <a:t>contains and organizes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smtClean="0">
                <a:latin typeface="Gill Sans MT" panose="020B0502020104020203" pitchFamily="34" charset="0"/>
                <a:cs typeface="Times New Roman" panose="02020603050405020304" pitchFamily="18" charset="0"/>
              </a:rPr>
              <a:t>form controls </a:t>
            </a:r>
            <a:r>
              <a:rPr lang="en-US" altLang="en-US" smtClean="0">
                <a:latin typeface="Gill Sans MT" panose="020B0502020104020203" pitchFamily="34" charset="0"/>
                <a:cs typeface="Times New Roman" panose="02020603050405020304" pitchFamily="18" charset="0"/>
              </a:rPr>
              <a:t>such as</a:t>
            </a:r>
            <a:r>
              <a:rPr lang="en-US" altLang="en-US" sz="1100">
                <a:latin typeface="Gill Sans MT" panose="020B0502020104020203" pitchFamily="34" charset="0"/>
                <a:cs typeface="Times New Roman" panose="02020603050405020304" pitchFamily="18" charset="0"/>
              </a:rPr>
              <a:t/>
            </a:r>
            <a:br>
              <a:rPr lang="en-US" altLang="en-US" sz="1100">
                <a:latin typeface="Gill Sans MT" panose="020B0502020104020203" pitchFamily="34" charset="0"/>
                <a:cs typeface="Times New Roman" panose="02020603050405020304" pitchFamily="18" charset="0"/>
              </a:rPr>
            </a:br>
            <a:r>
              <a:rPr lang="en-US" altLang="en-US" sz="1100">
                <a:latin typeface="Gill Sans MT" panose="020B0502020104020203" pitchFamily="34" charset="0"/>
                <a:cs typeface="Times New Roman" panose="02020603050405020304" pitchFamily="18" charset="0"/>
              </a:rPr>
              <a:t/>
            </a:r>
            <a:br>
              <a:rPr lang="en-US" altLang="en-US" sz="1100">
                <a:latin typeface="Gill Sans MT" panose="020B0502020104020203" pitchFamily="34" charset="0"/>
                <a:cs typeface="Times New Roman" panose="02020603050405020304" pitchFamily="18" charset="0"/>
              </a:rPr>
            </a:br>
            <a:r>
              <a:rPr lang="en-US" altLang="en-US" sz="1100">
                <a:latin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mtClean="0">
                <a:latin typeface="Gill Sans MT" panose="020B0502020104020203" pitchFamily="34" charset="0"/>
                <a:cs typeface="Times New Roman" panose="02020603050405020304" pitchFamily="18" charset="0"/>
              </a:rPr>
              <a:t>text boxes, </a:t>
            </a:r>
            <a:br>
              <a:rPr lang="en-US" altLang="en-US" smtClean="0">
                <a:latin typeface="Gill Sans MT" panose="020B0502020104020203" pitchFamily="34" charset="0"/>
                <a:cs typeface="Times New Roman" panose="02020603050405020304" pitchFamily="18" charset="0"/>
              </a:rPr>
            </a:br>
            <a:r>
              <a:rPr lang="en-US" altLang="en-US" smtClean="0">
                <a:latin typeface="Gill Sans MT" panose="020B0502020104020203" pitchFamily="34" charset="0"/>
                <a:cs typeface="Times New Roman" panose="02020603050405020304" pitchFamily="18" charset="0"/>
              </a:rPr>
              <a:t> check boxes, </a:t>
            </a:r>
            <a:br>
              <a:rPr lang="en-US" altLang="en-US" smtClean="0">
                <a:latin typeface="Gill Sans MT" panose="020B0502020104020203" pitchFamily="34" charset="0"/>
                <a:cs typeface="Times New Roman" panose="02020603050405020304" pitchFamily="18" charset="0"/>
              </a:rPr>
            </a:br>
            <a:r>
              <a:rPr lang="en-US" altLang="en-US" smtClean="0">
                <a:latin typeface="Gill Sans MT" panose="020B0502020104020203" pitchFamily="34" charset="0"/>
                <a:cs typeface="Times New Roman" panose="02020603050405020304" pitchFamily="18" charset="0"/>
              </a:rPr>
              <a:t> and buttons </a:t>
            </a:r>
            <a:r>
              <a:rPr lang="en-US" altLang="en-US" sz="1100">
                <a:latin typeface="Gill Sans MT" panose="020B0502020104020203" pitchFamily="34" charset="0"/>
                <a:cs typeface="Times New Roman" panose="02020603050405020304" pitchFamily="18" charset="0"/>
              </a:rPr>
              <a:t/>
            </a:r>
            <a:br>
              <a:rPr lang="en-US" altLang="en-US" sz="1100">
                <a:latin typeface="Gill Sans MT" panose="020B0502020104020203" pitchFamily="34" charset="0"/>
                <a:cs typeface="Times New Roman" panose="02020603050405020304" pitchFamily="18" charset="0"/>
              </a:rPr>
            </a:br>
            <a:r>
              <a:rPr lang="en-US" altLang="en-US" sz="1100">
                <a:latin typeface="Gill Sans MT" panose="020B0502020104020203" pitchFamily="34" charset="0"/>
                <a:cs typeface="Times New Roman" panose="02020603050405020304" pitchFamily="18" charset="0"/>
              </a:rPr>
              <a:t/>
            </a:r>
            <a:br>
              <a:rPr lang="en-US" altLang="en-US" sz="1100">
                <a:latin typeface="Gill Sans MT" panose="020B0502020104020203" pitchFamily="34" charset="0"/>
                <a:cs typeface="Times New Roman" panose="02020603050405020304" pitchFamily="18" charset="0"/>
              </a:rPr>
            </a:br>
            <a:r>
              <a:rPr lang="en-US" altLang="en-US" smtClean="0">
                <a:latin typeface="Gill Sans MT" panose="020B0502020104020203" pitchFamily="34" charset="0"/>
                <a:cs typeface="Times New Roman" panose="02020603050405020304" pitchFamily="18" charset="0"/>
              </a:rPr>
              <a:t>that can accept information from website visitors. 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0137775" y="6305550"/>
            <a:ext cx="457200" cy="4762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8DF3EE-9F48-4FC5-AC2F-2C38E15185A5}" type="slidenum">
              <a:rPr lang="en-US" altLang="en-US" sz="1200">
                <a:solidFill>
                  <a:srgbClr val="17375E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>
              <a:solidFill>
                <a:srgbClr val="17375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5474" name="Picture 2" descr="Figure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641476"/>
            <a:ext cx="2743200" cy="23526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524778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192088"/>
            <a:ext cx="9034463" cy="874712"/>
          </a:xfrm>
        </p:spPr>
        <p:txBody>
          <a:bodyPr rtlCol="0">
            <a:normAutofit/>
          </a:bodyPr>
          <a:lstStyle/>
          <a:p>
            <a:pPr algn="r">
              <a:defRPr/>
            </a:pPr>
            <a:r>
              <a:rPr lang="en-US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Two Components of Using Forms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352800" y="1447800"/>
            <a:ext cx="6172200" cy="4191000"/>
          </a:xfrm>
        </p:spPr>
        <p:txBody>
          <a:bodyPr/>
          <a:lstStyle/>
          <a:p>
            <a:pPr marL="514350" indent="-514350">
              <a:buNone/>
            </a:pPr>
            <a:r>
              <a:rPr lang="en-US" altLang="en-US">
                <a:latin typeface="Gill Sans MT" panose="020B0502020104020203" pitchFamily="34" charset="0"/>
                <a:cs typeface="Times New Roman" panose="02020603050405020304" pitchFamily="18" charset="0"/>
              </a:rPr>
              <a:t>1.  The HTML form</a:t>
            </a:r>
          </a:p>
          <a:p>
            <a:pPr marL="914400" lvl="1" indent="-514350">
              <a:buNone/>
            </a:pPr>
            <a:r>
              <a:rPr lang="en-US" altLang="en-US">
                <a:latin typeface="Gill Sans MT" panose="020B0502020104020203" pitchFamily="34" charset="0"/>
                <a:cs typeface="Times New Roman" panose="02020603050405020304" pitchFamily="18" charset="0"/>
              </a:rPr>
              <a:t>  -- the web page user interface </a:t>
            </a:r>
            <a:r>
              <a:rPr lang="en-US" altLang="en-US" sz="800">
                <a:latin typeface="Gill Sans MT" panose="020B0502020104020203" pitchFamily="34" charset="0"/>
                <a:cs typeface="Times New Roman" panose="02020603050405020304" pitchFamily="18" charset="0"/>
              </a:rPr>
              <a:t/>
            </a:r>
            <a:br>
              <a:rPr lang="en-US" altLang="en-US" sz="800">
                <a:latin typeface="Gill Sans MT" panose="020B0502020104020203" pitchFamily="34" charset="0"/>
                <a:cs typeface="Times New Roman" panose="02020603050405020304" pitchFamily="18" charset="0"/>
              </a:rPr>
            </a:br>
            <a:endParaRPr lang="en-US" altLang="en-US" sz="800"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r>
              <a:rPr lang="en-US" altLang="en-US">
                <a:latin typeface="Gill Sans MT" panose="020B0502020104020203" pitchFamily="34" charset="0"/>
                <a:cs typeface="Times New Roman" panose="02020603050405020304" pitchFamily="18" charset="0"/>
              </a:rPr>
              <a:t>and </a:t>
            </a:r>
            <a:r>
              <a:rPr lang="en-US" altLang="en-US" sz="800">
                <a:latin typeface="Gill Sans MT" panose="020B0502020104020203" pitchFamily="34" charset="0"/>
                <a:cs typeface="Times New Roman" panose="02020603050405020304" pitchFamily="18" charset="0"/>
              </a:rPr>
              <a:t/>
            </a:r>
            <a:br>
              <a:rPr lang="en-US" altLang="en-US" sz="800">
                <a:latin typeface="Gill Sans MT" panose="020B0502020104020203" pitchFamily="34" charset="0"/>
                <a:cs typeface="Times New Roman" panose="02020603050405020304" pitchFamily="18" charset="0"/>
              </a:rPr>
            </a:br>
            <a:endParaRPr lang="en-US" altLang="en-US" sz="800"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r>
              <a:rPr lang="en-US" altLang="en-US">
                <a:latin typeface="Gill Sans MT" panose="020B0502020104020203" pitchFamily="34" charset="0"/>
                <a:cs typeface="Times New Roman" panose="02020603050405020304" pitchFamily="18" charset="0"/>
              </a:rPr>
              <a:t>2.  The server-side processing</a:t>
            </a:r>
            <a:r>
              <a:rPr lang="en-US" altLang="en-US" sz="800">
                <a:latin typeface="Gill Sans MT" panose="020B0502020104020203" pitchFamily="34" charset="0"/>
                <a:cs typeface="Times New Roman" panose="02020603050405020304" pitchFamily="18" charset="0"/>
              </a:rPr>
              <a:t/>
            </a:r>
            <a:br>
              <a:rPr lang="en-US" altLang="en-US" sz="800">
                <a:latin typeface="Gill Sans MT" panose="020B0502020104020203" pitchFamily="34" charset="0"/>
                <a:cs typeface="Times New Roman" panose="02020603050405020304" pitchFamily="18" charset="0"/>
              </a:rPr>
            </a:br>
            <a:endParaRPr lang="en-US" altLang="en-US" sz="800"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914400" lvl="1" indent="-514350">
              <a:buNone/>
            </a:pPr>
            <a:r>
              <a:rPr lang="en-US" altLang="en-US" sz="800">
                <a:latin typeface="Gill Sans MT" panose="020B0502020104020203" pitchFamily="34" charset="0"/>
                <a:cs typeface="Times New Roman" panose="02020603050405020304" pitchFamily="18" charset="0"/>
              </a:rPr>
              <a:t>	</a:t>
            </a:r>
            <a:br>
              <a:rPr lang="en-US" altLang="en-US" sz="800">
                <a:latin typeface="Gill Sans MT" panose="020B0502020104020203" pitchFamily="34" charset="0"/>
                <a:cs typeface="Times New Roman" panose="02020603050405020304" pitchFamily="18" charset="0"/>
              </a:rPr>
            </a:br>
            <a:r>
              <a:rPr lang="en-US" altLang="en-US" sz="800">
                <a:latin typeface="Gill Sans MT" panose="020B0502020104020203" pitchFamily="34" charset="0"/>
                <a:cs typeface="Times New Roman" panose="02020603050405020304" pitchFamily="18" charset="0"/>
              </a:rPr>
              <a:t/>
            </a:r>
            <a:br>
              <a:rPr lang="en-US" altLang="en-US" sz="800">
                <a:latin typeface="Gill Sans MT" panose="020B0502020104020203" pitchFamily="34" charset="0"/>
                <a:cs typeface="Times New Roman" panose="02020603050405020304" pitchFamily="18" charset="0"/>
              </a:rPr>
            </a:br>
            <a:r>
              <a:rPr lang="en-US" altLang="en-US">
                <a:latin typeface="Gill Sans MT" panose="020B0502020104020203" pitchFamily="34" charset="0"/>
                <a:cs typeface="Times New Roman" panose="02020603050405020304" pitchFamily="18" charset="0"/>
              </a:rPr>
              <a:t>Server-side processing works with the form data and sends e-mail, writes to a text file, updates a database, or performs some other type of processing on the server.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0137775" y="6305550"/>
            <a:ext cx="457200" cy="4762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A251B0-B480-4CD2-99AB-00EDC4206926}" type="slidenum">
              <a:rPr lang="en-US" altLang="en-US" sz="1200">
                <a:solidFill>
                  <a:srgbClr val="17375E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>
              <a:solidFill>
                <a:srgbClr val="17375E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04413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5463" y="391532"/>
            <a:ext cx="9029700" cy="678064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HTML Tables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990600"/>
            <a:ext cx="6934200" cy="3581400"/>
          </a:xfrm>
        </p:spPr>
        <p:txBody>
          <a:bodyPr rtlCol="0">
            <a:normAutofit lnSpcReduction="10000"/>
          </a:bodyPr>
          <a:lstStyle/>
          <a:p>
            <a:pPr marL="365125" indent="-282575" eaLnBrk="1" fontAlgn="auto" hangingPunct="1">
              <a:lnSpc>
                <a:spcPct val="90000"/>
              </a:lnSpc>
              <a:spcAft>
                <a:spcPts val="0"/>
              </a:spcAft>
              <a:buFont typeface="Wingdings 2" charset="0"/>
              <a:buChar char=""/>
              <a:defRPr/>
            </a:pPr>
            <a:r>
              <a:rPr lang="en-US" sz="2800" dirty="0" smtClean="0">
                <a:latin typeface="Gill Sans MT" charset="0"/>
                <a:ea typeface="+mn-ea"/>
              </a:rPr>
              <a:t>&lt;table&gt; </a:t>
            </a:r>
            <a:br>
              <a:rPr lang="en-US" sz="2800" dirty="0" smtClean="0">
                <a:latin typeface="Gill Sans MT" charset="0"/>
                <a:ea typeface="+mn-ea"/>
              </a:rPr>
            </a:br>
            <a:r>
              <a:rPr lang="en-US" sz="2400" dirty="0" smtClean="0">
                <a:latin typeface="Gill Sans MT" charset="0"/>
                <a:ea typeface="+mn-ea"/>
              </a:rPr>
              <a:t>Contains the </a:t>
            </a:r>
            <a:r>
              <a:rPr lang="en-US" sz="2400" dirty="0" smtClean="0">
                <a:solidFill>
                  <a:srgbClr val="FF0000"/>
                </a:solidFill>
                <a:latin typeface="Gill Sans MT" charset="0"/>
                <a:ea typeface="+mn-ea"/>
              </a:rPr>
              <a:t>table</a:t>
            </a:r>
            <a:r>
              <a:rPr lang="en-US" sz="2400" dirty="0" smtClean="0">
                <a:latin typeface="Gill Sans MT" charset="0"/>
                <a:ea typeface="+mn-ea"/>
              </a:rPr>
              <a:t> and end with &lt;/table&gt;</a:t>
            </a:r>
          </a:p>
          <a:p>
            <a:pPr marL="82550" indent="0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2400" dirty="0" smtClean="0">
                <a:latin typeface="Gill Sans MT" charset="0"/>
                <a:ea typeface="+mn-ea"/>
              </a:rPr>
              <a:t>   </a:t>
            </a:r>
          </a:p>
          <a:p>
            <a:pPr marL="365125" indent="-282575" eaLnBrk="1" fontAlgn="auto" hangingPunct="1">
              <a:lnSpc>
                <a:spcPct val="90000"/>
              </a:lnSpc>
              <a:spcAft>
                <a:spcPts val="0"/>
              </a:spcAft>
              <a:buFont typeface="Wingdings 2" charset="0"/>
              <a:buChar char=""/>
              <a:defRPr/>
            </a:pPr>
            <a:r>
              <a:rPr lang="en-US" sz="2800" dirty="0" smtClean="0">
                <a:latin typeface="Gill Sans MT" charset="0"/>
                <a:ea typeface="+mn-ea"/>
              </a:rPr>
              <a:t>&lt;</a:t>
            </a:r>
            <a:r>
              <a:rPr lang="en-US" sz="2800" dirty="0" err="1" smtClean="0">
                <a:latin typeface="Gill Sans MT" charset="0"/>
                <a:ea typeface="+mn-ea"/>
              </a:rPr>
              <a:t>tr</a:t>
            </a:r>
            <a:r>
              <a:rPr lang="en-US" sz="2800" dirty="0" smtClean="0">
                <a:latin typeface="Gill Sans MT" charset="0"/>
                <a:ea typeface="+mn-ea"/>
              </a:rPr>
              <a:t>&gt;</a:t>
            </a:r>
            <a:br>
              <a:rPr lang="en-US" sz="2800" dirty="0" smtClean="0">
                <a:latin typeface="Gill Sans MT" charset="0"/>
                <a:ea typeface="+mn-ea"/>
              </a:rPr>
            </a:br>
            <a:r>
              <a:rPr lang="en-US" sz="2400" dirty="0" smtClean="0">
                <a:latin typeface="Gill Sans MT" charset="0"/>
                <a:ea typeface="+mn-ea"/>
              </a:rPr>
              <a:t>Contains a </a:t>
            </a:r>
            <a:r>
              <a:rPr lang="en-US" sz="2400" dirty="0" smtClean="0">
                <a:solidFill>
                  <a:srgbClr val="FF0000"/>
                </a:solidFill>
                <a:latin typeface="Gill Sans MT" charset="0"/>
                <a:ea typeface="+mn-ea"/>
              </a:rPr>
              <a:t>table row </a:t>
            </a:r>
            <a:r>
              <a:rPr lang="en-US" sz="2400" dirty="0" smtClean="0">
                <a:latin typeface="Gill Sans MT" charset="0"/>
                <a:ea typeface="+mn-ea"/>
              </a:rPr>
              <a:t>and end with &lt;/</a:t>
            </a:r>
            <a:r>
              <a:rPr lang="en-US" sz="2400" dirty="0" err="1" smtClean="0">
                <a:latin typeface="Gill Sans MT" charset="0"/>
                <a:ea typeface="+mn-ea"/>
              </a:rPr>
              <a:t>tr</a:t>
            </a:r>
            <a:r>
              <a:rPr lang="en-US" sz="2400" dirty="0" smtClean="0">
                <a:latin typeface="Gill Sans MT" charset="0"/>
                <a:ea typeface="+mn-ea"/>
              </a:rPr>
              <a:t>&gt;</a:t>
            </a:r>
            <a:br>
              <a:rPr lang="en-US" sz="2400" dirty="0" smtClean="0">
                <a:latin typeface="Gill Sans MT" charset="0"/>
                <a:ea typeface="+mn-ea"/>
              </a:rPr>
            </a:br>
            <a:endParaRPr lang="en-US" sz="2400" dirty="0" smtClean="0">
              <a:latin typeface="Gill Sans MT" charset="0"/>
              <a:ea typeface="+mn-ea"/>
            </a:endParaRPr>
          </a:p>
          <a:p>
            <a:pPr marL="365125" indent="-282575" eaLnBrk="1" fontAlgn="auto" hangingPunct="1">
              <a:lnSpc>
                <a:spcPct val="90000"/>
              </a:lnSpc>
              <a:spcAft>
                <a:spcPts val="0"/>
              </a:spcAft>
              <a:buFont typeface="Wingdings 2" charset="0"/>
              <a:buChar char=""/>
              <a:defRPr/>
            </a:pPr>
            <a:r>
              <a:rPr lang="en-US" sz="2800" dirty="0" smtClean="0">
                <a:latin typeface="Gill Sans MT" charset="0"/>
                <a:ea typeface="+mn-ea"/>
              </a:rPr>
              <a:t>&lt;td&gt;</a:t>
            </a:r>
            <a:br>
              <a:rPr lang="en-US" sz="2800" dirty="0" smtClean="0">
                <a:latin typeface="Gill Sans MT" charset="0"/>
                <a:ea typeface="+mn-ea"/>
              </a:rPr>
            </a:br>
            <a:r>
              <a:rPr lang="en-US" sz="2400" dirty="0" smtClean="0">
                <a:latin typeface="Gill Sans MT" charset="0"/>
                <a:ea typeface="+mn-ea"/>
              </a:rPr>
              <a:t>Contains a </a:t>
            </a:r>
            <a:r>
              <a:rPr lang="en-US" sz="2400" dirty="0" smtClean="0">
                <a:solidFill>
                  <a:srgbClr val="FF0000"/>
                </a:solidFill>
                <a:latin typeface="Gill Sans MT" charset="0"/>
                <a:ea typeface="+mn-ea"/>
              </a:rPr>
              <a:t>table data cell </a:t>
            </a:r>
            <a:r>
              <a:rPr lang="en-US" sz="2400" dirty="0" smtClean="0">
                <a:latin typeface="Gill Sans MT" charset="0"/>
                <a:ea typeface="+mn-ea"/>
              </a:rPr>
              <a:t>and end with &lt;/td&gt;. The table cell can contain text, graphics and other HTML elements.</a:t>
            </a:r>
          </a:p>
        </p:txBody>
      </p:sp>
      <p:pic>
        <p:nvPicPr>
          <p:cNvPr id="9" name="Picture 2" descr="Figure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029"/>
          <a:stretch>
            <a:fillRect/>
          </a:stretch>
        </p:blipFill>
        <p:spPr bwMode="auto">
          <a:xfrm>
            <a:off x="2743200" y="4983163"/>
            <a:ext cx="3379788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59799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2441575" y="0"/>
            <a:ext cx="8229600" cy="762000"/>
          </a:xfrm>
        </p:spPr>
        <p:txBody>
          <a:bodyPr rtlCol="0">
            <a:normAutofit/>
          </a:bodyPr>
          <a:lstStyle/>
          <a:p>
            <a:pPr algn="r"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HTML Using Forms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914400"/>
            <a:ext cx="8229600" cy="5410200"/>
          </a:xfrm>
        </p:spPr>
        <p:txBody>
          <a:bodyPr rtlCol="0">
            <a:normAutofit fontScale="92500" lnSpcReduction="20000"/>
          </a:bodyPr>
          <a:lstStyle/>
          <a:p>
            <a:pPr>
              <a:buFont typeface="Arial"/>
              <a:buChar char="•"/>
              <a:defRPr/>
            </a:pPr>
            <a:r>
              <a:rPr lang="en-US" dirty="0" smtClean="0">
                <a:latin typeface="Times New Roman" charset="0"/>
                <a:ea typeface="+mn-ea"/>
                <a:cs typeface="Times New Roman" charset="0"/>
              </a:rPr>
              <a:t>&lt;form&gt;</a:t>
            </a:r>
            <a:endParaRPr lang="en-US" dirty="0" smtClean="0">
              <a:latin typeface="Gill Sans MT" charset="0"/>
              <a:ea typeface="+mn-ea"/>
            </a:endParaRPr>
          </a:p>
          <a:p>
            <a:pPr lvl="1">
              <a:buFont typeface="Arial"/>
              <a:buChar char="–"/>
              <a:defRPr/>
            </a:pPr>
            <a:r>
              <a:rPr lang="en-US" sz="1800" dirty="0">
                <a:latin typeface="Gill Sans MT" charset="0"/>
              </a:rPr>
              <a:t>Contains the form elements on a web page</a:t>
            </a:r>
          </a:p>
          <a:p>
            <a:pPr lvl="1">
              <a:buFont typeface="Arial"/>
              <a:buChar char="–"/>
              <a:defRPr/>
            </a:pPr>
            <a:r>
              <a:rPr lang="en-US" sz="1800" dirty="0">
                <a:latin typeface="Gill Sans MT" charset="0"/>
              </a:rPr>
              <a:t>Container tag ends with &lt;/form&gt;</a:t>
            </a:r>
          </a:p>
          <a:p>
            <a:pPr lvl="1">
              <a:buFont typeface="Arial"/>
              <a:buChar char="–"/>
              <a:defRPr/>
            </a:pPr>
            <a:r>
              <a:rPr lang="en-US" sz="1800" dirty="0">
                <a:latin typeface="Gill Sans MT" charset="0"/>
              </a:rPr>
              <a:t>Form elements cannot be nested inside each other</a:t>
            </a:r>
          </a:p>
          <a:p>
            <a:pPr>
              <a:buFont typeface="Arial"/>
              <a:buChar char="•"/>
              <a:defRPr/>
            </a:pPr>
            <a:r>
              <a:rPr lang="en-US" dirty="0" smtClean="0">
                <a:latin typeface="Times New Roman" charset="0"/>
                <a:ea typeface="+mn-ea"/>
                <a:cs typeface="Times New Roman" charset="0"/>
              </a:rPr>
              <a:t>&lt;input&gt;</a:t>
            </a:r>
            <a:endParaRPr lang="en-US" dirty="0" smtClean="0">
              <a:latin typeface="Gill Sans MT" charset="0"/>
              <a:ea typeface="+mn-ea"/>
            </a:endParaRPr>
          </a:p>
          <a:p>
            <a:pPr lvl="1">
              <a:buFont typeface="Arial"/>
              <a:buChar char="–"/>
              <a:defRPr/>
            </a:pPr>
            <a:r>
              <a:rPr lang="en-US" sz="1800" dirty="0">
                <a:latin typeface="Gill Sans MT" charset="0"/>
              </a:rPr>
              <a:t>Configures a variety of form elements including text boxes, radio buttons, check boxes, and buttons</a:t>
            </a:r>
          </a:p>
          <a:p>
            <a:pPr lvl="1">
              <a:buFont typeface="Arial"/>
              <a:buChar char="–"/>
              <a:defRPr/>
            </a:pPr>
            <a:r>
              <a:rPr lang="en-US" sz="1800" dirty="0">
                <a:latin typeface="Gill Sans MT" charset="0"/>
              </a:rPr>
              <a:t>Stand alone tag</a:t>
            </a:r>
          </a:p>
          <a:p>
            <a:pPr>
              <a:buFont typeface="Arial"/>
              <a:buChar char="•"/>
              <a:defRPr/>
            </a:pPr>
            <a:r>
              <a:rPr lang="en-US" dirty="0" smtClean="0">
                <a:latin typeface="Times New Roman" charset="0"/>
                <a:ea typeface="+mn-ea"/>
                <a:cs typeface="Times New Roman" charset="0"/>
              </a:rPr>
              <a:t>&lt;</a:t>
            </a:r>
            <a:r>
              <a:rPr lang="en-US" dirty="0" err="1" smtClean="0">
                <a:latin typeface="Times New Roman" charset="0"/>
                <a:ea typeface="+mn-ea"/>
                <a:cs typeface="Times New Roman" charset="0"/>
              </a:rPr>
              <a:t>textarea</a:t>
            </a:r>
            <a:r>
              <a:rPr lang="en-US" dirty="0" smtClean="0">
                <a:latin typeface="Times New Roman" charset="0"/>
                <a:ea typeface="+mn-ea"/>
                <a:cs typeface="Times New Roman" charset="0"/>
              </a:rPr>
              <a:t>&gt;</a:t>
            </a:r>
            <a:endParaRPr lang="en-US" dirty="0" smtClean="0">
              <a:latin typeface="Gill Sans MT" charset="0"/>
              <a:ea typeface="+mn-ea"/>
            </a:endParaRPr>
          </a:p>
          <a:p>
            <a:pPr lvl="1">
              <a:buFont typeface="Arial"/>
              <a:buChar char="–"/>
              <a:defRPr/>
            </a:pPr>
            <a:r>
              <a:rPr lang="en-US" sz="1800" dirty="0">
                <a:latin typeface="Gill Sans MT" charset="0"/>
              </a:rPr>
              <a:t>Configures a scrolling text box</a:t>
            </a:r>
          </a:p>
          <a:p>
            <a:pPr lvl="1">
              <a:buFont typeface="Arial"/>
              <a:buChar char="–"/>
              <a:defRPr/>
            </a:pPr>
            <a:r>
              <a:rPr lang="en-US" sz="1800" dirty="0">
                <a:latin typeface="Gill Sans MT" charset="0"/>
              </a:rPr>
              <a:t>Container tag ends with &lt;/</a:t>
            </a:r>
            <a:r>
              <a:rPr lang="en-US" sz="1800" dirty="0" err="1">
                <a:latin typeface="Gill Sans MT" charset="0"/>
              </a:rPr>
              <a:t>textarea</a:t>
            </a:r>
            <a:r>
              <a:rPr lang="en-US" sz="1800" dirty="0">
                <a:latin typeface="Gill Sans MT" charset="0"/>
              </a:rPr>
              <a:t>&gt;</a:t>
            </a:r>
          </a:p>
          <a:p>
            <a:pPr>
              <a:buFont typeface="Arial"/>
              <a:buChar char="•"/>
              <a:defRPr/>
            </a:pPr>
            <a:r>
              <a:rPr lang="en-US" dirty="0" smtClean="0">
                <a:latin typeface="Times New Roman" charset="0"/>
                <a:ea typeface="+mn-ea"/>
                <a:cs typeface="Times New Roman" charset="0"/>
              </a:rPr>
              <a:t>&lt;select&gt; </a:t>
            </a:r>
            <a:endParaRPr lang="en-US" dirty="0" smtClean="0">
              <a:latin typeface="Gill Sans MT" charset="0"/>
              <a:ea typeface="+mn-ea"/>
            </a:endParaRPr>
          </a:p>
          <a:p>
            <a:pPr lvl="1">
              <a:buFont typeface="Arial"/>
              <a:buChar char="–"/>
              <a:defRPr/>
            </a:pPr>
            <a:r>
              <a:rPr lang="en-US" sz="1800" dirty="0">
                <a:latin typeface="Gill Sans MT" charset="0"/>
              </a:rPr>
              <a:t>Configures  a select box (drop down list)</a:t>
            </a:r>
          </a:p>
          <a:p>
            <a:pPr lvl="1">
              <a:buFont typeface="Arial"/>
              <a:buChar char="–"/>
              <a:defRPr/>
            </a:pPr>
            <a:r>
              <a:rPr lang="en-US" sz="1800" dirty="0">
                <a:latin typeface="Gill Sans MT" charset="0"/>
              </a:rPr>
              <a:t>Container tag ends with &lt;/select&gt;</a:t>
            </a:r>
          </a:p>
          <a:p>
            <a:pPr>
              <a:buFont typeface="Arial"/>
              <a:buChar char="•"/>
              <a:defRPr/>
            </a:pPr>
            <a:r>
              <a:rPr lang="en-US" dirty="0" smtClean="0">
                <a:latin typeface="Times New Roman" charset="0"/>
                <a:ea typeface="+mn-ea"/>
                <a:cs typeface="Times New Roman" charset="0"/>
              </a:rPr>
              <a:t>&lt;option&gt; </a:t>
            </a:r>
            <a:endParaRPr lang="en-US" dirty="0" smtClean="0">
              <a:latin typeface="Gill Sans MT" charset="0"/>
              <a:ea typeface="+mn-ea"/>
            </a:endParaRPr>
          </a:p>
          <a:p>
            <a:pPr lvl="1">
              <a:buFont typeface="Arial"/>
              <a:buChar char="–"/>
              <a:defRPr/>
            </a:pPr>
            <a:r>
              <a:rPr lang="en-US" sz="1800" dirty="0">
                <a:latin typeface="Gill Sans MT" charset="0"/>
              </a:rPr>
              <a:t>Configures an option in the select box</a:t>
            </a:r>
          </a:p>
          <a:p>
            <a:pPr lvl="1">
              <a:buFont typeface="Arial"/>
              <a:buChar char="–"/>
              <a:defRPr/>
            </a:pPr>
            <a:r>
              <a:rPr lang="en-US" sz="1800" dirty="0">
                <a:latin typeface="Gill Sans MT" charset="0"/>
              </a:rPr>
              <a:t>Container tag ends with &lt;/option&gt;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0164764" y="6556376"/>
            <a:ext cx="503237" cy="3016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75F302-35BD-4615-8865-1C912B693749}" type="slidenum">
              <a:rPr lang="en-US" altLang="en-US" sz="12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855526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Content Placeholder 4" descr="Screen shot 2014-03-30 at 2.38.23 A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6201" r="-36201" b="2721"/>
          <a:stretch>
            <a:fillRect/>
          </a:stretch>
        </p:blipFill>
        <p:spPr>
          <a:xfrm>
            <a:off x="1981200" y="1600200"/>
            <a:ext cx="8229600" cy="4402138"/>
          </a:xfrm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Form control elements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1CB47A-BB61-410E-88D7-E23D8A114512}" type="slidenum">
              <a:rPr lang="en-US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89771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-20638"/>
            <a:ext cx="7772400" cy="792163"/>
          </a:xfrm>
        </p:spPr>
        <p:txBody>
          <a:bodyPr rtlCol="0">
            <a:normAutofit/>
          </a:bodyPr>
          <a:lstStyle/>
          <a:p>
            <a:pPr algn="r"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HTML form element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957388" y="838200"/>
            <a:ext cx="8686800" cy="5562600"/>
          </a:xfrm>
        </p:spPr>
        <p:txBody>
          <a:bodyPr>
            <a:normAutofit lnSpcReduction="10000"/>
          </a:bodyPr>
          <a:lstStyle/>
          <a:p>
            <a:pPr marL="365125" indent="-282575">
              <a:lnSpc>
                <a:spcPct val="70000"/>
              </a:lnSpc>
              <a:buFont typeface="Wingdings 2" panose="05020102010507070707" pitchFamily="18" charset="2"/>
              <a:buChar char=""/>
            </a:pPr>
            <a:r>
              <a:rPr lang="en-US" altLang="en-US" sz="2200" dirty="0">
                <a:latin typeface="Gill Sans MT" panose="020B0502020104020203" pitchFamily="34" charset="0"/>
              </a:rPr>
              <a:t>The form element attributes:</a:t>
            </a:r>
          </a:p>
          <a:p>
            <a:pPr marL="639763" lvl="1" indent="-236538">
              <a:lnSpc>
                <a:spcPct val="70000"/>
              </a:lnSpc>
              <a:buFont typeface="Verdana" panose="020B0604030504040204" pitchFamily="34" charset="0"/>
              <a:buChar char="◦"/>
            </a:pPr>
            <a:r>
              <a:rPr lang="en-US" altLang="en-US" sz="1700" dirty="0">
                <a:latin typeface="Gill Sans MT" panose="020B0502020104020203" pitchFamily="34" charset="0"/>
              </a:rPr>
              <a:t>action</a:t>
            </a:r>
          </a:p>
          <a:p>
            <a:pPr marL="885825" lvl="2">
              <a:lnSpc>
                <a:spcPct val="70000"/>
              </a:lnSpc>
              <a:buFont typeface="Wingdings 2" panose="05020102010507070707" pitchFamily="18" charset="2"/>
              <a:buChar char=""/>
            </a:pPr>
            <a:r>
              <a:rPr lang="en-US" altLang="en-US" sz="1700" dirty="0">
                <a:latin typeface="Gill Sans MT" panose="020B0502020104020203" pitchFamily="34" charset="0"/>
              </a:rPr>
              <a:t>URL or file name/path</a:t>
            </a:r>
          </a:p>
          <a:p>
            <a:pPr marL="885825" lvl="2">
              <a:lnSpc>
                <a:spcPct val="70000"/>
              </a:lnSpc>
              <a:buFont typeface="Wingdings 2" panose="05020102010507070707" pitchFamily="18" charset="2"/>
              <a:buChar char=""/>
            </a:pPr>
            <a:r>
              <a:rPr lang="en-US" altLang="en-US" sz="1700" dirty="0">
                <a:latin typeface="Gill Sans MT" panose="020B0502020104020203" pitchFamily="34" charset="0"/>
              </a:rPr>
              <a:t>Required</a:t>
            </a:r>
          </a:p>
          <a:p>
            <a:pPr marL="885825" lvl="2">
              <a:lnSpc>
                <a:spcPct val="70000"/>
              </a:lnSpc>
              <a:buFont typeface="Wingdings 2" panose="05020102010507070707" pitchFamily="18" charset="2"/>
              <a:buChar char=""/>
            </a:pPr>
            <a:r>
              <a:rPr lang="en-US" altLang="en-US" sz="1700" dirty="0">
                <a:latin typeface="Gill Sans MT" panose="020B0502020104020203" pitchFamily="34" charset="0"/>
              </a:rPr>
              <a:t>Specifies the server-side program or script that will process your form data </a:t>
            </a:r>
          </a:p>
          <a:p>
            <a:pPr marL="639763" lvl="1" indent="-236538">
              <a:lnSpc>
                <a:spcPct val="70000"/>
              </a:lnSpc>
              <a:buFont typeface="Verdana" panose="020B0604030504040204" pitchFamily="34" charset="0"/>
              <a:buChar char="◦"/>
            </a:pPr>
            <a:endParaRPr lang="en-US" altLang="en-US" sz="1700" dirty="0">
              <a:latin typeface="Gill Sans MT" panose="020B0502020104020203" pitchFamily="34" charset="0"/>
            </a:endParaRPr>
          </a:p>
          <a:p>
            <a:pPr marL="639763" lvl="1" indent="-236538">
              <a:lnSpc>
                <a:spcPct val="70000"/>
              </a:lnSpc>
              <a:buFont typeface="Verdana" panose="020B0604030504040204" pitchFamily="34" charset="0"/>
              <a:buChar char="◦"/>
            </a:pPr>
            <a:r>
              <a:rPr lang="en-US" altLang="en-US" sz="1700" dirty="0">
                <a:latin typeface="Gill Sans MT" panose="020B0502020104020203" pitchFamily="34" charset="0"/>
              </a:rPr>
              <a:t>method</a:t>
            </a:r>
          </a:p>
          <a:p>
            <a:pPr marL="885825" lvl="2">
              <a:lnSpc>
                <a:spcPct val="70000"/>
              </a:lnSpc>
              <a:buFont typeface="Wingdings 2" panose="05020102010507070707" pitchFamily="18" charset="2"/>
              <a:buChar char=""/>
            </a:pPr>
            <a:r>
              <a:rPr lang="en-US" altLang="en-US" sz="1700" dirty="0">
                <a:latin typeface="Gill Sans MT" panose="020B0502020104020203" pitchFamily="34" charset="0"/>
              </a:rPr>
              <a:t>get – default value, </a:t>
            </a:r>
            <a:br>
              <a:rPr lang="en-US" altLang="en-US" sz="1700" dirty="0">
                <a:latin typeface="Gill Sans MT" panose="020B0502020104020203" pitchFamily="34" charset="0"/>
              </a:rPr>
            </a:br>
            <a:r>
              <a:rPr lang="en-US" altLang="en-US" sz="1700" dirty="0">
                <a:latin typeface="Gill Sans MT" panose="020B0502020104020203" pitchFamily="34" charset="0"/>
              </a:rPr>
              <a:t>         form data passed in URL</a:t>
            </a:r>
          </a:p>
          <a:p>
            <a:pPr marL="885825" lvl="2">
              <a:lnSpc>
                <a:spcPct val="70000"/>
              </a:lnSpc>
              <a:buFont typeface="Wingdings 2" panose="05020102010507070707" pitchFamily="18" charset="2"/>
              <a:buChar char=""/>
            </a:pPr>
            <a:r>
              <a:rPr lang="en-US" altLang="en-US" sz="1700" dirty="0">
                <a:latin typeface="Gill Sans MT" panose="020B0502020104020203" pitchFamily="34" charset="0"/>
              </a:rPr>
              <a:t>post – more secure, </a:t>
            </a:r>
            <a:br>
              <a:rPr lang="en-US" altLang="en-US" sz="1700" dirty="0">
                <a:latin typeface="Gill Sans MT" panose="020B0502020104020203" pitchFamily="34" charset="0"/>
              </a:rPr>
            </a:br>
            <a:r>
              <a:rPr lang="en-US" altLang="en-US" sz="1700" dirty="0">
                <a:latin typeface="Gill Sans MT" panose="020B0502020104020203" pitchFamily="34" charset="0"/>
              </a:rPr>
              <a:t>         form data passed in HTTP Entity Body</a:t>
            </a:r>
          </a:p>
          <a:p>
            <a:pPr marL="639763" lvl="1" indent="-236538">
              <a:lnSpc>
                <a:spcPct val="70000"/>
              </a:lnSpc>
              <a:buFont typeface="Verdana" panose="020B0604030504040204" pitchFamily="34" charset="0"/>
              <a:buChar char="◦"/>
            </a:pPr>
            <a:r>
              <a:rPr lang="en-US" altLang="en-US" sz="1700" dirty="0">
                <a:latin typeface="Gill Sans MT" panose="020B0502020104020203" pitchFamily="34" charset="0"/>
              </a:rPr>
              <a:t>name</a:t>
            </a:r>
          </a:p>
          <a:p>
            <a:pPr marL="885825" lvl="2">
              <a:lnSpc>
                <a:spcPct val="70000"/>
              </a:lnSpc>
              <a:buFont typeface="Wingdings 2" panose="05020102010507070707" pitchFamily="18" charset="2"/>
              <a:buChar char=""/>
            </a:pPr>
            <a:r>
              <a:rPr lang="en-US" altLang="en-US" sz="1700" dirty="0">
                <a:latin typeface="Gill Sans MT" panose="020B0502020104020203" pitchFamily="34" charset="0"/>
              </a:rPr>
              <a:t>Identifies the form</a:t>
            </a:r>
          </a:p>
          <a:p>
            <a:pPr marL="639763" lvl="1" indent="-236538">
              <a:lnSpc>
                <a:spcPct val="70000"/>
              </a:lnSpc>
              <a:buFont typeface="Verdana" panose="020B0604030504040204" pitchFamily="34" charset="0"/>
              <a:buChar char="◦"/>
            </a:pPr>
            <a:endParaRPr lang="en-US" altLang="en-US" sz="1700" dirty="0">
              <a:latin typeface="Gill Sans MT" panose="020B0502020104020203" pitchFamily="34" charset="0"/>
            </a:endParaRPr>
          </a:p>
          <a:p>
            <a:pPr marL="639763" lvl="1" indent="-236538">
              <a:lnSpc>
                <a:spcPct val="70000"/>
              </a:lnSpc>
              <a:buFont typeface="Verdana" panose="020B0604030504040204" pitchFamily="34" charset="0"/>
              <a:buChar char="◦"/>
            </a:pPr>
            <a:r>
              <a:rPr lang="en-US" altLang="en-US" sz="1700" dirty="0">
                <a:latin typeface="Gill Sans MT" panose="020B0502020104020203" pitchFamily="34" charset="0"/>
              </a:rPr>
              <a:t>id</a:t>
            </a:r>
          </a:p>
          <a:p>
            <a:pPr marL="885825" lvl="2">
              <a:lnSpc>
                <a:spcPct val="70000"/>
              </a:lnSpc>
              <a:buFont typeface="Wingdings 2" panose="05020102010507070707" pitchFamily="18" charset="2"/>
              <a:buChar char=""/>
            </a:pPr>
            <a:r>
              <a:rPr lang="en-US" altLang="en-US" sz="1700" dirty="0">
                <a:latin typeface="Gill Sans MT" panose="020B0502020104020203" pitchFamily="34" charset="0"/>
              </a:rPr>
              <a:t>Identifies the form</a:t>
            </a:r>
          </a:p>
          <a:p>
            <a:pPr marL="639763" lvl="1" indent="-236538">
              <a:lnSpc>
                <a:spcPct val="70000"/>
              </a:lnSpc>
              <a:buFont typeface="Courier New" panose="02070309020205020404" pitchFamily="49" charset="0"/>
              <a:buChar char="o"/>
            </a:pPr>
            <a:endParaRPr lang="en-US" altLang="en-US" sz="1700" dirty="0">
              <a:latin typeface="Gill Sans MT" panose="020B0502020104020203" pitchFamily="34" charset="0"/>
            </a:endParaRPr>
          </a:p>
          <a:p>
            <a:pPr marL="639763" lvl="1" indent="-236538">
              <a:lnSpc>
                <a:spcPct val="70000"/>
              </a:lnSpc>
              <a:buSzPct val="73000"/>
              <a:buFont typeface="Courier New" panose="02070309020205020404" pitchFamily="49" charset="0"/>
              <a:buChar char="o"/>
            </a:pPr>
            <a:r>
              <a:rPr lang="en-US" altLang="en-US" sz="1700" dirty="0" err="1">
                <a:latin typeface="Gill Sans MT" panose="020B0502020104020203" pitchFamily="34" charset="0"/>
              </a:rPr>
              <a:t>Autocomplete</a:t>
            </a:r>
            <a:endParaRPr lang="en-US" altLang="en-US" sz="1700" dirty="0">
              <a:latin typeface="Gill Sans MT" panose="020B0502020104020203" pitchFamily="34" charset="0"/>
            </a:endParaRPr>
          </a:p>
          <a:p>
            <a:pPr marL="885825" lvl="2">
              <a:lnSpc>
                <a:spcPct val="70000"/>
              </a:lnSpc>
              <a:buSzPct val="73000"/>
              <a:buFont typeface="Wingdings 2" panose="05020102010507070707" pitchFamily="18" charset="2"/>
              <a:buChar char=""/>
            </a:pPr>
            <a:r>
              <a:rPr lang="en-US" altLang="en-US" sz="1700" dirty="0">
                <a:latin typeface="Gill Sans MT" panose="020B0502020104020203" pitchFamily="34" charset="0"/>
              </a:rPr>
              <a:t>Default value yes. Values: on &amp; off.</a:t>
            </a:r>
          </a:p>
          <a:p>
            <a:pPr marL="885825" lvl="2">
              <a:lnSpc>
                <a:spcPct val="70000"/>
              </a:lnSpc>
              <a:buSzPct val="73000"/>
              <a:buFont typeface="Wingdings 2" panose="05020102010507070707" pitchFamily="18" charset="2"/>
              <a:buChar char=""/>
            </a:pPr>
            <a:endParaRPr lang="en-US" altLang="en-US" sz="1700" dirty="0">
              <a:latin typeface="Gill Sans MT" panose="020B0502020104020203" pitchFamily="34" charset="0"/>
            </a:endParaRPr>
          </a:p>
          <a:p>
            <a:pPr marL="885825" lvl="2">
              <a:lnSpc>
                <a:spcPct val="70000"/>
              </a:lnSpc>
              <a:buSzPct val="73000"/>
              <a:buNone/>
            </a:pPr>
            <a:r>
              <a:rPr lang="en-US" altLang="en-US" sz="1700" dirty="0">
                <a:solidFill>
                  <a:srgbClr val="0000FF"/>
                </a:solidFill>
                <a:latin typeface="Gill Sans MT" panose="020B0502020104020203" pitchFamily="34" charset="0"/>
              </a:rPr>
              <a:t>&lt;form name=“order” method=“post” id=“order” action=“</a:t>
            </a:r>
            <a:r>
              <a:rPr lang="en-US" altLang="ja-JP" sz="1700" dirty="0">
                <a:solidFill>
                  <a:srgbClr val="0000FF"/>
                </a:solidFill>
                <a:latin typeface="Gill Sans MT" panose="020B0502020104020203" pitchFamily="34" charset="0"/>
              </a:rPr>
              <a:t>demo.php&gt;</a:t>
            </a:r>
          </a:p>
          <a:p>
            <a:pPr marL="885825" lvl="2">
              <a:lnSpc>
                <a:spcPct val="70000"/>
              </a:lnSpc>
              <a:buSzPct val="73000"/>
              <a:buNone/>
            </a:pPr>
            <a:r>
              <a:rPr lang="en-US" altLang="en-US" sz="1700" dirty="0">
                <a:solidFill>
                  <a:srgbClr val="0000FF"/>
                </a:solidFill>
                <a:latin typeface="Gill Sans MT" panose="020B0502020104020203" pitchFamily="34" charset="0"/>
              </a:rPr>
              <a:t>…form controls go here…</a:t>
            </a:r>
          </a:p>
          <a:p>
            <a:pPr marL="885825" lvl="2">
              <a:lnSpc>
                <a:spcPct val="70000"/>
              </a:lnSpc>
              <a:buSzPct val="73000"/>
              <a:buNone/>
            </a:pPr>
            <a:r>
              <a:rPr lang="en-US" altLang="en-US" sz="1700" dirty="0">
                <a:solidFill>
                  <a:srgbClr val="0000FF"/>
                </a:solidFill>
                <a:latin typeface="Gill Sans MT" panose="020B0502020104020203" pitchFamily="34" charset="0"/>
              </a:rPr>
              <a:t>&lt;/form&gt;</a:t>
            </a:r>
          </a:p>
          <a:p>
            <a:pPr marL="885825" lvl="2">
              <a:lnSpc>
                <a:spcPct val="70000"/>
              </a:lnSpc>
              <a:buSzPct val="73000"/>
              <a:buFont typeface="Wingdings 2" panose="05020102010507070707" pitchFamily="18" charset="2"/>
              <a:buChar char=""/>
            </a:pPr>
            <a:endParaRPr lang="en-US" altLang="en-US" sz="1700" dirty="0">
              <a:latin typeface="Gill Sans MT" panose="020B0502020104020203" pitchFamily="34" charset="0"/>
            </a:endParaRP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0137775" y="6305550"/>
            <a:ext cx="457200" cy="4762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6D95BD-34E7-43E3-9993-E2B8C5DDD838}" type="slidenum">
              <a:rPr lang="en-US" altLang="en-US" sz="1200">
                <a:solidFill>
                  <a:srgbClr val="17375E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>
              <a:solidFill>
                <a:srgbClr val="17375E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04783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r"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HTML form Controls</a:t>
            </a:r>
            <a:endParaRPr lang="en-US" dirty="0" smtClean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dirty="0" smtClean="0">
                <a:ea typeface="+mn-ea"/>
              </a:rPr>
              <a:t>1. The input element: &lt;input&gt;</a:t>
            </a:r>
          </a:p>
          <a:p>
            <a:pPr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A stand alone tag used to configure several different types of form controls.</a:t>
            </a:r>
          </a:p>
          <a:p>
            <a:pPr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Use the type attribute to specify the type of the form controls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0AFFB0-9DAB-484A-8C0D-ABD6E75A15BD}" type="slidenum">
              <a:rPr lang="en-US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03509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r"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Input Text box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066800"/>
            <a:ext cx="8153400" cy="5105400"/>
          </a:xfrm>
        </p:spPr>
        <p:txBody>
          <a:bodyPr>
            <a:normAutofit lnSpcReduction="10000"/>
          </a:bodyPr>
          <a:lstStyle/>
          <a:p>
            <a:pPr marL="365125" indent="-282575">
              <a:lnSpc>
                <a:spcPct val="70000"/>
              </a:lnSpc>
              <a:buFont typeface="Wingdings 2" panose="05020102010507070707" pitchFamily="18" charset="2"/>
              <a:buChar char=""/>
            </a:pPr>
            <a:r>
              <a:rPr lang="en-US" altLang="en-US" sz="2000" dirty="0">
                <a:latin typeface="Gill Sans MT" panose="020B0502020104020203" pitchFamily="34" charset="0"/>
              </a:rPr>
              <a:t>&lt;input&gt;</a:t>
            </a:r>
          </a:p>
          <a:p>
            <a:pPr marL="365125" indent="-282575">
              <a:lnSpc>
                <a:spcPct val="70000"/>
              </a:lnSpc>
              <a:buFont typeface="Wingdings 2" panose="05020102010507070707" pitchFamily="18" charset="2"/>
              <a:buChar char=""/>
            </a:pPr>
            <a:r>
              <a:rPr lang="en-US" altLang="en-US" sz="2000" dirty="0">
                <a:latin typeface="Gill Sans MT" panose="020B0502020104020203" pitchFamily="34" charset="0"/>
              </a:rPr>
              <a:t>Accepts text information</a:t>
            </a:r>
          </a:p>
          <a:p>
            <a:pPr marL="365125" indent="-282575">
              <a:lnSpc>
                <a:spcPct val="70000"/>
              </a:lnSpc>
              <a:buNone/>
            </a:pPr>
            <a:r>
              <a:rPr lang="en-US" altLang="en-US" sz="1800" dirty="0">
                <a:latin typeface="Gill Sans MT" panose="020B0502020104020203" pitchFamily="34" charset="0"/>
              </a:rPr>
              <a:t/>
            </a:r>
            <a:br>
              <a:rPr lang="en-US" altLang="en-US" sz="1800" dirty="0">
                <a:latin typeface="Gill Sans MT" panose="020B0502020104020203" pitchFamily="34" charset="0"/>
              </a:rPr>
            </a:br>
            <a:endParaRPr lang="en-US" altLang="en-US" sz="1800" dirty="0">
              <a:latin typeface="Gill Sans MT" panose="020B0502020104020203" pitchFamily="34" charset="0"/>
            </a:endParaRPr>
          </a:p>
          <a:p>
            <a:pPr marL="365125" indent="-282575">
              <a:lnSpc>
                <a:spcPct val="70000"/>
              </a:lnSpc>
              <a:buFont typeface="Wingdings 2" panose="05020102010507070707" pitchFamily="18" charset="2"/>
              <a:buChar char=""/>
            </a:pPr>
            <a:r>
              <a:rPr lang="en-US" altLang="en-US" sz="1800" dirty="0">
                <a:latin typeface="Gill Sans MT" panose="020B0502020104020203" pitchFamily="34" charset="0"/>
              </a:rPr>
              <a:t>Attributes:</a:t>
            </a:r>
          </a:p>
          <a:p>
            <a:pPr marL="639763" lvl="1" indent="-236538">
              <a:lnSpc>
                <a:spcPct val="70000"/>
              </a:lnSpc>
              <a:buFont typeface="Verdana" panose="020B0604030504040204" pitchFamily="34" charset="0"/>
              <a:buChar char="◦"/>
            </a:pPr>
            <a:r>
              <a:rPr lang="en-US" altLang="en-US" sz="2000" dirty="0">
                <a:latin typeface="Gill Sans MT" panose="020B0502020104020203" pitchFamily="34" charset="0"/>
              </a:rPr>
              <a:t>type=</a:t>
            </a:r>
            <a:r>
              <a:rPr lang="ja-JP" altLang="en-US" sz="2000">
                <a:latin typeface="Gill Sans MT" panose="020B0502020104020203" pitchFamily="34" charset="0"/>
              </a:rPr>
              <a:t>“</a:t>
            </a:r>
            <a:r>
              <a:rPr lang="en-US" altLang="ja-JP" sz="2000" dirty="0">
                <a:latin typeface="Gill Sans MT" panose="020B0502020104020203" pitchFamily="34" charset="0"/>
              </a:rPr>
              <a:t>text</a:t>
            </a:r>
            <a:r>
              <a:rPr lang="ja-JP" altLang="en-US" sz="2000">
                <a:latin typeface="Gill Sans MT" panose="020B0502020104020203" pitchFamily="34" charset="0"/>
              </a:rPr>
              <a:t>”</a:t>
            </a:r>
            <a:endParaRPr lang="en-US" altLang="ja-JP" sz="2000" dirty="0">
              <a:latin typeface="Gill Sans MT" panose="020B0502020104020203" pitchFamily="34" charset="0"/>
            </a:endParaRPr>
          </a:p>
          <a:p>
            <a:pPr marL="639763" lvl="1" indent="-236538">
              <a:lnSpc>
                <a:spcPct val="70000"/>
              </a:lnSpc>
              <a:buFont typeface="Verdana" panose="020B0604030504040204" pitchFamily="34" charset="0"/>
              <a:buChar char="◦"/>
            </a:pPr>
            <a:r>
              <a:rPr lang="en-US" altLang="en-US" sz="2000" dirty="0">
                <a:latin typeface="Gill Sans MT" panose="020B0502020104020203" pitchFamily="34" charset="0"/>
              </a:rPr>
              <a:t>name</a:t>
            </a:r>
          </a:p>
          <a:p>
            <a:pPr marL="639763" lvl="1" indent="-236538">
              <a:lnSpc>
                <a:spcPct val="70000"/>
              </a:lnSpc>
              <a:buFont typeface="Verdana" panose="020B0604030504040204" pitchFamily="34" charset="0"/>
              <a:buChar char="◦"/>
            </a:pPr>
            <a:r>
              <a:rPr lang="en-US" altLang="en-US" sz="2000" dirty="0">
                <a:latin typeface="Gill Sans MT" panose="020B0502020104020203" pitchFamily="34" charset="0"/>
              </a:rPr>
              <a:t>id</a:t>
            </a:r>
          </a:p>
          <a:p>
            <a:pPr marL="639763" lvl="1" indent="-236538">
              <a:lnSpc>
                <a:spcPct val="70000"/>
              </a:lnSpc>
              <a:buFont typeface="Verdana" panose="020B0604030504040204" pitchFamily="34" charset="0"/>
              <a:buChar char="◦"/>
            </a:pPr>
            <a:r>
              <a:rPr lang="en-US" altLang="en-US" sz="2000" dirty="0">
                <a:latin typeface="Gill Sans MT" panose="020B0502020104020203" pitchFamily="34" charset="0"/>
              </a:rPr>
              <a:t>Size: numeric value</a:t>
            </a:r>
          </a:p>
          <a:p>
            <a:pPr marL="639763" lvl="1" indent="-236538">
              <a:lnSpc>
                <a:spcPct val="70000"/>
              </a:lnSpc>
              <a:buFont typeface="Verdana" panose="020B0604030504040204" pitchFamily="34" charset="0"/>
              <a:buChar char="◦"/>
            </a:pPr>
            <a:r>
              <a:rPr lang="en-US" altLang="en-US" sz="2000" dirty="0" err="1">
                <a:latin typeface="Gill Sans MT" panose="020B0502020104020203" pitchFamily="34" charset="0"/>
              </a:rPr>
              <a:t>Maxlength</a:t>
            </a:r>
            <a:r>
              <a:rPr lang="en-US" altLang="en-US" sz="2000" dirty="0">
                <a:latin typeface="Gill Sans MT" panose="020B0502020104020203" pitchFamily="34" charset="0"/>
              </a:rPr>
              <a:t>: numeric value</a:t>
            </a:r>
          </a:p>
          <a:p>
            <a:pPr marL="639763" lvl="1" indent="-236538">
              <a:lnSpc>
                <a:spcPct val="70000"/>
              </a:lnSpc>
              <a:buFont typeface="Verdana" panose="020B0604030504040204" pitchFamily="34" charset="0"/>
              <a:buChar char="◦"/>
            </a:pPr>
            <a:r>
              <a:rPr lang="en-US" altLang="en-US" sz="2000" dirty="0">
                <a:latin typeface="Gill Sans MT" panose="020B0502020104020203" pitchFamily="34" charset="0"/>
              </a:rPr>
              <a:t>Value: text or numeric characters, assigns an initial value to the textbox</a:t>
            </a:r>
          </a:p>
          <a:p>
            <a:pPr marL="639763" lvl="1" indent="-236538">
              <a:lnSpc>
                <a:spcPct val="70000"/>
              </a:lnSpc>
              <a:buFont typeface="Verdana" panose="020B0604030504040204" pitchFamily="34" charset="0"/>
              <a:buChar char="◦"/>
            </a:pPr>
            <a:r>
              <a:rPr lang="en-US" altLang="en-US" sz="2000" dirty="0" err="1">
                <a:latin typeface="Gill Sans MT" panose="020B0502020104020203" pitchFamily="34" charset="0"/>
              </a:rPr>
              <a:t>readonly</a:t>
            </a:r>
            <a:r>
              <a:rPr lang="en-US" altLang="en-US" sz="2000" dirty="0">
                <a:latin typeface="Gill Sans MT" panose="020B0502020104020203" pitchFamily="34" charset="0"/>
              </a:rPr>
              <a:t>: display only and cannot be edited</a:t>
            </a:r>
          </a:p>
          <a:p>
            <a:pPr marL="639763" lvl="1" indent="-236538">
              <a:lnSpc>
                <a:spcPct val="70000"/>
              </a:lnSpc>
              <a:buFont typeface="Verdana" panose="020B0604030504040204" pitchFamily="34" charset="0"/>
              <a:buChar char="◦"/>
            </a:pPr>
            <a:r>
              <a:rPr lang="en-US" altLang="en-US" sz="2000" dirty="0" err="1">
                <a:latin typeface="Gill Sans MT" panose="020B0502020104020203" pitchFamily="34" charset="0"/>
              </a:rPr>
              <a:t>autocomplete</a:t>
            </a:r>
            <a:endParaRPr lang="en-US" altLang="en-US" sz="2000" dirty="0">
              <a:latin typeface="Gill Sans MT" panose="020B0502020104020203" pitchFamily="34" charset="0"/>
            </a:endParaRPr>
          </a:p>
          <a:p>
            <a:pPr marL="639763" lvl="1" indent="-236538">
              <a:lnSpc>
                <a:spcPct val="70000"/>
              </a:lnSpc>
              <a:buFont typeface="Verdana" panose="020B0604030504040204" pitchFamily="34" charset="0"/>
              <a:buChar char="◦"/>
            </a:pPr>
            <a:r>
              <a:rPr lang="en-US" altLang="en-US" sz="2000" dirty="0">
                <a:latin typeface="Gill Sans MT" panose="020B0502020104020203" pitchFamily="34" charset="0"/>
              </a:rPr>
              <a:t>autofocus</a:t>
            </a:r>
          </a:p>
          <a:p>
            <a:pPr marL="639763" lvl="1" indent="-236538">
              <a:lnSpc>
                <a:spcPct val="70000"/>
              </a:lnSpc>
              <a:buFont typeface="Verdana" panose="020B0604030504040204" pitchFamily="34" charset="0"/>
              <a:buChar char="◦"/>
            </a:pPr>
            <a:r>
              <a:rPr lang="en-US" altLang="en-US" sz="2000" dirty="0">
                <a:latin typeface="Gill Sans MT" panose="020B0502020104020203" pitchFamily="34" charset="0"/>
              </a:rPr>
              <a:t>Placeholder: text or numeric, brief info to assist the user</a:t>
            </a:r>
          </a:p>
          <a:p>
            <a:pPr marL="639763" lvl="1" indent="-236538">
              <a:lnSpc>
                <a:spcPct val="70000"/>
              </a:lnSpc>
              <a:buFont typeface="Verdana" panose="020B0604030504040204" pitchFamily="34" charset="0"/>
              <a:buChar char="◦"/>
            </a:pPr>
            <a:r>
              <a:rPr lang="en-US" altLang="en-US" sz="2000" dirty="0">
                <a:latin typeface="Gill Sans MT" panose="020B0502020104020203" pitchFamily="34" charset="0"/>
              </a:rPr>
              <a:t>required: value is “required”</a:t>
            </a:r>
          </a:p>
          <a:p>
            <a:pPr marL="639763" lvl="1" indent="-236538">
              <a:lnSpc>
                <a:spcPct val="70000"/>
              </a:lnSpc>
              <a:buFont typeface="Verdana" panose="020B0604030504040204" pitchFamily="34" charset="0"/>
              <a:buChar char="◦"/>
            </a:pPr>
            <a:r>
              <a:rPr lang="en-US" altLang="en-US" sz="2000" dirty="0" err="1">
                <a:latin typeface="Gill Sans MT" panose="020B0502020104020203" pitchFamily="34" charset="0"/>
              </a:rPr>
              <a:t>Accesskey</a:t>
            </a:r>
            <a:r>
              <a:rPr lang="en-US" altLang="en-US" sz="2000" dirty="0">
                <a:latin typeface="Gill Sans MT" panose="020B0502020104020203" pitchFamily="34" charset="0"/>
              </a:rPr>
              <a:t>: keyboard characters</a:t>
            </a:r>
          </a:p>
          <a:p>
            <a:pPr marL="639763" lvl="1" indent="-236538">
              <a:lnSpc>
                <a:spcPct val="70000"/>
              </a:lnSpc>
              <a:buFont typeface="Verdana" panose="020B0604030504040204" pitchFamily="34" charset="0"/>
              <a:buChar char="◦"/>
            </a:pPr>
            <a:r>
              <a:rPr lang="en-US" altLang="en-US" sz="2000" dirty="0" err="1">
                <a:latin typeface="Gill Sans MT" panose="020B0502020104020203" pitchFamily="34" charset="0"/>
              </a:rPr>
              <a:t>tabindex</a:t>
            </a:r>
            <a:r>
              <a:rPr lang="en-US" altLang="en-US" sz="2000" dirty="0">
                <a:latin typeface="Gill Sans MT" panose="020B0502020104020203" pitchFamily="34" charset="0"/>
              </a:rPr>
              <a:t>: numeric, tab key order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0137775" y="6305550"/>
            <a:ext cx="457200" cy="4762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F6B945-7A6B-49C4-8858-6EEF07A6C333}" type="slidenum">
              <a:rPr lang="en-US" altLang="en-US" sz="1200">
                <a:solidFill>
                  <a:srgbClr val="17375E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>
              <a:solidFill>
                <a:srgbClr val="17375E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072063" y="309086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20486" name="Picture 4" descr="figure5_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8095" y="5410200"/>
            <a:ext cx="392335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="" xmlns:p14="http://schemas.microsoft.com/office/powerpoint/2010/main" val="26578135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Why use both name &amp; id?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name attribute so it can be easily accessed by the client-side scripting language such as JavaScript or by server-side processing such as PHP.</a:t>
            </a:r>
          </a:p>
          <a:p>
            <a:pPr eaLnBrk="1" hangingPunct="1"/>
            <a:r>
              <a:rPr lang="en-US" altLang="en-US" smtClean="0"/>
              <a:t>The id is for CSS &amp; scripting.</a:t>
            </a:r>
          </a:p>
          <a:p>
            <a:pPr eaLnBrk="1" hangingPunct="1"/>
            <a:r>
              <a:rPr lang="en-US" altLang="en-US" smtClean="0"/>
              <a:t>The values assigned to the name or id attribute on a particular element are the same.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5E6D89-C9DC-4BA7-9843-E5B04259D57B}" type="slidenum">
              <a:rPr lang="en-US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03835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r"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Sample Form HTML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600200"/>
            <a:ext cx="8458200" cy="1752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65125" indent="-282575">
              <a:lnSpc>
                <a:spcPct val="70000"/>
              </a:lnSpc>
              <a:buNone/>
              <a:defRPr/>
            </a:pPr>
            <a:r>
              <a:rPr lang="en-US" sz="2200" b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&lt;form&gt; </a:t>
            </a:r>
            <a:endParaRPr lang="en-US" sz="2200" b="1" dirty="0">
              <a:solidFill>
                <a:srgbClr val="17375E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365125" indent="-282575">
              <a:lnSpc>
                <a:spcPct val="70000"/>
              </a:lnSpc>
              <a:buNone/>
              <a:defRPr/>
            </a:pPr>
            <a:r>
              <a:rPr lang="en-US" sz="2200" b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E-mail: &lt;input type="text" name ="email"  id="email"&gt;&lt;</a:t>
            </a:r>
            <a:r>
              <a:rPr lang="en-US" sz="2200" b="1" dirty="0" err="1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2200" b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2200" b="1" dirty="0">
                <a:solidFill>
                  <a:srgbClr val="17375E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/>
            </a:r>
            <a:br>
              <a:rPr lang="en-US" sz="2200" b="1" dirty="0">
                <a:solidFill>
                  <a:srgbClr val="17375E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rgbClr val="17375E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    </a:t>
            </a:r>
            <a:r>
              <a:rPr lang="en-US" sz="2200" b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&lt;input type="submit"&gt; </a:t>
            </a:r>
            <a:br>
              <a:rPr lang="en-US" sz="2200" b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&lt;input type=</a:t>
            </a:r>
            <a:r>
              <a:rPr lang="ja-JP" altLang="en-US" sz="2200" b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ja-JP" sz="2200" b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reset"&gt; </a:t>
            </a:r>
          </a:p>
          <a:p>
            <a:pPr marL="365125" indent="-282575">
              <a:lnSpc>
                <a:spcPct val="70000"/>
              </a:lnSpc>
              <a:buNone/>
              <a:defRPr/>
            </a:pPr>
            <a:r>
              <a:rPr lang="en-US" sz="2200" b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&lt;/form&gt;</a:t>
            </a:r>
            <a:endParaRPr lang="en-US" sz="2200" b="1" dirty="0">
              <a:solidFill>
                <a:srgbClr val="17375E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0137775" y="6305550"/>
            <a:ext cx="457200" cy="4762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470531-E975-4CB5-B57F-D7254FEA6260}" type="slidenum">
              <a:rPr lang="en-US" altLang="en-US" sz="1200">
                <a:solidFill>
                  <a:srgbClr val="17375E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200">
              <a:solidFill>
                <a:srgbClr val="17375E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4729163" y="229076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0486" name="Rectangle 8"/>
          <p:cNvSpPr>
            <a:spLocks noChangeArrowheads="1"/>
          </p:cNvSpPr>
          <p:nvPr/>
        </p:nvSpPr>
        <p:spPr bwMode="auto">
          <a:xfrm>
            <a:off x="3352800" y="151447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20487" name="Picture 3" descr="Figure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14" y="3657601"/>
            <a:ext cx="4351337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803574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-34925"/>
            <a:ext cx="7772400" cy="1143000"/>
          </a:xfrm>
        </p:spPr>
        <p:txBody>
          <a:bodyPr rtlCol="0">
            <a:normAutofit/>
          </a:bodyPr>
          <a:lstStyle/>
          <a:p>
            <a:pPr algn="r"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input Submit Button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868488" y="609600"/>
            <a:ext cx="7620000" cy="5715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Gill Sans MT" panose="020B0502020104020203" pitchFamily="34" charset="0"/>
                <a:cs typeface="Arial" panose="020B0604020202020204" pitchFamily="34" charset="0"/>
              </a:rPr>
              <a:t>&lt;input&gt;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Gill Sans MT" panose="020B0502020104020203" pitchFamily="34" charset="0"/>
                <a:cs typeface="Arial" panose="020B0604020202020204" pitchFamily="34" charset="0"/>
              </a:rPr>
              <a:t>Submits the form information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Gill Sans MT" panose="020B0502020104020203" pitchFamily="34" charset="0"/>
                <a:cs typeface="Times New Roman" panose="02020603050405020304" pitchFamily="18" charset="0"/>
              </a:rPr>
              <a:t>When clicked: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Gill Sans MT" panose="020B0502020104020203" pitchFamily="34" charset="0"/>
                <a:cs typeface="Times New Roman" panose="02020603050405020304" pitchFamily="18" charset="0"/>
              </a:rPr>
              <a:t>Triggers the </a:t>
            </a:r>
            <a:r>
              <a:rPr lang="en-US" altLang="en-US" b="1">
                <a:latin typeface="Gill Sans MT" panose="020B0502020104020203" pitchFamily="34" charset="0"/>
                <a:cs typeface="Times New Roman" panose="02020603050405020304" pitchFamily="18" charset="0"/>
              </a:rPr>
              <a:t>action</a:t>
            </a:r>
            <a:r>
              <a:rPr lang="en-US" altLang="en-US">
                <a:latin typeface="Gill Sans MT" panose="020B0502020104020203" pitchFamily="34" charset="0"/>
                <a:cs typeface="Times New Roman" panose="02020603050405020304" pitchFamily="18" charset="0"/>
              </a:rPr>
              <a:t> method on the &lt;</a:t>
            </a:r>
            <a:r>
              <a:rPr lang="en-US" altLang="en-US" b="1">
                <a:latin typeface="Gill Sans MT" panose="020B0502020104020203" pitchFamily="34" charset="0"/>
                <a:cs typeface="Times New Roman" panose="02020603050405020304" pitchFamily="18" charset="0"/>
              </a:rPr>
              <a:t>form&gt;</a:t>
            </a:r>
            <a:r>
              <a:rPr lang="en-US" altLang="en-US">
                <a:latin typeface="Gill Sans MT" panose="020B0502020104020203" pitchFamily="34" charset="0"/>
                <a:cs typeface="Times New Roman" panose="02020603050405020304" pitchFamily="18" charset="0"/>
              </a:rPr>
              <a:t> tag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Gill Sans MT" panose="020B0502020104020203" pitchFamily="34" charset="0"/>
                <a:cs typeface="Times New Roman" panose="02020603050405020304" pitchFamily="18" charset="0"/>
              </a:rPr>
              <a:t>Sends the form data (the name=value pair for each form element) to the web server. 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Gill Sans MT" panose="020B0502020104020203" pitchFamily="34" charset="0"/>
              </a:rPr>
              <a:t>Attributes: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latin typeface="Gill Sans MT" panose="020B0502020104020203" pitchFamily="34" charset="0"/>
              </a:rPr>
              <a:t>type=</a:t>
            </a:r>
            <a:r>
              <a:rPr lang="ja-JP" altLang="en-US" sz="2000">
                <a:latin typeface="Gill Sans MT" panose="020B0502020104020203" pitchFamily="34" charset="0"/>
              </a:rPr>
              <a:t>“</a:t>
            </a:r>
            <a:r>
              <a:rPr lang="en-US" altLang="ja-JP" sz="2000">
                <a:latin typeface="Gill Sans MT" panose="020B0502020104020203" pitchFamily="34" charset="0"/>
              </a:rPr>
              <a:t>submit</a:t>
            </a:r>
            <a:r>
              <a:rPr lang="ja-JP" altLang="en-US" sz="2000">
                <a:latin typeface="Gill Sans MT" panose="020B0502020104020203" pitchFamily="34" charset="0"/>
              </a:rPr>
              <a:t>”</a:t>
            </a:r>
            <a:endParaRPr lang="en-US" altLang="ja-JP" sz="2000">
              <a:latin typeface="Gill Sans MT" panose="020B0502020104020203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latin typeface="Gill Sans MT" panose="020B0502020104020203" pitchFamily="34" charset="0"/>
              </a:rPr>
              <a:t>name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latin typeface="Gill Sans MT" panose="020B0502020104020203" pitchFamily="34" charset="0"/>
              </a:rPr>
              <a:t>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>
                <a:latin typeface="Gill Sans MT" panose="020B0502020104020203" pitchFamily="34" charset="0"/>
              </a:rPr>
              <a:t>Value: configures the text displays on the button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000">
              <a:latin typeface="Gill Sans MT" panose="020B0502020104020203" pitchFamily="34" charset="0"/>
            </a:endParaRP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000">
                <a:latin typeface="Gill Sans MT" panose="020B0502020104020203" pitchFamily="34" charset="0"/>
              </a:rPr>
              <a:t>e.g  </a:t>
            </a:r>
            <a:r>
              <a:rPr lang="en-US" altLang="en-US" sz="2000">
                <a:solidFill>
                  <a:srgbClr val="0000FF"/>
                </a:solidFill>
                <a:latin typeface="Gill Sans MT" panose="020B0502020104020203" pitchFamily="34" charset="0"/>
              </a:rPr>
              <a:t>&lt;input type=“submit”&gt;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0137775" y="6305550"/>
            <a:ext cx="457200" cy="4762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5DAAA8-3713-4CB5-86B1-38349647CF56}" type="slidenum">
              <a:rPr lang="en-US" altLang="en-US" sz="1200">
                <a:solidFill>
                  <a:srgbClr val="17375E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200">
              <a:solidFill>
                <a:srgbClr val="17375E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5072063" y="309086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4905375" y="300513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5138738" y="284321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5310188" y="293370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5081588" y="292417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5124450" y="306228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5205413" y="266223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2540" name="Rectangle 14"/>
          <p:cNvSpPr>
            <a:spLocks noChangeArrowheads="1"/>
          </p:cNvSpPr>
          <p:nvPr/>
        </p:nvSpPr>
        <p:spPr bwMode="auto">
          <a:xfrm>
            <a:off x="5229225" y="302418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22541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29000"/>
            <a:ext cx="320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980671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20638"/>
            <a:ext cx="7772400" cy="1143000"/>
          </a:xfrm>
        </p:spPr>
        <p:txBody>
          <a:bodyPr rtlCol="0">
            <a:normAutofit/>
          </a:bodyPr>
          <a:lstStyle/>
          <a:p>
            <a:pPr algn="r"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input Reset Button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598738" y="1371600"/>
            <a:ext cx="73152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Gill Sans MT" panose="020B0502020104020203" pitchFamily="34" charset="0"/>
                <a:cs typeface="Arial" panose="020B0604020202020204" pitchFamily="34" charset="0"/>
              </a:rPr>
              <a:t>&lt;input&gt;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Gill Sans MT" panose="020B0502020104020203" pitchFamily="34" charset="0"/>
                <a:cs typeface="Arial" panose="020B0604020202020204" pitchFamily="34" charset="0"/>
              </a:rPr>
              <a:t>Resets the form fields to their initial values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Gill Sans MT" panose="020B0502020104020203" pitchFamily="34" charset="0"/>
              </a:rPr>
              <a:t>Attributes: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Gill Sans MT" panose="020B0502020104020203" pitchFamily="34" charset="0"/>
              </a:rPr>
              <a:t>type=</a:t>
            </a:r>
            <a:r>
              <a:rPr lang="ja-JP" altLang="en-US">
                <a:latin typeface="Gill Sans MT" panose="020B0502020104020203" pitchFamily="34" charset="0"/>
              </a:rPr>
              <a:t>“</a:t>
            </a:r>
            <a:r>
              <a:rPr lang="en-US" altLang="ja-JP">
                <a:latin typeface="Gill Sans MT" panose="020B0502020104020203" pitchFamily="34" charset="0"/>
              </a:rPr>
              <a:t>reset</a:t>
            </a:r>
            <a:r>
              <a:rPr lang="ja-JP" altLang="en-US">
                <a:latin typeface="Gill Sans MT" panose="020B0502020104020203" pitchFamily="34" charset="0"/>
              </a:rPr>
              <a:t>”</a:t>
            </a:r>
            <a:endParaRPr lang="en-US" altLang="ja-JP">
              <a:latin typeface="Gill Sans MT" panose="020B0502020104020203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Gill Sans MT" panose="020B0502020104020203" pitchFamily="34" charset="0"/>
              </a:rPr>
              <a:t>name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Gill Sans MT" panose="020B0502020104020203" pitchFamily="34" charset="0"/>
              </a:rPr>
              <a:t>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Gill Sans MT" panose="020B0502020104020203" pitchFamily="34" charset="0"/>
              </a:rPr>
              <a:t>Value: configures the text displays on the button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>
              <a:latin typeface="Gill Sans MT" panose="020B0502020104020203" pitchFamily="34" charset="0"/>
            </a:endParaRP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>
                <a:latin typeface="Gill Sans MT" panose="020B0502020104020203" pitchFamily="34" charset="0"/>
              </a:rPr>
              <a:t>e.g </a:t>
            </a:r>
            <a:r>
              <a:rPr lang="en-US" altLang="en-US">
                <a:solidFill>
                  <a:srgbClr val="0000FF"/>
                </a:solidFill>
                <a:latin typeface="Gill Sans MT" panose="020B0502020104020203" pitchFamily="34" charset="0"/>
              </a:rPr>
              <a:t>&lt;input type=“reset”&gt;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>
              <a:latin typeface="Gill Sans MT" panose="020B0502020104020203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>
              <a:latin typeface="Gill Sans MT" panose="020B0502020104020203" pitchFamily="34" charset="0"/>
            </a:endParaRP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0018713" y="6324600"/>
            <a:ext cx="457200" cy="4762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6FE3F4-B6CA-48E9-8811-287E24AACC30}" type="slidenum">
              <a:rPr lang="en-US" altLang="en-US" sz="1200">
                <a:solidFill>
                  <a:srgbClr val="17375E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200">
              <a:solidFill>
                <a:srgbClr val="17375E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5072063" y="309086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4905375" y="300513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5138738" y="284321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4584" name="Rectangle 7"/>
          <p:cNvSpPr>
            <a:spLocks noChangeArrowheads="1"/>
          </p:cNvSpPr>
          <p:nvPr/>
        </p:nvSpPr>
        <p:spPr bwMode="auto">
          <a:xfrm>
            <a:off x="5310188" y="293370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4585" name="Rectangle 8"/>
          <p:cNvSpPr>
            <a:spLocks noChangeArrowheads="1"/>
          </p:cNvSpPr>
          <p:nvPr/>
        </p:nvSpPr>
        <p:spPr bwMode="auto">
          <a:xfrm>
            <a:off x="5081588" y="292417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4586" name="Rectangle 9"/>
          <p:cNvSpPr>
            <a:spLocks noChangeArrowheads="1"/>
          </p:cNvSpPr>
          <p:nvPr/>
        </p:nvSpPr>
        <p:spPr bwMode="auto">
          <a:xfrm>
            <a:off x="5124450" y="306228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4587" name="Rectangle 10"/>
          <p:cNvSpPr>
            <a:spLocks noChangeArrowheads="1"/>
          </p:cNvSpPr>
          <p:nvPr/>
        </p:nvSpPr>
        <p:spPr bwMode="auto">
          <a:xfrm>
            <a:off x="5205413" y="266223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4588" name="Rectangle 11"/>
          <p:cNvSpPr>
            <a:spLocks noChangeArrowheads="1"/>
          </p:cNvSpPr>
          <p:nvPr/>
        </p:nvSpPr>
        <p:spPr bwMode="auto">
          <a:xfrm>
            <a:off x="5229225" y="302418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4589" name="Rectangle 14"/>
          <p:cNvSpPr>
            <a:spLocks noChangeArrowheads="1"/>
          </p:cNvSpPr>
          <p:nvPr/>
        </p:nvSpPr>
        <p:spPr bwMode="auto">
          <a:xfrm>
            <a:off x="5314950" y="308133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24590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13" y="3090864"/>
            <a:ext cx="3530600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276777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Hands-On Practice1 </a:t>
            </a:r>
            <a:endParaRPr lang="en-US" dirty="0" smtClean="0">
              <a:ea typeface="+mj-ea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Create this form: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8E5334-4C85-4E25-8029-6B362B04D9E2}" type="slidenum">
              <a:rPr lang="en-US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6629" name="Picture 4" descr="Screen shot 2014-03-30 at 11.00.33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2743200"/>
            <a:ext cx="4684713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124883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24100" y="365126"/>
            <a:ext cx="9029700" cy="678064"/>
          </a:xfrm>
        </p:spPr>
        <p:txBody>
          <a:bodyPr>
            <a:noAutofit/>
          </a:bodyPr>
          <a:lstStyle/>
          <a:p>
            <a:pPr algn="ctr"/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477851" y="1453166"/>
            <a:ext cx="8686800" cy="5638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en-ZA" dirty="0" smtClean="0">
                <a:sym typeface="Wingdings" pitchFamily="2" charset="2"/>
              </a:rPr>
              <a:t>Start and end of a table</a:t>
            </a:r>
          </a:p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endParaRPr lang="en-ZA" dirty="0" smtClean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en-ZA" dirty="0" smtClean="0">
                <a:sym typeface="Wingdings" pitchFamily="2" charset="2"/>
              </a:rPr>
              <a:t>Start and end of a row</a:t>
            </a:r>
            <a:endParaRPr lang="en-ZA" dirty="0" smtClean="0"/>
          </a:p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endParaRPr lang="en-ZA" dirty="0" smtClean="0"/>
          </a:p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en-ZA" dirty="0" smtClean="0">
                <a:sym typeface="Wingdings" pitchFamily="2" charset="2"/>
              </a:rPr>
              <a:t>Start and end of a cell in a row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35025" y="1982274"/>
            <a:ext cx="7626349" cy="46166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&lt;table&gt; ... &lt;/table&gt;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35025" y="3577712"/>
            <a:ext cx="7626349" cy="46166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&lt;tr&gt; ... &lt;/tr&gt;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35025" y="5178209"/>
            <a:ext cx="7626349" cy="46166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&lt;td&gt; ... &lt;/td&gt;</a:t>
            </a:r>
          </a:p>
        </p:txBody>
      </p:sp>
    </p:spTree>
    <p:extLst>
      <p:ext uri="{BB962C8B-B14F-4D97-AF65-F5344CB8AC3E}">
        <p14:creationId xmlns="" xmlns:p14="http://schemas.microsoft.com/office/powerpoint/2010/main" val="4041385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code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80F327-97E0-43C3-AE33-04E44B5DE879}" type="slidenum">
              <a:rPr lang="en-US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7652" name="Content Placeholder 6" descr="Screen shot 2014-03-30 at 11.03.05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3303" b="-13303"/>
          <a:stretch>
            <a:fillRect/>
          </a:stretch>
        </p:blipFill>
        <p:spPr>
          <a:xfrm>
            <a:off x="1981200" y="1295401"/>
            <a:ext cx="8229600" cy="4525963"/>
          </a:xfrm>
        </p:spPr>
      </p:pic>
      <p:sp>
        <p:nvSpPr>
          <p:cNvPr id="27653" name="TextBox 7"/>
          <p:cNvSpPr txBox="1">
            <a:spLocks noChangeArrowheads="1"/>
          </p:cNvSpPr>
          <p:nvPr/>
        </p:nvSpPr>
        <p:spPr bwMode="auto">
          <a:xfrm>
            <a:off x="1787526" y="5105400"/>
            <a:ext cx="7135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Add the attribute value of to the submit button and render your page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" charset="0"/>
              </a:rPr>
              <a:t>&lt;input type=“submit” value=“Sign Up”&gt;</a:t>
            </a:r>
          </a:p>
        </p:txBody>
      </p:sp>
    </p:spTree>
    <p:extLst>
      <p:ext uri="{BB962C8B-B14F-4D97-AF65-F5344CB8AC3E}">
        <p14:creationId xmlns="" xmlns:p14="http://schemas.microsoft.com/office/powerpoint/2010/main" val="30099376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1" y="304800"/>
            <a:ext cx="7497763" cy="1143000"/>
          </a:xfrm>
        </p:spPr>
        <p:txBody>
          <a:bodyPr rtlCol="0">
            <a:normAutofit/>
          </a:bodyPr>
          <a:lstStyle/>
          <a:p>
            <a:pPr algn="r"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input Password box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371600"/>
            <a:ext cx="8001000" cy="4876800"/>
          </a:xfrm>
        </p:spPr>
        <p:txBody>
          <a:bodyPr>
            <a:normAutofit lnSpcReduction="10000"/>
          </a:bodyPr>
          <a:lstStyle/>
          <a:p>
            <a:pPr marL="365125" indent="-282575">
              <a:lnSpc>
                <a:spcPct val="70000"/>
              </a:lnSpc>
              <a:buFont typeface="Wingdings 2" panose="05020102010507070707" pitchFamily="18" charset="2"/>
              <a:buChar char=""/>
            </a:pPr>
            <a:r>
              <a:rPr lang="en-US" altLang="en-US" sz="2700">
                <a:latin typeface="Gill Sans MT" panose="020B0502020104020203" pitchFamily="34" charset="0"/>
              </a:rPr>
              <a:t>&lt;input&gt;</a:t>
            </a:r>
          </a:p>
          <a:p>
            <a:pPr marL="365125" indent="-282575">
              <a:lnSpc>
                <a:spcPct val="70000"/>
              </a:lnSpc>
              <a:buFont typeface="Wingdings 2" panose="05020102010507070707" pitchFamily="18" charset="2"/>
              <a:buChar char=""/>
            </a:pPr>
            <a:r>
              <a:rPr lang="en-US" altLang="en-US" sz="2700">
                <a:latin typeface="Gill Sans MT" panose="020B0502020104020203" pitchFamily="34" charset="0"/>
              </a:rPr>
              <a:t>Accepts text information that needs to be hidden as it is entered</a:t>
            </a:r>
          </a:p>
          <a:p>
            <a:pPr marL="365125" indent="-282575">
              <a:lnSpc>
                <a:spcPct val="70000"/>
              </a:lnSpc>
              <a:buFont typeface="Wingdings 2" panose="05020102010507070707" pitchFamily="18" charset="2"/>
              <a:buChar char=""/>
            </a:pPr>
            <a:r>
              <a:rPr lang="en-US" altLang="en-US" sz="2700">
                <a:latin typeface="Gill Sans MT" panose="020B0502020104020203" pitchFamily="34" charset="0"/>
              </a:rPr>
              <a:t>Different browsers use different symbols (</a:t>
            </a:r>
            <a:r>
              <a:rPr lang="en-US" altLang="en-US" sz="2700"/>
              <a:t>shown as asterisks or circles)</a:t>
            </a:r>
            <a:r>
              <a:rPr lang="en-US" altLang="en-US" sz="2700">
                <a:latin typeface="Gill Sans MT" panose="020B0502020104020203" pitchFamily="34" charset="0"/>
              </a:rPr>
              <a:t/>
            </a:r>
            <a:br>
              <a:rPr lang="en-US" altLang="en-US" sz="2700">
                <a:latin typeface="Gill Sans MT" panose="020B0502020104020203" pitchFamily="34" charset="0"/>
              </a:rPr>
            </a:br>
            <a:endParaRPr lang="en-US" altLang="en-US" sz="2700">
              <a:latin typeface="Gill Sans MT" panose="020B0502020104020203" pitchFamily="34" charset="0"/>
            </a:endParaRPr>
          </a:p>
          <a:p>
            <a:pPr marL="365125" indent="-282575">
              <a:lnSpc>
                <a:spcPct val="70000"/>
              </a:lnSpc>
              <a:buFont typeface="Wingdings 2" panose="05020102010507070707" pitchFamily="18" charset="2"/>
              <a:buChar char=""/>
            </a:pPr>
            <a:r>
              <a:rPr lang="en-US" altLang="en-US" sz="2700">
                <a:latin typeface="Gill Sans MT" panose="020B0502020104020203" pitchFamily="34" charset="0"/>
              </a:rPr>
              <a:t>Attributes:</a:t>
            </a:r>
          </a:p>
          <a:p>
            <a:pPr marL="639763" lvl="1" indent="-236538">
              <a:lnSpc>
                <a:spcPct val="70000"/>
              </a:lnSpc>
              <a:buFont typeface="Verdana" panose="020B0604030504040204" pitchFamily="34" charset="0"/>
              <a:buChar char="◦"/>
            </a:pPr>
            <a:r>
              <a:rPr lang="en-US" altLang="en-US" sz="2000">
                <a:latin typeface="Gill Sans MT" panose="020B0502020104020203" pitchFamily="34" charset="0"/>
              </a:rPr>
              <a:t>type=</a:t>
            </a:r>
            <a:r>
              <a:rPr lang="ja-JP" altLang="en-US" sz="2000">
                <a:latin typeface="Gill Sans MT" panose="020B0502020104020203" pitchFamily="34" charset="0"/>
              </a:rPr>
              <a:t>“</a:t>
            </a:r>
            <a:r>
              <a:rPr lang="en-US" altLang="ja-JP" sz="2000">
                <a:latin typeface="Gill Sans MT" panose="020B0502020104020203" pitchFamily="34" charset="0"/>
              </a:rPr>
              <a:t>password</a:t>
            </a:r>
            <a:r>
              <a:rPr lang="ja-JP" altLang="en-US" sz="2000">
                <a:latin typeface="Gill Sans MT" panose="020B0502020104020203" pitchFamily="34" charset="0"/>
              </a:rPr>
              <a:t>”</a:t>
            </a:r>
            <a:endParaRPr lang="en-US" altLang="ja-JP" sz="2000">
              <a:latin typeface="Gill Sans MT" panose="020B0502020104020203" pitchFamily="34" charset="0"/>
            </a:endParaRPr>
          </a:p>
          <a:p>
            <a:pPr marL="639763" lvl="1" indent="-236538">
              <a:lnSpc>
                <a:spcPct val="70000"/>
              </a:lnSpc>
              <a:buFont typeface="Verdana" panose="020B0604030504040204" pitchFamily="34" charset="0"/>
              <a:buChar char="◦"/>
            </a:pPr>
            <a:r>
              <a:rPr lang="en-US" altLang="en-US" sz="2000">
                <a:latin typeface="Gill Sans MT" panose="020B0502020104020203" pitchFamily="34" charset="0"/>
              </a:rPr>
              <a:t>name</a:t>
            </a:r>
          </a:p>
          <a:p>
            <a:pPr marL="639763" lvl="1" indent="-236538">
              <a:lnSpc>
                <a:spcPct val="70000"/>
              </a:lnSpc>
              <a:buFont typeface="Verdana" panose="020B0604030504040204" pitchFamily="34" charset="0"/>
              <a:buChar char="◦"/>
            </a:pPr>
            <a:r>
              <a:rPr lang="en-US" altLang="en-US" sz="2000">
                <a:latin typeface="Gill Sans MT" panose="020B0502020104020203" pitchFamily="34" charset="0"/>
              </a:rPr>
              <a:t>id</a:t>
            </a:r>
          </a:p>
          <a:p>
            <a:pPr marL="639763" lvl="1" indent="-236538">
              <a:lnSpc>
                <a:spcPct val="70000"/>
              </a:lnSpc>
              <a:buFont typeface="Verdana" panose="020B0604030504040204" pitchFamily="34" charset="0"/>
              <a:buChar char="◦"/>
            </a:pPr>
            <a:r>
              <a:rPr lang="en-US" altLang="en-US" sz="2000">
                <a:latin typeface="Gill Sans MT" panose="020B0502020104020203" pitchFamily="34" charset="0"/>
              </a:rPr>
              <a:t>Size</a:t>
            </a:r>
          </a:p>
          <a:p>
            <a:pPr marL="639763" lvl="1" indent="-236538">
              <a:lnSpc>
                <a:spcPct val="70000"/>
              </a:lnSpc>
              <a:buFont typeface="Verdana" panose="020B0604030504040204" pitchFamily="34" charset="0"/>
              <a:buChar char="◦"/>
            </a:pPr>
            <a:r>
              <a:rPr lang="en-US" altLang="en-US" sz="2000">
                <a:latin typeface="Gill Sans MT" panose="020B0502020104020203" pitchFamily="34" charset="0"/>
              </a:rPr>
              <a:t>maxlength</a:t>
            </a:r>
          </a:p>
          <a:p>
            <a:pPr marL="639763" lvl="1" indent="-236538">
              <a:lnSpc>
                <a:spcPct val="70000"/>
              </a:lnSpc>
              <a:buNone/>
            </a:pPr>
            <a:endParaRPr lang="en-US" altLang="en-US" sz="2000">
              <a:latin typeface="Gill Sans MT" panose="020B0502020104020203" pitchFamily="34" charset="0"/>
            </a:endParaRPr>
          </a:p>
          <a:p>
            <a:pPr marL="639763" lvl="1" indent="-236538">
              <a:lnSpc>
                <a:spcPct val="70000"/>
              </a:lnSpc>
              <a:buFont typeface="Verdana" panose="020B0604030504040204" pitchFamily="34" charset="0"/>
              <a:buChar char="◦"/>
            </a:pPr>
            <a:endParaRPr lang="en-US" altLang="en-US" sz="2000">
              <a:latin typeface="Gill Sans MT" panose="020B0502020104020203" pitchFamily="34" charset="0"/>
            </a:endParaRPr>
          </a:p>
          <a:p>
            <a:pPr marL="639763" lvl="1" indent="-236538">
              <a:lnSpc>
                <a:spcPct val="70000"/>
              </a:lnSpc>
              <a:buNone/>
            </a:pPr>
            <a:r>
              <a:rPr lang="en-US" altLang="en-US" sz="2000">
                <a:latin typeface="Gill Sans MT" panose="020B0502020104020203" pitchFamily="34" charset="0"/>
              </a:rPr>
              <a:t>e.g</a:t>
            </a:r>
            <a:r>
              <a:rPr lang="en-US" altLang="en-US" sz="2000">
                <a:solidFill>
                  <a:srgbClr val="0000FF"/>
                </a:solidFill>
                <a:latin typeface="Gill Sans MT" panose="020B0502020104020203" pitchFamily="34" charset="0"/>
              </a:rPr>
              <a:t> Password: &lt;input type=“password” name=“</a:t>
            </a:r>
            <a:r>
              <a:rPr lang="en-US" altLang="ja-JP" sz="2000">
                <a:solidFill>
                  <a:srgbClr val="0000FF"/>
                </a:solidFill>
                <a:latin typeface="Gill Sans MT" panose="020B0502020104020203" pitchFamily="34" charset="0"/>
              </a:rPr>
              <a:t>pword</a:t>
            </a:r>
            <a:r>
              <a:rPr lang="en-US" altLang="en-US" sz="2000">
                <a:solidFill>
                  <a:srgbClr val="0000FF"/>
                </a:solidFill>
                <a:latin typeface="Gill Sans MT" panose="020B0502020104020203" pitchFamily="34" charset="0"/>
              </a:rPr>
              <a:t>”</a:t>
            </a:r>
            <a:r>
              <a:rPr lang="en-US" altLang="ja-JP" sz="2000">
                <a:solidFill>
                  <a:srgbClr val="0000FF"/>
                </a:solidFill>
                <a:latin typeface="Gill Sans MT" panose="020B0502020104020203" pitchFamily="34" charset="0"/>
              </a:rPr>
              <a:t> id=</a:t>
            </a:r>
            <a:r>
              <a:rPr lang="en-US" altLang="en-US" sz="2000">
                <a:solidFill>
                  <a:srgbClr val="0000FF"/>
                </a:solidFill>
                <a:latin typeface="Gill Sans MT" panose="020B0502020104020203" pitchFamily="34" charset="0"/>
              </a:rPr>
              <a:t>“</a:t>
            </a:r>
            <a:r>
              <a:rPr lang="en-US" altLang="ja-JP" sz="2000">
                <a:solidFill>
                  <a:srgbClr val="0000FF"/>
                </a:solidFill>
                <a:latin typeface="Gill Sans MT" panose="020B0502020104020203" pitchFamily="34" charset="0"/>
              </a:rPr>
              <a:t>pword</a:t>
            </a:r>
            <a:r>
              <a:rPr lang="en-US" altLang="en-US" sz="2000">
                <a:solidFill>
                  <a:srgbClr val="0000FF"/>
                </a:solidFill>
                <a:latin typeface="Gill Sans MT" panose="020B0502020104020203" pitchFamily="34" charset="0"/>
              </a:rPr>
              <a:t>”</a:t>
            </a:r>
            <a:r>
              <a:rPr lang="en-US" altLang="ja-JP" sz="2000">
                <a:solidFill>
                  <a:srgbClr val="0000FF"/>
                </a:solidFill>
                <a:latin typeface="Gill Sans MT" panose="020B0502020104020203" pitchFamily="34" charset="0"/>
              </a:rPr>
              <a:t>&gt;</a:t>
            </a:r>
            <a:endParaRPr lang="en-US" altLang="en-US" sz="2000">
              <a:solidFill>
                <a:srgbClr val="0000FF"/>
              </a:solidFill>
              <a:latin typeface="Gill Sans MT" panose="020B0502020104020203" pitchFamily="34" charset="0"/>
            </a:endParaRP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0137775" y="6305550"/>
            <a:ext cx="457200" cy="4762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4A5EC5-5BD4-4DD1-9A59-99BE72AC9957}" type="slidenum">
              <a:rPr lang="en-US" altLang="en-US" sz="1200">
                <a:solidFill>
                  <a:srgbClr val="17375E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200">
              <a:solidFill>
                <a:srgbClr val="17375E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5072063" y="309086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4905375" y="300513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215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733800"/>
            <a:ext cx="4191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="" xmlns:p14="http://schemas.microsoft.com/office/powerpoint/2010/main" val="1370990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r"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input Check box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066800"/>
            <a:ext cx="7646988" cy="5638800"/>
          </a:xfrm>
        </p:spPr>
        <p:txBody>
          <a:bodyPr>
            <a:normAutofit lnSpcReduction="10000"/>
          </a:bodyPr>
          <a:lstStyle/>
          <a:p>
            <a:pPr marL="365125" indent="-282575">
              <a:lnSpc>
                <a:spcPct val="80000"/>
              </a:lnSpc>
              <a:buFont typeface="Wingdings 2" panose="05020102010507070707" pitchFamily="18" charset="2"/>
              <a:buChar char=""/>
            </a:pPr>
            <a:r>
              <a:rPr lang="en-US" altLang="en-US" sz="2200">
                <a:latin typeface="Gill Sans MT" panose="020B0502020104020203" pitchFamily="34" charset="0"/>
              </a:rPr>
              <a:t>&lt;input&gt;</a:t>
            </a:r>
          </a:p>
          <a:p>
            <a:pPr marL="365125" indent="-282575">
              <a:lnSpc>
                <a:spcPct val="80000"/>
              </a:lnSpc>
              <a:buFont typeface="Wingdings 2" panose="05020102010507070707" pitchFamily="18" charset="2"/>
              <a:buChar char=""/>
            </a:pPr>
            <a:r>
              <a:rPr lang="en-US" altLang="en-US" sz="2200">
                <a:latin typeface="Gill Sans MT" panose="020B0502020104020203" pitchFamily="34" charset="0"/>
              </a:rPr>
              <a:t>Allows the user to select </a:t>
            </a:r>
            <a:r>
              <a:rPr lang="en-US" altLang="en-US" sz="2200" i="1" u="sng">
                <a:latin typeface="Gill Sans MT" panose="020B0502020104020203" pitchFamily="34" charset="0"/>
              </a:rPr>
              <a:t>one or more </a:t>
            </a:r>
            <a:r>
              <a:rPr lang="en-US" altLang="en-US" sz="2200">
                <a:latin typeface="Gill Sans MT" panose="020B0502020104020203" pitchFamily="34" charset="0"/>
              </a:rPr>
              <a:t>of a group of predetermined items</a:t>
            </a:r>
          </a:p>
          <a:p>
            <a:pPr marL="365125" indent="-282575">
              <a:lnSpc>
                <a:spcPct val="80000"/>
              </a:lnSpc>
              <a:buFont typeface="Wingdings 2" panose="05020102010507070707" pitchFamily="18" charset="2"/>
              <a:buChar char=""/>
            </a:pPr>
            <a:endParaRPr lang="en-US" altLang="en-US" sz="2200">
              <a:latin typeface="Gill Sans MT" panose="020B0502020104020203" pitchFamily="34" charset="0"/>
            </a:endParaRPr>
          </a:p>
          <a:p>
            <a:pPr marL="365125" indent="-282575">
              <a:lnSpc>
                <a:spcPct val="80000"/>
              </a:lnSpc>
              <a:buFont typeface="Wingdings 2" panose="05020102010507070707" pitchFamily="18" charset="2"/>
              <a:buChar char=""/>
            </a:pPr>
            <a:r>
              <a:rPr lang="en-US" altLang="en-US" sz="2200">
                <a:latin typeface="Gill Sans MT" panose="020B0502020104020203" pitchFamily="34" charset="0"/>
              </a:rPr>
              <a:t>Attributes:</a:t>
            </a:r>
          </a:p>
          <a:p>
            <a:pPr marL="639763" lvl="1" indent="-236538">
              <a:lnSpc>
                <a:spcPct val="80000"/>
              </a:lnSpc>
              <a:buFont typeface="Verdana" panose="020B0604030504040204" pitchFamily="34" charset="0"/>
              <a:buChar char="◦"/>
            </a:pPr>
            <a:r>
              <a:rPr lang="en-US" altLang="en-US" sz="1700">
                <a:latin typeface="Gill Sans MT" panose="020B0502020104020203" pitchFamily="34" charset="0"/>
              </a:rPr>
              <a:t>type=</a:t>
            </a:r>
            <a:r>
              <a:rPr lang="ja-JP" altLang="en-US" sz="1700">
                <a:latin typeface="Gill Sans MT" panose="020B0502020104020203" pitchFamily="34" charset="0"/>
              </a:rPr>
              <a:t>“</a:t>
            </a:r>
            <a:r>
              <a:rPr lang="en-US" altLang="ja-JP" sz="1700">
                <a:latin typeface="Gill Sans MT" panose="020B0502020104020203" pitchFamily="34" charset="0"/>
              </a:rPr>
              <a:t>checkbox</a:t>
            </a:r>
            <a:r>
              <a:rPr lang="ja-JP" altLang="en-US" sz="1700">
                <a:latin typeface="Gill Sans MT" panose="020B0502020104020203" pitchFamily="34" charset="0"/>
              </a:rPr>
              <a:t>”</a:t>
            </a:r>
            <a:endParaRPr lang="en-US" altLang="ja-JP" sz="1700">
              <a:latin typeface="Gill Sans MT" panose="020B0502020104020203" pitchFamily="34" charset="0"/>
            </a:endParaRPr>
          </a:p>
          <a:p>
            <a:pPr marL="639763" lvl="1" indent="-236538">
              <a:lnSpc>
                <a:spcPct val="80000"/>
              </a:lnSpc>
              <a:buFont typeface="Verdana" panose="020B0604030504040204" pitchFamily="34" charset="0"/>
              <a:buChar char="◦"/>
            </a:pPr>
            <a:r>
              <a:rPr lang="en-US" altLang="en-US" sz="1700">
                <a:latin typeface="Gill Sans MT" panose="020B0502020104020203" pitchFamily="34" charset="0"/>
              </a:rPr>
              <a:t>name</a:t>
            </a:r>
          </a:p>
          <a:p>
            <a:pPr marL="639763" lvl="1" indent="-236538">
              <a:lnSpc>
                <a:spcPct val="80000"/>
              </a:lnSpc>
              <a:buFont typeface="Verdana" panose="020B0604030504040204" pitchFamily="34" charset="0"/>
              <a:buChar char="◦"/>
            </a:pPr>
            <a:r>
              <a:rPr lang="en-US" altLang="en-US" sz="1700">
                <a:latin typeface="Gill Sans MT" panose="020B0502020104020203" pitchFamily="34" charset="0"/>
              </a:rPr>
              <a:t>Id</a:t>
            </a:r>
          </a:p>
          <a:p>
            <a:pPr marL="639763" lvl="1" indent="-236538">
              <a:lnSpc>
                <a:spcPct val="80000"/>
              </a:lnSpc>
              <a:buFont typeface="Verdana" panose="020B0604030504040204" pitchFamily="34" charset="0"/>
              <a:buChar char="◦"/>
            </a:pPr>
            <a:r>
              <a:rPr lang="en-US" altLang="en-US" sz="1700">
                <a:latin typeface="Gill Sans MT" panose="020B0502020104020203" pitchFamily="34" charset="0"/>
              </a:rPr>
              <a:t>checked: value of “checked”</a:t>
            </a:r>
          </a:p>
          <a:p>
            <a:pPr marL="639763" lvl="1" indent="-236538">
              <a:lnSpc>
                <a:spcPct val="80000"/>
              </a:lnSpc>
              <a:buFont typeface="Verdana" panose="020B0604030504040204" pitchFamily="34" charset="0"/>
              <a:buChar char="◦"/>
            </a:pPr>
            <a:r>
              <a:rPr lang="en-US" altLang="en-US" sz="1700">
                <a:latin typeface="Gill Sans MT" panose="020B0502020104020203" pitchFamily="34" charset="0"/>
              </a:rPr>
              <a:t>value:  The value attribute defines this value which is send by a post request. All check boxes can have the same value</a:t>
            </a:r>
          </a:p>
          <a:p>
            <a:pPr marL="639763" lvl="1" indent="-236538">
              <a:lnSpc>
                <a:spcPct val="80000"/>
              </a:lnSpc>
              <a:buFont typeface="Verdana" panose="020B0604030504040204" pitchFamily="34" charset="0"/>
              <a:buChar char="◦"/>
            </a:pPr>
            <a:r>
              <a:rPr lang="en-US" altLang="en-US" sz="1700">
                <a:latin typeface="Gill Sans MT" panose="020B0502020104020203" pitchFamily="34" charset="0"/>
              </a:rPr>
              <a:t>Required</a:t>
            </a:r>
          </a:p>
          <a:p>
            <a:pPr marL="639763" lvl="1" indent="-236538">
              <a:lnSpc>
                <a:spcPct val="80000"/>
              </a:lnSpc>
              <a:buFont typeface="Verdana" panose="020B0604030504040204" pitchFamily="34" charset="0"/>
              <a:buChar char="◦"/>
            </a:pPr>
            <a:r>
              <a:rPr lang="en-US" altLang="en-US" sz="1700">
                <a:latin typeface="Gill Sans MT" panose="020B0502020104020203" pitchFamily="34" charset="0"/>
              </a:rPr>
              <a:t>readonly</a:t>
            </a:r>
          </a:p>
          <a:p>
            <a:pPr marL="639763" lvl="1" indent="-236538">
              <a:lnSpc>
                <a:spcPct val="80000"/>
              </a:lnSpc>
              <a:buFont typeface="Verdana" panose="020B0604030504040204" pitchFamily="34" charset="0"/>
              <a:buChar char="◦"/>
            </a:pPr>
            <a:r>
              <a:rPr lang="en-US" altLang="en-US" sz="1700">
                <a:latin typeface="Gill Sans MT" panose="020B0502020104020203" pitchFamily="34" charset="0"/>
              </a:rPr>
              <a:t>autofocus</a:t>
            </a:r>
          </a:p>
          <a:p>
            <a:pPr marL="639763" lvl="1" indent="-236538">
              <a:lnSpc>
                <a:spcPct val="80000"/>
              </a:lnSpc>
              <a:buFont typeface="Verdana" panose="020B0604030504040204" pitchFamily="34" charset="0"/>
              <a:buChar char="◦"/>
            </a:pPr>
            <a:r>
              <a:rPr lang="en-US" altLang="en-US" sz="1700">
                <a:latin typeface="Gill Sans MT" panose="020B0502020104020203" pitchFamily="34" charset="0"/>
              </a:rPr>
              <a:t>accesskey</a:t>
            </a:r>
          </a:p>
          <a:p>
            <a:pPr marL="639763" lvl="1" indent="-236538">
              <a:lnSpc>
                <a:spcPct val="80000"/>
              </a:lnSpc>
              <a:buFont typeface="Verdana" panose="020B0604030504040204" pitchFamily="34" charset="0"/>
              <a:buChar char="◦"/>
            </a:pPr>
            <a:r>
              <a:rPr lang="en-US" altLang="en-US" sz="1700">
                <a:latin typeface="Gill Sans MT" panose="020B0502020104020203" pitchFamily="34" charset="0"/>
              </a:rPr>
              <a:t>tabindex</a:t>
            </a:r>
          </a:p>
          <a:p>
            <a:pPr marL="639763" lvl="1" indent="-236538">
              <a:lnSpc>
                <a:spcPct val="80000"/>
              </a:lnSpc>
              <a:buFont typeface="Verdana" panose="020B0604030504040204" pitchFamily="34" charset="0"/>
              <a:buChar char="◦"/>
            </a:pPr>
            <a:endParaRPr lang="en-US" altLang="en-US" sz="1700">
              <a:latin typeface="Gill Sans MT" panose="020B0502020104020203" pitchFamily="34" charset="0"/>
            </a:endParaRPr>
          </a:p>
          <a:p>
            <a:pPr marL="639763" lvl="1" indent="-236538">
              <a:lnSpc>
                <a:spcPct val="80000"/>
              </a:lnSpc>
              <a:buNone/>
            </a:pPr>
            <a:r>
              <a:rPr lang="en-US" altLang="en-US" sz="1700">
                <a:latin typeface="Gill Sans MT" panose="020B0502020104020203" pitchFamily="34" charset="0"/>
              </a:rPr>
              <a:t>e.g </a:t>
            </a:r>
            <a:r>
              <a:rPr lang="en-US" altLang="en-US" sz="1600">
                <a:solidFill>
                  <a:srgbClr val="0000FF"/>
                </a:solidFill>
              </a:rPr>
              <a:t>&lt;input type="checkbox" name=”IE” id=“IE” value=“yes"&gt;Internet Explorer</a:t>
            </a:r>
            <a:r>
              <a:rPr lang="en-US" altLang="en-US" sz="1600">
                <a:solidFill>
                  <a:srgbClr val="0000FF"/>
                </a:solidFill>
                <a:latin typeface="Gill Sans MT" panose="020B0502020104020203" pitchFamily="34" charset="0"/>
              </a:rPr>
              <a:t>&lt;br&gt;</a:t>
            </a:r>
          </a:p>
          <a:p>
            <a:pPr marL="639763" lvl="1" indent="-236538">
              <a:lnSpc>
                <a:spcPct val="80000"/>
              </a:lnSpc>
              <a:buNone/>
            </a:pPr>
            <a:r>
              <a:rPr lang="en-US" altLang="en-US" sz="1600">
                <a:solidFill>
                  <a:srgbClr val="0000FF"/>
                </a:solidFill>
              </a:rPr>
              <a:t>&lt;input type="checkbox" name=”Firefox” id=“Firefox” value=“yes"&gt;Firefox</a:t>
            </a:r>
            <a:r>
              <a:rPr lang="en-US" altLang="en-US" sz="1600">
                <a:solidFill>
                  <a:srgbClr val="0000FF"/>
                </a:solidFill>
                <a:latin typeface="Gill Sans MT" panose="020B0502020104020203" pitchFamily="34" charset="0"/>
              </a:rPr>
              <a:t>&lt;br&gt;</a:t>
            </a:r>
          </a:p>
          <a:p>
            <a:pPr marL="639763" lvl="1" indent="-236538">
              <a:lnSpc>
                <a:spcPct val="80000"/>
              </a:lnSpc>
              <a:buNone/>
            </a:pPr>
            <a:r>
              <a:rPr lang="en-US" altLang="en-US" sz="1600">
                <a:solidFill>
                  <a:srgbClr val="0000FF"/>
                </a:solidFill>
              </a:rPr>
              <a:t>&lt;input type="checkbox" name=”Opera” id=“opera” value=“yes"&gt;Opera</a:t>
            </a:r>
            <a:r>
              <a:rPr lang="en-US" altLang="en-US" sz="1600">
                <a:solidFill>
                  <a:srgbClr val="0000FF"/>
                </a:solidFill>
                <a:latin typeface="Gill Sans MT" panose="020B0502020104020203" pitchFamily="34" charset="0"/>
              </a:rPr>
              <a:t>&lt;br&gt;</a:t>
            </a:r>
          </a:p>
          <a:p>
            <a:pPr marL="639763" lvl="1" indent="-236538">
              <a:lnSpc>
                <a:spcPct val="80000"/>
              </a:lnSpc>
              <a:buNone/>
            </a:pPr>
            <a:endParaRPr lang="en-US" altLang="en-US" sz="1700">
              <a:solidFill>
                <a:srgbClr val="0000FF"/>
              </a:solidFill>
              <a:latin typeface="Gill Sans MT" panose="020B0502020104020203" pitchFamily="34" charset="0"/>
            </a:endParaRPr>
          </a:p>
        </p:txBody>
      </p:sp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37775" y="6305550"/>
            <a:ext cx="457200" cy="476250"/>
          </a:xfrm>
        </p:spPr>
        <p:txBody>
          <a:bodyPr rtlCol="0"/>
          <a:lstStyle/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ea typeface="+mn-ea"/>
              </a:rPr>
              <a:t>1</a:t>
            </a: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5072063" y="309086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4905375" y="300513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727" name="Rectangle 8"/>
          <p:cNvSpPr>
            <a:spLocks noChangeArrowheads="1"/>
          </p:cNvSpPr>
          <p:nvPr/>
        </p:nvSpPr>
        <p:spPr bwMode="auto">
          <a:xfrm>
            <a:off x="5138738" y="284321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3072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828801"/>
            <a:ext cx="24384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336946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r"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input Radio Button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371600"/>
            <a:ext cx="8382000" cy="4953000"/>
          </a:xfrm>
        </p:spPr>
        <p:txBody>
          <a:bodyPr>
            <a:normAutofit lnSpcReduction="10000"/>
          </a:bodyPr>
          <a:lstStyle/>
          <a:p>
            <a:pPr marL="365125" indent="-282575">
              <a:lnSpc>
                <a:spcPct val="70000"/>
              </a:lnSpc>
              <a:buFont typeface="Wingdings 2" panose="05020102010507070707" pitchFamily="18" charset="2"/>
              <a:buChar char=""/>
            </a:pPr>
            <a:r>
              <a:rPr lang="en-US" altLang="en-US" sz="1500">
                <a:latin typeface="Gill Sans MT" panose="020B0502020104020203" pitchFamily="34" charset="0"/>
              </a:rPr>
              <a:t>&lt;input&gt;</a:t>
            </a:r>
          </a:p>
          <a:p>
            <a:pPr marL="365125" indent="-282575">
              <a:lnSpc>
                <a:spcPct val="70000"/>
              </a:lnSpc>
              <a:buFont typeface="Wingdings 2" panose="05020102010507070707" pitchFamily="18" charset="2"/>
              <a:buChar char=""/>
            </a:pPr>
            <a:r>
              <a:rPr lang="en-US" altLang="en-US" sz="1500">
                <a:latin typeface="Gill Sans MT" panose="020B0502020104020203" pitchFamily="34" charset="0"/>
              </a:rPr>
              <a:t>Allows the user to select </a:t>
            </a:r>
            <a:r>
              <a:rPr lang="en-US" altLang="en-US" sz="1500" i="1" u="sng">
                <a:latin typeface="Gill Sans MT" panose="020B0502020104020203" pitchFamily="34" charset="0"/>
              </a:rPr>
              <a:t>exactly one</a:t>
            </a:r>
            <a:r>
              <a:rPr lang="en-US" altLang="en-US" sz="1500">
                <a:latin typeface="Gill Sans MT" panose="020B0502020104020203" pitchFamily="34" charset="0"/>
              </a:rPr>
              <a:t> from a group of predetermined items</a:t>
            </a:r>
            <a:br>
              <a:rPr lang="en-US" altLang="en-US" sz="1500">
                <a:latin typeface="Gill Sans MT" panose="020B0502020104020203" pitchFamily="34" charset="0"/>
              </a:rPr>
            </a:br>
            <a:endParaRPr lang="en-US" altLang="en-US" sz="1500">
              <a:latin typeface="Gill Sans MT" panose="020B0502020104020203" pitchFamily="34" charset="0"/>
            </a:endParaRPr>
          </a:p>
          <a:p>
            <a:pPr marL="365125" indent="-282575">
              <a:lnSpc>
                <a:spcPct val="70000"/>
              </a:lnSpc>
              <a:buFont typeface="Wingdings 2" panose="05020102010507070707" pitchFamily="18" charset="2"/>
              <a:buChar char=""/>
            </a:pPr>
            <a:r>
              <a:rPr lang="en-US" altLang="en-US" sz="1500">
                <a:latin typeface="Gill Sans MT" panose="020B0502020104020203" pitchFamily="34" charset="0"/>
              </a:rPr>
              <a:t>Each radio button in a group is given the same name and a unique value</a:t>
            </a:r>
          </a:p>
          <a:p>
            <a:pPr marL="365125" indent="-282575">
              <a:lnSpc>
                <a:spcPct val="70000"/>
              </a:lnSpc>
              <a:buFont typeface="Wingdings 2" panose="05020102010507070707" pitchFamily="18" charset="2"/>
              <a:buChar char=""/>
            </a:pPr>
            <a:endParaRPr lang="en-US" altLang="en-US" sz="1500">
              <a:latin typeface="Gill Sans MT" panose="020B0502020104020203" pitchFamily="34" charset="0"/>
            </a:endParaRPr>
          </a:p>
          <a:p>
            <a:pPr marL="365125" indent="-282575">
              <a:lnSpc>
                <a:spcPct val="70000"/>
              </a:lnSpc>
              <a:buFont typeface="Wingdings 2" panose="05020102010507070707" pitchFamily="18" charset="2"/>
              <a:buChar char=""/>
            </a:pPr>
            <a:r>
              <a:rPr lang="en-US" altLang="en-US" sz="1500">
                <a:latin typeface="Gill Sans MT" panose="020B0502020104020203" pitchFamily="34" charset="0"/>
              </a:rPr>
              <a:t>Attributes:</a:t>
            </a:r>
          </a:p>
          <a:p>
            <a:pPr marL="639763" lvl="1" indent="-236538">
              <a:lnSpc>
                <a:spcPct val="70000"/>
              </a:lnSpc>
              <a:buFont typeface="Verdana" panose="020B0604030504040204" pitchFamily="34" charset="0"/>
              <a:buChar char="◦"/>
            </a:pPr>
            <a:r>
              <a:rPr lang="en-US" altLang="en-US" sz="1500">
                <a:latin typeface="Gill Sans MT" panose="020B0502020104020203" pitchFamily="34" charset="0"/>
              </a:rPr>
              <a:t>type=</a:t>
            </a:r>
            <a:r>
              <a:rPr lang="ja-JP" altLang="en-US" sz="1500">
                <a:latin typeface="Gill Sans MT" panose="020B0502020104020203" pitchFamily="34" charset="0"/>
              </a:rPr>
              <a:t>“</a:t>
            </a:r>
            <a:r>
              <a:rPr lang="en-US" altLang="ja-JP" sz="1500">
                <a:latin typeface="Gill Sans MT" panose="020B0502020104020203" pitchFamily="34" charset="0"/>
              </a:rPr>
              <a:t>radio</a:t>
            </a:r>
            <a:r>
              <a:rPr lang="ja-JP" altLang="en-US" sz="1500">
                <a:latin typeface="Gill Sans MT" panose="020B0502020104020203" pitchFamily="34" charset="0"/>
              </a:rPr>
              <a:t>”</a:t>
            </a:r>
            <a:endParaRPr lang="en-US" altLang="ja-JP" sz="1500">
              <a:latin typeface="Gill Sans MT" panose="020B0502020104020203" pitchFamily="34" charset="0"/>
            </a:endParaRPr>
          </a:p>
          <a:p>
            <a:pPr marL="639763" lvl="1" indent="-236538">
              <a:buFont typeface="Verdana" panose="020B0604030504040204" pitchFamily="34" charset="0"/>
              <a:buChar char="◦"/>
            </a:pPr>
            <a:r>
              <a:rPr lang="en-US" altLang="en-US" sz="1500">
                <a:latin typeface="Gill Sans MT" panose="020B0502020104020203" pitchFamily="34" charset="0"/>
              </a:rPr>
              <a:t>name</a:t>
            </a:r>
          </a:p>
          <a:p>
            <a:pPr marL="639763" lvl="1" indent="-236538">
              <a:buFont typeface="Verdana" panose="020B0604030504040204" pitchFamily="34" charset="0"/>
              <a:buChar char="◦"/>
            </a:pPr>
            <a:r>
              <a:rPr lang="en-US" altLang="en-US" sz="1500">
                <a:latin typeface="Gill Sans MT" panose="020B0502020104020203" pitchFamily="34" charset="0"/>
              </a:rPr>
              <a:t>Id</a:t>
            </a:r>
          </a:p>
          <a:p>
            <a:pPr marL="639763" lvl="1" indent="-236538">
              <a:buFont typeface="Verdana" panose="020B0604030504040204" pitchFamily="34" charset="0"/>
              <a:buChar char="◦"/>
            </a:pPr>
            <a:r>
              <a:rPr lang="en-US" altLang="en-US" sz="1500">
                <a:latin typeface="Gill Sans MT" panose="020B0502020104020203" pitchFamily="34" charset="0"/>
              </a:rPr>
              <a:t>checked: value of “checked”</a:t>
            </a:r>
          </a:p>
          <a:p>
            <a:pPr marL="639763" lvl="1" indent="-236538">
              <a:buFont typeface="Verdana" panose="020B0604030504040204" pitchFamily="34" charset="0"/>
              <a:buChar char="◦"/>
            </a:pPr>
            <a:r>
              <a:rPr lang="en-US" altLang="en-US" sz="1500">
                <a:latin typeface="Gill Sans MT" panose="020B0502020104020203" pitchFamily="34" charset="0"/>
              </a:rPr>
              <a:t>value:  The value attribute defines this value which is send by a post request. Should be a unique value for each radio button in the group.</a:t>
            </a:r>
          </a:p>
          <a:p>
            <a:pPr marL="639763" lvl="1" indent="-236538">
              <a:buFont typeface="Verdana" panose="020B0604030504040204" pitchFamily="34" charset="0"/>
              <a:buChar char="◦"/>
            </a:pPr>
            <a:r>
              <a:rPr lang="en-US" altLang="en-US" sz="1500">
                <a:latin typeface="Gill Sans MT" panose="020B0502020104020203" pitchFamily="34" charset="0"/>
              </a:rPr>
              <a:t>Required</a:t>
            </a:r>
          </a:p>
          <a:p>
            <a:pPr marL="639763" lvl="1" indent="-236538">
              <a:buFont typeface="Verdana" panose="020B0604030504040204" pitchFamily="34" charset="0"/>
              <a:buChar char="◦"/>
            </a:pPr>
            <a:r>
              <a:rPr lang="en-US" altLang="en-US" sz="1500">
                <a:latin typeface="Gill Sans MT" panose="020B0502020104020203" pitchFamily="34" charset="0"/>
              </a:rPr>
              <a:t>readonly</a:t>
            </a:r>
          </a:p>
          <a:p>
            <a:pPr marL="639763" lvl="1" indent="-236538">
              <a:buFont typeface="Verdana" panose="020B0604030504040204" pitchFamily="34" charset="0"/>
              <a:buChar char="◦"/>
            </a:pPr>
            <a:r>
              <a:rPr lang="en-US" altLang="en-US" sz="1500">
                <a:latin typeface="Gill Sans MT" panose="020B0502020104020203" pitchFamily="34" charset="0"/>
              </a:rPr>
              <a:t>Autofocus</a:t>
            </a:r>
          </a:p>
          <a:p>
            <a:pPr marL="639763" lvl="1" indent="-236538">
              <a:buFont typeface="Verdana" panose="020B0604030504040204" pitchFamily="34" charset="0"/>
              <a:buChar char="◦"/>
            </a:pPr>
            <a:r>
              <a:rPr lang="en-US" altLang="en-US" sz="1500">
                <a:latin typeface="Gill Sans MT" panose="020B0502020104020203" pitchFamily="34" charset="0"/>
              </a:rPr>
              <a:t>accesskey	</a:t>
            </a:r>
          </a:p>
          <a:p>
            <a:pPr marL="639763" lvl="1" indent="-236538">
              <a:buFont typeface="Verdana" panose="020B0604030504040204" pitchFamily="34" charset="0"/>
              <a:buChar char="◦"/>
            </a:pPr>
            <a:r>
              <a:rPr lang="en-US" altLang="en-US" sz="1500">
                <a:latin typeface="Gill Sans MT" panose="020B0502020104020203" pitchFamily="34" charset="0"/>
              </a:rPr>
              <a:t>tabindex</a:t>
            </a:r>
          </a:p>
          <a:p>
            <a:pPr marL="639763" lvl="1" indent="-236538">
              <a:buFont typeface="Verdana" panose="020B0604030504040204" pitchFamily="34" charset="0"/>
              <a:buChar char="◦"/>
            </a:pPr>
            <a:endParaRPr lang="en-US" altLang="en-US" sz="1500">
              <a:latin typeface="Gill Sans MT" panose="020B0502020104020203" pitchFamily="34" charset="0"/>
            </a:endParaRPr>
          </a:p>
          <a:p>
            <a:pPr marL="639763" lvl="1" indent="-236538">
              <a:buNone/>
            </a:pPr>
            <a:r>
              <a:rPr lang="en-US" altLang="en-US" sz="1500">
                <a:latin typeface="Gill Sans MT" panose="020B0502020104020203" pitchFamily="34" charset="0"/>
              </a:rPr>
              <a:t>e.g </a:t>
            </a:r>
            <a:r>
              <a:rPr lang="en-US" altLang="en-US" sz="1500">
                <a:solidFill>
                  <a:srgbClr val="0000FF"/>
                </a:solidFill>
              </a:rPr>
              <a:t>&lt;input type=“radio” name=“</a:t>
            </a:r>
            <a:r>
              <a:rPr lang="en-US" altLang="ja-JP" sz="1500">
                <a:solidFill>
                  <a:srgbClr val="0000FF"/>
                </a:solidFill>
              </a:rPr>
              <a:t>Favbrowser</a:t>
            </a:r>
            <a:r>
              <a:rPr lang="en-US" altLang="en-US" sz="1500">
                <a:solidFill>
                  <a:srgbClr val="0000FF"/>
                </a:solidFill>
              </a:rPr>
              <a:t>”</a:t>
            </a:r>
            <a:r>
              <a:rPr lang="en-US" altLang="ja-JP" sz="1500">
                <a:solidFill>
                  <a:srgbClr val="0000FF"/>
                </a:solidFill>
              </a:rPr>
              <a:t>  id=</a:t>
            </a:r>
            <a:r>
              <a:rPr lang="en-US" altLang="en-US" sz="1500">
                <a:solidFill>
                  <a:srgbClr val="0000FF"/>
                </a:solidFill>
              </a:rPr>
              <a:t>“</a:t>
            </a:r>
            <a:r>
              <a:rPr lang="en-US" altLang="ja-JP" sz="1500">
                <a:solidFill>
                  <a:srgbClr val="0000FF"/>
                </a:solidFill>
              </a:rPr>
              <a:t>favIE</a:t>
            </a:r>
            <a:r>
              <a:rPr lang="en-US" altLang="en-US" sz="1500">
                <a:solidFill>
                  <a:srgbClr val="0000FF"/>
                </a:solidFill>
              </a:rPr>
              <a:t>”</a:t>
            </a:r>
            <a:r>
              <a:rPr lang="en-US" altLang="ja-JP" sz="1500">
                <a:solidFill>
                  <a:srgbClr val="0000FF"/>
                </a:solidFill>
              </a:rPr>
              <a:t> value=</a:t>
            </a:r>
            <a:r>
              <a:rPr lang="en-US" altLang="en-US" sz="1500">
                <a:solidFill>
                  <a:srgbClr val="0000FF"/>
                </a:solidFill>
              </a:rPr>
              <a:t>“</a:t>
            </a:r>
            <a:r>
              <a:rPr lang="en-US" altLang="ja-JP" sz="1500">
                <a:solidFill>
                  <a:srgbClr val="0000FF"/>
                </a:solidFill>
              </a:rPr>
              <a:t>IE"&gt;Internet Explorer</a:t>
            </a:r>
            <a:r>
              <a:rPr lang="en-US" altLang="ja-JP" sz="1500">
                <a:solidFill>
                  <a:srgbClr val="0000FF"/>
                </a:solidFill>
                <a:latin typeface="Gill Sans MT" panose="020B0502020104020203" pitchFamily="34" charset="0"/>
              </a:rPr>
              <a:t>&lt;br&gt;</a:t>
            </a:r>
          </a:p>
          <a:p>
            <a:pPr marL="639763" lvl="1" indent="-236538">
              <a:buNone/>
            </a:pPr>
            <a:r>
              <a:rPr lang="en-US" altLang="en-US" sz="1500">
                <a:solidFill>
                  <a:srgbClr val="0000FF"/>
                </a:solidFill>
              </a:rPr>
              <a:t>&lt;input type=“radio” name=“</a:t>
            </a:r>
            <a:r>
              <a:rPr lang="en-US" altLang="ja-JP" sz="1500">
                <a:solidFill>
                  <a:srgbClr val="0000FF"/>
                </a:solidFill>
              </a:rPr>
              <a:t>Favbrowser</a:t>
            </a:r>
            <a:r>
              <a:rPr lang="en-US" altLang="en-US" sz="1500">
                <a:solidFill>
                  <a:srgbClr val="0000FF"/>
                </a:solidFill>
              </a:rPr>
              <a:t>”</a:t>
            </a:r>
            <a:r>
              <a:rPr lang="en-US" altLang="ja-JP" sz="1500">
                <a:solidFill>
                  <a:srgbClr val="0000FF"/>
                </a:solidFill>
              </a:rPr>
              <a:t> id=</a:t>
            </a:r>
            <a:r>
              <a:rPr lang="en-US" altLang="en-US" sz="1500">
                <a:solidFill>
                  <a:srgbClr val="0000FF"/>
                </a:solidFill>
              </a:rPr>
              <a:t>“</a:t>
            </a:r>
            <a:r>
              <a:rPr lang="en-US" altLang="ja-JP" sz="1500">
                <a:solidFill>
                  <a:srgbClr val="0000FF"/>
                </a:solidFill>
              </a:rPr>
              <a:t>favfirefox</a:t>
            </a:r>
            <a:r>
              <a:rPr lang="en-US" altLang="en-US" sz="1500">
                <a:solidFill>
                  <a:srgbClr val="0000FF"/>
                </a:solidFill>
              </a:rPr>
              <a:t>”</a:t>
            </a:r>
            <a:r>
              <a:rPr lang="en-US" altLang="ja-JP" sz="1500">
                <a:solidFill>
                  <a:srgbClr val="0000FF"/>
                </a:solidFill>
              </a:rPr>
              <a:t> value=</a:t>
            </a:r>
            <a:r>
              <a:rPr lang="en-US" altLang="en-US" sz="1500">
                <a:solidFill>
                  <a:srgbClr val="0000FF"/>
                </a:solidFill>
              </a:rPr>
              <a:t>“</a:t>
            </a:r>
            <a:r>
              <a:rPr lang="en-US" altLang="ja-JP" sz="1500">
                <a:solidFill>
                  <a:srgbClr val="0000FF"/>
                </a:solidFill>
              </a:rPr>
              <a:t>Firefox"&gt;Firefox</a:t>
            </a:r>
            <a:r>
              <a:rPr lang="en-US" altLang="ja-JP" sz="1500">
                <a:solidFill>
                  <a:srgbClr val="0000FF"/>
                </a:solidFill>
                <a:latin typeface="Gill Sans MT" panose="020B0502020104020203" pitchFamily="34" charset="0"/>
              </a:rPr>
              <a:t>&lt;br&gt;</a:t>
            </a:r>
          </a:p>
          <a:p>
            <a:pPr marL="639763" lvl="1" indent="-236538">
              <a:buNone/>
            </a:pPr>
            <a:r>
              <a:rPr lang="en-US" altLang="en-US" sz="1500">
                <a:solidFill>
                  <a:srgbClr val="0000FF"/>
                </a:solidFill>
              </a:rPr>
              <a:t>&lt;input type=“radio” name=“</a:t>
            </a:r>
            <a:r>
              <a:rPr lang="en-US" altLang="ja-JP" sz="1500">
                <a:solidFill>
                  <a:srgbClr val="0000FF"/>
                </a:solidFill>
              </a:rPr>
              <a:t>Favbrowser</a:t>
            </a:r>
            <a:r>
              <a:rPr lang="en-US" altLang="en-US" sz="1500">
                <a:solidFill>
                  <a:srgbClr val="0000FF"/>
                </a:solidFill>
              </a:rPr>
              <a:t>”</a:t>
            </a:r>
            <a:r>
              <a:rPr lang="en-US" altLang="ja-JP" sz="1500">
                <a:solidFill>
                  <a:srgbClr val="0000FF"/>
                </a:solidFill>
              </a:rPr>
              <a:t> id=</a:t>
            </a:r>
            <a:r>
              <a:rPr lang="en-US" altLang="en-US" sz="1500">
                <a:solidFill>
                  <a:srgbClr val="0000FF"/>
                </a:solidFill>
              </a:rPr>
              <a:t>“</a:t>
            </a:r>
            <a:r>
              <a:rPr lang="en-US" altLang="ja-JP" sz="1500">
                <a:solidFill>
                  <a:srgbClr val="0000FF"/>
                </a:solidFill>
              </a:rPr>
              <a:t>favOpera</a:t>
            </a:r>
            <a:r>
              <a:rPr lang="en-US" altLang="en-US" sz="1500">
                <a:solidFill>
                  <a:srgbClr val="0000FF"/>
                </a:solidFill>
              </a:rPr>
              <a:t>”</a:t>
            </a:r>
            <a:r>
              <a:rPr lang="en-US" altLang="ja-JP" sz="1500">
                <a:solidFill>
                  <a:srgbClr val="0000FF"/>
                </a:solidFill>
              </a:rPr>
              <a:t> value=</a:t>
            </a:r>
            <a:r>
              <a:rPr lang="en-US" altLang="en-US" sz="1500">
                <a:solidFill>
                  <a:srgbClr val="0000FF"/>
                </a:solidFill>
              </a:rPr>
              <a:t>“</a:t>
            </a:r>
            <a:r>
              <a:rPr lang="en-US" altLang="ja-JP" sz="1500">
                <a:solidFill>
                  <a:srgbClr val="0000FF"/>
                </a:solidFill>
              </a:rPr>
              <a:t>Opera"&gt;opera</a:t>
            </a:r>
            <a:r>
              <a:rPr lang="en-US" altLang="ja-JP" sz="1500">
                <a:solidFill>
                  <a:srgbClr val="0000FF"/>
                </a:solidFill>
                <a:latin typeface="Gill Sans MT" panose="020B0502020104020203" pitchFamily="34" charset="0"/>
              </a:rPr>
              <a:t>&lt;br&gt;</a:t>
            </a:r>
          </a:p>
          <a:p>
            <a:pPr marL="639763" lvl="1" indent="-236538">
              <a:buNone/>
            </a:pPr>
            <a:endParaRPr lang="en-US" altLang="en-US" sz="2000">
              <a:solidFill>
                <a:srgbClr val="0000FF"/>
              </a:solidFill>
              <a:latin typeface="Gill Sans MT" panose="020B0502020104020203" pitchFamily="34" charset="0"/>
            </a:endParaRPr>
          </a:p>
          <a:p>
            <a:pPr marL="639763" lvl="1" indent="-236538">
              <a:buNone/>
            </a:pPr>
            <a:endParaRPr lang="en-US" altLang="en-US" sz="2000">
              <a:solidFill>
                <a:srgbClr val="0000FF"/>
              </a:solidFill>
              <a:latin typeface="Gill Sans MT" panose="020B0502020104020203" pitchFamily="34" charset="0"/>
            </a:endParaRPr>
          </a:p>
          <a:p>
            <a:pPr marL="639763" lvl="1" indent="-236538">
              <a:buNone/>
            </a:pPr>
            <a:endParaRPr lang="en-US" altLang="en-US" sz="1500">
              <a:latin typeface="Gill Sans MT" panose="020B0502020104020203" pitchFamily="34" charset="0"/>
            </a:endParaRP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0137775" y="6305550"/>
            <a:ext cx="457200" cy="4762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18EBC0-952C-4A88-AED9-BFAC7A7A4BF9}" type="slidenum">
              <a:rPr lang="en-US" altLang="en-US" sz="1200">
                <a:solidFill>
                  <a:srgbClr val="17375E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200">
              <a:solidFill>
                <a:srgbClr val="17375E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5072063" y="309086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4905375" y="300513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2775" name="Rectangle 6"/>
          <p:cNvSpPr>
            <a:spLocks noChangeArrowheads="1"/>
          </p:cNvSpPr>
          <p:nvPr/>
        </p:nvSpPr>
        <p:spPr bwMode="auto">
          <a:xfrm>
            <a:off x="5138738" y="284321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5310188" y="293370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32777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962400"/>
            <a:ext cx="2230438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204690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r"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input Hidden form data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1371600"/>
            <a:ext cx="8001000" cy="5029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60000"/>
              </a:lnSpc>
            </a:pPr>
            <a:r>
              <a:rPr lang="en-US" altLang="en-US" sz="2000" dirty="0">
                <a:latin typeface="Gill Sans MT" panose="020B0502020104020203" pitchFamily="34" charset="0"/>
                <a:cs typeface="Times New Roman" panose="02020603050405020304" pitchFamily="18" charset="0"/>
              </a:rPr>
              <a:t>&lt;input&gt;</a:t>
            </a:r>
          </a:p>
          <a:p>
            <a:pPr eaLnBrk="1" hangingPunct="1">
              <a:lnSpc>
                <a:spcPct val="60000"/>
              </a:lnSpc>
            </a:pPr>
            <a:r>
              <a:rPr lang="en-US" altLang="en-US" sz="2000" dirty="0">
                <a:latin typeface="Gill Sans MT" panose="020B0502020104020203" pitchFamily="34" charset="0"/>
                <a:cs typeface="Times New Roman" panose="02020603050405020304" pitchFamily="18" charset="0"/>
              </a:rPr>
              <a:t>This form control is </a:t>
            </a:r>
            <a:r>
              <a:rPr lang="en-US" altLang="en-US" sz="2000" i="1" dirty="0">
                <a:latin typeface="Gill Sans MT" panose="020B0502020104020203" pitchFamily="34" charset="0"/>
                <a:cs typeface="Times New Roman" panose="02020603050405020304" pitchFamily="18" charset="0"/>
              </a:rPr>
              <a:t>not</a:t>
            </a:r>
            <a:r>
              <a:rPr lang="en-US" altLang="en-US" sz="2000" dirty="0">
                <a:latin typeface="Gill Sans MT" panose="020B0502020104020203" pitchFamily="34" charset="0"/>
                <a:cs typeface="Times New Roman" panose="02020603050405020304" pitchFamily="18" charset="0"/>
              </a:rPr>
              <a:t> displayed on the web page. </a:t>
            </a:r>
          </a:p>
          <a:p>
            <a:pPr eaLnBrk="1" hangingPunct="1">
              <a:lnSpc>
                <a:spcPct val="60000"/>
              </a:lnSpc>
            </a:pPr>
            <a:r>
              <a:rPr lang="en-US" altLang="en-US" sz="2000" dirty="0">
                <a:latin typeface="Gill Sans MT" panose="020B0502020104020203" pitchFamily="34" charset="0"/>
                <a:cs typeface="Times New Roman" panose="02020603050405020304" pitchFamily="18" charset="0"/>
              </a:rPr>
              <a:t>Hidden form fields </a:t>
            </a:r>
          </a:p>
          <a:p>
            <a:pPr lvl="1" eaLnBrk="1" hangingPunct="1">
              <a:lnSpc>
                <a:spcPct val="60000"/>
              </a:lnSpc>
            </a:pPr>
            <a:r>
              <a:rPr lang="en-US" altLang="en-US" sz="1700" dirty="0">
                <a:latin typeface="Gill Sans MT" panose="020B0502020104020203" pitchFamily="34" charset="0"/>
                <a:cs typeface="Times New Roman" panose="02020603050405020304" pitchFamily="18" charset="0"/>
              </a:rPr>
              <a:t>Can be accessed by both client-side and server-side scripting </a:t>
            </a:r>
          </a:p>
          <a:p>
            <a:pPr lvl="1" eaLnBrk="1" hangingPunct="1">
              <a:lnSpc>
                <a:spcPct val="60000"/>
              </a:lnSpc>
            </a:pPr>
            <a:r>
              <a:rPr lang="en-US" altLang="en-US" sz="1700" dirty="0">
                <a:latin typeface="Gill Sans MT" panose="020B0502020104020203" pitchFamily="34" charset="0"/>
                <a:cs typeface="Times New Roman" panose="02020603050405020304" pitchFamily="18" charset="0"/>
              </a:rPr>
              <a:t>Sometimes used to contain information needed as the visitor moves from page to page.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700" dirty="0"/>
              <a:t>Use hidden fields to pass along information to the forms that is generated by the program, script, or web page.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700" dirty="0"/>
              <a:t>Remember that hidden fields are not hidden from view. Your readers can see them if they view the source of your web page. So you should </a:t>
            </a:r>
            <a:r>
              <a:rPr lang="en-US" altLang="en-US" sz="1700" b="1" dirty="0"/>
              <a:t>never use a hidden input field to store passwords</a:t>
            </a:r>
            <a:r>
              <a:rPr lang="en-US" altLang="en-US" sz="1700" dirty="0"/>
              <a:t> or any other sensitive information.</a:t>
            </a:r>
            <a:endParaRPr lang="en-US" altLang="en-US" sz="1700" dirty="0">
              <a:latin typeface="Gill Sans MT" panose="020B0502020104020203" pitchFamily="34" charset="0"/>
            </a:endParaRPr>
          </a:p>
          <a:p>
            <a:pPr eaLnBrk="1" hangingPunct="1">
              <a:lnSpc>
                <a:spcPct val="60000"/>
              </a:lnSpc>
            </a:pPr>
            <a:endParaRPr lang="en-US" altLang="en-US" sz="2400" dirty="0">
              <a:latin typeface="Gill Sans MT" panose="020B0502020104020203" pitchFamily="34" charset="0"/>
            </a:endParaRPr>
          </a:p>
          <a:p>
            <a:pPr eaLnBrk="1" hangingPunct="1">
              <a:lnSpc>
                <a:spcPct val="60000"/>
              </a:lnSpc>
            </a:pPr>
            <a:r>
              <a:rPr lang="en-US" altLang="en-US" sz="2400" dirty="0">
                <a:latin typeface="Gill Sans MT" panose="020B0502020104020203" pitchFamily="34" charset="0"/>
              </a:rPr>
              <a:t>Attributes:</a:t>
            </a:r>
          </a:p>
          <a:p>
            <a:pPr lvl="1" eaLnBrk="1" hangingPunct="1">
              <a:lnSpc>
                <a:spcPct val="60000"/>
              </a:lnSpc>
            </a:pPr>
            <a:r>
              <a:rPr lang="en-US" altLang="en-US" sz="1700" dirty="0">
                <a:latin typeface="Gill Sans MT" panose="020B0502020104020203" pitchFamily="34" charset="0"/>
              </a:rPr>
              <a:t>type=</a:t>
            </a:r>
            <a:r>
              <a:rPr lang="ja-JP" altLang="en-US" sz="1700">
                <a:latin typeface="Gill Sans MT" panose="020B0502020104020203" pitchFamily="34" charset="0"/>
              </a:rPr>
              <a:t>“</a:t>
            </a:r>
            <a:r>
              <a:rPr lang="en-US" altLang="ja-JP" sz="1700" dirty="0">
                <a:latin typeface="Gill Sans MT" panose="020B0502020104020203" pitchFamily="34" charset="0"/>
              </a:rPr>
              <a:t>hidden</a:t>
            </a:r>
            <a:r>
              <a:rPr lang="ja-JP" altLang="en-US" sz="1700">
                <a:latin typeface="Gill Sans MT" panose="020B0502020104020203" pitchFamily="34" charset="0"/>
              </a:rPr>
              <a:t>”</a:t>
            </a:r>
            <a:endParaRPr lang="en-US" altLang="ja-JP" sz="1700" dirty="0">
              <a:latin typeface="Gill Sans MT" panose="020B0502020104020203" pitchFamily="34" charset="0"/>
            </a:endParaRPr>
          </a:p>
          <a:p>
            <a:pPr lvl="1" eaLnBrk="1" hangingPunct="1">
              <a:lnSpc>
                <a:spcPct val="60000"/>
              </a:lnSpc>
            </a:pPr>
            <a:r>
              <a:rPr lang="en-US" altLang="en-US" sz="1700" dirty="0">
                <a:latin typeface="Gill Sans MT" panose="020B0502020104020203" pitchFamily="34" charset="0"/>
              </a:rPr>
              <a:t>name</a:t>
            </a:r>
          </a:p>
          <a:p>
            <a:pPr lvl="1" eaLnBrk="1" hangingPunct="1">
              <a:lnSpc>
                <a:spcPct val="60000"/>
              </a:lnSpc>
            </a:pPr>
            <a:r>
              <a:rPr lang="en-US" altLang="en-US" sz="1700" dirty="0">
                <a:latin typeface="Gill Sans MT" panose="020B0502020104020203" pitchFamily="34" charset="0"/>
              </a:rPr>
              <a:t>id</a:t>
            </a:r>
          </a:p>
          <a:p>
            <a:pPr lvl="1" eaLnBrk="1" hangingPunct="1">
              <a:lnSpc>
                <a:spcPct val="60000"/>
              </a:lnSpc>
            </a:pPr>
            <a:r>
              <a:rPr lang="en-US" altLang="en-US" sz="1700" dirty="0">
                <a:latin typeface="Gill Sans MT" panose="020B0502020104020203" pitchFamily="34" charset="0"/>
              </a:rPr>
              <a:t>value</a:t>
            </a:r>
          </a:p>
          <a:p>
            <a:pPr lvl="1" eaLnBrk="1" hangingPunct="1">
              <a:lnSpc>
                <a:spcPct val="60000"/>
              </a:lnSpc>
              <a:buFont typeface="Arial" panose="020B0604020202020204" pitchFamily="34" charset="0"/>
              <a:buNone/>
            </a:pPr>
            <a:endParaRPr lang="en-US" altLang="en-US" sz="1700" dirty="0">
              <a:latin typeface="Gill Sans MT" panose="020B0502020104020203" pitchFamily="34" charset="0"/>
            </a:endParaRPr>
          </a:p>
          <a:p>
            <a:pPr lvl="1" eaLnBrk="1" hangingPunct="1">
              <a:lnSpc>
                <a:spcPct val="60000"/>
              </a:lnSpc>
            </a:pPr>
            <a:endParaRPr lang="en-US" altLang="en-US" sz="1700" dirty="0">
              <a:latin typeface="Gill Sans MT" panose="020B0502020104020203" pitchFamily="34" charset="0"/>
            </a:endParaRPr>
          </a:p>
          <a:p>
            <a:pPr lvl="1" eaLnBrk="1" hangingPunct="1">
              <a:lnSpc>
                <a:spcPct val="60000"/>
              </a:lnSpc>
            </a:pPr>
            <a:endParaRPr lang="en-US" altLang="en-US" sz="1700" dirty="0">
              <a:latin typeface="Gill Sans MT" panose="020B0502020104020203" pitchFamily="34" charset="0"/>
            </a:endParaRPr>
          </a:p>
          <a:p>
            <a:pPr lvl="1" eaLnBrk="1" hangingPunct="1">
              <a:lnSpc>
                <a:spcPct val="60000"/>
              </a:lnSpc>
              <a:buFont typeface="Arial" panose="020B0604020202020204" pitchFamily="34" charset="0"/>
              <a:buNone/>
            </a:pPr>
            <a:r>
              <a:rPr lang="en-US" altLang="en-US" sz="1700" dirty="0" err="1">
                <a:latin typeface="Gill Sans MT" panose="020B0502020104020203" pitchFamily="34" charset="0"/>
              </a:rPr>
              <a:t>e.g</a:t>
            </a:r>
            <a:r>
              <a:rPr lang="en-US" altLang="en-US" sz="1700" dirty="0">
                <a:latin typeface="Gill Sans MT" panose="020B0502020104020203" pitchFamily="34" charset="0"/>
              </a:rPr>
              <a:t> </a:t>
            </a:r>
            <a:r>
              <a:rPr lang="en-US" altLang="en-US" sz="1700" dirty="0">
                <a:solidFill>
                  <a:srgbClr val="0000FF"/>
                </a:solidFill>
                <a:latin typeface="Gill Sans MT" panose="020B0502020104020203" pitchFamily="34" charset="0"/>
              </a:rPr>
              <a:t>&lt;input type=“hidden” name=“</a:t>
            </a:r>
            <a:r>
              <a:rPr lang="en-US" altLang="ja-JP" sz="1700" dirty="0" err="1">
                <a:solidFill>
                  <a:srgbClr val="0000FF"/>
                </a:solidFill>
                <a:latin typeface="Gill Sans MT" panose="020B0502020104020203" pitchFamily="34" charset="0"/>
              </a:rPr>
              <a:t>sendto</a:t>
            </a:r>
            <a:r>
              <a:rPr lang="en-US" altLang="en-US" sz="1700" dirty="0">
                <a:solidFill>
                  <a:srgbClr val="0000FF"/>
                </a:solidFill>
                <a:latin typeface="Gill Sans MT" panose="020B0502020104020203" pitchFamily="34" charset="0"/>
              </a:rPr>
              <a:t>”</a:t>
            </a:r>
            <a:r>
              <a:rPr lang="en-US" altLang="ja-JP" sz="1700" dirty="0">
                <a:solidFill>
                  <a:srgbClr val="0000FF"/>
                </a:solidFill>
                <a:latin typeface="Gill Sans MT" panose="020B0502020104020203" pitchFamily="34" charset="0"/>
              </a:rPr>
              <a:t> id=</a:t>
            </a:r>
            <a:r>
              <a:rPr lang="en-US" altLang="en-US" sz="1700" dirty="0">
                <a:solidFill>
                  <a:srgbClr val="0000FF"/>
                </a:solidFill>
                <a:latin typeface="Gill Sans MT" panose="020B0502020104020203" pitchFamily="34" charset="0"/>
              </a:rPr>
              <a:t>“</a:t>
            </a:r>
            <a:r>
              <a:rPr lang="en-US" altLang="ja-JP" sz="1700" dirty="0" err="1">
                <a:solidFill>
                  <a:srgbClr val="0000FF"/>
                </a:solidFill>
                <a:latin typeface="Gill Sans MT" panose="020B0502020104020203" pitchFamily="34" charset="0"/>
              </a:rPr>
              <a:t>sendto</a:t>
            </a:r>
            <a:r>
              <a:rPr lang="en-US" altLang="en-US" sz="1700" dirty="0">
                <a:solidFill>
                  <a:srgbClr val="0000FF"/>
                </a:solidFill>
                <a:latin typeface="Gill Sans MT" panose="020B0502020104020203" pitchFamily="34" charset="0"/>
              </a:rPr>
              <a:t>”</a:t>
            </a:r>
            <a:r>
              <a:rPr lang="en-US" altLang="ja-JP" sz="1700" dirty="0">
                <a:solidFill>
                  <a:srgbClr val="0000FF"/>
                </a:solidFill>
                <a:latin typeface="Gill Sans MT" panose="020B0502020104020203" pitchFamily="34" charset="0"/>
              </a:rPr>
              <a:t> value=</a:t>
            </a:r>
            <a:r>
              <a:rPr lang="en-US" altLang="ja-JP" sz="1700" dirty="0">
                <a:solidFill>
                  <a:srgbClr val="0000FF"/>
                </a:solidFill>
                <a:latin typeface="Gill Sans MT" panose="020B0502020104020203" pitchFamily="34" charset="0"/>
                <a:hlinkClick r:id="rId3"/>
              </a:rPr>
              <a:t>order@site.com</a:t>
            </a:r>
            <a:r>
              <a:rPr lang="en-US" altLang="ja-JP" sz="1700" dirty="0">
                <a:solidFill>
                  <a:srgbClr val="0000FF"/>
                </a:solidFill>
                <a:latin typeface="Gill Sans MT" panose="020B0502020104020203" pitchFamily="34" charset="0"/>
              </a:rPr>
              <a:t>&gt;</a:t>
            </a:r>
            <a:endParaRPr lang="en-US" altLang="en-US" sz="1700" dirty="0">
              <a:solidFill>
                <a:srgbClr val="0000FF"/>
              </a:solidFill>
              <a:latin typeface="Gill Sans MT" panose="020B0502020104020203" pitchFamily="34" charset="0"/>
            </a:endParaRP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0137775" y="6305550"/>
            <a:ext cx="457200" cy="4762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87E8DB-C3F5-4E8B-9395-BA81EA4B8391}" type="slidenum">
              <a:rPr lang="en-US" altLang="en-US" sz="1200">
                <a:solidFill>
                  <a:srgbClr val="17375E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200">
              <a:solidFill>
                <a:srgbClr val="17375E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5072063" y="309086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4905375" y="300513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4823" name="Rectangle 6"/>
          <p:cNvSpPr>
            <a:spLocks noChangeArrowheads="1"/>
          </p:cNvSpPr>
          <p:nvPr/>
        </p:nvSpPr>
        <p:spPr bwMode="auto">
          <a:xfrm>
            <a:off x="5138738" y="284321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4824" name="Rectangle 7"/>
          <p:cNvSpPr>
            <a:spLocks noChangeArrowheads="1"/>
          </p:cNvSpPr>
          <p:nvPr/>
        </p:nvSpPr>
        <p:spPr bwMode="auto">
          <a:xfrm>
            <a:off x="5310188" y="293370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4825" name="Rectangle 8"/>
          <p:cNvSpPr>
            <a:spLocks noChangeArrowheads="1"/>
          </p:cNvSpPr>
          <p:nvPr/>
        </p:nvSpPr>
        <p:spPr bwMode="auto">
          <a:xfrm>
            <a:off x="5081588" y="292417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4826" name="Rectangle 9"/>
          <p:cNvSpPr>
            <a:spLocks noChangeArrowheads="1"/>
          </p:cNvSpPr>
          <p:nvPr/>
        </p:nvSpPr>
        <p:spPr bwMode="auto">
          <a:xfrm>
            <a:off x="5124450" y="306228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4827" name="Rectangle 10"/>
          <p:cNvSpPr>
            <a:spLocks noChangeArrowheads="1"/>
          </p:cNvSpPr>
          <p:nvPr/>
        </p:nvSpPr>
        <p:spPr bwMode="auto">
          <a:xfrm>
            <a:off x="5205413" y="266223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4828" name="Rectangle 11"/>
          <p:cNvSpPr>
            <a:spLocks noChangeArrowheads="1"/>
          </p:cNvSpPr>
          <p:nvPr/>
        </p:nvSpPr>
        <p:spPr bwMode="auto">
          <a:xfrm>
            <a:off x="5229225" y="302418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4829" name="Rectangle 12"/>
          <p:cNvSpPr>
            <a:spLocks noChangeArrowheads="1"/>
          </p:cNvSpPr>
          <p:nvPr/>
        </p:nvSpPr>
        <p:spPr bwMode="auto">
          <a:xfrm>
            <a:off x="5314950" y="308133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4830" name="Rectangle 13"/>
          <p:cNvSpPr>
            <a:spLocks noChangeArrowheads="1"/>
          </p:cNvSpPr>
          <p:nvPr/>
        </p:nvSpPr>
        <p:spPr bwMode="auto">
          <a:xfrm>
            <a:off x="5357813" y="303847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9652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74638"/>
            <a:ext cx="8172450" cy="1143000"/>
          </a:xfrm>
        </p:spPr>
        <p:txBody>
          <a:bodyPr rtlCol="0">
            <a:normAutofit/>
          </a:bodyPr>
          <a:lstStyle/>
          <a:p>
            <a:pPr algn="r"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textarea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 Scrolling Text Box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2405063" y="1524000"/>
            <a:ext cx="7239000" cy="41910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400" dirty="0">
                <a:latin typeface="Gill Sans MT" panose="020B0502020104020203" pitchFamily="34" charset="0"/>
              </a:rPr>
              <a:t>&lt;</a:t>
            </a:r>
            <a:r>
              <a:rPr lang="en-US" altLang="en-US" sz="2400" dirty="0" err="1">
                <a:latin typeface="Gill Sans MT" panose="020B0502020104020203" pitchFamily="34" charset="0"/>
              </a:rPr>
              <a:t>textarea</a:t>
            </a:r>
            <a:r>
              <a:rPr lang="en-US" altLang="en-US" sz="2400" dirty="0">
                <a:latin typeface="Gill Sans MT" panose="020B0502020104020203" pitchFamily="34" charset="0"/>
              </a:rPr>
              <a:t>&gt; &lt;/</a:t>
            </a:r>
            <a:r>
              <a:rPr lang="en-US" altLang="en-US" sz="2400" dirty="0" err="1">
                <a:latin typeface="Gill Sans MT" panose="020B0502020104020203" pitchFamily="34" charset="0"/>
              </a:rPr>
              <a:t>textarea</a:t>
            </a:r>
            <a:r>
              <a:rPr lang="en-US" altLang="en-US" sz="2400" dirty="0">
                <a:latin typeface="Gill Sans MT" panose="020B0502020104020203" pitchFamily="34" charset="0"/>
              </a:rPr>
              <a:t>&gt;</a:t>
            </a:r>
          </a:p>
          <a:p>
            <a:pPr eaLnBrk="1" hangingPunct="1"/>
            <a:r>
              <a:rPr lang="en-US" altLang="en-US" sz="2400" dirty="0">
                <a:latin typeface="Gill Sans MT" panose="020B0502020104020203" pitchFamily="34" charset="0"/>
              </a:rPr>
              <a:t>Configures a scrolling text box</a:t>
            </a:r>
            <a:endParaRPr lang="en-US" altLang="en-US" dirty="0" smtClean="0">
              <a:latin typeface="Gill Sans MT" panose="020B0502020104020203" pitchFamily="34" charset="0"/>
            </a:endParaRPr>
          </a:p>
          <a:p>
            <a:pPr eaLnBrk="1" hangingPunct="1"/>
            <a:r>
              <a:rPr lang="en-US" altLang="en-US" sz="2400" dirty="0">
                <a:latin typeface="Gill Sans MT" panose="020B0502020104020203" pitchFamily="34" charset="0"/>
              </a:rPr>
              <a:t>Attributes:</a:t>
            </a:r>
          </a:p>
          <a:p>
            <a:pPr lvl="1" eaLnBrk="1" hangingPunct="1"/>
            <a:r>
              <a:rPr lang="en-US" altLang="en-US" sz="2000" dirty="0">
                <a:latin typeface="Gill Sans MT" panose="020B0502020104020203" pitchFamily="34" charset="0"/>
              </a:rPr>
              <a:t>name</a:t>
            </a:r>
          </a:p>
          <a:p>
            <a:pPr lvl="1" eaLnBrk="1" hangingPunct="1"/>
            <a:r>
              <a:rPr lang="en-US" altLang="en-US" sz="2000" dirty="0">
                <a:latin typeface="Gill Sans MT" panose="020B0502020104020203" pitchFamily="34" charset="0"/>
              </a:rPr>
              <a:t>id</a:t>
            </a:r>
          </a:p>
          <a:p>
            <a:pPr lvl="1" eaLnBrk="1" hangingPunct="1"/>
            <a:r>
              <a:rPr lang="en-US" altLang="en-US" sz="2000" dirty="0">
                <a:latin typeface="Gill Sans MT" panose="020B0502020104020203" pitchFamily="34" charset="0"/>
              </a:rPr>
              <a:t>Cols: the width in characters (required)</a:t>
            </a:r>
          </a:p>
          <a:p>
            <a:pPr lvl="1" eaLnBrk="1" hangingPunct="1"/>
            <a:r>
              <a:rPr lang="en-US" altLang="en-US" sz="2000" dirty="0">
                <a:latin typeface="Gill Sans MT" panose="020B0502020104020203" pitchFamily="34" charset="0"/>
              </a:rPr>
              <a:t>Rows: the height (required)</a:t>
            </a:r>
          </a:p>
          <a:p>
            <a:pPr lvl="1" eaLnBrk="1" hangingPunct="1"/>
            <a:r>
              <a:rPr lang="en-US" altLang="en-US" sz="2000" dirty="0">
                <a:latin typeface="Gill Sans MT" panose="020B0502020104020203" pitchFamily="34" charset="0"/>
              </a:rPr>
              <a:t>Wrap: values: hard or soft, configures the line breaks.</a:t>
            </a:r>
          </a:p>
          <a:p>
            <a:pPr lvl="1" eaLnBrk="1" hangingPunct="1"/>
            <a:r>
              <a:rPr lang="en-US" altLang="en-US" sz="2000" dirty="0" err="1">
                <a:latin typeface="Gill Sans MT" panose="020B0502020104020203" pitchFamily="34" charset="0"/>
              </a:rPr>
              <a:t>maxlength</a:t>
            </a:r>
            <a:r>
              <a:rPr lang="en-US" altLang="en-US" sz="2000" dirty="0">
                <a:latin typeface="Gill Sans MT" panose="020B0502020104020203" pitchFamily="34" charset="0"/>
              </a:rPr>
              <a:t>, disabled, </a:t>
            </a:r>
            <a:r>
              <a:rPr lang="en-US" altLang="en-US" sz="2000" dirty="0" err="1">
                <a:latin typeface="Gill Sans MT" panose="020B0502020104020203" pitchFamily="34" charset="0"/>
              </a:rPr>
              <a:t>readonly</a:t>
            </a:r>
            <a:r>
              <a:rPr lang="en-US" altLang="en-US" sz="2000" dirty="0">
                <a:latin typeface="Gill Sans MT" panose="020B0502020104020203" pitchFamily="34" charset="0"/>
              </a:rPr>
              <a:t>, placeholder,  required, </a:t>
            </a:r>
            <a:r>
              <a:rPr lang="en-US" altLang="en-US" sz="2000" dirty="0" err="1">
                <a:latin typeface="Gill Sans MT" panose="020B0502020104020203" pitchFamily="34" charset="0"/>
              </a:rPr>
              <a:t>accesskey</a:t>
            </a:r>
            <a:r>
              <a:rPr lang="en-US" altLang="en-US" sz="2000" dirty="0">
                <a:latin typeface="Gill Sans MT" panose="020B0502020104020203" pitchFamily="34" charset="0"/>
              </a:rPr>
              <a:t>, </a:t>
            </a:r>
            <a:r>
              <a:rPr lang="en-US" altLang="en-US" sz="2000" dirty="0" err="1">
                <a:latin typeface="Gill Sans MT" panose="020B0502020104020203" pitchFamily="34" charset="0"/>
              </a:rPr>
              <a:t>tabindex</a:t>
            </a:r>
            <a:endParaRPr lang="en-US" altLang="en-US" sz="2000" dirty="0">
              <a:latin typeface="Gill Sans MT" panose="020B0502020104020203" pitchFamily="34" charset="0"/>
            </a:endParaRP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Gill Sans MT" panose="020B0502020104020203" pitchFamily="34" charset="0"/>
            </a:endParaRP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Gill Sans MT" panose="020B0502020104020203" pitchFamily="34" charset="0"/>
              </a:rPr>
              <a:t>e.g. </a:t>
            </a:r>
            <a:r>
              <a:rPr lang="en-US" altLang="en-US" dirty="0">
                <a:solidFill>
                  <a:srgbClr val="0000FF"/>
                </a:solidFill>
                <a:latin typeface="Gill Sans MT" panose="020B0502020104020203" pitchFamily="34" charset="0"/>
              </a:rPr>
              <a:t>&lt;</a:t>
            </a:r>
            <a:r>
              <a:rPr lang="en-US" altLang="en-US" dirty="0" err="1">
                <a:solidFill>
                  <a:srgbClr val="0000FF"/>
                </a:solidFill>
                <a:latin typeface="Gill Sans MT" panose="020B0502020104020203" pitchFamily="34" charset="0"/>
              </a:rPr>
              <a:t>textarea</a:t>
            </a:r>
            <a:r>
              <a:rPr lang="en-US" altLang="en-US" dirty="0">
                <a:solidFill>
                  <a:srgbClr val="0000FF"/>
                </a:solidFill>
                <a:latin typeface="Gill Sans MT" panose="020B0502020104020203" pitchFamily="34" charset="0"/>
              </a:rPr>
              <a:t> name=“comments” cols=“40” rows=“2”&gt; enter your comments here &lt;/</a:t>
            </a:r>
            <a:r>
              <a:rPr lang="en-US" altLang="en-US" dirty="0" err="1">
                <a:solidFill>
                  <a:srgbClr val="0000FF"/>
                </a:solidFill>
                <a:latin typeface="Gill Sans MT" panose="020B0502020104020203" pitchFamily="34" charset="0"/>
              </a:rPr>
              <a:t>textarea</a:t>
            </a:r>
            <a:r>
              <a:rPr lang="en-US" altLang="en-US" dirty="0">
                <a:solidFill>
                  <a:srgbClr val="0000FF"/>
                </a:solidFill>
                <a:latin typeface="Gill Sans MT" panose="020B0502020104020203" pitchFamily="34" charset="0"/>
              </a:rPr>
              <a:t>&gt;</a:t>
            </a: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0137775" y="6305550"/>
            <a:ext cx="457200" cy="4762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C8456D-E078-4CA1-AD82-C2DFB61AA28F}" type="slidenum">
              <a:rPr lang="en-US" altLang="en-US" sz="1200">
                <a:solidFill>
                  <a:srgbClr val="17375E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200">
              <a:solidFill>
                <a:srgbClr val="17375E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5072063" y="309086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4905375" y="300513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6871" name="Rectangle 6"/>
          <p:cNvSpPr>
            <a:spLocks noChangeArrowheads="1"/>
          </p:cNvSpPr>
          <p:nvPr/>
        </p:nvSpPr>
        <p:spPr bwMode="auto">
          <a:xfrm>
            <a:off x="5138738" y="284321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6872" name="Rectangle 7"/>
          <p:cNvSpPr>
            <a:spLocks noChangeArrowheads="1"/>
          </p:cNvSpPr>
          <p:nvPr/>
        </p:nvSpPr>
        <p:spPr bwMode="auto">
          <a:xfrm>
            <a:off x="5310188" y="293370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6873" name="Rectangle 10"/>
          <p:cNvSpPr>
            <a:spLocks noChangeArrowheads="1"/>
          </p:cNvSpPr>
          <p:nvPr/>
        </p:nvSpPr>
        <p:spPr bwMode="auto">
          <a:xfrm>
            <a:off x="5081588" y="292417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24586" name="Picture 9" descr="figure5_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1" y="1676400"/>
            <a:ext cx="3303393" cy="164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="" xmlns:p14="http://schemas.microsoft.com/office/powerpoint/2010/main" val="25811103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r"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Select List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2090738" y="1212850"/>
            <a:ext cx="7620000" cy="4572000"/>
          </a:xfrm>
        </p:spPr>
        <p:txBody>
          <a:bodyPr rtlCol="0">
            <a:normAutofit fontScale="92500" lnSpcReduction="10000"/>
          </a:bodyPr>
          <a:lstStyle/>
          <a:p>
            <a:pPr marL="365760" indent="-283464">
              <a:buFont typeface="Wingdings 2"/>
              <a:buChar char=""/>
              <a:defRPr/>
            </a:pPr>
            <a:r>
              <a:rPr lang="en-US" dirty="0">
                <a:cs typeface="Arial" pitchFamily="34" charset="0"/>
              </a:rPr>
              <a:t>&lt;select&gt;&lt;/select&gt;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dirty="0">
                <a:cs typeface="Arial" pitchFamily="34" charset="0"/>
              </a:rPr>
              <a:t>Configures a select list </a:t>
            </a:r>
            <a:r>
              <a:rPr lang="en-US" dirty="0" smtClean="0">
                <a:ea typeface="+mn-ea"/>
                <a:cs typeface="Arial" pitchFamily="34" charset="0"/>
              </a:rPr>
              <a:t>(along with </a:t>
            </a:r>
            <a:r>
              <a:rPr lang="en-US" dirty="0" smtClean="0">
                <a:ea typeface="+mn-ea"/>
                <a:cs typeface="Times New Roman" pitchFamily="18" charset="0"/>
              </a:rPr>
              <a:t>option elements</a:t>
            </a:r>
            <a:r>
              <a:rPr lang="en-US" dirty="0" smtClean="0">
                <a:ea typeface="+mn-ea"/>
                <a:cs typeface="Arial" pitchFamily="34" charset="0"/>
              </a:rPr>
              <a:t>)</a:t>
            </a:r>
            <a:br>
              <a:rPr lang="en-US" dirty="0" smtClean="0">
                <a:ea typeface="+mn-ea"/>
                <a:cs typeface="Arial" pitchFamily="34" charset="0"/>
              </a:rPr>
            </a:br>
            <a:endParaRPr lang="en-US" sz="800" dirty="0">
              <a:cs typeface="Arial" pitchFamily="34" charset="0"/>
            </a:endParaRPr>
          </a:p>
          <a:p>
            <a:pPr marL="365760" indent="-283464">
              <a:buFont typeface="Wingdings 2"/>
              <a:buChar char=""/>
              <a:defRPr/>
            </a:pPr>
            <a:r>
              <a:rPr lang="en-US" dirty="0">
                <a:cs typeface="Arial" pitchFamily="34" charset="0"/>
              </a:rPr>
              <a:t>Also known as: Select Box, Drop-Down List, Drop-Down Box, and Option Box. </a:t>
            </a:r>
            <a:br>
              <a:rPr lang="en-US" dirty="0">
                <a:cs typeface="Arial" pitchFamily="34" charset="0"/>
              </a:rPr>
            </a:br>
            <a:endParaRPr lang="en-US" sz="800" dirty="0">
              <a:cs typeface="Arial" pitchFamily="34" charset="0"/>
            </a:endParaRPr>
          </a:p>
          <a:p>
            <a:pPr marL="365760" indent="-283464">
              <a:buFont typeface="Wingdings 2"/>
              <a:buChar char=""/>
              <a:defRPr/>
            </a:pPr>
            <a:r>
              <a:rPr lang="en-US" dirty="0">
                <a:cs typeface="Arial" pitchFamily="34" charset="0"/>
              </a:rPr>
              <a:t>Allows the user to select one or more items from a list of predetermined choices. </a:t>
            </a:r>
            <a:br>
              <a:rPr lang="en-US" dirty="0">
                <a:cs typeface="Arial" pitchFamily="34" charset="0"/>
              </a:rPr>
            </a:br>
            <a:endParaRPr lang="en-US" dirty="0"/>
          </a:p>
          <a:p>
            <a:pPr marL="365760" indent="-283464">
              <a:buFont typeface="Wingdings 2"/>
              <a:buChar char=""/>
              <a:defRPr/>
            </a:pPr>
            <a:r>
              <a:rPr lang="en-US" dirty="0"/>
              <a:t>Attributes:</a:t>
            </a:r>
          </a:p>
          <a:p>
            <a:pPr marL="640080" lvl="1" indent="-237744">
              <a:buFont typeface="Verdana"/>
              <a:buChar char="◦"/>
              <a:defRPr/>
            </a:pPr>
            <a:r>
              <a:rPr lang="en-US" sz="2000" dirty="0"/>
              <a:t>name</a:t>
            </a:r>
          </a:p>
          <a:p>
            <a:pPr marL="640080" lvl="1" indent="-237744">
              <a:buFont typeface="Verdana"/>
              <a:buChar char="◦"/>
              <a:defRPr/>
            </a:pPr>
            <a:r>
              <a:rPr lang="en-US" sz="2000" dirty="0"/>
              <a:t>id</a:t>
            </a:r>
          </a:p>
          <a:p>
            <a:pPr marL="640080" lvl="1" indent="-237744">
              <a:buFont typeface="Verdana"/>
              <a:buChar char="◦"/>
              <a:defRPr/>
            </a:pPr>
            <a:r>
              <a:rPr lang="en-US" sz="2000" dirty="0"/>
              <a:t>Size: no. of choices the browser will display</a:t>
            </a:r>
          </a:p>
          <a:p>
            <a:pPr marL="640080" lvl="1" indent="-237744">
              <a:buFont typeface="Verdana"/>
              <a:buChar char="◦"/>
              <a:defRPr/>
            </a:pPr>
            <a:r>
              <a:rPr lang="en-US" sz="2000" dirty="0"/>
              <a:t>Multiple: value: multiple, to accept more than one choice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0137775" y="6305550"/>
            <a:ext cx="457200" cy="4762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F6FA32-7334-4991-AE07-A9724BBDD044}" type="slidenum">
              <a:rPr lang="en-US" altLang="en-US" sz="1200">
                <a:solidFill>
                  <a:srgbClr val="17375E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200">
              <a:solidFill>
                <a:srgbClr val="17375E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5072063" y="309086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4905375" y="300513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5138738" y="284321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20" name="Rectangle 7"/>
          <p:cNvSpPr>
            <a:spLocks noChangeArrowheads="1"/>
          </p:cNvSpPr>
          <p:nvPr/>
        </p:nvSpPr>
        <p:spPr bwMode="auto">
          <a:xfrm>
            <a:off x="5310188" y="293370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21" name="Rectangle 8"/>
          <p:cNvSpPr>
            <a:spLocks noChangeArrowheads="1"/>
          </p:cNvSpPr>
          <p:nvPr/>
        </p:nvSpPr>
        <p:spPr bwMode="auto">
          <a:xfrm>
            <a:off x="5081588" y="292417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8922" name="Rectangle 11"/>
          <p:cNvSpPr>
            <a:spLocks noChangeArrowheads="1"/>
          </p:cNvSpPr>
          <p:nvPr/>
        </p:nvSpPr>
        <p:spPr bwMode="auto">
          <a:xfrm>
            <a:off x="5124450" y="306228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25611" name="Picture 10" descr="figure5_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9989" y="3851270"/>
            <a:ext cx="34671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="" xmlns:p14="http://schemas.microsoft.com/office/powerpoint/2010/main" val="41379361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r"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Options in a Select List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2181225" y="1287463"/>
            <a:ext cx="7620000" cy="4648200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Gill Sans MT" panose="020B0502020104020203" pitchFamily="34" charset="0"/>
                <a:cs typeface="Arial" panose="020B0604020202020204" pitchFamily="34" charset="0"/>
              </a:rPr>
              <a:t>&lt;option&gt;&lt;/option&gt;</a:t>
            </a:r>
          </a:p>
          <a:p>
            <a:pPr eaLnBrk="1" hangingPunct="1"/>
            <a:r>
              <a:rPr lang="en-US" altLang="en-US" sz="2400">
                <a:latin typeface="Gill Sans MT" panose="020B0502020104020203" pitchFamily="34" charset="0"/>
                <a:cs typeface="Arial" panose="020B0604020202020204" pitchFamily="34" charset="0"/>
              </a:rPr>
              <a:t>Configures the options in a Select List</a:t>
            </a:r>
            <a:br>
              <a:rPr lang="en-US" altLang="en-US" sz="2400">
                <a:latin typeface="Gill Sans MT" panose="020B0502020104020203" pitchFamily="34" charset="0"/>
                <a:cs typeface="Arial" panose="020B0604020202020204" pitchFamily="34" charset="0"/>
              </a:rPr>
            </a:br>
            <a:endParaRPr lang="en-US" altLang="en-US" sz="240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>
                <a:latin typeface="Gill Sans MT" panose="020B0502020104020203" pitchFamily="34" charset="0"/>
              </a:rPr>
              <a:t>Attributes:</a:t>
            </a:r>
          </a:p>
          <a:p>
            <a:pPr lvl="1" eaLnBrk="1" hangingPunct="1"/>
            <a:r>
              <a:rPr lang="en-US" altLang="en-US">
                <a:latin typeface="Gill Sans MT" panose="020B0502020104020203" pitchFamily="34" charset="0"/>
              </a:rPr>
              <a:t>Value: assigns a value to the option</a:t>
            </a:r>
          </a:p>
          <a:p>
            <a:pPr lvl="1" eaLnBrk="1" hangingPunct="1"/>
            <a:r>
              <a:rPr lang="en-US" altLang="en-US">
                <a:latin typeface="Gill Sans MT" panose="020B0502020104020203" pitchFamily="34" charset="0"/>
              </a:rPr>
              <a:t>Selected: the initial option selected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0137775" y="6305550"/>
            <a:ext cx="457200" cy="4762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31EB0A-D2AD-4C0E-BBCA-F229660FC4C1}" type="slidenum">
              <a:rPr lang="en-US" altLang="en-US" sz="1200">
                <a:solidFill>
                  <a:srgbClr val="17375E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200">
              <a:solidFill>
                <a:srgbClr val="17375E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5072063" y="309086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0966" name="Rectangle 5"/>
          <p:cNvSpPr>
            <a:spLocks noChangeArrowheads="1"/>
          </p:cNvSpPr>
          <p:nvPr/>
        </p:nvSpPr>
        <p:spPr bwMode="auto">
          <a:xfrm>
            <a:off x="4905375" y="300513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5138738" y="284321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0968" name="Rectangle 7"/>
          <p:cNvSpPr>
            <a:spLocks noChangeArrowheads="1"/>
          </p:cNvSpPr>
          <p:nvPr/>
        </p:nvSpPr>
        <p:spPr bwMode="auto">
          <a:xfrm>
            <a:off x="5310188" y="293370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0969" name="Rectangle 8"/>
          <p:cNvSpPr>
            <a:spLocks noChangeArrowheads="1"/>
          </p:cNvSpPr>
          <p:nvPr/>
        </p:nvSpPr>
        <p:spPr bwMode="auto">
          <a:xfrm>
            <a:off x="5081588" y="292417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0970" name="Rectangle 9"/>
          <p:cNvSpPr>
            <a:spLocks noChangeArrowheads="1"/>
          </p:cNvSpPr>
          <p:nvPr/>
        </p:nvSpPr>
        <p:spPr bwMode="auto">
          <a:xfrm>
            <a:off x="5124450" y="306228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0971" name="Rectangle 14"/>
          <p:cNvSpPr>
            <a:spLocks noChangeArrowheads="1"/>
          </p:cNvSpPr>
          <p:nvPr/>
        </p:nvSpPr>
        <p:spPr bwMode="auto">
          <a:xfrm>
            <a:off x="5205413" y="266223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40972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724400"/>
            <a:ext cx="38147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4114800"/>
            <a:ext cx="25241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004252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  <a:ea typeface="ＭＳ Ｐゴシック" charset="0"/>
              </a:rPr>
              <a:t>Options in a Select List</a:t>
            </a:r>
            <a:endParaRPr lang="en-US" dirty="0">
              <a:ea typeface="ＭＳ Ｐゴシック" charset="0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sz="1800">
              <a:latin typeface="Courier" charset="0"/>
            </a:endParaRPr>
          </a:p>
          <a:p>
            <a:pPr marL="0" indent="0">
              <a:buNone/>
            </a:pPr>
            <a:endParaRPr lang="en-US" altLang="en-US" sz="1800">
              <a:latin typeface="Courier" charset="0"/>
            </a:endParaRPr>
          </a:p>
          <a:p>
            <a:pPr marL="0" indent="0">
              <a:buNone/>
            </a:pPr>
            <a:endParaRPr lang="en-US" altLang="en-US" sz="1800">
              <a:latin typeface="Courier" charset="0"/>
            </a:endParaRPr>
          </a:p>
          <a:p>
            <a:pPr marL="0" indent="0">
              <a:buNone/>
            </a:pPr>
            <a:endParaRPr lang="en-US" altLang="en-US" sz="1800">
              <a:latin typeface="Courier" charset="0"/>
            </a:endParaRPr>
          </a:p>
          <a:p>
            <a:pPr marL="0" indent="0">
              <a:buNone/>
            </a:pPr>
            <a:endParaRPr lang="en-US" altLang="en-US" sz="1800">
              <a:latin typeface="Courier" charset="0"/>
            </a:endParaRPr>
          </a:p>
          <a:p>
            <a:pPr marL="0" indent="0">
              <a:buNone/>
            </a:pPr>
            <a:r>
              <a:rPr lang="en-US" altLang="en-US" sz="1800">
                <a:latin typeface="Courier" charset="0"/>
              </a:rPr>
              <a:t>&lt;select </a:t>
            </a:r>
            <a:r>
              <a:rPr lang="en-US" altLang="en-US" sz="1800">
                <a:solidFill>
                  <a:srgbClr val="0000FF"/>
                </a:solidFill>
                <a:latin typeface="Courier" charset="0"/>
              </a:rPr>
              <a:t>size=“1”</a:t>
            </a:r>
            <a:r>
              <a:rPr lang="en-US" altLang="ja-JP" sz="1800">
                <a:latin typeface="Courier" charset="0"/>
              </a:rPr>
              <a:t> name=</a:t>
            </a:r>
            <a:r>
              <a:rPr lang="en-US" altLang="en-US" sz="1800">
                <a:latin typeface="Courier" charset="0"/>
              </a:rPr>
              <a:t>“</a:t>
            </a:r>
            <a:r>
              <a:rPr lang="en-US" altLang="ja-JP" sz="1800">
                <a:latin typeface="Courier" charset="0"/>
              </a:rPr>
              <a:t>favbrowser</a:t>
            </a:r>
            <a:r>
              <a:rPr lang="en-US" altLang="en-US" sz="1800">
                <a:latin typeface="Courier" charset="0"/>
              </a:rPr>
              <a:t>”</a:t>
            </a:r>
            <a:r>
              <a:rPr lang="en-US" altLang="ja-JP" sz="1800">
                <a:latin typeface="Courier" charset="0"/>
              </a:rPr>
              <a:t> id=</a:t>
            </a:r>
            <a:r>
              <a:rPr lang="en-US" altLang="en-US" sz="1800">
                <a:latin typeface="Courier" charset="0"/>
              </a:rPr>
              <a:t>“</a:t>
            </a:r>
            <a:r>
              <a:rPr lang="en-US" altLang="ja-JP" sz="1800">
                <a:latin typeface="Courier" charset="0"/>
              </a:rPr>
              <a:t>favbrowser</a:t>
            </a:r>
            <a:r>
              <a:rPr lang="en-US" altLang="en-US" sz="1800">
                <a:latin typeface="Courier" charset="0"/>
              </a:rPr>
              <a:t>”</a:t>
            </a:r>
            <a:r>
              <a:rPr lang="en-US" altLang="ja-JP" sz="1800">
                <a:latin typeface="Courier" charset="0"/>
              </a:rPr>
              <a:t>&gt;</a:t>
            </a:r>
          </a:p>
          <a:p>
            <a:pPr marL="0" indent="0">
              <a:buNone/>
            </a:pPr>
            <a:r>
              <a:rPr lang="en-US" altLang="en-US" sz="1800">
                <a:latin typeface="Courier" charset="0"/>
              </a:rPr>
              <a:t>&lt;option&gt; select your favorite browser &lt;/option&gt;</a:t>
            </a:r>
          </a:p>
          <a:p>
            <a:pPr marL="0" indent="0">
              <a:buNone/>
            </a:pPr>
            <a:r>
              <a:rPr lang="en-US" altLang="en-US" sz="1800">
                <a:latin typeface="Courier" charset="0"/>
              </a:rPr>
              <a:t>&lt;option value=“internet Explorer”&gt; Internet Explorer&lt;/option&gt;</a:t>
            </a:r>
          </a:p>
          <a:p>
            <a:pPr marL="0" indent="0">
              <a:buNone/>
            </a:pPr>
            <a:r>
              <a:rPr lang="en-US" altLang="en-US" sz="1800">
                <a:latin typeface="Courier" charset="0"/>
              </a:rPr>
              <a:t>&lt;option value=“Firefox”&gt; Firefox&lt;/option&gt;</a:t>
            </a:r>
          </a:p>
          <a:p>
            <a:pPr marL="0" indent="0">
              <a:buNone/>
            </a:pPr>
            <a:r>
              <a:rPr lang="en-US" altLang="en-US" sz="1800">
                <a:latin typeface="Courier" charset="0"/>
              </a:rPr>
              <a:t>&lt;option value=“Opera”&gt; Opera&lt;/option&gt;</a:t>
            </a:r>
          </a:p>
          <a:p>
            <a:pPr marL="0" indent="0">
              <a:buNone/>
            </a:pPr>
            <a:r>
              <a:rPr lang="en-US" altLang="en-US" sz="1800">
                <a:latin typeface="Courier" charset="0"/>
              </a:rPr>
              <a:t>&lt;/select&gt;</a:t>
            </a:r>
          </a:p>
          <a:p>
            <a:pPr marL="0" indent="0">
              <a:buNone/>
            </a:pPr>
            <a:endParaRPr lang="en-US" altLang="en-US" sz="1800">
              <a:latin typeface="Courier" charset="0"/>
            </a:endParaRPr>
          </a:p>
          <a:p>
            <a:pPr marL="0" indent="0">
              <a:buNone/>
            </a:pPr>
            <a:endParaRPr lang="en-US" altLang="en-US" sz="1800">
              <a:latin typeface="Courier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AD0CD7-CE3D-431A-BE5B-2E4107CE69FA}" type="slidenum">
              <a:rPr lang="en-US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3013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828800"/>
            <a:ext cx="38147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920175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  <a:ea typeface="ＭＳ Ｐゴシック" charset="0"/>
              </a:rPr>
              <a:t>Options in a Select List</a:t>
            </a:r>
            <a:endParaRPr lang="en-US" dirty="0">
              <a:ea typeface="ＭＳ Ｐゴシック" charset="0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76800"/>
          </a:xfrm>
        </p:spPr>
        <p:txBody>
          <a:bodyPr/>
          <a:lstStyle/>
          <a:p>
            <a:pPr marL="0" indent="0">
              <a:buNone/>
            </a:pPr>
            <a:endParaRPr lang="en-US" altLang="en-US" sz="1800">
              <a:latin typeface="Courier" charset="0"/>
            </a:endParaRPr>
          </a:p>
          <a:p>
            <a:pPr marL="0" indent="0">
              <a:buNone/>
            </a:pPr>
            <a:endParaRPr lang="en-US" altLang="en-US" sz="1800">
              <a:latin typeface="Courier" charset="0"/>
            </a:endParaRPr>
          </a:p>
          <a:p>
            <a:pPr marL="0" indent="0">
              <a:buNone/>
            </a:pPr>
            <a:endParaRPr lang="en-US" altLang="en-US" sz="1800">
              <a:latin typeface="Courier" charset="0"/>
            </a:endParaRPr>
          </a:p>
          <a:p>
            <a:pPr marL="0" indent="0">
              <a:buNone/>
            </a:pPr>
            <a:endParaRPr lang="en-US" altLang="en-US" sz="1800">
              <a:latin typeface="Courier" charset="0"/>
            </a:endParaRPr>
          </a:p>
          <a:p>
            <a:pPr marL="0" indent="0">
              <a:buNone/>
            </a:pPr>
            <a:endParaRPr lang="en-US" altLang="en-US" sz="1800">
              <a:latin typeface="Courier" charset="0"/>
            </a:endParaRPr>
          </a:p>
          <a:p>
            <a:pPr marL="0" indent="0">
              <a:buNone/>
            </a:pPr>
            <a:endParaRPr lang="en-US" altLang="en-US" sz="1800">
              <a:latin typeface="Courier" charset="0"/>
            </a:endParaRPr>
          </a:p>
          <a:p>
            <a:pPr marL="0" indent="0">
              <a:buNone/>
            </a:pPr>
            <a:endParaRPr lang="en-US" altLang="en-US" sz="1800">
              <a:latin typeface="Courier" charset="0"/>
            </a:endParaRPr>
          </a:p>
          <a:p>
            <a:pPr marL="0" indent="0">
              <a:buNone/>
            </a:pPr>
            <a:r>
              <a:rPr lang="en-US" altLang="en-US" sz="1800">
                <a:latin typeface="Courier" charset="0"/>
              </a:rPr>
              <a:t>&lt;select </a:t>
            </a:r>
            <a:r>
              <a:rPr lang="en-US" altLang="en-US" sz="1800">
                <a:solidFill>
                  <a:srgbClr val="0000FF"/>
                </a:solidFill>
                <a:latin typeface="Courier" charset="0"/>
              </a:rPr>
              <a:t>size=“5” </a:t>
            </a:r>
            <a:r>
              <a:rPr lang="en-US" altLang="en-US" sz="1800">
                <a:latin typeface="Courier" charset="0"/>
              </a:rPr>
              <a:t>name=“</a:t>
            </a:r>
            <a:r>
              <a:rPr lang="en-US" altLang="ja-JP" sz="1800">
                <a:latin typeface="Courier" charset="0"/>
              </a:rPr>
              <a:t>jumpmenu</a:t>
            </a:r>
            <a:r>
              <a:rPr lang="en-US" altLang="en-US" sz="1800">
                <a:latin typeface="Courier" charset="0"/>
              </a:rPr>
              <a:t>”</a:t>
            </a:r>
            <a:r>
              <a:rPr lang="en-US" altLang="ja-JP" sz="1800">
                <a:latin typeface="Courier" charset="0"/>
              </a:rPr>
              <a:t> id=</a:t>
            </a:r>
            <a:r>
              <a:rPr lang="en-US" altLang="en-US" sz="1800">
                <a:latin typeface="Courier" charset="0"/>
              </a:rPr>
              <a:t>“</a:t>
            </a:r>
            <a:r>
              <a:rPr lang="en-US" altLang="ja-JP" sz="1800">
                <a:latin typeface="Courier" charset="0"/>
              </a:rPr>
              <a:t>jumpmenu</a:t>
            </a:r>
            <a:r>
              <a:rPr lang="en-US" altLang="en-US" sz="1800">
                <a:latin typeface="Courier" charset="0"/>
              </a:rPr>
              <a:t>”</a:t>
            </a:r>
            <a:r>
              <a:rPr lang="en-US" altLang="ja-JP" sz="1800">
                <a:latin typeface="Courier" charset="0"/>
              </a:rPr>
              <a:t>&gt;</a:t>
            </a:r>
          </a:p>
          <a:p>
            <a:pPr marL="0" indent="0">
              <a:buNone/>
            </a:pPr>
            <a:r>
              <a:rPr lang="en-US" altLang="en-US" sz="1800">
                <a:latin typeface="Courier" charset="0"/>
              </a:rPr>
              <a:t>&lt;option value=“</a:t>
            </a:r>
            <a:r>
              <a:rPr lang="en-US" altLang="ja-JP" sz="1800">
                <a:latin typeface="Courier" charset="0"/>
              </a:rPr>
              <a:t>index.html</a:t>
            </a:r>
            <a:r>
              <a:rPr lang="en-US" altLang="en-US" sz="1800">
                <a:latin typeface="Courier" charset="0"/>
              </a:rPr>
              <a:t>”</a:t>
            </a:r>
            <a:r>
              <a:rPr lang="en-US" altLang="ja-JP" sz="1800">
                <a:latin typeface="Courier" charset="0"/>
              </a:rPr>
              <a:t>&gt; Home&lt;/option&gt;</a:t>
            </a:r>
          </a:p>
          <a:p>
            <a:pPr marL="0" indent="0">
              <a:buNone/>
            </a:pPr>
            <a:r>
              <a:rPr lang="en-US" altLang="en-US" sz="1800">
                <a:latin typeface="Courier" charset="0"/>
              </a:rPr>
              <a:t>&lt;option value=“</a:t>
            </a:r>
            <a:r>
              <a:rPr lang="en-US" altLang="ja-JP" sz="1800">
                <a:latin typeface="Courier" charset="0"/>
              </a:rPr>
              <a:t>product.html</a:t>
            </a:r>
            <a:r>
              <a:rPr lang="en-US" altLang="en-US" sz="1800">
                <a:latin typeface="Courier" charset="0"/>
              </a:rPr>
              <a:t>”</a:t>
            </a:r>
            <a:r>
              <a:rPr lang="en-US" altLang="ja-JP" sz="1800">
                <a:latin typeface="Courier" charset="0"/>
              </a:rPr>
              <a:t>&gt; Products&lt;/option&gt;</a:t>
            </a:r>
          </a:p>
          <a:p>
            <a:pPr marL="0" indent="0">
              <a:buNone/>
            </a:pPr>
            <a:r>
              <a:rPr lang="en-US" altLang="en-US" sz="1800">
                <a:latin typeface="Courier" charset="0"/>
              </a:rPr>
              <a:t>&lt;option value=“</a:t>
            </a:r>
            <a:r>
              <a:rPr lang="en-US" altLang="ja-JP" sz="1800">
                <a:latin typeface="Courier" charset="0"/>
              </a:rPr>
              <a:t>services.html</a:t>
            </a:r>
            <a:r>
              <a:rPr lang="en-US" altLang="en-US" sz="1800">
                <a:latin typeface="Courier" charset="0"/>
              </a:rPr>
              <a:t>”</a:t>
            </a:r>
            <a:r>
              <a:rPr lang="en-US" altLang="ja-JP" sz="1800">
                <a:latin typeface="Courier" charset="0"/>
              </a:rPr>
              <a:t>&gt; Services&lt;/option&gt;</a:t>
            </a:r>
          </a:p>
          <a:p>
            <a:pPr marL="0" indent="0">
              <a:buNone/>
            </a:pPr>
            <a:r>
              <a:rPr lang="en-US" altLang="en-US" sz="1800">
                <a:latin typeface="Courier" charset="0"/>
              </a:rPr>
              <a:t>&lt;option value=“</a:t>
            </a:r>
            <a:r>
              <a:rPr lang="en-US" altLang="ja-JP" sz="1800">
                <a:latin typeface="Courier" charset="0"/>
              </a:rPr>
              <a:t>about.html</a:t>
            </a:r>
            <a:r>
              <a:rPr lang="en-US" altLang="en-US" sz="1800">
                <a:latin typeface="Courier" charset="0"/>
              </a:rPr>
              <a:t>”</a:t>
            </a:r>
            <a:r>
              <a:rPr lang="en-US" altLang="ja-JP" sz="1800">
                <a:latin typeface="Courier" charset="0"/>
              </a:rPr>
              <a:t>&gt; About&lt;/option&gt;</a:t>
            </a:r>
          </a:p>
          <a:p>
            <a:pPr marL="0" indent="0">
              <a:buNone/>
            </a:pPr>
            <a:r>
              <a:rPr lang="en-US" altLang="en-US" sz="1800">
                <a:latin typeface="Courier" charset="0"/>
              </a:rPr>
              <a:t>&lt;option value=“</a:t>
            </a:r>
            <a:r>
              <a:rPr lang="en-US" altLang="ja-JP" sz="1800">
                <a:latin typeface="Courier" charset="0"/>
              </a:rPr>
              <a:t>contact.html</a:t>
            </a:r>
            <a:r>
              <a:rPr lang="en-US" altLang="en-US" sz="1800">
                <a:latin typeface="Courier" charset="0"/>
              </a:rPr>
              <a:t>”</a:t>
            </a:r>
            <a:r>
              <a:rPr lang="en-US" altLang="ja-JP" sz="1800">
                <a:latin typeface="Courier" charset="0"/>
              </a:rPr>
              <a:t>&gt; Contact&lt;/option&gt;</a:t>
            </a:r>
          </a:p>
          <a:p>
            <a:pPr marL="0" indent="0">
              <a:buNone/>
            </a:pPr>
            <a:r>
              <a:rPr lang="en-US" altLang="en-US" sz="1800">
                <a:latin typeface="Courier" charset="0"/>
              </a:rPr>
              <a:t>&lt;/select&gt;</a:t>
            </a:r>
          </a:p>
          <a:p>
            <a:pPr marL="0" indent="0">
              <a:buNone/>
            </a:pPr>
            <a:endParaRPr lang="en-US" altLang="en-US" sz="1800">
              <a:latin typeface="Courier" charset="0"/>
            </a:endParaRPr>
          </a:p>
          <a:p>
            <a:pPr marL="0" indent="0">
              <a:buNone/>
            </a:pPr>
            <a:endParaRPr lang="en-US" altLang="en-US" sz="1800">
              <a:latin typeface="Courier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C91301-94A5-4509-8FD6-942397097B84}" type="slidenum">
              <a:rPr lang="en-US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4037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800"/>
            <a:ext cx="2300288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788143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5463" y="0"/>
            <a:ext cx="9029700" cy="678064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HTML Tables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609600"/>
            <a:ext cx="5595938" cy="62484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en-US" altLang="en-US" sz="1500" b="1" dirty="0" smtClean="0">
                <a:latin typeface="Times New Roman" panose="02020603050405020304" pitchFamily="18" charset="0"/>
              </a:rPr>
              <a:t>We code the table </a:t>
            </a:r>
            <a:r>
              <a:rPr lang="en-US" altLang="en-US" sz="1500" b="1" u="sng" dirty="0" smtClean="0">
                <a:latin typeface="Times New Roman" panose="02020603050405020304" pitchFamily="18" charset="0"/>
              </a:rPr>
              <a:t>row by row </a:t>
            </a:r>
            <a:r>
              <a:rPr lang="en-US" altLang="en-US" sz="1500" b="1" dirty="0" smtClean="0">
                <a:latin typeface="Times New Roman" panose="02020603050405020304" pitchFamily="18" charset="0"/>
              </a:rPr>
              <a:t>and then each row is coded </a:t>
            </a:r>
            <a:r>
              <a:rPr lang="en-US" altLang="en-US" sz="1500" b="1" u="sng" dirty="0" smtClean="0">
                <a:latin typeface="Times New Roman" panose="02020603050405020304" pitchFamily="18" charset="0"/>
              </a:rPr>
              <a:t>cell by cell</a:t>
            </a:r>
            <a:r>
              <a:rPr lang="en-US" altLang="en-US" sz="1500" b="1" dirty="0" smtClean="0">
                <a:latin typeface="Times New Roman" panose="02020603050405020304" pitchFamily="18" charset="0"/>
              </a:rPr>
              <a:t>: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endParaRPr lang="en-US" altLang="en-US" sz="1500" b="1" dirty="0" smtClean="0"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en-US" altLang="en-US" sz="1500" b="1" dirty="0" smtClean="0">
                <a:latin typeface="Courier" charset="0"/>
              </a:rPr>
              <a:t>&lt;table </a:t>
            </a:r>
            <a:r>
              <a:rPr lang="en-US" altLang="en-US" sz="1500" b="1" dirty="0" smtClean="0">
                <a:solidFill>
                  <a:srgbClr val="FF0000"/>
                </a:solidFill>
                <a:latin typeface="Courier" charset="0"/>
              </a:rPr>
              <a:t>border="1”</a:t>
            </a:r>
            <a:r>
              <a:rPr lang="en-US" altLang="ja-JP" sz="1500" b="1" dirty="0" smtClean="0">
                <a:latin typeface="Courier" charset="0"/>
              </a:rPr>
              <a:t>&gt;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en-US" altLang="en-US" sz="1500" b="1" dirty="0" smtClean="0">
                <a:latin typeface="Courier" charset="0"/>
              </a:rPr>
              <a:t>   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en-US" altLang="en-US" sz="1500" b="1" dirty="0" smtClean="0">
                <a:latin typeface="Courier" charset="0"/>
              </a:rPr>
              <a:t>&lt;</a:t>
            </a:r>
            <a:r>
              <a:rPr lang="en-US" altLang="en-US" sz="1500" b="1" dirty="0" err="1" smtClean="0">
                <a:latin typeface="Courier" charset="0"/>
              </a:rPr>
              <a:t>tr</a:t>
            </a:r>
            <a:r>
              <a:rPr lang="en-US" altLang="en-US" sz="1500" b="1" dirty="0" smtClean="0">
                <a:latin typeface="Courier" charset="0"/>
              </a:rPr>
              <a:t>&gt;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en-US" altLang="en-US" sz="1500" b="1" dirty="0" smtClean="0">
                <a:latin typeface="Courier" charset="0"/>
              </a:rPr>
              <a:t>    &lt;td&gt;Name&lt;/td&gt;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en-US" altLang="en-US" sz="1500" b="1" dirty="0" smtClean="0">
                <a:latin typeface="Courier" charset="0"/>
              </a:rPr>
              <a:t>    &lt;td&gt;Date&lt;/td&gt;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en-US" altLang="en-US" sz="1500" b="1" dirty="0" smtClean="0">
                <a:latin typeface="Courier" charset="0"/>
              </a:rPr>
              <a:t>  &lt;/</a:t>
            </a:r>
            <a:r>
              <a:rPr lang="en-US" altLang="en-US" sz="1500" b="1" dirty="0" err="1" smtClean="0">
                <a:latin typeface="Courier" charset="0"/>
              </a:rPr>
              <a:t>tr</a:t>
            </a:r>
            <a:r>
              <a:rPr lang="en-US" altLang="en-US" sz="1500" b="1" dirty="0" smtClean="0">
                <a:latin typeface="Courier" charset="0"/>
              </a:rPr>
              <a:t>&gt;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en-US" altLang="en-US" sz="1500" b="1" dirty="0" smtClean="0">
                <a:latin typeface="Courier" charset="0"/>
              </a:rPr>
              <a:t> 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en-US" altLang="en-US" sz="1500" b="1" dirty="0" smtClean="0">
                <a:latin typeface="Courier" charset="0"/>
              </a:rPr>
              <a:t> &lt;</a:t>
            </a:r>
            <a:r>
              <a:rPr lang="en-US" altLang="en-US" sz="1500" b="1" dirty="0" err="1" smtClean="0">
                <a:latin typeface="Courier" charset="0"/>
              </a:rPr>
              <a:t>tr</a:t>
            </a:r>
            <a:r>
              <a:rPr lang="en-US" altLang="en-US" sz="1500" b="1" dirty="0" smtClean="0">
                <a:latin typeface="Courier" charset="0"/>
              </a:rPr>
              <a:t>&gt;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en-US" altLang="en-US" sz="1500" b="1" dirty="0" smtClean="0">
                <a:latin typeface="Courier" charset="0"/>
              </a:rPr>
              <a:t>    &lt;td&gt;Bobolink&lt;/td&gt;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en-US" altLang="en-US" sz="1500" b="1" dirty="0" smtClean="0">
                <a:latin typeface="Courier" charset="0"/>
              </a:rPr>
              <a:t>    &lt;td&gt;5/25/10&lt;/td&gt;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en-US" altLang="en-US" sz="1500" b="1" dirty="0" smtClean="0">
                <a:latin typeface="Courier" charset="0"/>
              </a:rPr>
              <a:t>  &lt;/</a:t>
            </a:r>
            <a:r>
              <a:rPr lang="en-US" altLang="en-US" sz="1500" b="1" dirty="0" err="1" smtClean="0">
                <a:latin typeface="Courier" charset="0"/>
              </a:rPr>
              <a:t>tr</a:t>
            </a:r>
            <a:r>
              <a:rPr lang="en-US" altLang="en-US" sz="1500" b="1" dirty="0" smtClean="0">
                <a:latin typeface="Courier" charset="0"/>
              </a:rPr>
              <a:t>&gt;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en-US" altLang="en-US" sz="1500" b="1" dirty="0" smtClean="0">
                <a:latin typeface="Courier" charset="0"/>
              </a:rPr>
              <a:t> 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en-US" altLang="en-US" sz="1500" b="1" dirty="0" smtClean="0">
                <a:latin typeface="Courier" charset="0"/>
              </a:rPr>
              <a:t> &lt;</a:t>
            </a:r>
            <a:r>
              <a:rPr lang="en-US" altLang="en-US" sz="1500" b="1" dirty="0" err="1" smtClean="0">
                <a:latin typeface="Courier" charset="0"/>
              </a:rPr>
              <a:t>tr</a:t>
            </a:r>
            <a:r>
              <a:rPr lang="en-US" altLang="en-US" sz="1500" b="1" dirty="0" smtClean="0">
                <a:latin typeface="Courier" charset="0"/>
              </a:rPr>
              <a:t>&gt;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en-US" altLang="en-US" sz="1500" b="1" dirty="0" smtClean="0">
                <a:latin typeface="Courier" charset="0"/>
              </a:rPr>
              <a:t>    &lt;td&gt;Upland Sandpiper&lt;/td&gt;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en-US" altLang="en-US" sz="1500" b="1" dirty="0" smtClean="0">
                <a:latin typeface="Courier" charset="0"/>
              </a:rPr>
              <a:t>    &lt;td&gt;6/03/10&lt;/td&gt;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en-US" altLang="en-US" sz="1500" b="1" dirty="0" smtClean="0">
                <a:latin typeface="Courier" charset="0"/>
              </a:rPr>
              <a:t> &lt;/</a:t>
            </a:r>
            <a:r>
              <a:rPr lang="en-US" altLang="en-US" sz="1500" b="1" dirty="0" err="1" smtClean="0">
                <a:latin typeface="Courier" charset="0"/>
              </a:rPr>
              <a:t>tr</a:t>
            </a:r>
            <a:r>
              <a:rPr lang="en-US" altLang="en-US" sz="1500" b="1" dirty="0" smtClean="0">
                <a:latin typeface="Courier" charset="0"/>
              </a:rPr>
              <a:t>&gt;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endParaRPr lang="en-US" altLang="en-US" sz="1500" b="1" dirty="0" smtClean="0">
              <a:latin typeface="Courier" charset="0"/>
            </a:endParaRP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r>
              <a:rPr lang="en-US" altLang="en-US" sz="1500" b="1" dirty="0" smtClean="0">
                <a:latin typeface="Courier" charset="0"/>
              </a:rPr>
              <a:t>&lt;/table&gt;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endParaRPr lang="en-US" altLang="en-US" sz="1500" b="1" dirty="0" smtClean="0"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endParaRPr lang="en-US" altLang="en-US" sz="1500" b="1" dirty="0" smtClean="0"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endParaRPr lang="en-US" altLang="en-US" sz="1500" b="1" dirty="0" smtClean="0">
              <a:latin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en-US" sz="1500" b="1" dirty="0" smtClean="0">
                <a:latin typeface="Times New Roman" panose="02020603050405020304" pitchFamily="18" charset="0"/>
              </a:rPr>
              <a:t>       </a:t>
            </a:r>
            <a:r>
              <a:rPr lang="en-US" alt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By default there is no border.  We will add the border property in the HTML to display it in this practice only. Adding the border property to your html is </a:t>
            </a:r>
            <a:r>
              <a:rPr lang="en-US" altLang="en-US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obsolete</a:t>
            </a:r>
            <a:r>
              <a:rPr lang="en-US" alt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in html5 but valid in XHTML. We will later use the border property in CSS.</a:t>
            </a:r>
          </a:p>
          <a:p>
            <a:pPr marL="0" indent="0" eaLnBrk="1" hangingPunct="1">
              <a:lnSpc>
                <a:spcPct val="70000"/>
              </a:lnSpc>
              <a:buFontTx/>
              <a:buNone/>
            </a:pPr>
            <a:endParaRPr lang="en-US" altLang="en-US" sz="1500" b="1" dirty="0" smtClean="0">
              <a:latin typeface="Times New Roman" panose="02020603050405020304" pitchFamily="18" charset="0"/>
            </a:endParaRPr>
          </a:p>
        </p:txBody>
      </p:sp>
      <p:pic>
        <p:nvPicPr>
          <p:cNvPr id="6" name="Picture 2" descr="Figure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629"/>
          <a:stretch>
            <a:fillRect/>
          </a:stretch>
        </p:blipFill>
        <p:spPr bwMode="auto">
          <a:xfrm>
            <a:off x="7677150" y="3074988"/>
            <a:ext cx="2989263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683531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More Information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Forms: </a:t>
            </a:r>
            <a:r>
              <a:rPr lang="en-GB" altLang="en-US" smtClean="0">
                <a:hlinkClick r:id="rId2"/>
              </a:rPr>
              <a:t>http://www.w3schools.com/html/html_forms.asp</a:t>
            </a:r>
            <a:r>
              <a:rPr lang="en-GB" altLang="en-US" smtClean="0"/>
              <a:t> </a:t>
            </a:r>
          </a:p>
          <a:p>
            <a:r>
              <a:rPr lang="en-GB" altLang="en-US" smtClean="0"/>
              <a:t>Form Attributes: </a:t>
            </a:r>
            <a:r>
              <a:rPr lang="en-GB" altLang="en-US" smtClean="0">
                <a:hlinkClick r:id="rId3"/>
              </a:rPr>
              <a:t>http://www.w3schools.com/html/html_form_attributes.asp</a:t>
            </a:r>
            <a:r>
              <a:rPr lang="en-GB" altLang="en-US" smtClean="0"/>
              <a:t> </a:t>
            </a:r>
          </a:p>
          <a:p>
            <a:r>
              <a:rPr lang="en-GB" altLang="en-US" smtClean="0"/>
              <a:t>Form Types: </a:t>
            </a:r>
            <a:r>
              <a:rPr lang="en-GB" altLang="en-US" smtClean="0">
                <a:hlinkClick r:id="rId4"/>
              </a:rPr>
              <a:t>http://www.w3schools.com/html/html_form_input_types.asp</a:t>
            </a:r>
            <a:r>
              <a:rPr lang="en-GB" altLang="en-US" smtClean="0"/>
              <a:t> 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B55F144-08E5-47F6-AD86-3A318D532AFD}" type="slidenum">
              <a:rPr lang="en-US" altLang="en-US" sz="1200">
                <a:solidFill>
                  <a:srgbClr val="898989"/>
                </a:solidFill>
              </a:rPr>
              <a:pPr/>
              <a:t>50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22998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858" y="152332"/>
            <a:ext cx="9029700" cy="72483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HTML Forms</a:t>
            </a:r>
            <a:endParaRPr lang="en-GB" b="1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>
          <a:xfrm>
            <a:off x="1915733" y="717550"/>
            <a:ext cx="8686800" cy="5638800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dirty="0" smtClean="0"/>
              <a:t>Forms are the primary method for gathering data from site visitors</a:t>
            </a:r>
          </a:p>
          <a:p>
            <a:pPr>
              <a:spcBef>
                <a:spcPts val="1200"/>
              </a:spcBef>
              <a:defRPr/>
            </a:pPr>
            <a:r>
              <a:rPr lang="en-US" dirty="0" smtClean="0"/>
              <a:t>Create a form block with</a:t>
            </a:r>
          </a:p>
          <a:p>
            <a:pPr>
              <a:spcBef>
                <a:spcPts val="1200"/>
              </a:spcBef>
              <a:defRPr/>
            </a:pPr>
            <a:endParaRPr lang="en-US" dirty="0" smtClean="0"/>
          </a:p>
          <a:p>
            <a:pPr>
              <a:spcBef>
                <a:spcPts val="1200"/>
              </a:spcBef>
              <a:defRPr/>
            </a:pPr>
            <a:r>
              <a:rPr lang="en-US" dirty="0" smtClean="0"/>
              <a:t>Example: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96197" y="3247936"/>
            <a:ext cx="7488238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&lt;form&gt;&lt;/form&gt;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442783" y="4146550"/>
            <a:ext cx="7488238" cy="132343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&lt;form name="myForm" method="post" action="path/to/some-script.php"&gt;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...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&lt;/form&gt;</a:t>
            </a: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3668333" y="5213350"/>
            <a:ext cx="5513388" cy="953453"/>
          </a:xfrm>
          <a:prstGeom prst="wedgeRoundRectCallout">
            <a:avLst>
              <a:gd name="adj1" fmla="val -43068"/>
              <a:gd name="adj2" fmla="val -90443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The "action" attribute tells where the form data should be sent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5268533" y="2470150"/>
            <a:ext cx="5065712" cy="1379101"/>
          </a:xfrm>
          <a:prstGeom prst="wedgeRoundRectCallout">
            <a:avLst>
              <a:gd name="adj1" fmla="val -37849"/>
              <a:gd name="adj2" fmla="val 77080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6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The “method" attribute tells how the form data should be sent – via GET or POST request</a:t>
            </a:r>
          </a:p>
        </p:txBody>
      </p:sp>
    </p:spTree>
    <p:extLst>
      <p:ext uri="{BB962C8B-B14F-4D97-AF65-F5344CB8AC3E}">
        <p14:creationId xmlns="" xmlns:p14="http://schemas.microsoft.com/office/powerpoint/2010/main" val="22267569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24100" y="365126"/>
            <a:ext cx="9029700" cy="76821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HTML Forms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1761186" y="1082675"/>
            <a:ext cx="8686800" cy="5638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000" dirty="0" smtClean="0"/>
              <a:t>Single-line text input fields:</a:t>
            </a:r>
          </a:p>
          <a:p>
            <a:pPr>
              <a:lnSpc>
                <a:spcPct val="90000"/>
              </a:lnSpc>
              <a:defRPr/>
            </a:pPr>
            <a:endParaRPr lang="en-US" sz="2400" b="0" dirty="0" smtClean="0"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  <a:p>
            <a:pPr>
              <a:lnSpc>
                <a:spcPct val="90000"/>
              </a:lnSpc>
              <a:defRPr/>
            </a:pPr>
            <a:endParaRPr lang="en-US" sz="2400" b="0" dirty="0" smtClean="0"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3000" dirty="0" smtClean="0"/>
              <a:t>Multi-line textarea fields:</a:t>
            </a:r>
          </a:p>
          <a:p>
            <a:pPr>
              <a:lnSpc>
                <a:spcPct val="90000"/>
              </a:lnSpc>
              <a:defRPr/>
            </a:pPr>
            <a:endParaRPr lang="en-US" sz="2800" dirty="0" smtClean="0"/>
          </a:p>
          <a:p>
            <a:pPr>
              <a:lnSpc>
                <a:spcPct val="90000"/>
              </a:lnSpc>
              <a:defRPr/>
            </a:pPr>
            <a:endParaRPr lang="en-US" sz="2800" dirty="0" smtClean="0"/>
          </a:p>
          <a:p>
            <a:pPr>
              <a:lnSpc>
                <a:spcPct val="90000"/>
              </a:lnSpc>
              <a:defRPr/>
            </a:pPr>
            <a:r>
              <a:rPr lang="en-US" sz="3000" dirty="0" smtClean="0"/>
              <a:t>Hidden fields contain data not shown to the user:</a:t>
            </a:r>
          </a:p>
          <a:p>
            <a:pPr>
              <a:lnSpc>
                <a:spcPct val="90000"/>
              </a:lnSpc>
              <a:defRPr/>
            </a:pPr>
            <a:endParaRPr lang="en-US" sz="2800" dirty="0" smtClean="0"/>
          </a:p>
          <a:p>
            <a:pPr>
              <a:lnSpc>
                <a:spcPct val="90000"/>
              </a:lnSpc>
              <a:defRPr/>
            </a:pPr>
            <a:endParaRPr lang="en-US" sz="2800" dirty="0" smtClean="0"/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/>
              <a:t>Often used by JavaScript code</a:t>
            </a:r>
            <a:endParaRPr lang="en-US" sz="2800" b="0" dirty="0" smtClean="0"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288236" y="1746389"/>
            <a:ext cx="7488238" cy="70788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&lt;input type="text" name="FirstName" value="This is a text field" /&gt;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288236" y="3292475"/>
            <a:ext cx="7488238" cy="70788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&lt;textarea name="Comments"&gt;This is a multi-line text field&lt;/textarea&gt;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288236" y="4946789"/>
            <a:ext cx="7488238" cy="70788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&lt;input type="hidden" name="Account" value="This is a hidden text field" /&gt;</a:t>
            </a:r>
          </a:p>
        </p:txBody>
      </p:sp>
    </p:spTree>
    <p:extLst>
      <p:ext uri="{BB962C8B-B14F-4D97-AF65-F5344CB8AC3E}">
        <p14:creationId xmlns="" xmlns:p14="http://schemas.microsoft.com/office/powerpoint/2010/main" val="10183312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98715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HTML Forms</a:t>
            </a:r>
            <a:endParaRPr lang="en-GB" b="1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774064" y="1219200"/>
            <a:ext cx="9579735" cy="5638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000" dirty="0" err="1" smtClean="0"/>
              <a:t>Fieldsets</a:t>
            </a:r>
            <a:r>
              <a:rPr lang="en-US" sz="3000" dirty="0" smtClean="0"/>
              <a:t> are used to enclose a group of related form fields:</a:t>
            </a:r>
          </a:p>
          <a:p>
            <a:pPr>
              <a:lnSpc>
                <a:spcPct val="90000"/>
              </a:lnSpc>
              <a:defRPr/>
            </a:pPr>
            <a:endParaRPr lang="en-US" sz="3000" dirty="0" smtClean="0"/>
          </a:p>
          <a:p>
            <a:pPr>
              <a:lnSpc>
                <a:spcPct val="90000"/>
              </a:lnSpc>
              <a:defRPr/>
            </a:pPr>
            <a:endParaRPr lang="en-US" sz="3000" dirty="0" smtClean="0"/>
          </a:p>
          <a:p>
            <a:pPr>
              <a:lnSpc>
                <a:spcPct val="90000"/>
              </a:lnSpc>
              <a:defRPr/>
            </a:pPr>
            <a:endParaRPr lang="en-US" sz="3000" dirty="0" smtClean="0"/>
          </a:p>
          <a:p>
            <a:pPr>
              <a:lnSpc>
                <a:spcPct val="90000"/>
              </a:lnSpc>
              <a:defRPr/>
            </a:pPr>
            <a:endParaRPr lang="en-US" sz="3000" dirty="0" smtClean="0"/>
          </a:p>
          <a:p>
            <a:pPr>
              <a:lnSpc>
                <a:spcPct val="90000"/>
              </a:lnSpc>
              <a:defRPr/>
            </a:pPr>
            <a:endParaRPr lang="en-US" sz="3000" dirty="0" smtClean="0"/>
          </a:p>
          <a:p>
            <a:pPr>
              <a:lnSpc>
                <a:spcPct val="90000"/>
              </a:lnSpc>
              <a:defRPr/>
            </a:pPr>
            <a:endParaRPr lang="en-US" sz="3000" dirty="0" smtClean="0"/>
          </a:p>
          <a:p>
            <a:pPr>
              <a:lnSpc>
                <a:spcPct val="90000"/>
              </a:lnSpc>
              <a:defRPr/>
            </a:pPr>
            <a:endParaRPr lang="en-US" sz="3000" dirty="0" smtClean="0"/>
          </a:p>
          <a:p>
            <a:pPr>
              <a:lnSpc>
                <a:spcPct val="90000"/>
              </a:lnSpc>
              <a:defRPr/>
            </a:pPr>
            <a:endParaRPr lang="en-US" sz="3000" dirty="0" smtClean="0"/>
          </a:p>
          <a:p>
            <a:pPr>
              <a:lnSpc>
                <a:spcPct val="90000"/>
              </a:lnSpc>
              <a:defRPr/>
            </a:pPr>
            <a:r>
              <a:rPr lang="en-US" sz="3000" dirty="0" smtClean="0"/>
              <a:t>The &lt;legend&gt; is the </a:t>
            </a:r>
            <a:r>
              <a:rPr lang="en-US" sz="3000" dirty="0" err="1" smtClean="0"/>
              <a:t>fieldset's</a:t>
            </a:r>
            <a:r>
              <a:rPr lang="en-US" sz="3000" dirty="0" smtClean="0"/>
              <a:t> title.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301115" y="2078772"/>
            <a:ext cx="7488238" cy="409342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&lt;form method="post" action="form.aspx"&gt;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&lt;fieldset&gt;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&lt;legend&gt;Client Details&lt;/legend&gt;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&lt;input type="text" id="Name" /&gt;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&lt;input type="text" id="Phone" /&gt;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&lt;/fieldset&gt;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&lt;fieldset&gt;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&lt;legend&gt;Order Details&lt;/legend&gt;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&lt;input type="text" id="Quantity" /&gt;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&lt;textarea cols="40" rows="10"</a:t>
            </a:r>
            <a:b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id="Remarks"&gt;&lt;/textarea&gt;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&lt;/fieldset&gt;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&lt;/form&gt;</a:t>
            </a:r>
          </a:p>
        </p:txBody>
      </p:sp>
    </p:spTree>
    <p:extLst>
      <p:ext uri="{BB962C8B-B14F-4D97-AF65-F5344CB8AC3E}">
        <p14:creationId xmlns="" xmlns:p14="http://schemas.microsoft.com/office/powerpoint/2010/main" val="35179966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24100" y="365126"/>
            <a:ext cx="9029700" cy="83261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HTML Forms</a:t>
            </a:r>
            <a:endParaRPr lang="en-GB" b="1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1864217" y="957643"/>
            <a:ext cx="8686800" cy="5638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000" dirty="0" smtClean="0"/>
              <a:t>Checkboxes:</a:t>
            </a:r>
          </a:p>
          <a:p>
            <a:pPr>
              <a:lnSpc>
                <a:spcPct val="90000"/>
              </a:lnSpc>
              <a:defRPr/>
            </a:pPr>
            <a:endParaRPr lang="en-US" sz="3000" dirty="0" smtClean="0"/>
          </a:p>
          <a:p>
            <a:pPr>
              <a:lnSpc>
                <a:spcPct val="90000"/>
              </a:lnSpc>
              <a:defRPr/>
            </a:pPr>
            <a:endParaRPr lang="en-US" sz="3000" b="0" dirty="0" smtClean="0"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3000" dirty="0" smtClean="0"/>
              <a:t>Radio buttons:</a:t>
            </a:r>
          </a:p>
          <a:p>
            <a:pPr>
              <a:lnSpc>
                <a:spcPct val="90000"/>
              </a:lnSpc>
              <a:defRPr/>
            </a:pPr>
            <a:endParaRPr lang="en-US" sz="3000" dirty="0" smtClean="0"/>
          </a:p>
          <a:p>
            <a:pPr>
              <a:lnSpc>
                <a:spcPct val="90000"/>
              </a:lnSpc>
              <a:spcBef>
                <a:spcPts val="3000"/>
              </a:spcBef>
              <a:defRPr/>
            </a:pPr>
            <a:r>
              <a:rPr lang="en-US" sz="3000" dirty="0" smtClean="0"/>
              <a:t>Radio buttons can be grouped, allowing only one to be selected from a group: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391267" y="1697557"/>
            <a:ext cx="7488238" cy="70788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&lt;input type="checkbox" name="fruit" value="apple" /&gt;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391267" y="3376933"/>
            <a:ext cx="7488238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&lt;input type="radio" name="title" value="Mr." /&gt;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397617" y="5335968"/>
            <a:ext cx="7467600" cy="70788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&lt;input type="radio" name="city" value="Lom" /&gt;</a:t>
            </a:r>
          </a:p>
          <a:p>
            <a:pPr eaLnBrk="0" hangingPunct="0">
              <a:lnSpc>
                <a:spcPts val="24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2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&lt;input type="radio" name="city" value="Ruse" /&gt;</a:t>
            </a:r>
          </a:p>
        </p:txBody>
      </p:sp>
    </p:spTree>
    <p:extLst>
      <p:ext uri="{BB962C8B-B14F-4D97-AF65-F5344CB8AC3E}">
        <p14:creationId xmlns="" xmlns:p14="http://schemas.microsoft.com/office/powerpoint/2010/main" val="22602980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24100" y="365126"/>
            <a:ext cx="9029700" cy="932468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HTML Forms</a:t>
            </a:r>
            <a:endParaRPr lang="en-GB" b="1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1812701" y="1219200"/>
            <a:ext cx="8686800" cy="5638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Dropdown menus:</a:t>
            </a:r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endParaRPr lang="en-US" sz="2800" b="0" dirty="0" smtClean="0"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3000"/>
              </a:spcBef>
              <a:buNone/>
              <a:defRPr/>
            </a:pPr>
            <a:r>
              <a:rPr lang="en-US" dirty="0" smtClean="0"/>
              <a:t>Submit button: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195289" y="1634144"/>
            <a:ext cx="7848600" cy="230832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&lt;select name="gender"&gt;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&lt;option value="Value 1"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selected="selected"&gt;Male&lt;/option&gt;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&lt;option value="Value 2"&gt;Female&lt;/option&gt;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&lt;option value="Value 3"&gt;Other&lt;/option&gt;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&lt;/select&gt;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195289" y="5188803"/>
            <a:ext cx="7848600" cy="83099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&lt;input type="submit" name="submitBtn" value="Apply Now" /&gt;</a:t>
            </a:r>
          </a:p>
        </p:txBody>
      </p:sp>
    </p:spTree>
    <p:extLst>
      <p:ext uri="{BB962C8B-B14F-4D97-AF65-F5344CB8AC3E}">
        <p14:creationId xmlns="" xmlns:p14="http://schemas.microsoft.com/office/powerpoint/2010/main" val="41993691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24100" y="365126"/>
            <a:ext cx="9029700" cy="932468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HTML Forms</a:t>
            </a:r>
            <a:endParaRPr lang="en-GB" b="1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1709670" y="1219200"/>
            <a:ext cx="8686800" cy="5638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60000"/>
              </a:spcBef>
              <a:defRPr/>
            </a:pPr>
            <a:r>
              <a:rPr lang="en-US" sz="3000" dirty="0" smtClean="0"/>
              <a:t>Reset button – brings the form to its initial state</a:t>
            </a:r>
          </a:p>
          <a:p>
            <a:pPr>
              <a:lnSpc>
                <a:spcPct val="100000"/>
              </a:lnSpc>
              <a:spcBef>
                <a:spcPct val="60000"/>
              </a:spcBef>
              <a:defRPr/>
            </a:pPr>
            <a:endParaRPr lang="en-US" sz="3000" dirty="0" smtClean="0"/>
          </a:p>
          <a:p>
            <a:pPr>
              <a:lnSpc>
                <a:spcPct val="100000"/>
              </a:lnSpc>
              <a:spcBef>
                <a:spcPct val="60000"/>
              </a:spcBef>
              <a:defRPr/>
            </a:pPr>
            <a:r>
              <a:rPr lang="en-US" sz="3000" dirty="0" smtClean="0"/>
              <a:t>Image button – acts like submit but image is displayed and click coordinates are sent</a:t>
            </a:r>
          </a:p>
          <a:p>
            <a:pPr>
              <a:lnSpc>
                <a:spcPct val="100000"/>
              </a:lnSpc>
              <a:spcBef>
                <a:spcPct val="60000"/>
              </a:spcBef>
              <a:defRPr/>
            </a:pPr>
            <a:endParaRPr lang="en-US" sz="3000" dirty="0" smtClean="0"/>
          </a:p>
          <a:p>
            <a:pPr>
              <a:lnSpc>
                <a:spcPct val="100000"/>
              </a:lnSpc>
              <a:spcBef>
                <a:spcPct val="60000"/>
              </a:spcBef>
              <a:defRPr/>
            </a:pPr>
            <a:r>
              <a:rPr lang="en-US" sz="3000" dirty="0" smtClean="0"/>
              <a:t>Ordinary button – used for </a:t>
            </a:r>
            <a:r>
              <a:rPr lang="en-US" sz="3000" dirty="0" err="1" smtClean="0"/>
              <a:t>Javascript</a:t>
            </a:r>
            <a:r>
              <a:rPr lang="en-US" sz="3000" dirty="0" smtClean="0"/>
              <a:t>, no default action</a:t>
            </a:r>
            <a:endParaRPr lang="bg-BG" sz="3000" dirty="0" smtClean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236720" y="1905000"/>
            <a:ext cx="7632700" cy="83099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&lt;input type="reset" name="resetBtn" value="Reset the form" /&gt;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236720" y="3960813"/>
            <a:ext cx="7632700" cy="83099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&lt;input type="image" src="submit.gif" name="submitBtn" alt="Submit" /&gt;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236720" y="6015335"/>
            <a:ext cx="7632700" cy="46166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&lt;input type="button" value="click me" /&gt;</a:t>
            </a:r>
          </a:p>
        </p:txBody>
      </p:sp>
    </p:spTree>
    <p:extLst>
      <p:ext uri="{BB962C8B-B14F-4D97-AF65-F5344CB8AC3E}">
        <p14:creationId xmlns="" xmlns:p14="http://schemas.microsoft.com/office/powerpoint/2010/main" val="22777341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24100" y="365126"/>
            <a:ext cx="9029700" cy="932468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HTML Forms</a:t>
            </a:r>
            <a:endParaRPr lang="en-GB" b="1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1039969" y="1219200"/>
            <a:ext cx="8686800" cy="5638800"/>
          </a:xfrm>
        </p:spPr>
        <p:txBody>
          <a:bodyPr/>
          <a:lstStyle/>
          <a:p>
            <a:pPr>
              <a:defRPr/>
            </a:pPr>
            <a:r>
              <a:rPr lang="en-US" sz="3000" dirty="0" smtClean="0"/>
              <a:t>Password input – a text field which masks the entered text with * signs</a:t>
            </a:r>
          </a:p>
          <a:p>
            <a:pPr>
              <a:defRPr/>
            </a:pPr>
            <a:endParaRPr lang="en-US" sz="3000" dirty="0" smtClean="0"/>
          </a:p>
          <a:p>
            <a:pPr>
              <a:defRPr/>
            </a:pPr>
            <a:r>
              <a:rPr lang="en-US" sz="3000" dirty="0" smtClean="0"/>
              <a:t>Multiple select field – displays the list of items in multiple lines, instead of one</a:t>
            </a:r>
            <a:endParaRPr lang="bg-BG" sz="3000" dirty="0" smtClean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495582" y="2362200"/>
            <a:ext cx="7848600" cy="46166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&lt;input type="password" name="pass" /&gt;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495582" y="4191000"/>
            <a:ext cx="7848600" cy="230832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&lt;select name="products" multiple="multiple"&gt;</a:t>
            </a:r>
          </a:p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&lt;option value="Value 1"</a:t>
            </a:r>
          </a:p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selected="selected"&gt;keyboard&lt;/option&gt;</a:t>
            </a:r>
          </a:p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&lt;option value="Value 2"&gt;mouse&lt;/option&gt;</a:t>
            </a:r>
          </a:p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&lt;option value="Value 3"&gt;speakers&lt;/option&gt;</a:t>
            </a:r>
          </a:p>
          <a:p>
            <a: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&lt;/select&gt;</a:t>
            </a:r>
          </a:p>
        </p:txBody>
      </p:sp>
    </p:spTree>
    <p:extLst>
      <p:ext uri="{BB962C8B-B14F-4D97-AF65-F5344CB8AC3E}">
        <p14:creationId xmlns="" xmlns:p14="http://schemas.microsoft.com/office/powerpoint/2010/main" val="10332481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24100" y="365126"/>
            <a:ext cx="9029700" cy="49776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HTML Forms</a:t>
            </a:r>
            <a:endParaRPr lang="en-GB" b="1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idx="1"/>
          </p:nvPr>
        </p:nvSpPr>
        <p:spPr>
          <a:xfrm>
            <a:off x="2070279" y="1082675"/>
            <a:ext cx="8686800" cy="5638800"/>
          </a:xfrm>
        </p:spPr>
        <p:txBody>
          <a:bodyPr/>
          <a:lstStyle/>
          <a:p>
            <a:pPr>
              <a:defRPr/>
            </a:pPr>
            <a:r>
              <a:rPr lang="en-US" sz="3000" dirty="0" smtClean="0"/>
              <a:t>Form labels are used to associate an explanatory text to a form field using the field's ID.</a:t>
            </a:r>
          </a:p>
          <a:p>
            <a:pPr>
              <a:defRPr/>
            </a:pPr>
            <a:endParaRPr lang="en-US" sz="3000" dirty="0" smtClean="0"/>
          </a:p>
          <a:p>
            <a:pPr>
              <a:defRPr/>
            </a:pPr>
            <a:endParaRPr lang="en-US" sz="3000" dirty="0" smtClean="0"/>
          </a:p>
          <a:p>
            <a:pPr>
              <a:defRPr/>
            </a:pPr>
            <a:r>
              <a:rPr lang="en-US" sz="3000" dirty="0" smtClean="0"/>
              <a:t>Clicking on a label focuses its associated field (checkboxes are toggled, radio buttons are checked)</a:t>
            </a:r>
          </a:p>
          <a:p>
            <a:pPr>
              <a:defRPr/>
            </a:pPr>
            <a:r>
              <a:rPr lang="en-US" sz="3000" dirty="0" smtClean="0"/>
              <a:t>Labels are both a usability and accessibility feature and are required in order to pass accessibility validation.</a:t>
            </a:r>
            <a:endParaRPr lang="bg-BG" sz="3000" dirty="0" smtClean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525892" y="2225675"/>
            <a:ext cx="7848600" cy="83099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&lt;label for="fn"&gt;First Name&lt;/label&gt;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4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&lt;input type="text" id="fn" /&gt;</a:t>
            </a:r>
          </a:p>
        </p:txBody>
      </p:sp>
    </p:spTree>
    <p:extLst>
      <p:ext uri="{BB962C8B-B14F-4D97-AF65-F5344CB8AC3E}">
        <p14:creationId xmlns="" xmlns:p14="http://schemas.microsoft.com/office/powerpoint/2010/main" val="4918598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85935" y="344510"/>
            <a:ext cx="8054974" cy="563231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&lt;form method="post" action="apply-now.php"&gt;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&lt;input name="subject" type="hidden" value="Class" /&gt;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&lt;fieldset&gt;&lt;legend&gt;Academic information&lt;/legend&gt;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&lt;label for="degree"&gt;Degree&lt;/label&gt;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&lt;select name="degree" id="degree"&gt;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&lt;option value="BA"&gt;Bachelor of Art&lt;/option&gt;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&lt;option value="BS"&gt;Bachelor of Science&lt;/option&gt;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&lt;option value="MBA" selected="selected"&gt;Master of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Business Administration&lt;/option&gt;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&lt;/select&gt;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&lt;br /&gt;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&lt;label for="studentid"&gt;Student ID&lt;/label&gt;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&lt;input type="password" name="studentid" /&gt;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&lt;/fieldset&gt;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&lt;fieldset&gt;&lt;legend&gt;Personal Details&lt;/legend&gt;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&lt;label for="fname"&gt;First Name&lt;/label&gt;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&lt;input type="text" name="fname" id="fname" /&gt;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&lt;br /&gt;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&lt;label for="lname"&gt;Last Name&lt;/label&gt;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&lt;input type="text" name="lname" id="lname" /&gt;</a:t>
            </a:r>
          </a:p>
        </p:txBody>
      </p:sp>
    </p:spTree>
    <p:extLst>
      <p:ext uri="{BB962C8B-B14F-4D97-AF65-F5344CB8AC3E}">
        <p14:creationId xmlns="" xmlns:p14="http://schemas.microsoft.com/office/powerpoint/2010/main" val="41678708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5463" y="391532"/>
            <a:ext cx="9029700" cy="678064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HTML </a:t>
            </a:r>
            <a:r>
              <a:rPr lang="en-US" dirty="0" smtClean="0">
                <a:solidFill>
                  <a:srgbClr val="0070C0"/>
                </a:solidFill>
              </a:rPr>
              <a:t>Tables heading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48118" y="1830387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Similar to the table data element, but its purpose is to configure columns and rows headings. 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The text will be displayed as </a:t>
            </a:r>
            <a:r>
              <a:rPr lang="en-US" altLang="en-US" b="1" dirty="0" smtClean="0"/>
              <a:t>Center</a:t>
            </a:r>
            <a:r>
              <a:rPr lang="en-US" altLang="en-US" dirty="0" smtClean="0"/>
              <a:t> and </a:t>
            </a:r>
            <a:r>
              <a:rPr lang="en-US" altLang="en-US" b="1" dirty="0" smtClean="0"/>
              <a:t>Bold.</a:t>
            </a:r>
          </a:p>
          <a:p>
            <a:pPr eaLnBrk="1" hangingPunct="1"/>
            <a:endParaRPr lang="en-US" altLang="en-US" b="1" dirty="0" smtClean="0"/>
          </a:p>
          <a:p>
            <a:pPr eaLnBrk="1" hangingPunct="1"/>
            <a:r>
              <a:rPr lang="en-US" altLang="en-US" dirty="0" smtClean="0"/>
              <a:t>Starts with </a:t>
            </a:r>
            <a:r>
              <a:rPr lang="en-US" altLang="en-US" dirty="0" smtClean="0">
                <a:solidFill>
                  <a:srgbClr val="FF0000"/>
                </a:solidFill>
              </a:rPr>
              <a:t>&lt;</a:t>
            </a:r>
            <a:r>
              <a:rPr lang="en-US" altLang="en-US" dirty="0" err="1" smtClean="0">
                <a:solidFill>
                  <a:srgbClr val="FF0000"/>
                </a:solidFill>
              </a:rPr>
              <a:t>th</a:t>
            </a:r>
            <a:r>
              <a:rPr lang="en-US" altLang="en-US" dirty="0" smtClean="0">
                <a:solidFill>
                  <a:srgbClr val="FF0000"/>
                </a:solidFill>
              </a:rPr>
              <a:t>&gt; </a:t>
            </a:r>
            <a:r>
              <a:rPr lang="en-US" altLang="en-US" dirty="0" smtClean="0"/>
              <a:t>and ends with </a:t>
            </a:r>
            <a:r>
              <a:rPr lang="en-US" altLang="en-US" dirty="0" smtClean="0">
                <a:solidFill>
                  <a:srgbClr val="FF0000"/>
                </a:solidFill>
              </a:rPr>
              <a:t>&lt;/</a:t>
            </a:r>
            <a:r>
              <a:rPr lang="en-US" altLang="en-US" dirty="0" err="1" smtClean="0">
                <a:solidFill>
                  <a:srgbClr val="FF0000"/>
                </a:solidFill>
              </a:rPr>
              <a:t>th</a:t>
            </a:r>
            <a:r>
              <a:rPr lang="en-US" altLang="en-US" dirty="0" smtClean="0">
                <a:solidFill>
                  <a:srgbClr val="FF0000"/>
                </a:solidFill>
              </a:rPr>
              <a:t>&gt; </a:t>
            </a:r>
            <a:r>
              <a:rPr lang="en-US" altLang="en-US" dirty="0" smtClean="0"/>
              <a:t>instead of &lt;td&gt; tags.</a:t>
            </a:r>
          </a:p>
          <a:p>
            <a:pPr eaLnBrk="1" hangingPunct="1"/>
            <a:endParaRPr lang="en-US" altLang="en-US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2367983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157726" y="868692"/>
            <a:ext cx="8075612" cy="496546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&lt;br /&gt;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Gender: 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&lt;input name="gender" type="radio" id="gm" value="m" /&gt;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&lt;label for="gm"&gt;Male&lt;/label&gt;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&lt;input name="gender" type="radio" id="gf" value="f" /&gt;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&lt;label for="gf"&gt;Female&lt;/label&gt;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&lt;br /&gt;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&lt;label for="email"&gt;Email&lt;/label&gt;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&lt;input type="text" name="email" id="email" /&gt;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&lt;/fieldset&gt;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&lt;p&gt;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&lt;textarea name="terms" cols="30" rows="4"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readonly="readonly"&gt;TERMS AND CONDITIONS...&lt;/textarea&gt;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&lt;/p&gt;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&lt;p&gt;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&lt;input type="submit" name="submit" value="Send Form" /&gt;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&lt;input type="reset" value="Clear Form" /&gt;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&lt;/p&gt;</a:t>
            </a:r>
          </a:p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18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&lt;/form&gt;</a:t>
            </a:r>
          </a:p>
        </p:txBody>
      </p:sp>
    </p:spTree>
    <p:extLst>
      <p:ext uri="{BB962C8B-B14F-4D97-AF65-F5344CB8AC3E}">
        <p14:creationId xmlns="" xmlns:p14="http://schemas.microsoft.com/office/powerpoint/2010/main" val="1713092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5074" y="664335"/>
            <a:ext cx="43338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38505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18038" y="1756044"/>
            <a:ext cx="9029700" cy="1325563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 smtClean="0"/>
              <a:t>Questions !!</a:t>
            </a:r>
            <a:br>
              <a:rPr lang="en-GB" sz="6000" b="1" dirty="0" smtClean="0"/>
            </a:br>
            <a:r>
              <a:rPr lang="en-GB" sz="6000" b="1" dirty="0" smtClean="0">
                <a:sym typeface="Wingdings" panose="05000000000000000000" pitchFamily="2" charset="2"/>
              </a:rPr>
              <a:t></a:t>
            </a:r>
            <a:endParaRPr lang="en-GB" sz="6000" b="1" dirty="0"/>
          </a:p>
        </p:txBody>
      </p:sp>
    </p:spTree>
    <p:extLst>
      <p:ext uri="{BB962C8B-B14F-4D97-AF65-F5344CB8AC3E}">
        <p14:creationId xmlns="" xmlns:p14="http://schemas.microsoft.com/office/powerpoint/2010/main" val="3305272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5463" y="391532"/>
            <a:ext cx="9029700" cy="678064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HTML Tables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idx="1"/>
          </p:nvPr>
        </p:nvSpPr>
        <p:spPr>
          <a:xfrm>
            <a:off x="1492876" y="168275"/>
            <a:ext cx="3200400" cy="65532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b="1" dirty="0" smtClean="0">
                <a:latin typeface="Courier"/>
                <a:ea typeface="+mn-ea"/>
                <a:cs typeface="Courier"/>
              </a:rPr>
              <a:t>&lt;table border="1"&gt;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b="1" dirty="0" smtClean="0">
                <a:latin typeface="Courier"/>
                <a:ea typeface="+mn-ea"/>
                <a:cs typeface="Courier"/>
              </a:rPr>
              <a:t>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b="1" dirty="0" smtClean="0">
                <a:latin typeface="Courier"/>
                <a:ea typeface="+mn-ea"/>
                <a:cs typeface="Courier"/>
              </a:rPr>
              <a:t>&lt;</a:t>
            </a:r>
            <a:r>
              <a:rPr lang="en-US" sz="1800" b="1" dirty="0" err="1" smtClean="0">
                <a:latin typeface="Courier"/>
                <a:ea typeface="+mn-ea"/>
                <a:cs typeface="Courier"/>
              </a:rPr>
              <a:t>tr</a:t>
            </a:r>
            <a:r>
              <a:rPr lang="en-US" sz="1800" b="1" dirty="0" smtClean="0">
                <a:latin typeface="Courier"/>
                <a:ea typeface="+mn-ea"/>
                <a:cs typeface="Courier"/>
              </a:rPr>
              <a:t>&gt;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b="1" dirty="0" smtClean="0">
                <a:latin typeface="Courier"/>
                <a:ea typeface="+mn-ea"/>
                <a:cs typeface="Courier"/>
              </a:rPr>
              <a:t>   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Courier"/>
                <a:ea typeface="+mn-ea"/>
                <a:cs typeface="Courier"/>
              </a:rPr>
              <a:t>&lt;</a:t>
            </a:r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Courier"/>
                <a:ea typeface="+mn-ea"/>
                <a:cs typeface="Courier"/>
              </a:rPr>
              <a:t>th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Courier"/>
                <a:ea typeface="+mn-ea"/>
                <a:cs typeface="Courier"/>
              </a:rPr>
              <a:t>&gt;</a:t>
            </a:r>
            <a:r>
              <a:rPr lang="en-US" sz="1800" b="1" dirty="0" smtClean="0">
                <a:latin typeface="Courier"/>
                <a:ea typeface="+mn-ea"/>
                <a:cs typeface="Courier"/>
              </a:rPr>
              <a:t>Name</a:t>
            </a:r>
            <a:r>
              <a:rPr lang="en-US" sz="1800" b="1" dirty="0" smtClean="0">
                <a:solidFill>
                  <a:srgbClr val="E46C0A"/>
                </a:solidFill>
                <a:latin typeface="Courier"/>
                <a:ea typeface="+mn-ea"/>
                <a:cs typeface="Courier"/>
              </a:rPr>
              <a:t>&lt;/</a:t>
            </a:r>
            <a:r>
              <a:rPr lang="en-US" sz="1800" b="1" dirty="0" err="1" smtClean="0">
                <a:solidFill>
                  <a:srgbClr val="E46C0A"/>
                </a:solidFill>
                <a:latin typeface="Courier"/>
                <a:ea typeface="+mn-ea"/>
                <a:cs typeface="Courier"/>
              </a:rPr>
              <a:t>th</a:t>
            </a:r>
            <a:r>
              <a:rPr lang="en-US" sz="1800" b="1" dirty="0" smtClean="0">
                <a:solidFill>
                  <a:srgbClr val="E46C0A"/>
                </a:solidFill>
                <a:latin typeface="Courier"/>
                <a:ea typeface="+mn-ea"/>
                <a:cs typeface="Courier"/>
              </a:rPr>
              <a:t>&gt;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b="1" dirty="0" smtClean="0">
                <a:latin typeface="Courier"/>
                <a:ea typeface="+mn-ea"/>
                <a:cs typeface="Courier"/>
              </a:rPr>
              <a:t>    </a:t>
            </a:r>
            <a:r>
              <a:rPr lang="en-US" sz="1800" b="1" dirty="0" smtClean="0">
                <a:solidFill>
                  <a:srgbClr val="E46C0A"/>
                </a:solidFill>
                <a:latin typeface="Courier"/>
                <a:ea typeface="+mn-ea"/>
                <a:cs typeface="Courier"/>
              </a:rPr>
              <a:t>&lt;</a:t>
            </a:r>
            <a:r>
              <a:rPr lang="en-US" sz="1800" b="1" dirty="0" err="1" smtClean="0">
                <a:solidFill>
                  <a:srgbClr val="E46C0A"/>
                </a:solidFill>
                <a:latin typeface="Courier"/>
                <a:ea typeface="+mn-ea"/>
                <a:cs typeface="Courier"/>
              </a:rPr>
              <a:t>th</a:t>
            </a:r>
            <a:r>
              <a:rPr lang="en-US" sz="1800" b="1" dirty="0" smtClean="0">
                <a:solidFill>
                  <a:srgbClr val="E46C0A"/>
                </a:solidFill>
                <a:latin typeface="Courier"/>
                <a:ea typeface="+mn-ea"/>
                <a:cs typeface="Courier"/>
              </a:rPr>
              <a:t>&gt;</a:t>
            </a:r>
            <a:r>
              <a:rPr lang="en-US" sz="1800" b="1" dirty="0" smtClean="0">
                <a:latin typeface="Courier"/>
                <a:ea typeface="+mn-ea"/>
                <a:cs typeface="Courier"/>
              </a:rPr>
              <a:t>Birthday</a:t>
            </a:r>
            <a:r>
              <a:rPr lang="en-US" sz="1800" b="1" dirty="0" smtClean="0">
                <a:solidFill>
                  <a:srgbClr val="E46C0A"/>
                </a:solidFill>
                <a:latin typeface="Courier"/>
                <a:ea typeface="+mn-ea"/>
                <a:cs typeface="Courier"/>
              </a:rPr>
              <a:t>&lt;/</a:t>
            </a:r>
            <a:r>
              <a:rPr lang="en-US" sz="1800" b="1" dirty="0" err="1" smtClean="0">
                <a:solidFill>
                  <a:srgbClr val="E46C0A"/>
                </a:solidFill>
                <a:latin typeface="Courier"/>
                <a:ea typeface="+mn-ea"/>
                <a:cs typeface="Courier"/>
              </a:rPr>
              <a:t>th</a:t>
            </a:r>
            <a:r>
              <a:rPr lang="en-US" sz="1800" b="1" dirty="0" smtClean="0">
                <a:solidFill>
                  <a:srgbClr val="E46C0A"/>
                </a:solidFill>
                <a:latin typeface="Courier"/>
                <a:ea typeface="+mn-ea"/>
                <a:cs typeface="Courier"/>
              </a:rPr>
              <a:t>&gt;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b="1" dirty="0" smtClean="0">
                <a:latin typeface="Courier"/>
                <a:ea typeface="+mn-ea"/>
                <a:cs typeface="Courier"/>
              </a:rPr>
              <a:t>&lt;/</a:t>
            </a:r>
            <a:r>
              <a:rPr lang="en-US" sz="1800" b="1" dirty="0" err="1" smtClean="0">
                <a:latin typeface="Courier"/>
                <a:ea typeface="+mn-ea"/>
                <a:cs typeface="Courier"/>
              </a:rPr>
              <a:t>tr</a:t>
            </a:r>
            <a:r>
              <a:rPr lang="en-US" sz="1800" b="1" dirty="0" smtClean="0">
                <a:latin typeface="Courier"/>
                <a:ea typeface="+mn-ea"/>
                <a:cs typeface="Courier"/>
              </a:rPr>
              <a:t>&gt;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b="1" dirty="0" smtClean="0">
                <a:latin typeface="Courier"/>
                <a:ea typeface="+mn-ea"/>
                <a:cs typeface="Courier"/>
              </a:rPr>
              <a:t>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b="1" dirty="0" smtClean="0">
                <a:latin typeface="Courier"/>
                <a:ea typeface="+mn-ea"/>
                <a:cs typeface="Courier"/>
              </a:rPr>
              <a:t>&lt;</a:t>
            </a:r>
            <a:r>
              <a:rPr lang="en-US" sz="1800" b="1" dirty="0" err="1" smtClean="0">
                <a:latin typeface="Courier"/>
                <a:ea typeface="+mn-ea"/>
                <a:cs typeface="Courier"/>
              </a:rPr>
              <a:t>tr</a:t>
            </a:r>
            <a:r>
              <a:rPr lang="en-US" sz="1800" b="1" dirty="0" smtClean="0">
                <a:latin typeface="Courier"/>
                <a:ea typeface="+mn-ea"/>
                <a:cs typeface="Courier"/>
              </a:rPr>
              <a:t>&gt;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b="1" dirty="0" smtClean="0">
                <a:latin typeface="Courier"/>
                <a:ea typeface="+mn-ea"/>
                <a:cs typeface="Courier"/>
              </a:rPr>
              <a:t>    &lt;td&gt;James&lt;/td&gt;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b="1" dirty="0" smtClean="0">
                <a:latin typeface="Courier"/>
                <a:ea typeface="+mn-ea"/>
                <a:cs typeface="Courier"/>
              </a:rPr>
              <a:t>    &lt;td&gt;11/08&lt;/td&gt;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b="1" dirty="0" smtClean="0">
                <a:latin typeface="Courier"/>
                <a:ea typeface="+mn-ea"/>
                <a:cs typeface="Courier"/>
              </a:rPr>
              <a:t>&lt;/</a:t>
            </a:r>
            <a:r>
              <a:rPr lang="en-US" sz="1800" b="1" dirty="0" err="1" smtClean="0">
                <a:latin typeface="Courier"/>
                <a:ea typeface="+mn-ea"/>
                <a:cs typeface="Courier"/>
              </a:rPr>
              <a:t>tr</a:t>
            </a:r>
            <a:r>
              <a:rPr lang="en-US" sz="1800" b="1" dirty="0" smtClean="0">
                <a:latin typeface="Courier"/>
                <a:ea typeface="+mn-ea"/>
                <a:cs typeface="Courier"/>
              </a:rPr>
              <a:t>&gt;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b="1" dirty="0" smtClean="0">
                <a:latin typeface="Courier"/>
                <a:ea typeface="+mn-ea"/>
                <a:cs typeface="Courier"/>
              </a:rPr>
              <a:t>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b="1" dirty="0" smtClean="0">
                <a:latin typeface="Courier"/>
                <a:ea typeface="+mn-ea"/>
                <a:cs typeface="Courier"/>
              </a:rPr>
              <a:t>&lt;</a:t>
            </a:r>
            <a:r>
              <a:rPr lang="en-US" sz="1800" b="1" dirty="0" err="1" smtClean="0">
                <a:latin typeface="Courier"/>
                <a:ea typeface="+mn-ea"/>
                <a:cs typeface="Courier"/>
              </a:rPr>
              <a:t>tr</a:t>
            </a:r>
            <a:r>
              <a:rPr lang="en-US" sz="1800" b="1" dirty="0" smtClean="0">
                <a:latin typeface="Courier"/>
                <a:ea typeface="+mn-ea"/>
                <a:cs typeface="Courier"/>
              </a:rPr>
              <a:t>&gt;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b="1" dirty="0" smtClean="0">
                <a:latin typeface="Courier"/>
                <a:ea typeface="+mn-ea"/>
                <a:cs typeface="Courier"/>
              </a:rPr>
              <a:t>    &lt;td&gt;Karen&lt;/td&gt;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b="1" dirty="0" smtClean="0">
                <a:latin typeface="Courier"/>
                <a:ea typeface="+mn-ea"/>
                <a:cs typeface="Courier"/>
              </a:rPr>
              <a:t>    &lt;td&gt;4/17&lt;/td&gt;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b="1" dirty="0" smtClean="0">
                <a:latin typeface="Courier"/>
                <a:ea typeface="+mn-ea"/>
                <a:cs typeface="Courier"/>
              </a:rPr>
              <a:t>&lt;/</a:t>
            </a:r>
            <a:r>
              <a:rPr lang="en-US" sz="1800" b="1" dirty="0" err="1" smtClean="0">
                <a:latin typeface="Courier"/>
                <a:ea typeface="+mn-ea"/>
                <a:cs typeface="Courier"/>
              </a:rPr>
              <a:t>tr</a:t>
            </a:r>
            <a:r>
              <a:rPr lang="en-US" sz="1800" b="1" dirty="0" smtClean="0">
                <a:latin typeface="Courier"/>
                <a:ea typeface="+mn-ea"/>
                <a:cs typeface="Courier"/>
              </a:rPr>
              <a:t>&gt;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b="1" dirty="0" smtClean="0">
                <a:latin typeface="Courier"/>
                <a:ea typeface="+mn-ea"/>
                <a:cs typeface="Courier"/>
              </a:rPr>
              <a:t>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b="1" dirty="0" smtClean="0">
                <a:latin typeface="Courier"/>
                <a:ea typeface="+mn-ea"/>
                <a:cs typeface="Courier"/>
              </a:rPr>
              <a:t>&lt;</a:t>
            </a:r>
            <a:r>
              <a:rPr lang="en-US" sz="1800" b="1" dirty="0" err="1" smtClean="0">
                <a:latin typeface="Courier"/>
                <a:ea typeface="+mn-ea"/>
                <a:cs typeface="Courier"/>
              </a:rPr>
              <a:t>tr</a:t>
            </a:r>
            <a:r>
              <a:rPr lang="en-US" sz="1800" b="1" dirty="0" smtClean="0">
                <a:latin typeface="Courier"/>
                <a:ea typeface="+mn-ea"/>
                <a:cs typeface="Courier"/>
              </a:rPr>
              <a:t>&gt;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b="1" dirty="0" smtClean="0">
                <a:latin typeface="Courier"/>
                <a:ea typeface="+mn-ea"/>
                <a:cs typeface="Courier"/>
              </a:rPr>
              <a:t>    &lt;td&gt;Sparky&lt;/td&gt;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b="1" dirty="0" smtClean="0">
                <a:latin typeface="Courier"/>
                <a:ea typeface="+mn-ea"/>
                <a:cs typeface="Courier"/>
              </a:rPr>
              <a:t>    &lt;td&gt;11/28&lt;/td&gt;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b="1" dirty="0" smtClean="0">
                <a:latin typeface="Courier"/>
                <a:ea typeface="+mn-ea"/>
                <a:cs typeface="Courier"/>
              </a:rPr>
              <a:t>&lt;/</a:t>
            </a:r>
            <a:r>
              <a:rPr lang="en-US" sz="1800" b="1" dirty="0" err="1" smtClean="0">
                <a:latin typeface="Courier"/>
                <a:ea typeface="+mn-ea"/>
                <a:cs typeface="Courier"/>
              </a:rPr>
              <a:t>tr</a:t>
            </a:r>
            <a:r>
              <a:rPr lang="en-US" sz="1800" b="1" dirty="0" smtClean="0">
                <a:latin typeface="Courier"/>
                <a:ea typeface="+mn-ea"/>
                <a:cs typeface="Courier"/>
              </a:rPr>
              <a:t>&gt;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1800" b="1" dirty="0" smtClean="0">
              <a:latin typeface="Courier"/>
              <a:ea typeface="+mn-ea"/>
              <a:cs typeface="Courier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b="1" dirty="0" smtClean="0">
                <a:latin typeface="Courier"/>
                <a:ea typeface="+mn-ea"/>
                <a:cs typeface="Courier"/>
              </a:rPr>
              <a:t>&lt;/table&gt;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75825069"/>
              </p:ext>
            </p:extLst>
          </p:nvPr>
        </p:nvGraphicFramePr>
        <p:xfrm>
          <a:off x="4464676" y="2682875"/>
          <a:ext cx="4038600" cy="3597275"/>
        </p:xfrm>
        <a:graphic>
          <a:graphicData uri="http://schemas.openxmlformats.org/presentationml/2006/ole">
            <p:oleObj spid="_x0000_s1037" name="Bitmap Image" r:id="rId3" imgW="1219370" imgH="1085714" progId="PBrush">
              <p:embed/>
            </p:oleObj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79076" y="1479550"/>
            <a:ext cx="3952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Using the &lt;th&gt; Element</a:t>
            </a: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flipH="1">
            <a:off x="8427076" y="3292475"/>
            <a:ext cx="1371600" cy="0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="" xmlns:p14="http://schemas.microsoft.com/office/powerpoint/2010/main" val="14835235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5463" y="391532"/>
            <a:ext cx="9029700" cy="678064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HTML </a:t>
            </a:r>
            <a:r>
              <a:rPr lang="en-US" dirty="0" smtClean="0">
                <a:solidFill>
                  <a:srgbClr val="0070C0"/>
                </a:solidFill>
              </a:rPr>
              <a:t>Tables caption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marL="654050" indent="-571500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latin typeface="Gill Sans MT" charset="0"/>
                <a:ea typeface="+mn-ea"/>
              </a:rPr>
              <a:t>&lt;caption&gt; </a:t>
            </a:r>
            <a:br>
              <a:rPr lang="en-US" sz="2000" dirty="0" smtClean="0">
                <a:latin typeface="Gill Sans MT" charset="0"/>
                <a:ea typeface="+mn-ea"/>
              </a:rPr>
            </a:br>
            <a:r>
              <a:rPr lang="en-US" sz="2000" dirty="0" smtClean="0">
                <a:latin typeface="Gill Sans MT" charset="0"/>
                <a:ea typeface="+mn-ea"/>
              </a:rPr>
              <a:t>Configures a description of the table and ends with &lt;/caption&gt;</a:t>
            </a:r>
          </a:p>
          <a:p>
            <a:pPr marL="365125" indent="-282575" eaLnBrk="1" fontAlgn="auto" hangingPunct="1">
              <a:lnSpc>
                <a:spcPct val="90000"/>
              </a:lnSpc>
              <a:spcAft>
                <a:spcPts val="0"/>
              </a:spcAft>
              <a:buFont typeface="Wingdings 2" charset="0"/>
              <a:buChar char=""/>
              <a:defRPr/>
            </a:pPr>
            <a:endParaRPr lang="en-US" sz="2000" dirty="0" smtClean="0">
              <a:latin typeface="Gill Sans MT" charset="0"/>
              <a:ea typeface="+mn-ea"/>
            </a:endParaRPr>
          </a:p>
          <a:p>
            <a:pPr marL="539750" indent="-457200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latin typeface="Gill Sans MT" charset="0"/>
                <a:ea typeface="+mn-ea"/>
              </a:rPr>
              <a:t>Used to describe the data table content.</a:t>
            </a:r>
          </a:p>
          <a:p>
            <a:pPr marL="539750" indent="-457200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sz="2000" dirty="0" smtClean="0">
              <a:latin typeface="Gill Sans MT" charset="0"/>
              <a:ea typeface="+mn-ea"/>
            </a:endParaRPr>
          </a:p>
          <a:p>
            <a:pPr marL="539750" indent="-457200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latin typeface="Gill Sans MT" charset="0"/>
                <a:ea typeface="+mn-ea"/>
              </a:rPr>
              <a:t>By default the caption displayed above the table. (later we will configure the placement of the caption with CSS)</a:t>
            </a:r>
          </a:p>
          <a:p>
            <a:pPr marL="539750" indent="-457200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sz="2000" dirty="0" smtClean="0">
              <a:latin typeface="Gill Sans MT" charset="0"/>
              <a:ea typeface="+mn-ea"/>
            </a:endParaRPr>
          </a:p>
          <a:p>
            <a:pPr marL="539750" indent="-457200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latin typeface="Gill Sans MT" charset="0"/>
                <a:ea typeface="+mn-ea"/>
              </a:rPr>
              <a:t>How to code? In the line immediately after the &lt;table&gt; tag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000" dirty="0" smtClean="0">
              <a:ea typeface="+mn-ea"/>
            </a:endParaRPr>
          </a:p>
        </p:txBody>
      </p:sp>
      <p:pic>
        <p:nvPicPr>
          <p:cNvPr id="6" name="Picture 2" descr="Figure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876800"/>
            <a:ext cx="29892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H="1">
            <a:off x="5334000" y="4953000"/>
            <a:ext cx="1981200" cy="0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="" xmlns:p14="http://schemas.microsoft.com/office/powerpoint/2010/main" val="3030386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Development of Internet Application 1501CT - Sara Almudauh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5463" y="391532"/>
            <a:ext cx="9029700" cy="678064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HTML Tables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32964" y="915026"/>
            <a:ext cx="8229600" cy="50292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1400" b="1" dirty="0">
                <a:latin typeface="Courier"/>
                <a:ea typeface="+mn-ea"/>
                <a:cs typeface="Courier"/>
              </a:rPr>
              <a:t>&lt;table border="1"&gt;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Courier"/>
                <a:ea typeface="+mn-ea"/>
                <a:cs typeface="Courier"/>
              </a:rPr>
              <a:t>&lt;caption&gt; Bird Sightings &lt;/caption&gt;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latin typeface="Courier"/>
              <a:ea typeface="+mn-ea"/>
              <a:cs typeface="Courier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endParaRPr lang="en-US" sz="1400" b="1" dirty="0" smtClean="0">
              <a:latin typeface="Courier"/>
              <a:ea typeface="+mn-ea"/>
              <a:cs typeface="Courier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1400" b="1" dirty="0" smtClean="0">
                <a:latin typeface="Courier"/>
                <a:ea typeface="+mn-ea"/>
                <a:cs typeface="Courier"/>
              </a:rPr>
              <a:t>&lt;</a:t>
            </a:r>
            <a:r>
              <a:rPr lang="en-US" sz="1400" b="1" dirty="0" err="1">
                <a:latin typeface="Courier"/>
                <a:ea typeface="+mn-ea"/>
                <a:cs typeface="Courier"/>
              </a:rPr>
              <a:t>tr</a:t>
            </a:r>
            <a:r>
              <a:rPr lang="en-US" sz="1400" b="1" dirty="0">
                <a:latin typeface="Courier"/>
                <a:ea typeface="+mn-ea"/>
                <a:cs typeface="Courier"/>
              </a:rPr>
              <a:t>&gt;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1400" b="1" dirty="0">
                <a:latin typeface="Courier"/>
                <a:ea typeface="+mn-ea"/>
                <a:cs typeface="Courier"/>
              </a:rPr>
              <a:t>    &lt;</a:t>
            </a:r>
            <a:r>
              <a:rPr lang="en-US" sz="1400" b="1" dirty="0" err="1">
                <a:latin typeface="Courier"/>
                <a:ea typeface="+mn-ea"/>
                <a:cs typeface="Courier"/>
              </a:rPr>
              <a:t>th</a:t>
            </a:r>
            <a:r>
              <a:rPr lang="en-US" sz="1400" b="1" dirty="0">
                <a:latin typeface="Courier"/>
                <a:ea typeface="+mn-ea"/>
                <a:cs typeface="Courier"/>
              </a:rPr>
              <a:t>&gt;Name&lt;/</a:t>
            </a:r>
            <a:r>
              <a:rPr lang="en-US" sz="1400" b="1" dirty="0" err="1">
                <a:latin typeface="Courier"/>
                <a:ea typeface="+mn-ea"/>
                <a:cs typeface="Courier"/>
              </a:rPr>
              <a:t>th</a:t>
            </a:r>
            <a:r>
              <a:rPr lang="en-US" sz="1400" b="1" dirty="0">
                <a:latin typeface="Courier"/>
                <a:ea typeface="+mn-ea"/>
                <a:cs typeface="Courier"/>
              </a:rPr>
              <a:t>&gt;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1400" b="1" dirty="0">
                <a:latin typeface="Courier"/>
                <a:ea typeface="+mn-ea"/>
                <a:cs typeface="Courier"/>
              </a:rPr>
              <a:t>    &lt;</a:t>
            </a:r>
            <a:r>
              <a:rPr lang="en-US" sz="1400" b="1" dirty="0" err="1">
                <a:latin typeface="Courier"/>
                <a:ea typeface="+mn-ea"/>
                <a:cs typeface="Courier"/>
              </a:rPr>
              <a:t>th</a:t>
            </a:r>
            <a:r>
              <a:rPr lang="en-US" sz="1400" b="1" dirty="0">
                <a:latin typeface="Courier"/>
                <a:ea typeface="+mn-ea"/>
                <a:cs typeface="Courier"/>
              </a:rPr>
              <a:t>&gt;Birthday&lt;/</a:t>
            </a:r>
            <a:r>
              <a:rPr lang="en-US" sz="1400" b="1" dirty="0" err="1">
                <a:latin typeface="Courier"/>
                <a:ea typeface="+mn-ea"/>
                <a:cs typeface="Courier"/>
              </a:rPr>
              <a:t>th</a:t>
            </a:r>
            <a:r>
              <a:rPr lang="en-US" sz="1400" b="1" dirty="0">
                <a:latin typeface="Courier"/>
                <a:ea typeface="+mn-ea"/>
                <a:cs typeface="Courier"/>
              </a:rPr>
              <a:t>&gt;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1400" b="1" dirty="0">
                <a:latin typeface="Courier"/>
                <a:ea typeface="+mn-ea"/>
                <a:cs typeface="Courier"/>
              </a:rPr>
              <a:t>&lt;/</a:t>
            </a:r>
            <a:r>
              <a:rPr lang="en-US" sz="1400" b="1" dirty="0" err="1">
                <a:latin typeface="Courier"/>
                <a:ea typeface="+mn-ea"/>
                <a:cs typeface="Courier"/>
              </a:rPr>
              <a:t>tr</a:t>
            </a:r>
            <a:r>
              <a:rPr lang="en-US" sz="1400" b="1" dirty="0">
                <a:latin typeface="Courier"/>
                <a:ea typeface="+mn-ea"/>
                <a:cs typeface="Courier"/>
              </a:rPr>
              <a:t>&gt;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1400" b="1" dirty="0">
                <a:latin typeface="Courier"/>
                <a:ea typeface="+mn-ea"/>
                <a:cs typeface="Courier"/>
              </a:rPr>
              <a:t>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1400" b="1" dirty="0">
                <a:latin typeface="Courier"/>
                <a:ea typeface="+mn-ea"/>
                <a:cs typeface="Courier"/>
              </a:rPr>
              <a:t>&lt;</a:t>
            </a:r>
            <a:r>
              <a:rPr lang="en-US" sz="1400" b="1" dirty="0" err="1">
                <a:latin typeface="Courier"/>
                <a:ea typeface="+mn-ea"/>
                <a:cs typeface="Courier"/>
              </a:rPr>
              <a:t>tr</a:t>
            </a:r>
            <a:r>
              <a:rPr lang="en-US" sz="1400" b="1" dirty="0">
                <a:latin typeface="Courier"/>
                <a:ea typeface="+mn-ea"/>
                <a:cs typeface="Courier"/>
              </a:rPr>
              <a:t>&gt;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1400" b="1" dirty="0">
                <a:latin typeface="Courier"/>
                <a:ea typeface="+mn-ea"/>
                <a:cs typeface="Courier"/>
              </a:rPr>
              <a:t>    &lt;td&gt;James&lt;/td&gt;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1400" b="1" dirty="0">
                <a:latin typeface="Courier"/>
                <a:ea typeface="+mn-ea"/>
                <a:cs typeface="Courier"/>
              </a:rPr>
              <a:t>    &lt;td&gt;11/08&lt;/td&gt;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1400" b="1" dirty="0">
                <a:latin typeface="Courier"/>
                <a:ea typeface="+mn-ea"/>
                <a:cs typeface="Courier"/>
              </a:rPr>
              <a:t>&lt;/</a:t>
            </a:r>
            <a:r>
              <a:rPr lang="en-US" sz="1400" b="1" dirty="0" err="1">
                <a:latin typeface="Courier"/>
                <a:ea typeface="+mn-ea"/>
                <a:cs typeface="Courier"/>
              </a:rPr>
              <a:t>tr</a:t>
            </a:r>
            <a:r>
              <a:rPr lang="en-US" sz="1400" b="1" dirty="0">
                <a:latin typeface="Courier"/>
                <a:ea typeface="+mn-ea"/>
                <a:cs typeface="Courier"/>
              </a:rPr>
              <a:t>&gt;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1400" b="1" dirty="0">
                <a:latin typeface="Courier"/>
                <a:ea typeface="+mn-ea"/>
                <a:cs typeface="Courier"/>
              </a:rPr>
              <a:t>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1400" b="1" dirty="0">
                <a:latin typeface="Courier"/>
                <a:ea typeface="+mn-ea"/>
                <a:cs typeface="Courier"/>
              </a:rPr>
              <a:t>&lt;</a:t>
            </a:r>
            <a:r>
              <a:rPr lang="en-US" sz="1400" b="1" dirty="0" err="1">
                <a:latin typeface="Courier"/>
                <a:ea typeface="+mn-ea"/>
                <a:cs typeface="Courier"/>
              </a:rPr>
              <a:t>tr</a:t>
            </a:r>
            <a:r>
              <a:rPr lang="en-US" sz="1400" b="1" dirty="0">
                <a:latin typeface="Courier"/>
                <a:ea typeface="+mn-ea"/>
                <a:cs typeface="Courier"/>
              </a:rPr>
              <a:t>&gt;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1400" b="1" dirty="0">
                <a:latin typeface="Courier"/>
                <a:ea typeface="+mn-ea"/>
                <a:cs typeface="Courier"/>
              </a:rPr>
              <a:t>    &lt;td&gt;Karen&lt;/td&gt;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1400" b="1" dirty="0">
                <a:latin typeface="Courier"/>
                <a:ea typeface="+mn-ea"/>
                <a:cs typeface="Courier"/>
              </a:rPr>
              <a:t>    &lt;td&gt;4/17&lt;/td&gt;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1400" b="1" dirty="0">
                <a:latin typeface="Courier"/>
                <a:ea typeface="+mn-ea"/>
                <a:cs typeface="Courier"/>
              </a:rPr>
              <a:t>&lt;/</a:t>
            </a:r>
            <a:r>
              <a:rPr lang="en-US" sz="1400" b="1" dirty="0" err="1">
                <a:latin typeface="Courier"/>
                <a:ea typeface="+mn-ea"/>
                <a:cs typeface="Courier"/>
              </a:rPr>
              <a:t>tr</a:t>
            </a:r>
            <a:r>
              <a:rPr lang="en-US" sz="1400" b="1" dirty="0">
                <a:latin typeface="Courier"/>
                <a:ea typeface="+mn-ea"/>
                <a:cs typeface="Courier"/>
              </a:rPr>
              <a:t>&gt;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1400" b="1" dirty="0">
                <a:latin typeface="Courier"/>
                <a:ea typeface="+mn-ea"/>
                <a:cs typeface="Courier"/>
              </a:rPr>
              <a:t>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1400" b="1" dirty="0">
                <a:latin typeface="Courier"/>
                <a:ea typeface="+mn-ea"/>
                <a:cs typeface="Courier"/>
              </a:rPr>
              <a:t>&lt;</a:t>
            </a:r>
            <a:r>
              <a:rPr lang="en-US" sz="1400" b="1" dirty="0" err="1">
                <a:latin typeface="Courier"/>
                <a:ea typeface="+mn-ea"/>
                <a:cs typeface="Courier"/>
              </a:rPr>
              <a:t>tr</a:t>
            </a:r>
            <a:r>
              <a:rPr lang="en-US" sz="1400" b="1" dirty="0">
                <a:latin typeface="Courier"/>
                <a:ea typeface="+mn-ea"/>
                <a:cs typeface="Courier"/>
              </a:rPr>
              <a:t>&gt;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1400" b="1" dirty="0">
                <a:latin typeface="Courier"/>
                <a:ea typeface="+mn-ea"/>
                <a:cs typeface="Courier"/>
              </a:rPr>
              <a:t>    &lt;td&gt;Sparky&lt;/td&gt;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1400" b="1" dirty="0">
                <a:latin typeface="Courier"/>
                <a:ea typeface="+mn-ea"/>
                <a:cs typeface="Courier"/>
              </a:rPr>
              <a:t>    &lt;td&gt;11/28&lt;/td&gt;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1400" b="1" dirty="0">
                <a:latin typeface="Courier"/>
                <a:ea typeface="+mn-ea"/>
                <a:cs typeface="Courier"/>
              </a:rPr>
              <a:t>&lt;/</a:t>
            </a:r>
            <a:r>
              <a:rPr lang="en-US" sz="1400" b="1" dirty="0" err="1">
                <a:latin typeface="Courier"/>
                <a:ea typeface="+mn-ea"/>
                <a:cs typeface="Courier"/>
              </a:rPr>
              <a:t>tr</a:t>
            </a:r>
            <a:r>
              <a:rPr lang="en-US" sz="1400" b="1" dirty="0" smtClean="0">
                <a:latin typeface="Courier"/>
                <a:ea typeface="+mn-ea"/>
                <a:cs typeface="Courier"/>
              </a:rPr>
              <a:t>&gt;</a:t>
            </a:r>
            <a:endParaRPr lang="en-US" sz="1400" b="1" dirty="0">
              <a:latin typeface="Courier"/>
              <a:ea typeface="+mn-ea"/>
              <a:cs typeface="Courier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1400" b="1" dirty="0">
                <a:latin typeface="Courier"/>
                <a:ea typeface="+mn-ea"/>
                <a:cs typeface="Courier"/>
              </a:rPr>
              <a:t>&lt;/table&gt;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400" dirty="0" smtClean="0"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22649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oud skipper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Cloud skipper design template" id="{30DBBF30-EDA2-4408-9702-3B0A8AED6F12}" vid="{0F128B79-39D4-4007-9EC6-E245A2CC91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A1AFEDE-5CAF-4D05-AC35-0F55C5366E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Cloud skipper design slides</Template>
  <TotalTime>0</TotalTime>
  <Words>3758</Words>
  <Application>Microsoft Office PowerPoint</Application>
  <PresentationFormat>Custom</PresentationFormat>
  <Paragraphs>732</Paragraphs>
  <Slides>62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Cloud skipper design template</vt:lpstr>
      <vt:lpstr>Bitmap Image</vt:lpstr>
      <vt:lpstr>HTML – Tables and Forms</vt:lpstr>
      <vt:lpstr>HTML Tables</vt:lpstr>
      <vt:lpstr>HTML Tables</vt:lpstr>
      <vt:lpstr>Slide 4</vt:lpstr>
      <vt:lpstr>HTML Tables</vt:lpstr>
      <vt:lpstr>HTML Tables heading</vt:lpstr>
      <vt:lpstr>HTML Tables</vt:lpstr>
      <vt:lpstr>HTML Tables caption</vt:lpstr>
      <vt:lpstr>HTML Tables</vt:lpstr>
      <vt:lpstr>HTML Tables</vt:lpstr>
      <vt:lpstr>Slide 11</vt:lpstr>
      <vt:lpstr>HTML Tables</vt:lpstr>
      <vt:lpstr>HTML Common Table Attributes</vt:lpstr>
      <vt:lpstr>Slide 14</vt:lpstr>
      <vt:lpstr>HTML rowspan Attribute</vt:lpstr>
      <vt:lpstr>Slide 16</vt:lpstr>
      <vt:lpstr>HTML Tables</vt:lpstr>
      <vt:lpstr>Using CSS to Style a Table</vt:lpstr>
      <vt:lpstr>HTML Tables</vt:lpstr>
      <vt:lpstr>The CSS</vt:lpstr>
      <vt:lpstr>HTML Tables</vt:lpstr>
      <vt:lpstr>Table Row  Groups</vt:lpstr>
      <vt:lpstr>Example</vt:lpstr>
      <vt:lpstr>Example</vt:lpstr>
      <vt:lpstr>Slide 25</vt:lpstr>
      <vt:lpstr>&lt;colgroup&gt;</vt:lpstr>
      <vt:lpstr>Tables</vt:lpstr>
      <vt:lpstr>Overview of Forms</vt:lpstr>
      <vt:lpstr>Two Components of Using Forms</vt:lpstr>
      <vt:lpstr>HTML Using Forms</vt:lpstr>
      <vt:lpstr>Form control elements</vt:lpstr>
      <vt:lpstr>HTML form element</vt:lpstr>
      <vt:lpstr>HTML form Controls</vt:lpstr>
      <vt:lpstr>Input Text box</vt:lpstr>
      <vt:lpstr>Why use both name &amp; id?</vt:lpstr>
      <vt:lpstr>Sample Form HTML</vt:lpstr>
      <vt:lpstr>input Submit Button</vt:lpstr>
      <vt:lpstr>input Reset Button</vt:lpstr>
      <vt:lpstr>Hands-On Practice1 </vt:lpstr>
      <vt:lpstr>The code</vt:lpstr>
      <vt:lpstr>input Password box</vt:lpstr>
      <vt:lpstr>input Check box</vt:lpstr>
      <vt:lpstr>input Radio Button</vt:lpstr>
      <vt:lpstr>input Hidden form data</vt:lpstr>
      <vt:lpstr>textarea Scrolling Text Box</vt:lpstr>
      <vt:lpstr>Select List</vt:lpstr>
      <vt:lpstr>Options in a Select List</vt:lpstr>
      <vt:lpstr>Options in a Select List</vt:lpstr>
      <vt:lpstr>Options in a Select List</vt:lpstr>
      <vt:lpstr>More Information</vt:lpstr>
      <vt:lpstr>HTML Forms</vt:lpstr>
      <vt:lpstr>HTML Forms</vt:lpstr>
      <vt:lpstr>HTML Forms</vt:lpstr>
      <vt:lpstr>HTML Forms</vt:lpstr>
      <vt:lpstr>HTML Forms</vt:lpstr>
      <vt:lpstr>HTML Forms</vt:lpstr>
      <vt:lpstr>HTML Forms</vt:lpstr>
      <vt:lpstr>HTML Forms</vt:lpstr>
      <vt:lpstr>Slide 59</vt:lpstr>
      <vt:lpstr>Slide 60</vt:lpstr>
      <vt:lpstr>Slide 61</vt:lpstr>
      <vt:lpstr>Questions !!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2015-06-10T01:27:29Z</dcterms:created>
  <dcterms:modified xsi:type="dcterms:W3CDTF">2016-10-12T12:48:57Z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TC034605089991</vt:lpwstr>
  </property>
</Properties>
</file>