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 id="2147483684" r:id="rId2"/>
    <p:sldMasterId id="2147483696" r:id="rId3"/>
    <p:sldMasterId id="2147483708" r:id="rId4"/>
    <p:sldMasterId id="2147483720" r:id="rId5"/>
    <p:sldMasterId id="2147483732" r:id="rId6"/>
    <p:sldMasterId id="2147483744" r:id="rId7"/>
    <p:sldMasterId id="2147483756" r:id="rId8"/>
    <p:sldMasterId id="2147483768" r:id="rId9"/>
  </p:sldMasterIdLst>
  <p:notesMasterIdLst>
    <p:notesMasterId r:id="rId40"/>
  </p:notesMasterIdLst>
  <p:sldIdLst>
    <p:sldId id="288" r:id="rId10"/>
    <p:sldId id="289" r:id="rId11"/>
    <p:sldId id="290" r:id="rId12"/>
    <p:sldId id="291" r:id="rId13"/>
    <p:sldId id="293" r:id="rId14"/>
    <p:sldId id="292" r:id="rId15"/>
    <p:sldId id="295" r:id="rId16"/>
    <p:sldId id="294" r:id="rId17"/>
    <p:sldId id="260" r:id="rId18"/>
    <p:sldId id="262" r:id="rId19"/>
    <p:sldId id="263" r:id="rId20"/>
    <p:sldId id="296" r:id="rId21"/>
    <p:sldId id="297" r:id="rId22"/>
    <p:sldId id="264" r:id="rId23"/>
    <p:sldId id="265" r:id="rId24"/>
    <p:sldId id="266" r:id="rId25"/>
    <p:sldId id="267" r:id="rId26"/>
    <p:sldId id="268" r:id="rId27"/>
    <p:sldId id="269" r:id="rId28"/>
    <p:sldId id="270" r:id="rId29"/>
    <p:sldId id="271" r:id="rId30"/>
    <p:sldId id="277" r:id="rId31"/>
    <p:sldId id="278" r:id="rId32"/>
    <p:sldId id="279" r:id="rId33"/>
    <p:sldId id="280" r:id="rId34"/>
    <p:sldId id="281" r:id="rId35"/>
    <p:sldId id="282" r:id="rId36"/>
    <p:sldId id="283" r:id="rId37"/>
    <p:sldId id="284" r:id="rId38"/>
    <p:sldId id="287" r:id="rId39"/>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1pPr>
    <a:lvl2pPr marL="742950" indent="-28575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2pPr>
    <a:lvl3pPr marL="11430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3pPr>
    <a:lvl4pPr marL="16002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4pPr>
    <a:lvl5pPr marL="2057400" indent="-228600" algn="l" defTabSz="457200" rtl="0" fontAlgn="base">
      <a:spcBef>
        <a:spcPct val="0"/>
      </a:spcBef>
      <a:spcAft>
        <a:spcPct val="0"/>
      </a:spcAft>
      <a:buClr>
        <a:srgbClr val="000000"/>
      </a:buClr>
      <a:buSzPct val="100000"/>
      <a:buFont typeface="Times New Roman" pitchFamily="16" charset="0"/>
      <a:defRPr sz="2400" kern="1200">
        <a:solidFill>
          <a:schemeClr val="bg1"/>
        </a:solidFill>
        <a:latin typeface="Arial" charset="0"/>
        <a:ea typeface="ＭＳ Ｐゴシック" pitchFamily="32" charset="-128"/>
        <a:cs typeface="+mn-cs"/>
      </a:defRPr>
    </a:lvl5pPr>
    <a:lvl6pPr marL="2286000" algn="l" defTabSz="914400" rtl="0" eaLnBrk="1" latinLnBrk="0" hangingPunct="1">
      <a:defRPr sz="2400" kern="1200">
        <a:solidFill>
          <a:schemeClr val="bg1"/>
        </a:solidFill>
        <a:latin typeface="Arial" charset="0"/>
        <a:ea typeface="ＭＳ Ｐゴシック" pitchFamily="32" charset="-128"/>
        <a:cs typeface="+mn-cs"/>
      </a:defRPr>
    </a:lvl6pPr>
    <a:lvl7pPr marL="2743200" algn="l" defTabSz="914400" rtl="0" eaLnBrk="1" latinLnBrk="0" hangingPunct="1">
      <a:defRPr sz="2400" kern="1200">
        <a:solidFill>
          <a:schemeClr val="bg1"/>
        </a:solidFill>
        <a:latin typeface="Arial" charset="0"/>
        <a:ea typeface="ＭＳ Ｐゴシック" pitchFamily="32" charset="-128"/>
        <a:cs typeface="+mn-cs"/>
      </a:defRPr>
    </a:lvl7pPr>
    <a:lvl8pPr marL="3200400" algn="l" defTabSz="914400" rtl="0" eaLnBrk="1" latinLnBrk="0" hangingPunct="1">
      <a:defRPr sz="2400" kern="1200">
        <a:solidFill>
          <a:schemeClr val="bg1"/>
        </a:solidFill>
        <a:latin typeface="Arial" charset="0"/>
        <a:ea typeface="ＭＳ Ｐゴシック" pitchFamily="32" charset="-128"/>
        <a:cs typeface="+mn-cs"/>
      </a:defRPr>
    </a:lvl8pPr>
    <a:lvl9pPr marL="3657600" algn="l" defTabSz="914400" rtl="0" eaLnBrk="1" latinLnBrk="0" hangingPunct="1">
      <a:defRPr sz="2400" kern="1200">
        <a:solidFill>
          <a:schemeClr val="bg1"/>
        </a:solidFill>
        <a:latin typeface="Arial" charset="0"/>
        <a:ea typeface="ＭＳ Ｐゴシック" pitchFamily="3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090" autoAdjust="0"/>
  </p:normalViewPr>
  <p:slideViewPr>
    <p:cSldViewPr>
      <p:cViewPr varScale="1">
        <p:scale>
          <a:sx n="86" d="100"/>
          <a:sy n="86" d="100"/>
        </p:scale>
        <p:origin x="233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3074" name="Text Box 2"/>
          <p:cNvSpPr txBox="1">
            <a:spLocks noChangeArrowheads="1"/>
          </p:cNvSpPr>
          <p:nvPr/>
        </p:nvSpPr>
        <p:spPr bwMode="auto">
          <a:xfrm>
            <a:off x="0" y="0"/>
            <a:ext cx="2971800" cy="457200"/>
          </a:xfrm>
          <a:prstGeom prst="rect">
            <a:avLst/>
          </a:prstGeom>
          <a:noFill/>
          <a:ln w="9525">
            <a:noFill/>
            <a:round/>
            <a:headEnd/>
            <a:tailEnd/>
          </a:ln>
          <a:effectLst/>
        </p:spPr>
        <p:txBody>
          <a:bodyPr wrap="none" anchor="ctr"/>
          <a:lstStyle/>
          <a:p>
            <a:endParaRPr lang="en-US"/>
          </a:p>
        </p:txBody>
      </p:sp>
      <p:sp>
        <p:nvSpPr>
          <p:cNvPr id="3075" name="Text Box 3"/>
          <p:cNvSpPr txBox="1">
            <a:spLocks noChangeArrowheads="1"/>
          </p:cNvSpPr>
          <p:nvPr/>
        </p:nvSpPr>
        <p:spPr bwMode="auto">
          <a:xfrm>
            <a:off x="3884613" y="0"/>
            <a:ext cx="2971800" cy="457200"/>
          </a:xfrm>
          <a:prstGeom prst="rect">
            <a:avLst/>
          </a:prstGeom>
          <a:noFill/>
          <a:ln w="9525">
            <a:noFill/>
            <a:round/>
            <a:headEnd/>
            <a:tailEnd/>
          </a:ln>
          <a:effectLst/>
        </p:spPr>
        <p:txBody>
          <a:bodyPr wrap="none" anchor="ctr"/>
          <a:lstStyle/>
          <a:p>
            <a:endParaRPr lang="en-US"/>
          </a:p>
        </p:txBody>
      </p:sp>
      <p:sp>
        <p:nvSpPr>
          <p:cNvPr id="3076" name="Rectangle 4"/>
          <p:cNvSpPr>
            <a:spLocks noGrp="1" noRot="1" noChangeAspect="1" noChangeArrowheads="1"/>
          </p:cNvSpPr>
          <p:nvPr>
            <p:ph type="sldImg"/>
          </p:nvPr>
        </p:nvSpPr>
        <p:spPr bwMode="auto">
          <a:xfrm>
            <a:off x="1143000" y="685800"/>
            <a:ext cx="4570413" cy="3427413"/>
          </a:xfrm>
          <a:prstGeom prst="rect">
            <a:avLst/>
          </a:prstGeom>
          <a:noFill/>
          <a:ln w="9360">
            <a:solidFill>
              <a:srgbClr val="000000"/>
            </a:solidFill>
            <a:miter lim="800000"/>
            <a:headEnd/>
            <a:tailEnd/>
          </a:ln>
          <a:effectLst/>
        </p:spPr>
      </p:sp>
      <p:sp>
        <p:nvSpPr>
          <p:cNvPr id="3077"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smtClean="0"/>
          </a:p>
        </p:txBody>
      </p:sp>
      <p:sp>
        <p:nvSpPr>
          <p:cNvPr id="3078" name="Text Box 6"/>
          <p:cNvSpPr txBox="1">
            <a:spLocks noChangeArrowheads="1"/>
          </p:cNvSpPr>
          <p:nvPr/>
        </p:nvSpPr>
        <p:spPr bwMode="auto">
          <a:xfrm>
            <a:off x="0" y="8685213"/>
            <a:ext cx="2971800" cy="457200"/>
          </a:xfrm>
          <a:prstGeom prst="rect">
            <a:avLst/>
          </a:prstGeom>
          <a:noFill/>
          <a:ln w="9525">
            <a:noFill/>
            <a:round/>
            <a:headEnd/>
            <a:tailEnd/>
          </a:ln>
          <a:effectLst/>
        </p:spPr>
        <p:txBody>
          <a:bodyPr wrap="none" anchor="ctr"/>
          <a:lstStyle/>
          <a:p>
            <a:endParaRPr lang="en-US"/>
          </a:p>
        </p:txBody>
      </p:sp>
      <p:sp>
        <p:nvSpPr>
          <p:cNvPr id="3079"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Tx/>
              <a:buFontTx/>
              <a:buNone/>
              <a:tabLst>
                <a:tab pos="723900" algn="l"/>
                <a:tab pos="1447800" algn="l"/>
                <a:tab pos="2171700" algn="l"/>
                <a:tab pos="2895600" algn="l"/>
              </a:tabLst>
              <a:defRPr sz="1200">
                <a:solidFill>
                  <a:srgbClr val="000000"/>
                </a:solidFill>
                <a:latin typeface="Times New Roman" pitchFamily="16" charset="0"/>
              </a:defRPr>
            </a:lvl1pPr>
          </a:lstStyle>
          <a:p>
            <a:fld id="{F331835D-B9EE-462F-9766-81D91B727949}" type="slidenum">
              <a:rPr lang="en-AU"/>
              <a:pPr/>
              <a:t>‹#›</a:t>
            </a:fld>
            <a:endParaRPr lang="en-AU"/>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31"/>
          <p:cNvSpPr>
            <a:spLocks noGrp="1" noChangeArrowheads="1"/>
          </p:cNvSpPr>
          <p:nvPr>
            <p:ph type="sldNum" sz="quarter" idx="5"/>
          </p:nvPr>
        </p:nvSpPr>
        <p:spPr>
          <a:noFill/>
        </p:spPr>
        <p:txBody>
          <a:bodyPr/>
          <a:lstStyle/>
          <a:p>
            <a:fld id="{D8DD8836-2850-4E44-8C0C-E7B790896268}" type="slidenum">
              <a:rPr lang="en-AU"/>
              <a:pPr/>
              <a:t>1</a:t>
            </a:fld>
            <a:endParaRPr lang="en-AU"/>
          </a:p>
        </p:txBody>
      </p:sp>
      <p:sp>
        <p:nvSpPr>
          <p:cNvPr id="16387" name="Rectangle 2"/>
          <p:cNvSpPr>
            <a:spLocks noGrp="1" noRot="1" noChangeAspect="1" noChangeArrowheads="1"/>
          </p:cNvSpPr>
          <p:nvPr>
            <p:ph type="sldImg"/>
          </p:nvPr>
        </p:nvSpPr>
        <p:spPr>
          <a:solidFill>
            <a:srgbClr val="FFFFFF"/>
          </a:solidFill>
          <a:ln/>
        </p:spPr>
      </p:sp>
      <p:sp>
        <p:nvSpPr>
          <p:cNvPr id="16388" name="Rectangle 3"/>
          <p:cNvSpPr>
            <a:spLocks noGrp="1" noChangeArrowheads="1"/>
          </p:cNvSpPr>
          <p:nvPr>
            <p:ph type="body" idx="1"/>
          </p:nvPr>
        </p:nvSpPr>
        <p:spPr>
          <a:noFill/>
          <a:ln/>
        </p:spPr>
        <p:txBody>
          <a:bodyPr/>
          <a:lstStyle/>
          <a:p>
            <a:pPr eaLnBrk="1" hangingPunct="1"/>
            <a:r>
              <a:rPr lang="en-US" smtClean="0">
                <a:latin typeface="Arial" pitchFamily="34" charset="0"/>
                <a:ea typeface="ＭＳ Ｐゴシック" pitchFamily="34" charset="-128"/>
              </a:rPr>
              <a:t>Lecture slides by Lawrie Brown for “Cryptography and Network Security”, 5/e, by William Stallings, Chapter 3 – “Block Ciphers and the Data Encryption Standard”.</a:t>
            </a:r>
            <a:endParaRPr lang="en-AU" smtClean="0">
              <a:latin typeface="Arial" pitchFamily="34" charset="0"/>
              <a:ea typeface="ＭＳ Ｐゴシック" pitchFamily="34" charset="-128"/>
            </a:endParaRPr>
          </a:p>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ADA44BF6-54EB-4C72-8DF2-56630A4FC420}" type="slidenum">
              <a:rPr lang="en-AU"/>
              <a:pPr/>
              <a:t>13</a:t>
            </a:fld>
            <a:endParaRPr lang="en-AU"/>
          </a:p>
        </p:txBody>
      </p:sp>
      <p:sp>
        <p:nvSpPr>
          <p:cNvPr id="5632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3C63982-8447-448A-9F05-B2BDD9E3FDAD}"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US" sz="1200">
              <a:solidFill>
                <a:srgbClr val="FFFFFF"/>
              </a:solidFill>
            </a:endParaRPr>
          </a:p>
        </p:txBody>
      </p:sp>
      <p:sp>
        <p:nvSpPr>
          <p:cNvPr id="5632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632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Stallings Figure 5.5b illustrates the </a:t>
            </a:r>
            <a:r>
              <a:rPr lang="en-AU">
                <a:latin typeface="Arial" charset="0"/>
                <a:ea typeface="ＭＳ Ｐゴシック" pitchFamily="32" charset="-128"/>
              </a:rPr>
              <a:t>Add Round Key stage</a:t>
            </a:r>
            <a:r>
              <a:rPr lang="en-US">
                <a:latin typeface="Arial" charset="0"/>
                <a:ea typeface="ＭＳ Ｐゴシック" pitchFamily="32" charset="-128"/>
              </a:rPr>
              <a:t>, which like </a:t>
            </a:r>
            <a:r>
              <a:rPr lang="en-AU">
                <a:latin typeface="Arial" charset="0"/>
                <a:ea typeface="ＭＳ Ｐゴシック" pitchFamily="32" charset="-128"/>
              </a:rPr>
              <a:t>Byte Substitution, operates on each byte of state independently.</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AU">
              <a:latin typeface="Arial" charset="0"/>
              <a:ea typeface="ＭＳ Ｐゴシック" pitchFamily="32" charset="-128"/>
            </a:endParaRPr>
          </a:p>
        </p:txBody>
      </p:sp>
    </p:spTree>
    <p:extLst>
      <p:ext uri="{BB962C8B-B14F-4D97-AF65-F5344CB8AC3E}">
        <p14:creationId xmlns:p14="http://schemas.microsoft.com/office/powerpoint/2010/main" val="274998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18A74C5-976B-4F3A-A3CC-61CE8F4C92A6}" type="slidenum">
              <a:rPr lang="en-AU"/>
              <a:pPr/>
              <a:t>14</a:t>
            </a:fld>
            <a:endParaRPr lang="en-AU"/>
          </a:p>
        </p:txBody>
      </p:sp>
      <p:sp>
        <p:nvSpPr>
          <p:cNvPr id="4505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8672B2F-A67C-434D-971C-27A241BC2B08}"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n-US" sz="1200">
              <a:solidFill>
                <a:srgbClr val="FFFFFF"/>
              </a:solidFill>
            </a:endParaRPr>
          </a:p>
        </p:txBody>
      </p:sp>
      <p:sp>
        <p:nvSpPr>
          <p:cNvPr id="4505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We now turn to a discussion of each of the four transformations used in AES. For each stage, we mention the forward (encryption) algorithm, the inverse (decryption) algorithm, and the rationale for the design of that stage.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Substitute bytes stage uses an S-box to perform a byte-by-byte substitution of the block. There is a single 8-bit wide S-box used on every byte. This S-box is a permutation of all 256 8-bit values, constructed using a transformation which treats the values as polynomials in GF(2</a:t>
            </a:r>
            <a:r>
              <a:rPr lang="en-US" baseline="30000">
                <a:latin typeface="Arial" charset="0"/>
                <a:cs typeface="Arial" charset="0"/>
              </a:rPr>
              <a:t>8</a:t>
            </a:r>
            <a:r>
              <a:rPr lang="en-US">
                <a:latin typeface="Arial" charset="0"/>
                <a:cs typeface="Arial" charset="0"/>
              </a:rPr>
              <a:t>) – however it is fixed, so really only need to know the table when implementing. Decryption requires the inverse of the table. These tables are given in Stallings Table 5.2.</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table was designed to be resistant to known cryptanalytic attacks. Specifically, the Rijndael developers sought a design that has a low correlation between input bits and output bits, with the property that the output cannot be described as a simple mathematical function of the input, with no fixed points and no “opposite fixed points”.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8F6C78F5-9605-4353-BED4-6A1B44A38B5F}" type="slidenum">
              <a:rPr lang="en-AU"/>
              <a:pPr/>
              <a:t>15</a:t>
            </a:fld>
            <a:endParaRPr lang="en-AU"/>
          </a:p>
        </p:txBody>
      </p:sp>
      <p:sp>
        <p:nvSpPr>
          <p:cNvPr id="4608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8AD89AA-0F95-4ED2-8525-52369C9937D3}"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n-US" sz="1200">
              <a:solidFill>
                <a:srgbClr val="FFFFFF"/>
              </a:solidFill>
            </a:endParaRPr>
          </a:p>
        </p:txBody>
      </p:sp>
      <p:sp>
        <p:nvSpPr>
          <p:cNvPr id="4608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As this diagram from Stallings Fig 5.5a shows, the </a:t>
            </a:r>
            <a:r>
              <a:rPr lang="en-AU">
                <a:latin typeface="Arial" charset="0"/>
                <a:ea typeface="ＭＳ Ｐゴシック" pitchFamily="32" charset="-128"/>
              </a:rPr>
              <a:t>Byte Substitution operates on each byte of state independently, with the input byte used to index a row/col in the table to retrieve the substituted value.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BD81F0C-90BC-463C-A43F-3A8AC9712E9C}" type="slidenum">
              <a:rPr lang="en-AU"/>
              <a:pPr/>
              <a:t>16</a:t>
            </a:fld>
            <a:endParaRPr lang="en-AU"/>
          </a:p>
        </p:txBody>
      </p:sp>
      <p:sp>
        <p:nvSpPr>
          <p:cNvPr id="4710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Show an example of the SubBytes transformation from the text.</a:t>
            </a:r>
          </a:p>
        </p:txBody>
      </p:sp>
      <p:sp>
        <p:nvSpPr>
          <p:cNvPr id="47107"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F4A8314-D512-4725-A020-E47D1AB5CBD5}"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n-US" sz="1200">
              <a:solidFill>
                <a:srgbClr val="FFFFFF"/>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54AC49A-7AE8-43C1-9861-E4F6DD8FAF36}" type="slidenum">
              <a:rPr lang="en-AU"/>
              <a:pPr/>
              <a:t>17</a:t>
            </a:fld>
            <a:endParaRPr lang="en-AU"/>
          </a:p>
        </p:txBody>
      </p:sp>
      <p:sp>
        <p:nvSpPr>
          <p:cNvPr id="4812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9050A2E-D1FF-400E-9CEF-A78424C5CB6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US" sz="1200">
              <a:solidFill>
                <a:srgbClr val="FFFFFF"/>
              </a:solidFill>
            </a:endParaRPr>
          </a:p>
        </p:txBody>
      </p:sp>
      <p:sp>
        <p:nvSpPr>
          <p:cNvPr id="4813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ShiftRows stage provides a simple “permutation” of the data, whereas the other steps involve substitutions. Further, since the state is treated as a block of columns, it is this step which provides for diffusion of values between columns. It performs a circular rotate on each row of 0, 1, 2 &amp; 3 places for respective rows. When decrypting it performs the circular shifts in the opposite direction for each row. This row shift moves an individual byte from one column to another, which is a linear distance of a multiple of 4 bytes, and ensures that the 4 bytes of one column are spread out to four different columns.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8106CB0-92F4-415F-93A6-5842021B5DEF}" type="slidenum">
              <a:rPr lang="en-AU"/>
              <a:pPr/>
              <a:t>18</a:t>
            </a:fld>
            <a:endParaRPr lang="en-AU"/>
          </a:p>
        </p:txBody>
      </p:sp>
      <p:sp>
        <p:nvSpPr>
          <p:cNvPr id="4915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133A70F-AF7A-43FC-828E-AE69EACAAF9C}"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US" sz="1200">
              <a:solidFill>
                <a:srgbClr val="FFFFFF"/>
              </a:solidFill>
            </a:endParaRPr>
          </a:p>
        </p:txBody>
      </p:sp>
      <p:sp>
        <p:nvSpPr>
          <p:cNvPr id="4915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5"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a:latin typeface="Arial" charset="0"/>
                <a:ea typeface="ＭＳ Ｐゴシック" pitchFamily="32" charset="-128"/>
              </a:rPr>
              <a:t>Stalling Figure 5.7a illustrates the Shift Rows permutation. Then show </a:t>
            </a:r>
            <a:r>
              <a:rPr lang="en-US">
                <a:latin typeface="Arial" charset="0"/>
                <a:ea typeface="ＭＳ Ｐゴシック" pitchFamily="32" charset="-128"/>
              </a:rPr>
              <a:t>an example of ShiftRows from the text.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86456706-4BAE-43AC-8EF0-14B25FC366C4}" type="slidenum">
              <a:rPr lang="en-AU"/>
              <a:pPr/>
              <a:t>19</a:t>
            </a:fld>
            <a:endParaRPr lang="en-AU"/>
          </a:p>
        </p:txBody>
      </p:sp>
      <p:sp>
        <p:nvSpPr>
          <p:cNvPr id="5017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4C3CD3D-CC40-465B-911D-C80D2D7F4781}"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19</a:t>
            </a:fld>
            <a:endParaRPr lang="en-US" sz="1200">
              <a:solidFill>
                <a:srgbClr val="FFFFFF"/>
              </a:solidFill>
            </a:endParaRPr>
          </a:p>
        </p:txBody>
      </p:sp>
      <p:sp>
        <p:nvSpPr>
          <p:cNvPr id="5017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017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The forward mix column transformation, called </a:t>
            </a:r>
            <a:r>
              <a:rPr lang="en-US" dirty="0" err="1">
                <a:latin typeface="Arial" charset="0"/>
                <a:cs typeface="Arial" charset="0"/>
              </a:rPr>
              <a:t>MixColumns</a:t>
            </a:r>
            <a:r>
              <a:rPr lang="en-US" dirty="0">
                <a:latin typeface="Arial" charset="0"/>
                <a:cs typeface="Arial" charset="0"/>
              </a:rPr>
              <a:t>, operates on each column individually. Each byte of a column is mapped into a new value that is a function of all four bytes in that column. It is a substitution that makes use of arithmetic over GF(2^8). Each byte of a column is mapped into a new value that is a function of all four bytes in that column. It is designed as a matrix multiplication where each byte is treated as a polynomial in GF(2</a:t>
            </a:r>
            <a:r>
              <a:rPr lang="en-US" baseline="30000" dirty="0">
                <a:latin typeface="Arial" charset="0"/>
                <a:cs typeface="Arial" charset="0"/>
              </a:rPr>
              <a:t>8</a:t>
            </a:r>
            <a:r>
              <a:rPr lang="en-US" dirty="0">
                <a:latin typeface="Arial" charset="0"/>
                <a:cs typeface="Arial" charset="0"/>
              </a:rPr>
              <a:t>). The inverse used for decryption involves a different set of constants.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charset="0"/>
                <a:cs typeface="Arial" charset="0"/>
              </a:rPr>
              <a:t>The constants used are based on a linear code with maximal distance between code words – this gives good mixing of the bytes within each column. Combined with the “shift rows” step provides good avalanche, so that within a few rounds, all output bits depend on all input bits.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dirty="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2DFF82C0-75FE-4FE1-850B-8965373B8144}" type="slidenum">
              <a:rPr lang="en-AU"/>
              <a:pPr/>
              <a:t>20</a:t>
            </a:fld>
            <a:endParaRPr lang="en-AU"/>
          </a:p>
        </p:txBody>
      </p:sp>
      <p:sp>
        <p:nvSpPr>
          <p:cNvPr id="5120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6F433EA-980C-4225-A9DD-D1A797BAA98E}"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20</a:t>
            </a:fld>
            <a:endParaRPr lang="en-US" sz="1200">
              <a:solidFill>
                <a:srgbClr val="FFFFFF"/>
              </a:solidFill>
            </a:endParaRPr>
          </a:p>
        </p:txBody>
      </p:sp>
      <p:sp>
        <p:nvSpPr>
          <p:cNvPr id="5120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120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Stalling Figure 5.5b illustrates the Mix Columns transformation.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A90AFA32-F963-4E87-9E6A-DC91A418877F}" type="slidenum">
              <a:rPr lang="en-AU"/>
              <a:pPr/>
              <a:t>21</a:t>
            </a:fld>
            <a:endParaRPr lang="en-AU"/>
          </a:p>
        </p:txBody>
      </p:sp>
      <p:sp>
        <p:nvSpPr>
          <p:cNvPr id="5222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222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Show an example of the </a:t>
            </a:r>
            <a:r>
              <a:rPr lang="en-AU">
                <a:latin typeface="Arial" charset="0"/>
                <a:ea typeface="ＭＳ Ｐゴシック" pitchFamily="32" charset="-128"/>
              </a:rPr>
              <a:t>MixColumns </a:t>
            </a:r>
            <a:r>
              <a:rPr lang="en-US">
                <a:latin typeface="Arial" charset="0"/>
                <a:ea typeface="ＭＳ Ｐゴシック" pitchFamily="32" charset="-128"/>
              </a:rPr>
              <a:t>transformation from the text, along with verification of the first column of this example.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ea typeface="ＭＳ Ｐゴシック" pitchFamily="32" charset="-128"/>
            </a:endParaRPr>
          </a:p>
        </p:txBody>
      </p:sp>
      <p:sp>
        <p:nvSpPr>
          <p:cNvPr id="52227"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47D41D7-946C-4A06-A6D7-2E96AC40F641}"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21</a:t>
            </a:fld>
            <a:endParaRPr lang="en-US" sz="1200">
              <a:solidFill>
                <a:srgbClr val="FFFFFF"/>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BD8D78D-7DF3-48FA-A5FB-DEBFF58E0F8B}" type="slidenum">
              <a:rPr lang="en-AU"/>
              <a:pPr/>
              <a:t>22</a:t>
            </a:fld>
            <a:endParaRPr lang="en-AU"/>
          </a:p>
        </p:txBody>
      </p:sp>
      <p:sp>
        <p:nvSpPr>
          <p:cNvPr id="5836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8BB21EE-EBF5-464F-937C-E55EF5722AF7}"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22</a:t>
            </a:fld>
            <a:endParaRPr lang="en-US" sz="1200">
              <a:solidFill>
                <a:srgbClr val="FFFFFF"/>
              </a:solidFill>
            </a:endParaRPr>
          </a:p>
        </p:txBody>
      </p:sp>
      <p:sp>
        <p:nvSpPr>
          <p:cNvPr id="5837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837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AES key expansion algorithm takes as input a 4-word (16-byte) key and produces a linear array of words, providing a 4-word round key for the initial AddRoundKey stage and each of the 10/12/14 rounds of the cipher. It involves copying the key into the first group of 4 words, and then constructing subsequent groups of 4 based on the values of the previous &amp; 4th back words. The first word in each group of 4 gets “special treatment” with rotate + S-box + XOR constant on the previous word before XOR’ing the one from 4 back. In the 256-bit key/14 round version, there’s also an extra step on the middle word. The text includes in section 5.4 pseudocode that describes the key expansion.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2C869-DEA9-4843-AF9F-B9FD5788F84E}" type="slidenum">
              <a:rPr lang="en-US"/>
              <a:pPr/>
              <a:t>2</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4FCE14B-FBF0-47FA-BD3C-938C7D5EF3CF}" type="slidenum">
              <a:rPr lang="en-AU"/>
              <a:pPr/>
              <a:t>23</a:t>
            </a:fld>
            <a:endParaRPr lang="en-AU"/>
          </a:p>
        </p:txBody>
      </p:sp>
      <p:sp>
        <p:nvSpPr>
          <p:cNvPr id="5939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2F4F7DC-C71E-439C-9B3D-DC277CE96930}"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23</a:t>
            </a:fld>
            <a:endParaRPr lang="en-US" sz="1200">
              <a:solidFill>
                <a:srgbClr val="FFFFFF"/>
              </a:solidFill>
            </a:endParaRPr>
          </a:p>
        </p:txBody>
      </p:sp>
      <p:sp>
        <p:nvSpPr>
          <p:cNvPr id="5939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9395"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The first block of the AES Key Expansion is shown here in Stallings Figure 5.9a. It shows each group of 4 bytes in the key being assigned to the first 4 words, then the calculation of the next 4 words based on the values of the previous 4 words, which is repeated enough times to create all the necessary subkey information.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D997FC4-4F35-4BA4-98AA-34719295D7BC}" type="slidenum">
              <a:rPr lang="en-AU"/>
              <a:pPr/>
              <a:t>24</a:t>
            </a:fld>
            <a:endParaRPr lang="en-AU"/>
          </a:p>
        </p:txBody>
      </p:sp>
      <p:sp>
        <p:nvSpPr>
          <p:cNvPr id="6041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14BFC4A-E167-478D-AC7D-C35C53DEE65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24</a:t>
            </a:fld>
            <a:endParaRPr lang="en-US" sz="1200">
              <a:solidFill>
                <a:srgbClr val="FFFFFF"/>
              </a:solidFill>
            </a:endParaRPr>
          </a:p>
        </p:txBody>
      </p:sp>
      <p:sp>
        <p:nvSpPr>
          <p:cNvPr id="6041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041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Rijndael developers designed the expansion key algorithm to be resistant to known cryptanalytic attacks. It is designed to be simple to implement, but by using round constants break symmetries, and make it much harder to deduce other key bits if just some are known (but once have as many consecutive bits as are in key, can then easily recreate the full expansion). The design criteria used are listed above.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9464B14C-6378-4C78-B1F2-9AFABEEBD29A}" type="slidenum">
              <a:rPr lang="en-AU"/>
              <a:pPr/>
              <a:t>25</a:t>
            </a:fld>
            <a:endParaRPr lang="en-AU"/>
          </a:p>
        </p:txBody>
      </p:sp>
      <p:sp>
        <p:nvSpPr>
          <p:cNvPr id="61441"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1442"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We now work through an example, and consider some of its implications. The plaintext, key, and resulting ciphertext are as follows: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Plaintext: 0123456789abcdeffedcba9876543210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Key: 0f1571c947d9e8590cb7add6af7f6798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Ciphertext: ff0b844a0853bf7c6934ab4364148fb9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Table 5.3 shows the expansion of the 16-byte key into 10 round keys. As previously explained, this process is performed word by word, with each four-byte word occupying one column of the word round key matrix. The left hand column shows the four round key words generated for each round. The right hand column shows the steps used to generate the auxiliary word used in key expansion. We begin, of course, with the key itself serving as the round key for round 0. </a:t>
            </a:r>
          </a:p>
        </p:txBody>
      </p:sp>
      <p:sp>
        <p:nvSpPr>
          <p:cNvPr id="61443"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9EC0BBC-37FE-4C45-9186-13E8E7B552D7}"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US" sz="1200">
              <a:solidFill>
                <a:srgbClr val="FFFFFF"/>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3F1BAB0-6E1B-44B8-A075-6379C59733D5}" type="slidenum">
              <a:rPr lang="en-AU"/>
              <a:pPr/>
              <a:t>26</a:t>
            </a:fld>
            <a:endParaRPr lang="en-AU"/>
          </a:p>
        </p:txBody>
      </p:sp>
      <p:sp>
        <p:nvSpPr>
          <p:cNvPr id="62465"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246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Next, Table 5.4 shows the progression of the state matrix through the AES encryption process. The first column shows the value of the state matrix at the start of a round. For the first row, the state matrix is just the matrix arrangement of the plaintext. The second, third, and fourth columns show the value of the state matrix for that round after the SubBytes, ShiftRows, and MixColumns transformations, respectively. The fifth column shows the round key. You can verify that these round keys equate with those shown in Table 5.3. The first column shows the value of the state matrix resulting from the bitwise XOR of the state after the preceding MixColumns with the round key for the preceding round. </a:t>
            </a:r>
          </a:p>
        </p:txBody>
      </p:sp>
      <p:sp>
        <p:nvSpPr>
          <p:cNvPr id="62467"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EB58DFC-8946-4CEF-BF5B-A66787DF10E6}"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US" sz="1200">
              <a:solidFill>
                <a:srgbClr val="FFFFFF"/>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B40AED84-47EB-4F4D-A5A8-CB07F1CDB01C}" type="slidenum">
              <a:rPr lang="en-AU"/>
              <a:pPr/>
              <a:t>27</a:t>
            </a:fld>
            <a:endParaRPr lang="en-AU"/>
          </a:p>
        </p:txBody>
      </p:sp>
      <p:sp>
        <p:nvSpPr>
          <p:cNvPr id="63489"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34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In any good cipher design, want the avalanche effect, in which a small change in plaintext or key produces a large change in the ciphertext. Using the example from Table 5.4, Table 5.5 shows the result when the eighth bit of the plaintext is changed. The second column of the table shows the value of the state matrix at the end of each round for the two plaintexts. Note that after just one round, 20 bits of the state vector differ. And after two rounds, close to half the bits differ. This magnitude of difference propagates through the remaining rounds. A bit difference in approximately half the positions in the most desirable outcome. </a:t>
            </a:r>
          </a:p>
        </p:txBody>
      </p:sp>
      <p:sp>
        <p:nvSpPr>
          <p:cNvPr id="63491"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4833ED-B450-4ED3-9B5C-BACD70DB0B6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sz="1200">
              <a:solidFill>
                <a:srgbClr val="FFFFFF"/>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D4454BB7-0405-4C6E-909D-ECE9D69EA7C1}" type="slidenum">
              <a:rPr lang="en-AU"/>
              <a:pPr/>
              <a:t>28</a:t>
            </a:fld>
            <a:endParaRPr lang="en-AU"/>
          </a:p>
        </p:txBody>
      </p:sp>
      <p:sp>
        <p:nvSpPr>
          <p:cNvPr id="64513"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DD6B0CF-2552-4274-B133-4B748B7415A7}"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n-US" sz="1200">
              <a:solidFill>
                <a:srgbClr val="FFFFFF"/>
              </a:solidFill>
            </a:endParaRPr>
          </a:p>
        </p:txBody>
      </p:sp>
      <p:sp>
        <p:nvSpPr>
          <p:cNvPr id="64514"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5"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The AES decryption cipher is not identical to the encryption cipher (Stallings Figure 5.3). The sequence of transformations for decryption differs from that for encryption, although the form of the key schedules for encryption and decryption is the same. This has the disadvantage that two separate software or firmware modules are needed for applications that require both encryption and decryption. There is, however, an equivalent version of the decryption algorithm that has the same structure as the encryption algorithm, with the same sequence of transformations as the encryption algorithm (with transformations replaced by their inverses). To achieve this equivalence, a change in key schedule is needed.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By constructing an equivalent inverse cipher with steps in same order as for encryption, we can derive a more efficient implementation. Clearly swapping the byte substitutions and shift rows has no effect, since work just on bytes. Swapping the mix columns and add round key steps requires the inverse mix columns step be applied to the round keys first – this makes the decryption key schedule a little more complex with this construction, but allows the use of same h/w or s/w for the data en/decrypt computation.</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7AE822DB-3CC3-4B5B-894B-4BA4BC821997}" type="slidenum">
              <a:rPr lang="en-AU"/>
              <a:pPr/>
              <a:t>29</a:t>
            </a:fld>
            <a:endParaRPr lang="en-AU"/>
          </a:p>
        </p:txBody>
      </p:sp>
      <p:sp>
        <p:nvSpPr>
          <p:cNvPr id="6553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5CAF55F-7D60-4696-B92A-AC9BBC5487EA}"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n-US" sz="1200">
              <a:solidFill>
                <a:srgbClr val="FFFFFF"/>
              </a:solidFill>
            </a:endParaRPr>
          </a:p>
        </p:txBody>
      </p:sp>
      <p:sp>
        <p:nvSpPr>
          <p:cNvPr id="6553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553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Illustrate the equivalent inverse cipher with Stallings Figure 5.10.</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ea typeface="ＭＳ Ｐゴシック" pitchFamily="3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58A5513A-E584-487F-8E43-43969C6F04A5}" type="slidenum">
              <a:rPr lang="en-AU"/>
              <a:pPr/>
              <a:t>30</a:t>
            </a:fld>
            <a:endParaRPr lang="en-AU"/>
          </a:p>
        </p:txBody>
      </p:sp>
      <p:sp>
        <p:nvSpPr>
          <p:cNvPr id="6860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3B70765-A15A-49BE-B5DB-52A0F9EFA8FD}"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n-US" sz="1200">
              <a:solidFill>
                <a:srgbClr val="FFFFFF"/>
              </a:solidFill>
            </a:endParaRPr>
          </a:p>
        </p:txBody>
      </p:sp>
      <p:sp>
        <p:nvSpPr>
          <p:cNvPr id="6861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861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Chapter 5 summary.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878C5E-0590-4423-99D8-9F7343980113}" type="slidenum">
              <a:rPr lang="en-US"/>
              <a:pPr/>
              <a:t>3</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80C49E-327A-48ED-BC2B-9A5BAECF6FCC}" type="slidenum">
              <a:rPr lang="en-US"/>
              <a:pPr/>
              <a:t>4</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C3727-57BD-4823-8544-435F17664EAE}" type="slidenum">
              <a:rPr lang="en-US"/>
              <a:pPr/>
              <a:t>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2D84D20-13E2-4805-A242-8FB4C2A2572A}" type="slidenum">
              <a:rPr lang="en-AU"/>
              <a:pPr/>
              <a:t>9</a:t>
            </a:fld>
            <a:endParaRPr lang="en-AU"/>
          </a:p>
        </p:txBody>
      </p:sp>
      <p:sp>
        <p:nvSpPr>
          <p:cNvPr id="40961"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863B835-5781-4252-AEAE-39881ABEE243}"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US" sz="1200">
              <a:solidFill>
                <a:srgbClr val="FFFFFF"/>
              </a:solidFill>
            </a:endParaRPr>
          </a:p>
        </p:txBody>
      </p:sp>
      <p:sp>
        <p:nvSpPr>
          <p:cNvPr id="40962"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63"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Stallings Figure 5.1 shows the overall encryption process in AES.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7417931-8543-44F4-ADDC-BD1C87045239}" type="slidenum">
              <a:rPr lang="en-AU"/>
              <a:pPr/>
              <a:t>10</a:t>
            </a:fld>
            <a:endParaRPr lang="en-AU"/>
          </a:p>
        </p:txBody>
      </p:sp>
      <p:sp>
        <p:nvSpPr>
          <p:cNvPr id="43009"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076B62C-8C15-4ABC-9E7F-D0B494C5A7A0}"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US" sz="1200">
              <a:solidFill>
                <a:srgbClr val="FFFFFF"/>
              </a:solidFill>
            </a:endParaRPr>
          </a:p>
        </p:txBody>
      </p:sp>
      <p:sp>
        <p:nvSpPr>
          <p:cNvPr id="43010"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3011"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cs typeface="Arial" charset="0"/>
              </a:rPr>
              <a:t>Stallings Figure 5.3 shows the structure of AES in more detail. The cipher consists of N rounds, where the number of rounds depends on the key length: 10 rounds for a 16-byte key; 12 rounds for a 24-byte key; and 14 rounds for a 32-byte key. The first N – 1 rounds consist of four distinct transformation functions: SubBytes, ShiftRows, MixColumns, and AddRoundKey, which are described subsequently. The final round contains only 3 transformation, and there is a initial single transformation (AddRoundKey) before the first round, which can be considered Round 0. Each transformation takes one or more 4 x 4 matrices as input and produces a 4 x 4 matrix as output. Figure 5.1 shows that the output of each round is a 4 x 4 matrix, with the output of the final round being the ciphertext. Also, the key expansion function generates N + 1 round keys, each of which is a distinct 4 x 4 matrix. Each round key serve as one of the inputs to the AddRoundKey transformation in each round.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0A1F2086-BEB9-410D-8E4D-1E116159CB53}" type="slidenum">
              <a:rPr lang="en-AU"/>
              <a:pPr/>
              <a:t>11</a:t>
            </a:fld>
            <a:endParaRPr lang="en-AU"/>
          </a:p>
        </p:txBody>
      </p:sp>
      <p:sp>
        <p:nvSpPr>
          <p:cNvPr id="44033" name="Rectangle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4034"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marL="228600" indent="-227013" eaLnBrk="1" hangingPunct="1">
              <a:spcBef>
                <a:spcPts val="450"/>
              </a:spcBef>
              <a:buClrTx/>
              <a:buFontTx/>
              <a:buNone/>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US">
                <a:latin typeface="Arial" charset="0"/>
                <a:ea typeface="ＭＳ Ｐゴシック" pitchFamily="32" charset="-128"/>
              </a:rPr>
              <a:t>Before delving into details, can make several comments about the overall AES structure. See text for details.</a:t>
            </a:r>
          </a:p>
        </p:txBody>
      </p:sp>
      <p:sp>
        <p:nvSpPr>
          <p:cNvPr id="44035" name="Text Box 3"/>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311B7E3-1D60-47A2-BA36-85F548E6F61C}"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US" sz="1200">
              <a:solidFill>
                <a:srgbClr val="FFFFFF"/>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6EE1BB45-B42F-40A4-A58E-2CD8641DC17B}" type="slidenum">
              <a:rPr lang="en-AU"/>
              <a:pPr/>
              <a:t>12</a:t>
            </a:fld>
            <a:endParaRPr lang="en-AU"/>
          </a:p>
        </p:txBody>
      </p:sp>
      <p:sp>
        <p:nvSpPr>
          <p:cNvPr id="55297" name="Text Box 1"/>
          <p:cNvSpPr txBox="1">
            <a:spLocks noChangeArrowheads="1"/>
          </p:cNvSpPr>
          <p:nvPr/>
        </p:nvSpPr>
        <p:spPr bwMode="auto">
          <a:xfrm>
            <a:off x="3884613" y="8685213"/>
            <a:ext cx="2971800" cy="457200"/>
          </a:xfrm>
          <a:prstGeom prst="rect">
            <a:avLst/>
          </a:prstGeom>
          <a:noFill/>
          <a:ln w="9525">
            <a:noFill/>
            <a:round/>
            <a:headEnd/>
            <a:tailEnd/>
          </a:ln>
          <a:effectLst/>
        </p:spPr>
        <p:txBody>
          <a:bodyPr lIns="90000" tIns="46800" rIns="90000" bIns="4680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4877FA2-CB22-47B3-9FCF-F3B2CCB5E1E5}" type="slidenum">
              <a:rPr lang="en-US" sz="1200">
                <a:solidFill>
                  <a:srgbClr val="FFFFFF"/>
                </a:solidFill>
              </a:rPr>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n-US" sz="1200">
              <a:solidFill>
                <a:srgbClr val="FFFFFF"/>
              </a:solidFill>
            </a:endParaRPr>
          </a:p>
        </p:txBody>
      </p:sp>
      <p:sp>
        <p:nvSpPr>
          <p:cNvPr id="55298" name="Rectangle 2"/>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55299" name="Text Box 3"/>
          <p:cNvSpPr txBox="1">
            <a:spLocks noGrp="1" noChangeArrowheads="1"/>
          </p:cNvSpPr>
          <p:nvPr>
            <p:ph type="body" idx="1"/>
          </p:nvPr>
        </p:nvSpPr>
        <p:spPr bwMode="auto">
          <a:xfrm>
            <a:off x="685800" y="4343400"/>
            <a:ext cx="5486400" cy="4114800"/>
          </a:xfrm>
          <a:prstGeom prst="rect">
            <a:avLst/>
          </a:prstGeom>
          <a:noFill/>
          <a:ln>
            <a:round/>
            <a:headEnd/>
            <a:tailEnd/>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atin typeface="Arial" charset="0"/>
                <a:ea typeface="ＭＳ Ｐゴシック" pitchFamily="32" charset="-128"/>
              </a:rPr>
              <a:t>Lastly is the </a:t>
            </a:r>
            <a:r>
              <a:rPr lang="en-AU">
                <a:latin typeface="Arial" charset="0"/>
                <a:ea typeface="ＭＳ Ｐゴシック" pitchFamily="32" charset="-128"/>
              </a:rPr>
              <a:t>Add Round Key</a:t>
            </a:r>
            <a:r>
              <a:rPr lang="en-US">
                <a:latin typeface="Arial" charset="0"/>
                <a:ea typeface="ＭＳ Ｐゴシック" pitchFamily="32" charset="-128"/>
              </a:rPr>
              <a:t> stage which </a:t>
            </a:r>
            <a:r>
              <a:rPr lang="en-US">
                <a:ea typeface="ＭＳ Ｐゴシック" pitchFamily="32" charset="-128"/>
              </a:rPr>
              <a:t>is a simple bitwise XOR of the current block with a portion of the expanded </a:t>
            </a:r>
            <a:r>
              <a:rPr lang="en-US">
                <a:latin typeface="Arial" charset="0"/>
                <a:ea typeface="ＭＳ Ｐゴシック" pitchFamily="32" charset="-128"/>
              </a:rPr>
              <a:t>key. Note this is the only step which makes use of the key and obscures the result, hence MUST be used at start and end of each round, since otherwise could undo effect of other steps. But the other steps provide confusion/diffusion/non-linearity. That us you can look at the cipher as a series of XOR with key then scramble/permute block repeated. This is efficient and highly secure it is believed.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atin typeface="Arial" charset="0"/>
              <a:ea typeface="ＭＳ Ｐゴシック" pitchFamily="32" charset="-128"/>
            </a:endParaRPr>
          </a:p>
        </p:txBody>
      </p:sp>
    </p:spTree>
    <p:extLst>
      <p:ext uri="{BB962C8B-B14F-4D97-AF65-F5344CB8AC3E}">
        <p14:creationId xmlns:p14="http://schemas.microsoft.com/office/powerpoint/2010/main" val="876773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fld id="{52F7ECD6-8DF7-407C-859E-83BBCC62F6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5C208F66-5C09-4F86-8C64-7A8BA7D662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24816E53-7DFB-476E-8891-C2138B48D8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140561-B842-453B-AEE6-9CA2B8F83FD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FD007917-4A96-47F1-945C-DF070E44A4A9}"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fld id="{52F7ECD6-8DF7-407C-859E-83BBCC62F60A}"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140561-B842-453B-AEE6-9CA2B8F83FDF}"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FD007917-4A96-47F1-945C-DF070E44A4A9}"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3A560F9C-ABF9-4A39-9B5C-4C1325869182}"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C2FDFAF1-F87E-4ECF-8F71-DBF6B3CE08E2}"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779FDEFA-E8C6-4EC4-AB3A-FB539964B31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3A560F9C-ABF9-4A39-9B5C-4C1325869182}"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8D1A5006-D0A1-4A75-8C78-F0A4B1C6A5F6}"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50D862E0-C40B-4ADD-BD3E-524708002244}"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D4EFF7D5-92A4-4351-893A-D447ECA76E39}"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5C208F66-5C09-4F86-8C64-7A8BA7D66243}"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24816E53-7DFB-476E-8891-C2138B48D8A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C2FDFAF1-F87E-4ECF-8F71-DBF6B3CE08E2}"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779FDEFA-E8C6-4EC4-AB3A-FB539964B310}"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1251"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1252"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fld id="{52F7ECD6-8DF7-407C-859E-83BBCC62F60A}"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87140561-B842-453B-AEE6-9CA2B8F83FDF}"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FD007917-4A96-47F1-945C-DF070E44A4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8D1A5006-D0A1-4A75-8C78-F0A4B1C6A5F6}"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3A560F9C-ABF9-4A39-9B5C-4C1325869182}"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C2FDFAF1-F87E-4ECF-8F71-DBF6B3CE08E2}"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fld id="{779FDEFA-E8C6-4EC4-AB3A-FB539964B310}" type="slidenum">
              <a:rPr lang="en-US" smtClean="0"/>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8D1A5006-D0A1-4A75-8C78-F0A4B1C6A5F6}"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50D862E0-C40B-4ADD-BD3E-524708002244}"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D4EFF7D5-92A4-4351-893A-D447ECA76E39}"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5C208F66-5C09-4F86-8C64-7A8BA7D66243}"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24816E53-7DFB-476E-8891-C2138B48D8AB}"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CE18FB9-55AD-4C46-8DFC-9248BF95930B}" type="slidenum">
              <a:rPr lang="en-GB"/>
              <a:pPr>
                <a:defRPr/>
              </a:pPr>
              <a:t>‹#›</a:t>
            </a:fld>
            <a:endParaRPr lang="en-GB"/>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5EBE7AA3-3685-427F-80F7-FA4C74B955E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50D862E0-C40B-4ADD-BD3E-524708002244}"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FC35CABC-9D99-4EA8-8AF8-BD931D73D5FA}" type="slidenum">
              <a:rPr lang="en-GB"/>
              <a:pPr>
                <a:defRPr/>
              </a:pPr>
              <a:t>‹#›</a:t>
            </a:fld>
            <a:endParaRPr lang="en-GB"/>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34A7F965-C627-4B1A-B5F6-EB46DBD98E25}" type="slidenum">
              <a:rPr lang="en-GB"/>
              <a:pPr>
                <a:defRPr/>
              </a:pPr>
              <a:t>‹#›</a:t>
            </a:fld>
            <a:endParaRPr lang="en-GB"/>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C8654554-9128-4A9B-8562-7FCDDFC0E02F}" type="slidenum">
              <a:rPr lang="en-GB"/>
              <a:pPr>
                <a:defRPr/>
              </a:pPr>
              <a:t>‹#›</a:t>
            </a:fld>
            <a:endParaRPr lang="en-GB"/>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EB891A-D90F-494E-9D74-AEB55E1698AB}" type="slidenum">
              <a:rPr lang="en-GB"/>
              <a:pPr>
                <a:defRPr/>
              </a:pPr>
              <a:t>‹#›</a:t>
            </a:fld>
            <a:endParaRPr lang="en-GB"/>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C583E325-872E-47F3-8C27-606C7426FD4D}" type="slidenum">
              <a:rPr lang="en-GB"/>
              <a:pPr>
                <a:defRPr/>
              </a:pPr>
              <a:t>‹#›</a:t>
            </a:fld>
            <a:endParaRPr lang="en-GB"/>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28FBAC57-E388-4CA7-B24E-3F0D0A197D54}" type="slidenum">
              <a:rPr lang="en-GB"/>
              <a:pPr>
                <a:defRPr/>
              </a:pPr>
              <a:t>‹#›</a:t>
            </a:fld>
            <a:endParaRPr lang="en-GB"/>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63259912-45AA-4CB4-B694-4294E8741F43}" type="slidenum">
              <a:rPr lang="en-GB"/>
              <a:pPr>
                <a:defRPr/>
              </a:pPr>
              <a:t>‹#›</a:t>
            </a:fld>
            <a:endParaRPr lang="en-GB"/>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CD816BA7-4758-4F46-997F-928D811F216F}" type="slidenum">
              <a:rPr lang="en-GB"/>
              <a:pPr>
                <a:defRPr/>
              </a:pPr>
              <a:t>‹#›</a:t>
            </a:fld>
            <a:endParaRPr lang="en-GB"/>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6335F7A-B2A9-4274-8178-EC580992CE17}" type="slidenum">
              <a:rPr lang="en-GB"/>
              <a:pPr>
                <a:defRPr/>
              </a:pPr>
              <a:t>‹#›</a:t>
            </a:fld>
            <a:endParaRPr lang="en-GB"/>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34290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183299" name="Rectangle 3"/>
          <p:cNvSpPr>
            <a:spLocks noGrp="1" noChangeArrowheads="1"/>
          </p:cNvSpPr>
          <p:nvPr>
            <p:ph type="ctrTitle" sz="quarter"/>
          </p:nvPr>
        </p:nvSpPr>
        <p:spPr>
          <a:xfrm>
            <a:off x="381000" y="2286000"/>
            <a:ext cx="7772400" cy="1143000"/>
          </a:xfrm>
        </p:spPr>
        <p:txBody>
          <a:bodyPr/>
          <a:lstStyle>
            <a:lvl1pPr>
              <a:defRPr/>
            </a:lvl1pPr>
          </a:lstStyle>
          <a:p>
            <a:pPr lvl="0"/>
            <a:r>
              <a:rPr lang="en-US" noProof="0" smtClean="0"/>
              <a:t>Click to edit Master title style</a:t>
            </a:r>
            <a:endParaRPr lang="en-GB" noProof="0" smtClean="0"/>
          </a:p>
        </p:txBody>
      </p:sp>
      <p:sp>
        <p:nvSpPr>
          <p:cNvPr id="183300" name="Rectangle 4"/>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pPr lvl="0"/>
            <a:r>
              <a:rPr lang="en-US" noProof="0" smtClean="0"/>
              <a:t>Click to edit Master subtitle style</a:t>
            </a:r>
            <a:endParaRPr lang="en-GB" noProof="0" smtClean="0"/>
          </a:p>
        </p:txBody>
      </p:sp>
      <p:sp>
        <p:nvSpPr>
          <p:cNvPr id="5" name="Rectangle 5"/>
          <p:cNvSpPr>
            <a:spLocks noGrp="1" noChangeArrowheads="1"/>
          </p:cNvSpPr>
          <p:nvPr>
            <p:ph type="sldNum" sz="quarter" idx="10"/>
          </p:nvPr>
        </p:nvSpPr>
        <p:spPr>
          <a:xfrm>
            <a:off x="6858000" y="6248400"/>
            <a:ext cx="1905000" cy="457200"/>
          </a:xfrm>
        </p:spPr>
        <p:txBody>
          <a:bodyPr/>
          <a:lstStyle>
            <a:lvl1pPr>
              <a:defRPr/>
            </a:lvl1pPr>
          </a:lstStyle>
          <a:p>
            <a:pPr>
              <a:defRPr/>
            </a:pPr>
            <a:fld id="{DF911C6E-9FF5-43A6-8C88-47E56B82664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D4EFF7D5-92A4-4351-893A-D447ECA76E39}" type="slidenum">
              <a:rPr lang="en-US" smtClean="0"/>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8EA10F2D-6136-43F5-8048-B4BDEA4B1D9F}" type="slidenum">
              <a:rPr lang="en-GB"/>
              <a:pPr>
                <a:defRPr/>
              </a:pPr>
              <a:t>‹#›</a:t>
            </a:fld>
            <a:endParaRPr lang="en-GB"/>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C34DF02E-D1B3-480B-8D3B-DB5F7D32F610}" type="slidenum">
              <a:rPr lang="en-GB"/>
              <a:pPr>
                <a:defRPr/>
              </a:pPr>
              <a:t>‹#›</a:t>
            </a:fld>
            <a:endParaRPr lang="en-GB"/>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35050"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75225" y="1676400"/>
            <a:ext cx="3787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A4259BA1-33F0-49D2-8A10-79F84A03E0A9}" type="slidenum">
              <a:rPr lang="en-GB"/>
              <a:pPr>
                <a:defRPr/>
              </a:pPr>
              <a:t>‹#›</a:t>
            </a:fld>
            <a:endParaRPr lang="en-GB"/>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8DE50400-7482-4126-A619-F8490CB859AB}" type="slidenum">
              <a:rPr lang="en-GB"/>
              <a:pPr>
                <a:defRPr/>
              </a:pPr>
              <a:t>‹#›</a:t>
            </a:fld>
            <a:endParaRPr lang="en-GB"/>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B506459-6F28-4A64-A647-DA2ECF48BC00}" type="slidenum">
              <a:rPr lang="en-GB"/>
              <a:pPr>
                <a:defRPr/>
              </a:pPr>
              <a:t>‹#›</a:t>
            </a:fld>
            <a:endParaRPr lang="en-GB"/>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F3F91CC9-6BFD-444D-9A9F-E2604BF75DE4}" type="slidenum">
              <a:rPr lang="en-GB"/>
              <a:pPr>
                <a:defRPr/>
              </a:pPr>
              <a:t>‹#›</a:t>
            </a:fld>
            <a:endParaRPr lang="en-GB"/>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78A901FA-3FF5-4795-81A0-888EA700E2B3}" type="slidenum">
              <a:rPr lang="en-GB"/>
              <a:pPr>
                <a:defRPr/>
              </a:pPr>
              <a:t>‹#›</a:t>
            </a:fld>
            <a:endParaRPr lang="en-GB"/>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5D498F8C-33BA-49F7-9381-604ED009DBB4}" type="slidenum">
              <a:rPr lang="en-GB"/>
              <a:pPr>
                <a:defRPr/>
              </a:pPr>
              <a:t>‹#›</a:t>
            </a:fld>
            <a:endParaRPr lang="en-GB"/>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BA34C2-D730-43F6-98A3-932A4B28B952}" type="slidenum">
              <a:rPr lang="en-GB"/>
              <a:pPr>
                <a:defRPr/>
              </a:pPr>
              <a:t>‹#›</a:t>
            </a:fld>
            <a:endParaRPr lang="en-GB"/>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66700"/>
            <a:ext cx="2095500" cy="5524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66700"/>
            <a:ext cx="6134100" cy="5524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33D5540D-4737-48AD-AAC1-7C67FAAF2D2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fld id="{DA461437-36EF-474F-B907-2600254C4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fld id="{DA461437-36EF-474F-B907-2600254C4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1027"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1028"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0229"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fld id="{DA461437-36EF-474F-B907-2600254C48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p>
        </p:txBody>
      </p:sp>
      <p:sp>
        <p:nvSpPr>
          <p:cNvPr id="2051"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2052"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lvl1pPr>
          </a:lstStyle>
          <a:p>
            <a:pPr>
              <a:defRPr/>
            </a:pPr>
            <a:fld id="{8C637E2A-A3DF-4C15-8E85-327FE6E7166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2"/>
          <p:cNvSpPr>
            <a:spLocks noChangeShapeType="1"/>
          </p:cNvSpPr>
          <p:nvPr/>
        </p:nvSpPr>
        <p:spPr bwMode="auto">
          <a:xfrm>
            <a:off x="0" y="1371600"/>
            <a:ext cx="8026400" cy="0"/>
          </a:xfrm>
          <a:prstGeom prst="line">
            <a:avLst/>
          </a:prstGeom>
          <a:noFill/>
          <a:ln w="50800">
            <a:solidFill>
              <a:schemeClr val="accent2"/>
            </a:solidFill>
            <a:round/>
            <a:headEnd type="none" w="sm" len="sm"/>
            <a:tailEnd type="none" w="sm" len="sm"/>
          </a:ln>
          <a:effectLst/>
        </p:spPr>
        <p:txBody>
          <a:bodyPr wrap="none" anchor="ctr"/>
          <a:lstStyle/>
          <a:p>
            <a:pPr>
              <a:defRPr/>
            </a:pPr>
            <a:endParaRPr lang="en-US">
              <a:solidFill>
                <a:srgbClr val="000066"/>
              </a:solidFill>
            </a:endParaRPr>
          </a:p>
        </p:txBody>
      </p:sp>
      <p:sp>
        <p:nvSpPr>
          <p:cNvPr id="5123" name="Rectangle 3"/>
          <p:cNvSpPr>
            <a:spLocks noGrp="1" noChangeArrowheads="1"/>
          </p:cNvSpPr>
          <p:nvPr>
            <p:ph type="title"/>
          </p:nvPr>
        </p:nvSpPr>
        <p:spPr bwMode="auto">
          <a:xfrm>
            <a:off x="381000" y="266700"/>
            <a:ext cx="7772400" cy="11049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endParaRPr lang="en-GB" smtClean="0"/>
          </a:p>
        </p:txBody>
      </p:sp>
      <p:sp>
        <p:nvSpPr>
          <p:cNvPr id="5124" name="Rectangle 4"/>
          <p:cNvSpPr>
            <a:spLocks noGrp="1" noChangeArrowheads="1"/>
          </p:cNvSpPr>
          <p:nvPr>
            <p:ph type="body" idx="1"/>
          </p:nvPr>
        </p:nvSpPr>
        <p:spPr bwMode="auto">
          <a:xfrm>
            <a:off x="1035050" y="1676400"/>
            <a:ext cx="772795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82277" name="Rectangle 5"/>
          <p:cNvSpPr>
            <a:spLocks noGrp="1" noChangeArrowheads="1"/>
          </p:cNvSpPr>
          <p:nvPr>
            <p:ph type="sldNum" sz="quarter" idx="4"/>
          </p:nvPr>
        </p:nvSpPr>
        <p:spPr bwMode="auto">
          <a:xfrm>
            <a:off x="6858000" y="6172200"/>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a:solidFill>
                  <a:srgbClr val="000066"/>
                </a:solidFill>
              </a:defRPr>
            </a:lvl1pPr>
          </a:lstStyle>
          <a:p>
            <a:pPr>
              <a:defRPr/>
            </a:pPr>
            <a:fld id="{CFD74DD3-B49C-4897-AC1C-7EEFB94A977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fontAlgn="base" hangingPunct="1">
        <a:spcBef>
          <a:spcPct val="0"/>
        </a:spcBef>
        <a:spcAft>
          <a:spcPct val="0"/>
        </a:spcAft>
        <a:defRPr sz="3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Times New Roman" pitchFamily="18" charset="0"/>
        </a:defRPr>
      </a:lvl2pPr>
      <a:lvl3pPr algn="l" rtl="0" eaLnBrk="1" fontAlgn="base" hangingPunct="1">
        <a:spcBef>
          <a:spcPct val="0"/>
        </a:spcBef>
        <a:spcAft>
          <a:spcPct val="0"/>
        </a:spcAft>
        <a:defRPr sz="3200">
          <a:solidFill>
            <a:schemeClr val="tx2"/>
          </a:solidFill>
          <a:latin typeface="Times New Roman" pitchFamily="18" charset="0"/>
        </a:defRPr>
      </a:lvl3pPr>
      <a:lvl4pPr algn="l" rtl="0" eaLnBrk="1" fontAlgn="base" hangingPunct="1">
        <a:spcBef>
          <a:spcPct val="0"/>
        </a:spcBef>
        <a:spcAft>
          <a:spcPct val="0"/>
        </a:spcAft>
        <a:defRPr sz="3200">
          <a:solidFill>
            <a:schemeClr val="tx2"/>
          </a:solidFill>
          <a:latin typeface="Times New Roman" pitchFamily="18" charset="0"/>
        </a:defRPr>
      </a:lvl4pPr>
      <a:lvl5pPr algn="l" rtl="0" eaLnBrk="1" fontAlgn="base" hangingPunct="1">
        <a:spcBef>
          <a:spcPct val="0"/>
        </a:spcBef>
        <a:spcAft>
          <a:spcPct val="0"/>
        </a:spcAft>
        <a:defRPr sz="3200">
          <a:solidFill>
            <a:schemeClr val="tx2"/>
          </a:solidFill>
          <a:latin typeface="Times New Roman" pitchFamily="18" charset="0"/>
        </a:defRPr>
      </a:lvl5pPr>
      <a:lvl6pPr marL="457200" algn="l" rtl="0" eaLnBrk="1" fontAlgn="base" hangingPunct="1">
        <a:spcBef>
          <a:spcPct val="0"/>
        </a:spcBef>
        <a:spcAft>
          <a:spcPct val="0"/>
        </a:spcAft>
        <a:defRPr sz="3200">
          <a:solidFill>
            <a:schemeClr val="tx2"/>
          </a:solidFill>
          <a:latin typeface="Times New Roman" pitchFamily="18" charset="0"/>
        </a:defRPr>
      </a:lvl6pPr>
      <a:lvl7pPr marL="914400" algn="l" rtl="0" eaLnBrk="1" fontAlgn="base" hangingPunct="1">
        <a:spcBef>
          <a:spcPct val="0"/>
        </a:spcBef>
        <a:spcAft>
          <a:spcPct val="0"/>
        </a:spcAft>
        <a:defRPr sz="3200">
          <a:solidFill>
            <a:schemeClr val="tx2"/>
          </a:solidFill>
          <a:latin typeface="Times New Roman" pitchFamily="18" charset="0"/>
        </a:defRPr>
      </a:lvl7pPr>
      <a:lvl8pPr marL="1371600" algn="l" rtl="0" eaLnBrk="1" fontAlgn="base" hangingPunct="1">
        <a:spcBef>
          <a:spcPct val="0"/>
        </a:spcBef>
        <a:spcAft>
          <a:spcPct val="0"/>
        </a:spcAft>
        <a:defRPr sz="3200">
          <a:solidFill>
            <a:schemeClr val="tx2"/>
          </a:solidFill>
          <a:latin typeface="Times New Roman" pitchFamily="18" charset="0"/>
        </a:defRPr>
      </a:lvl8pPr>
      <a:lvl9pPr marL="1828800" algn="l" rtl="0" eaLnBrk="1" fontAlgn="base" hangingPunct="1">
        <a:spcBef>
          <a:spcPct val="0"/>
        </a:spcBef>
        <a:spcAft>
          <a:spcPct val="0"/>
        </a:spcAft>
        <a:defRPr sz="3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u"/>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u"/>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9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5.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95.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9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95.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9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8.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95.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95.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5.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9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5.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95.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95.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9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5.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9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95.xml"/><Relationship Id="rId4" Type="http://schemas.openxmlformats.org/officeDocument/2006/relationships/hyperlink" Target="http://www.cs.bc.edu/~straubin/cs381-05/blockciphers/rijndael_ingles2004.sw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ctrTitle" sz="quarter"/>
          </p:nvPr>
        </p:nvSpPr>
        <p:spPr>
          <a:xfrm>
            <a:off x="838200" y="457200"/>
            <a:ext cx="7848600" cy="2765425"/>
          </a:xfrm>
        </p:spPr>
        <p:txBody>
          <a:bodyPr/>
          <a:lstStyle/>
          <a:p>
            <a:r>
              <a:rPr lang="en-US" dirty="0" smtClean="0">
                <a:ea typeface="ＭＳ Ｐゴシック" pitchFamily="34" charset="-128"/>
              </a:rPr>
              <a:t>Cryptography and Network Security</a:t>
            </a:r>
            <a:br>
              <a:rPr lang="en-US" dirty="0" smtClean="0">
                <a:ea typeface="ＭＳ Ｐゴシック" pitchFamily="34" charset="-128"/>
              </a:rPr>
            </a:br>
            <a:r>
              <a:rPr lang="en-US" dirty="0" smtClean="0">
                <a:ea typeface="ＭＳ Ｐゴシック" pitchFamily="34" charset="-128"/>
              </a:rPr>
              <a:t>Chapter 5 - </a:t>
            </a:r>
            <a:r>
              <a:rPr lang="en-AU" dirty="0" smtClean="0"/>
              <a:t>Advanced Encryption </a:t>
            </a:r>
            <a:r>
              <a:rPr lang="en-AU" dirty="0" smtClean="0"/>
              <a:t>Standard (AES)</a:t>
            </a:r>
            <a:endParaRPr lang="en-AU" dirty="0" smtClean="0"/>
          </a:p>
        </p:txBody>
      </p:sp>
      <p:sp>
        <p:nvSpPr>
          <p:cNvPr id="132099" name="Rectangle 3"/>
          <p:cNvSpPr>
            <a:spLocks noGrp="1" noChangeArrowheads="1"/>
          </p:cNvSpPr>
          <p:nvPr>
            <p:ph type="subTitle" sz="quarter" idx="1"/>
          </p:nvPr>
        </p:nvSpPr>
        <p:spPr>
          <a:xfrm>
            <a:off x="1371600" y="3657600"/>
            <a:ext cx="6400800" cy="2671763"/>
          </a:xfrm>
        </p:spPr>
        <p:txBody>
          <a:bodyPr/>
          <a:lstStyle/>
          <a:p>
            <a:pPr eaLnBrk="1" hangingPunct="1">
              <a:buFont typeface="Wingdings" pitchFamily="2" charset="2"/>
              <a:buNone/>
            </a:pPr>
            <a:r>
              <a:rPr lang="en-US" dirty="0" smtClean="0">
                <a:ea typeface="ＭＳ Ｐゴシック" pitchFamily="34" charset="-128"/>
              </a:rPr>
              <a:t>Fifth Edition</a:t>
            </a:r>
          </a:p>
          <a:p>
            <a:pPr eaLnBrk="1" hangingPunct="1">
              <a:buFont typeface="Wingdings" pitchFamily="2" charset="2"/>
              <a:buNone/>
            </a:pPr>
            <a:r>
              <a:rPr lang="en-US" dirty="0" smtClean="0">
                <a:ea typeface="ＭＳ Ｐゴシック" pitchFamily="34" charset="-128"/>
              </a:rPr>
              <a:t>by William Stallings	</a:t>
            </a:r>
          </a:p>
          <a:p>
            <a:pPr eaLnBrk="1" hangingPunct="1">
              <a:buFont typeface="Wingdings" pitchFamily="2" charset="2"/>
              <a:buNone/>
            </a:pPr>
            <a:endParaRPr lang="en-US" dirty="0" smtClean="0">
              <a:ea typeface="ＭＳ Ｐゴシック" pitchFamily="34" charset="-128"/>
            </a:endParaRPr>
          </a:p>
          <a:p>
            <a:pPr eaLnBrk="1" hangingPunct="1">
              <a:buFont typeface="Wingdings" pitchFamily="2" charset="2"/>
              <a:buNone/>
            </a:pPr>
            <a:r>
              <a:rPr lang="en-US" sz="2000" dirty="0" smtClean="0">
                <a:ea typeface="ＭＳ Ｐゴシック" pitchFamily="34" charset="-128"/>
              </a:rPr>
              <a:t>Modified By:</a:t>
            </a:r>
          </a:p>
          <a:p>
            <a:pPr eaLnBrk="1" hangingPunct="1">
              <a:buFont typeface="Wingdings" pitchFamily="2" charset="2"/>
              <a:buNone/>
            </a:pPr>
            <a:r>
              <a:rPr lang="en-US" sz="2000" dirty="0" smtClean="0">
                <a:ea typeface="ＭＳ Ｐゴシック" pitchFamily="34" charset="-128"/>
              </a:rPr>
              <a:t>Dr. Fatimah </a:t>
            </a:r>
            <a:r>
              <a:rPr lang="en-US" sz="2000" dirty="0" err="1" smtClean="0">
                <a:ea typeface="ＭＳ Ｐゴシック" pitchFamily="34" charset="-128"/>
              </a:rPr>
              <a:t>Alakeel</a:t>
            </a:r>
            <a:r>
              <a:rPr lang="en-US" sz="2000" dirty="0" smtClean="0">
                <a:ea typeface="ＭＳ Ｐゴシック" pitchFamily="34" charset="-128"/>
              </a:rPr>
              <a:t> 19/2/2018</a:t>
            </a:r>
            <a:endParaRPr lang="en-US" sz="2000"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solidFill>
                  <a:schemeClr val="tx1"/>
                </a:solidFill>
              </a:rPr>
              <a:t>AES Structure</a:t>
            </a:r>
          </a:p>
        </p:txBody>
      </p:sp>
      <p:pic>
        <p:nvPicPr>
          <p:cNvPr id="10242" name="Picture 2"/>
          <p:cNvPicPr>
            <a:picLocks noChangeAspect="1" noChangeArrowheads="1"/>
          </p:cNvPicPr>
          <p:nvPr/>
        </p:nvPicPr>
        <p:blipFill>
          <a:blip r:embed="rId3" cstate="print"/>
          <a:srcRect/>
          <a:stretch>
            <a:fillRect/>
          </a:stretch>
        </p:blipFill>
        <p:spPr bwMode="auto">
          <a:xfrm>
            <a:off x="2362200" y="1295400"/>
            <a:ext cx="4275138" cy="526573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dirty="0">
                <a:solidFill>
                  <a:schemeClr val="tx1"/>
                </a:solidFill>
              </a:rPr>
              <a:t>Some Comments on AES</a:t>
            </a:r>
          </a:p>
        </p:txBody>
      </p:sp>
      <p:sp>
        <p:nvSpPr>
          <p:cNvPr id="11266" name="Text Box 2"/>
          <p:cNvSpPr txBox="1">
            <a:spLocks noChangeArrowheads="1"/>
          </p:cNvSpPr>
          <p:nvPr/>
        </p:nvSpPr>
        <p:spPr bwMode="auto">
          <a:xfrm>
            <a:off x="457200" y="1447800"/>
            <a:ext cx="8229600" cy="5181600"/>
          </a:xfrm>
          <a:prstGeom prst="rect">
            <a:avLst/>
          </a:prstGeom>
          <a:noFill/>
          <a:ln w="9525">
            <a:noFill/>
            <a:round/>
            <a:headEnd/>
            <a:tailEnd/>
          </a:ln>
          <a:effectLst/>
        </p:spPr>
        <p:txBody>
          <a:bodyPr/>
          <a:lstStyle/>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smtClean="0">
                <a:solidFill>
                  <a:schemeClr val="tx1"/>
                </a:solidFill>
              </a:rPr>
              <a:t>An </a:t>
            </a:r>
            <a:r>
              <a:rPr lang="en-AU" i="1" dirty="0">
                <a:solidFill>
                  <a:srgbClr val="C00000"/>
                </a:solidFill>
              </a:rPr>
              <a:t>iterative</a:t>
            </a:r>
            <a:r>
              <a:rPr lang="en-AU" dirty="0">
                <a:solidFill>
                  <a:schemeClr val="tx1"/>
                </a:solidFill>
              </a:rPr>
              <a:t> rather than </a:t>
            </a:r>
            <a:r>
              <a:rPr lang="en-AU" dirty="0" err="1">
                <a:solidFill>
                  <a:schemeClr val="tx1"/>
                </a:solidFill>
              </a:rPr>
              <a:t>Feistel</a:t>
            </a:r>
            <a:r>
              <a:rPr lang="en-AU" dirty="0">
                <a:solidFill>
                  <a:schemeClr val="tx1"/>
                </a:solidFill>
              </a:rPr>
              <a:t> </a:t>
            </a:r>
            <a:r>
              <a:rPr lang="en-AU" dirty="0" smtClean="0">
                <a:solidFill>
                  <a:schemeClr val="tx1"/>
                </a:solidFill>
              </a:rPr>
              <a:t>cipher</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processes </a:t>
            </a:r>
            <a:r>
              <a:rPr lang="en-AU" dirty="0" smtClean="0">
                <a:solidFill>
                  <a:schemeClr val="tx1"/>
                </a:solidFill>
              </a:rPr>
              <a:t>data as block of 4 columns of 4 bytes</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operates on </a:t>
            </a:r>
            <a:r>
              <a:rPr lang="en-US" b="1" dirty="0" smtClean="0">
                <a:solidFill>
                  <a:schemeClr val="tx1"/>
                </a:solidFill>
              </a:rPr>
              <a:t>entire data block </a:t>
            </a:r>
            <a:r>
              <a:rPr lang="en-US" dirty="0" smtClean="0">
                <a:solidFill>
                  <a:schemeClr val="tx1"/>
                </a:solidFill>
              </a:rPr>
              <a:t>in every round</a:t>
            </a:r>
            <a:endParaRPr lang="en-AU" dirty="0">
              <a:solidFill>
                <a:schemeClr val="tx1"/>
              </a:solidFill>
            </a:endParaRP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key expanded into array of </a:t>
            </a:r>
            <a:r>
              <a:rPr lang="en-AU" b="1" dirty="0">
                <a:solidFill>
                  <a:schemeClr val="tx1"/>
                </a:solidFill>
              </a:rPr>
              <a:t>32-bit</a:t>
            </a:r>
            <a:r>
              <a:rPr lang="en-AU" dirty="0">
                <a:solidFill>
                  <a:schemeClr val="tx1"/>
                </a:solidFill>
              </a:rPr>
              <a:t> words</a:t>
            </a:r>
          </a:p>
          <a:p>
            <a:pPr marL="969963" lvl="1" indent="-512763">
              <a:lnSpc>
                <a:spcPct val="90000"/>
              </a:lnSpc>
              <a:spcBef>
                <a:spcPts val="600"/>
              </a:spcBef>
              <a:buClr>
                <a:srgbClr val="D9D9FF"/>
              </a:buClr>
              <a:buSzPct val="50000"/>
              <a:buFont typeface="Wingdings" pitchFamily="2" charset="2"/>
              <a:buChar char="q"/>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b="1" dirty="0">
                <a:solidFill>
                  <a:schemeClr val="tx1"/>
                </a:solidFill>
              </a:rPr>
              <a:t>four words </a:t>
            </a:r>
            <a:r>
              <a:rPr lang="en-AU" dirty="0">
                <a:solidFill>
                  <a:schemeClr val="tx1"/>
                </a:solidFill>
              </a:rPr>
              <a:t>form round key in each </a:t>
            </a:r>
            <a:r>
              <a:rPr lang="en-AU" dirty="0" smtClean="0">
                <a:solidFill>
                  <a:schemeClr val="tx1"/>
                </a:solidFill>
              </a:rPr>
              <a:t>round</a:t>
            </a:r>
            <a:endParaRPr lang="en-AU" dirty="0">
              <a:solidFill>
                <a:schemeClr val="tx1"/>
              </a:solidFill>
            </a:endParaRP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b="1" dirty="0">
                <a:solidFill>
                  <a:schemeClr val="tx1"/>
                </a:solidFill>
              </a:rPr>
              <a:t>4</a:t>
            </a:r>
            <a:r>
              <a:rPr lang="en-AU" dirty="0">
                <a:solidFill>
                  <a:schemeClr val="tx1"/>
                </a:solidFill>
              </a:rPr>
              <a:t> different </a:t>
            </a:r>
            <a:r>
              <a:rPr lang="en-AU" b="1" dirty="0">
                <a:solidFill>
                  <a:schemeClr val="tx1"/>
                </a:solidFill>
              </a:rPr>
              <a:t>stages</a:t>
            </a:r>
            <a:r>
              <a:rPr lang="en-AU" dirty="0">
                <a:solidFill>
                  <a:schemeClr val="tx1"/>
                </a:solidFill>
              </a:rPr>
              <a:t> are used as shown</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has a simple structure</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only </a:t>
            </a:r>
            <a:r>
              <a:rPr lang="en-US" b="1" dirty="0" err="1">
                <a:solidFill>
                  <a:schemeClr val="tx1"/>
                </a:solidFill>
              </a:rPr>
              <a:t>AddRoundKey</a:t>
            </a:r>
            <a:r>
              <a:rPr lang="en-US" dirty="0">
                <a:solidFill>
                  <a:schemeClr val="tx1"/>
                </a:solidFill>
              </a:rPr>
              <a:t> uses key</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err="1">
                <a:solidFill>
                  <a:schemeClr val="tx1"/>
                </a:solidFill>
              </a:rPr>
              <a:t>AddRoundKey</a:t>
            </a:r>
            <a:r>
              <a:rPr lang="en-US" dirty="0">
                <a:solidFill>
                  <a:schemeClr val="tx1"/>
                </a:solidFill>
              </a:rPr>
              <a:t> a form of </a:t>
            </a:r>
            <a:r>
              <a:rPr lang="en-US" dirty="0" err="1">
                <a:solidFill>
                  <a:schemeClr val="tx1"/>
                </a:solidFill>
              </a:rPr>
              <a:t>Vernam</a:t>
            </a:r>
            <a:r>
              <a:rPr lang="en-US" dirty="0">
                <a:solidFill>
                  <a:schemeClr val="tx1"/>
                </a:solidFill>
              </a:rPr>
              <a:t> cipher</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a:solidFill>
                  <a:schemeClr val="tx1"/>
                </a:solidFill>
              </a:rPr>
              <a:t>each stage is easily reversible</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a:solidFill>
                  <a:schemeClr val="tx1"/>
                </a:solidFill>
              </a:rPr>
              <a:t>decryption uses keys in reverse order</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US" dirty="0">
                <a:solidFill>
                  <a:schemeClr val="tx1"/>
                </a:solidFill>
              </a:rPr>
              <a:t>decryption does recover plaintext</a:t>
            </a:r>
          </a:p>
          <a:p>
            <a:pPr marL="512763" indent="-512763">
              <a:lnSpc>
                <a:spcPct val="90000"/>
              </a:lnSpc>
              <a:spcBef>
                <a:spcPts val="700"/>
              </a:spcBef>
              <a:buClr>
                <a:srgbClr val="5FAFFF"/>
              </a:buClr>
              <a:buSzPct val="80000"/>
              <a:buFont typeface="Times New Roman" pitchFamily="16" charset="0"/>
              <a:buAutoNum type="arabicPeriod"/>
              <a:tabLst>
                <a:tab pos="1082675" algn="l"/>
                <a:tab pos="1997075" algn="l"/>
                <a:tab pos="2911475" algn="l"/>
                <a:tab pos="3825875" algn="l"/>
                <a:tab pos="4740275" algn="l"/>
                <a:tab pos="5654675" algn="l"/>
                <a:tab pos="6569075" algn="l"/>
                <a:tab pos="7483475" algn="l"/>
                <a:tab pos="8397875" algn="l"/>
                <a:tab pos="9312275" algn="l"/>
                <a:tab pos="10226675" algn="l"/>
              </a:tabLst>
            </a:pPr>
            <a:r>
              <a:rPr lang="en-AU" dirty="0">
                <a:solidFill>
                  <a:schemeClr val="tx1"/>
                </a:solidFill>
              </a:rPr>
              <a:t>final round has </a:t>
            </a:r>
            <a:r>
              <a:rPr lang="en-AU" b="1" dirty="0">
                <a:solidFill>
                  <a:schemeClr val="tx1"/>
                </a:solidFill>
              </a:rPr>
              <a:t>only 3 stages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dirty="0">
              <a:solidFill>
                <a:schemeClr val="tx1"/>
              </a:solidFill>
            </a:endParaRPr>
          </a:p>
        </p:txBody>
      </p:sp>
      <p:sp>
        <p:nvSpPr>
          <p:cNvPr id="2253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XOR state with 128-bits of the round key</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smtClean="0">
                <a:solidFill>
                  <a:schemeClr val="tx1"/>
                </a:solidFill>
              </a:rPr>
              <a:t>processed </a:t>
            </a:r>
            <a:r>
              <a:rPr lang="en-US" sz="3200" dirty="0">
                <a:solidFill>
                  <a:schemeClr val="tx1"/>
                </a:solidFill>
              </a:rPr>
              <a:t>by column (though effectively a series of byte operations)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inverse for decryption identical</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since XOR own inverse, with reversed keys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designed to be as simple as possible</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a form of </a:t>
            </a:r>
            <a:r>
              <a:rPr lang="en-AU" sz="2800" dirty="0" err="1">
                <a:solidFill>
                  <a:schemeClr val="tx1"/>
                </a:solidFill>
              </a:rPr>
              <a:t>Vernam</a:t>
            </a:r>
            <a:r>
              <a:rPr lang="en-AU" sz="2800" dirty="0">
                <a:solidFill>
                  <a:schemeClr val="tx1"/>
                </a:solidFill>
              </a:rPr>
              <a:t> cipher on expanded key</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requires other stages for complexity / security</a:t>
            </a:r>
          </a:p>
        </p:txBody>
      </p:sp>
      <p:sp>
        <p:nvSpPr>
          <p:cNvPr id="4" name="Title 3"/>
          <p:cNvSpPr>
            <a:spLocks noGrp="1"/>
          </p:cNvSpPr>
          <p:nvPr>
            <p:ph type="title"/>
          </p:nvPr>
        </p:nvSpPr>
        <p:spPr/>
        <p:txBody>
          <a:bodyPr/>
          <a:lstStyle/>
          <a:p>
            <a:pPr algn="ctr"/>
            <a:r>
              <a:rPr lang="en-US" b="1" dirty="0">
                <a:solidFill>
                  <a:schemeClr val="tx1"/>
                </a:solidFill>
                <a:latin typeface="Arial" panose="020B0604020202020204" pitchFamily="34" charset="0"/>
                <a:cs typeface="Arial" panose="020B0604020202020204" pitchFamily="34" charset="0"/>
              </a:rPr>
              <a:t>a) Add Round </a:t>
            </a:r>
            <a:r>
              <a:rPr lang="en-US" b="1" dirty="0" smtClean="0">
                <a:solidFill>
                  <a:schemeClr val="tx1"/>
                </a:solidFill>
                <a:latin typeface="Arial" panose="020B0604020202020204" pitchFamily="34" charset="0"/>
                <a:cs typeface="Arial" panose="020B0604020202020204" pitchFamily="34" charset="0"/>
              </a:rPr>
              <a:t>Key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36939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3" cstate="print"/>
          <a:srcRect/>
          <a:stretch>
            <a:fillRect/>
          </a:stretch>
        </p:blipFill>
        <p:spPr bwMode="auto">
          <a:xfrm>
            <a:off x="1143000" y="2438400"/>
            <a:ext cx="7010400" cy="1968500"/>
          </a:xfrm>
          <a:prstGeom prst="rect">
            <a:avLst/>
          </a:prstGeom>
          <a:noFill/>
          <a:ln w="9525">
            <a:noFill/>
            <a:round/>
            <a:headEnd/>
            <a:tailEnd/>
          </a:ln>
          <a:effectLst/>
        </p:spPr>
      </p:pic>
      <p:sp>
        <p:nvSpPr>
          <p:cNvPr id="2" name="Title 1"/>
          <p:cNvSpPr>
            <a:spLocks noGrp="1"/>
          </p:cNvSpPr>
          <p:nvPr>
            <p:ph type="title"/>
          </p:nvPr>
        </p:nvSpPr>
        <p:spPr>
          <a:xfrm>
            <a:off x="381000" y="190500"/>
            <a:ext cx="7772400" cy="1104900"/>
          </a:xfrm>
        </p:spPr>
        <p:txBody>
          <a:bodyPr/>
          <a:lstStyle/>
          <a:p>
            <a:pPr algn="ctr"/>
            <a:r>
              <a:rPr lang="en-US" b="1" dirty="0">
                <a:solidFill>
                  <a:schemeClr val="tx1"/>
                </a:solidFill>
                <a:latin typeface="Arial" panose="020B0604020202020204" pitchFamily="34" charset="0"/>
                <a:cs typeface="Arial" panose="020B0604020202020204" pitchFamily="34" charset="0"/>
              </a:rPr>
              <a:t>a) Add Round Key</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3994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smtClean="0">
                <a:solidFill>
                  <a:schemeClr val="tx1"/>
                </a:solidFill>
              </a:rPr>
              <a:t>b) Substitute </a:t>
            </a:r>
            <a:r>
              <a:rPr lang="en-US" sz="3200" b="1" dirty="0">
                <a:solidFill>
                  <a:schemeClr val="tx1"/>
                </a:solidFill>
              </a:rPr>
              <a:t>Bytes</a:t>
            </a:r>
          </a:p>
        </p:txBody>
      </p:sp>
      <p:sp>
        <p:nvSpPr>
          <p:cNvPr id="1229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a simple substitution of each byte</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uses one table of 16x16 bytes containing a permutation of all 256 8-bit values</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each byte of state is replaced by byte indexed by row (left 4-bits) &amp; column (right 4-bits)</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err="1">
                <a:solidFill>
                  <a:schemeClr val="tx1"/>
                </a:solidFill>
              </a:rPr>
              <a:t>eg</a:t>
            </a:r>
            <a:r>
              <a:rPr lang="en-US" dirty="0">
                <a:solidFill>
                  <a:schemeClr val="tx1"/>
                </a:solidFill>
              </a:rPr>
              <a:t>. byte {95} is replaced by byte in row 9 column 5</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which has value {2A}</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S-box constructed using defined transformation of values in GF(2</a:t>
            </a:r>
            <a:r>
              <a:rPr lang="en-US" baseline="30000" dirty="0">
                <a:solidFill>
                  <a:schemeClr val="tx1"/>
                </a:solidFill>
              </a:rPr>
              <a:t>8</a:t>
            </a:r>
            <a:r>
              <a:rPr lang="en-US" dirty="0">
                <a:solidFill>
                  <a:schemeClr val="tx1"/>
                </a:solidFill>
              </a:rPr>
              <a:t>)</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designed to be resistant to all known attacks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smtClean="0">
                <a:solidFill>
                  <a:schemeClr val="tx1"/>
                </a:solidFill>
              </a:rPr>
              <a:t>b) Substitute </a:t>
            </a:r>
            <a:r>
              <a:rPr lang="en-US" sz="3200" b="1" dirty="0">
                <a:solidFill>
                  <a:schemeClr val="tx1"/>
                </a:solidFill>
              </a:rPr>
              <a:t>Bytes</a:t>
            </a:r>
          </a:p>
        </p:txBody>
      </p:sp>
      <p:pic>
        <p:nvPicPr>
          <p:cNvPr id="13314" name="Picture 2"/>
          <p:cNvPicPr>
            <a:picLocks noChangeAspect="1" noChangeArrowheads="1"/>
          </p:cNvPicPr>
          <p:nvPr/>
        </p:nvPicPr>
        <p:blipFill>
          <a:blip r:embed="rId3" cstate="print"/>
          <a:srcRect/>
          <a:stretch>
            <a:fillRect/>
          </a:stretch>
        </p:blipFill>
        <p:spPr bwMode="auto">
          <a:xfrm>
            <a:off x="1295400" y="1828800"/>
            <a:ext cx="7023100" cy="41275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z="3600" b="1" dirty="0" smtClean="0">
                <a:solidFill>
                  <a:schemeClr val="tx1"/>
                </a:solidFill>
              </a:rPr>
              <a:t>b) Substitute </a:t>
            </a:r>
            <a:r>
              <a:rPr lang="en-AU" sz="3600" b="1" dirty="0">
                <a:solidFill>
                  <a:schemeClr val="tx1"/>
                </a:solidFill>
              </a:rPr>
              <a:t>Bytes Example</a:t>
            </a:r>
          </a:p>
        </p:txBody>
      </p:sp>
      <p:pic>
        <p:nvPicPr>
          <p:cNvPr id="14338" name="Picture 2"/>
          <p:cNvPicPr>
            <a:picLocks noChangeAspect="1" noChangeArrowheads="1"/>
          </p:cNvPicPr>
          <p:nvPr/>
        </p:nvPicPr>
        <p:blipFill>
          <a:blip r:embed="rId3" cstate="print"/>
          <a:srcRect/>
          <a:stretch>
            <a:fillRect/>
          </a:stretch>
        </p:blipFill>
        <p:spPr bwMode="auto">
          <a:xfrm>
            <a:off x="1828800" y="2133600"/>
            <a:ext cx="5657850" cy="17716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dirty="0" smtClean="0">
                <a:solidFill>
                  <a:schemeClr val="tx1"/>
                </a:solidFill>
              </a:rPr>
              <a:t>c) Shift </a:t>
            </a:r>
            <a:r>
              <a:rPr lang="en-US" sz="3600" b="1" dirty="0">
                <a:solidFill>
                  <a:schemeClr val="tx1"/>
                </a:solidFill>
              </a:rPr>
              <a:t>Rows</a:t>
            </a:r>
          </a:p>
        </p:txBody>
      </p:sp>
      <p:sp>
        <p:nvSpPr>
          <p:cNvPr id="1536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a circular byte shift in </a:t>
            </a:r>
            <a:r>
              <a:rPr lang="en-US" dirty="0" smtClean="0">
                <a:solidFill>
                  <a:schemeClr val="tx1"/>
                </a:solidFill>
              </a:rPr>
              <a:t>each</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1st row is unchanged</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tx1"/>
                </a:solidFill>
              </a:rPr>
              <a:t>2nd </a:t>
            </a:r>
            <a:r>
              <a:rPr lang="en-US" dirty="0">
                <a:solidFill>
                  <a:schemeClr val="tx1"/>
                </a:solidFill>
              </a:rPr>
              <a:t>row does 1 byte circular shift to left</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3rd row does 2 byte circular shift to left</a:t>
            </a:r>
          </a:p>
          <a:p>
            <a:pPr marL="741363" lvl="1" indent="-284163">
              <a:lnSpc>
                <a:spcPct val="90000"/>
              </a:lnSpc>
              <a:spcBef>
                <a:spcPts val="6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4th row does 3 byte circular shift to left</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decrypt inverts using shifts to right</a:t>
            </a:r>
          </a:p>
          <a:p>
            <a:pPr marL="341313" indent="-341313">
              <a:lnSpc>
                <a:spcPct val="90000"/>
              </a:lnSpc>
              <a:spcBef>
                <a:spcPts val="7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tx1"/>
                </a:solidFill>
              </a:rPr>
              <a:t>since state is processed by columns, this step permutes bytes between the columns</a:t>
            </a:r>
          </a:p>
          <a:p>
            <a:pPr marL="741363" lvl="1" indent="-284163">
              <a:lnSpc>
                <a:spcPct val="90000"/>
              </a:lnSpc>
              <a:spcBef>
                <a:spcPts val="6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AU" dirty="0">
              <a:solidFill>
                <a:schemeClr val="tx1"/>
              </a:solidFill>
            </a:endParaRPr>
          </a:p>
          <a:p>
            <a:pPr marL="741363" lvl="1" indent="-284163">
              <a:lnSpc>
                <a:spcPct val="90000"/>
              </a:lnSpc>
              <a:spcBef>
                <a:spcPts val="6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AU"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dirty="0" smtClean="0">
                <a:solidFill>
                  <a:schemeClr val="tx1"/>
                </a:solidFill>
              </a:rPr>
              <a:t>c) Shift </a:t>
            </a:r>
            <a:r>
              <a:rPr lang="en-US" sz="3600" b="1" dirty="0">
                <a:solidFill>
                  <a:schemeClr val="tx1"/>
                </a:solidFill>
              </a:rPr>
              <a:t>Rows</a:t>
            </a:r>
          </a:p>
        </p:txBody>
      </p:sp>
      <p:pic>
        <p:nvPicPr>
          <p:cNvPr id="16386" name="Picture 2"/>
          <p:cNvPicPr>
            <a:picLocks noChangeAspect="1" noChangeArrowheads="1"/>
          </p:cNvPicPr>
          <p:nvPr/>
        </p:nvPicPr>
        <p:blipFill>
          <a:blip r:embed="rId3" cstate="print"/>
          <a:srcRect/>
          <a:stretch>
            <a:fillRect/>
          </a:stretch>
        </p:blipFill>
        <p:spPr bwMode="auto">
          <a:xfrm>
            <a:off x="990600" y="1511548"/>
            <a:ext cx="7162800" cy="2349500"/>
          </a:xfrm>
          <a:prstGeom prst="rect">
            <a:avLst/>
          </a:prstGeom>
          <a:noFill/>
          <a:ln w="9525">
            <a:noFill/>
            <a:round/>
            <a:headEnd/>
            <a:tailEnd/>
          </a:ln>
          <a:effectLst/>
        </p:spPr>
      </p:pic>
      <p:pic>
        <p:nvPicPr>
          <p:cNvPr id="16387" name="Picture 3"/>
          <p:cNvPicPr>
            <a:picLocks noChangeAspect="1" noChangeArrowheads="1"/>
          </p:cNvPicPr>
          <p:nvPr/>
        </p:nvPicPr>
        <p:blipFill>
          <a:blip r:embed="rId4" cstate="print"/>
          <a:srcRect/>
          <a:stretch>
            <a:fillRect/>
          </a:stretch>
        </p:blipFill>
        <p:spPr bwMode="auto">
          <a:xfrm>
            <a:off x="1752600" y="4267200"/>
            <a:ext cx="5524500" cy="16764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dirty="0" smtClean="0">
                <a:solidFill>
                  <a:schemeClr val="tx1"/>
                </a:solidFill>
              </a:rPr>
              <a:t>d) Mix </a:t>
            </a:r>
            <a:r>
              <a:rPr lang="en-US" sz="3600" b="1" dirty="0">
                <a:solidFill>
                  <a:schemeClr val="tx1"/>
                </a:solidFill>
              </a:rPr>
              <a:t>Columns</a:t>
            </a:r>
          </a:p>
        </p:txBody>
      </p:sp>
      <p:sp>
        <p:nvSpPr>
          <p:cNvPr id="17410"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each column is processed separately</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each byte is replaced by a value dependent on all 4 bytes in the column</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effectively a matrix multiplication in GF(2</a:t>
            </a:r>
            <a:r>
              <a:rPr lang="en-US" sz="3200" baseline="30000" dirty="0">
                <a:solidFill>
                  <a:schemeClr val="tx1"/>
                </a:solidFill>
              </a:rPr>
              <a:t>8</a:t>
            </a:r>
            <a:r>
              <a:rPr lang="en-US" sz="3200" dirty="0">
                <a:solidFill>
                  <a:schemeClr val="tx1"/>
                </a:solidFill>
              </a:rPr>
              <a:t>) using prime poly m(x) =x</a:t>
            </a:r>
            <a:r>
              <a:rPr lang="en-US" sz="3200" baseline="30000" dirty="0">
                <a:solidFill>
                  <a:schemeClr val="tx1"/>
                </a:solidFill>
              </a:rPr>
              <a:t>8</a:t>
            </a:r>
            <a:r>
              <a:rPr lang="en-US" sz="3200" dirty="0">
                <a:solidFill>
                  <a:schemeClr val="tx1"/>
                </a:solidFill>
              </a:rPr>
              <a:t>+x</a:t>
            </a:r>
            <a:r>
              <a:rPr lang="en-US" sz="3200" baseline="30000" dirty="0">
                <a:solidFill>
                  <a:schemeClr val="tx1"/>
                </a:solidFill>
              </a:rPr>
              <a:t>4</a:t>
            </a:r>
            <a:r>
              <a:rPr lang="en-US" sz="3200" dirty="0">
                <a:solidFill>
                  <a:schemeClr val="tx1"/>
                </a:solidFill>
              </a:rPr>
              <a:t>+x</a:t>
            </a:r>
            <a:r>
              <a:rPr lang="en-US" sz="3200" baseline="30000" dirty="0">
                <a:solidFill>
                  <a:schemeClr val="tx1"/>
                </a:solidFill>
              </a:rPr>
              <a:t>3</a:t>
            </a:r>
            <a:r>
              <a:rPr lang="en-US" sz="3200" dirty="0">
                <a:solidFill>
                  <a:schemeClr val="tx1"/>
                </a:solidFill>
              </a:rPr>
              <a:t>+x+1</a:t>
            </a:r>
          </a:p>
        </p:txBody>
      </p:sp>
      <p:pic>
        <p:nvPicPr>
          <p:cNvPr id="17411" name="Picture 3"/>
          <p:cNvPicPr>
            <a:picLocks noChangeAspect="1" noChangeArrowheads="1"/>
          </p:cNvPicPr>
          <p:nvPr/>
        </p:nvPicPr>
        <p:blipFill>
          <a:blip r:embed="rId3" cstate="print"/>
          <a:srcRect/>
          <a:stretch>
            <a:fillRect/>
          </a:stretch>
        </p:blipFill>
        <p:spPr bwMode="auto">
          <a:xfrm>
            <a:off x="900113" y="4508500"/>
            <a:ext cx="7200900" cy="16129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Why AES?	</a:t>
            </a:r>
          </a:p>
        </p:txBody>
      </p:sp>
      <p:sp>
        <p:nvSpPr>
          <p:cNvPr id="5123" name="Rectangle 3"/>
          <p:cNvSpPr>
            <a:spLocks noGrp="1" noChangeArrowheads="1"/>
          </p:cNvSpPr>
          <p:nvPr>
            <p:ph type="body" idx="1"/>
          </p:nvPr>
        </p:nvSpPr>
        <p:spPr/>
        <p:txBody>
          <a:bodyPr/>
          <a:lstStyle/>
          <a:p>
            <a:r>
              <a:rPr lang="en-US"/>
              <a:t>Symmetric block cipher, published in 2001</a:t>
            </a:r>
          </a:p>
          <a:p>
            <a:r>
              <a:rPr lang="en-US"/>
              <a:t>Intended to replace DES and 3DES</a:t>
            </a:r>
          </a:p>
          <a:p>
            <a:pPr>
              <a:buFontTx/>
              <a:buNone/>
            </a:pPr>
            <a:r>
              <a:rPr lang="en-US"/>
              <a:t>       </a:t>
            </a:r>
            <a:r>
              <a:rPr lang="en-US" sz="2400"/>
              <a:t>DES is vulnerable to differential attacks</a:t>
            </a:r>
          </a:p>
          <a:p>
            <a:pPr>
              <a:buFontTx/>
              <a:buNone/>
            </a:pPr>
            <a:r>
              <a:rPr lang="en-US" sz="2400"/>
              <a:t>          3DES has slow performances</a:t>
            </a:r>
          </a:p>
          <a:p>
            <a:pPr>
              <a:buFontTx/>
              <a:buNone/>
            </a:pP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smtClean="0">
                <a:solidFill>
                  <a:schemeClr val="tx1"/>
                </a:solidFill>
              </a:rPr>
              <a:t>d) Mix </a:t>
            </a:r>
            <a:r>
              <a:rPr lang="en-US" sz="3200" b="1" dirty="0">
                <a:solidFill>
                  <a:schemeClr val="tx1"/>
                </a:solidFill>
              </a:rPr>
              <a:t>Columns</a:t>
            </a:r>
          </a:p>
        </p:txBody>
      </p:sp>
      <p:pic>
        <p:nvPicPr>
          <p:cNvPr id="18434" name="Picture 2"/>
          <p:cNvPicPr>
            <a:picLocks noChangeAspect="1" noChangeArrowheads="1"/>
          </p:cNvPicPr>
          <p:nvPr/>
        </p:nvPicPr>
        <p:blipFill>
          <a:blip r:embed="rId3" cstate="print"/>
          <a:srcRect/>
          <a:stretch>
            <a:fillRect/>
          </a:stretch>
        </p:blipFill>
        <p:spPr bwMode="auto">
          <a:xfrm>
            <a:off x="992188" y="1554163"/>
            <a:ext cx="7162800" cy="37465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AU" sz="3200" b="1" dirty="0" smtClean="0">
                <a:solidFill>
                  <a:schemeClr val="tx1"/>
                </a:solidFill>
              </a:rPr>
              <a:t>d) Mix </a:t>
            </a:r>
            <a:r>
              <a:rPr lang="en-AU" sz="3200" b="1" dirty="0">
                <a:solidFill>
                  <a:schemeClr val="tx1"/>
                </a:solidFill>
              </a:rPr>
              <a:t>Columns Example</a:t>
            </a:r>
          </a:p>
        </p:txBody>
      </p:sp>
      <p:pic>
        <p:nvPicPr>
          <p:cNvPr id="19458" name="Picture 2"/>
          <p:cNvPicPr>
            <a:picLocks noChangeAspect="1" noChangeArrowheads="1"/>
          </p:cNvPicPr>
          <p:nvPr/>
        </p:nvPicPr>
        <p:blipFill>
          <a:blip r:embed="rId3" cstate="print"/>
          <a:srcRect/>
          <a:stretch>
            <a:fillRect/>
          </a:stretch>
        </p:blipFill>
        <p:spPr bwMode="auto">
          <a:xfrm>
            <a:off x="1828800" y="1524000"/>
            <a:ext cx="5581650" cy="1714500"/>
          </a:xfrm>
          <a:prstGeom prst="rect">
            <a:avLst/>
          </a:prstGeom>
          <a:noFill/>
          <a:ln w="9525">
            <a:noFill/>
            <a:round/>
            <a:headEnd/>
            <a:tailEnd/>
          </a:ln>
          <a:effectLst/>
        </p:spPr>
      </p:pic>
      <p:pic>
        <p:nvPicPr>
          <p:cNvPr id="19459" name="Picture 3"/>
          <p:cNvPicPr>
            <a:picLocks noChangeAspect="1" noChangeArrowheads="1"/>
          </p:cNvPicPr>
          <p:nvPr/>
        </p:nvPicPr>
        <p:blipFill>
          <a:blip r:embed="rId4" cstate="print"/>
          <a:srcRect/>
          <a:stretch>
            <a:fillRect/>
          </a:stretch>
        </p:blipFill>
        <p:spPr bwMode="auto">
          <a:xfrm>
            <a:off x="914400" y="3810000"/>
            <a:ext cx="7429500" cy="21145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Key Expansion</a:t>
            </a:r>
          </a:p>
        </p:txBody>
      </p:sp>
      <p:sp>
        <p:nvSpPr>
          <p:cNvPr id="2560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takes 128-bit (16-byte) key and expands into array of </a:t>
            </a:r>
            <a:r>
              <a:rPr lang="en-US" sz="3200" dirty="0" smtClean="0">
                <a:solidFill>
                  <a:schemeClr val="tx1"/>
                </a:solidFill>
              </a:rPr>
              <a:t>44  </a:t>
            </a:r>
            <a:r>
              <a:rPr lang="en-US" sz="3200" dirty="0">
                <a:solidFill>
                  <a:schemeClr val="tx1"/>
                </a:solidFill>
              </a:rPr>
              <a:t>32-bit words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start by copying key into first 4 words</a:t>
            </a:r>
          </a:p>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then loop creating words that depend on values in previous &amp; 4 places back</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in 3 of 4 cases just XOR these together</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1</a:t>
            </a:r>
            <a:r>
              <a:rPr lang="en-US" sz="2800" baseline="30000" dirty="0">
                <a:solidFill>
                  <a:schemeClr val="tx1"/>
                </a:solidFill>
              </a:rPr>
              <a:t>st</a:t>
            </a:r>
            <a:r>
              <a:rPr lang="en-US" sz="2800" dirty="0">
                <a:solidFill>
                  <a:schemeClr val="tx1"/>
                </a:solidFill>
              </a:rPr>
              <a:t> word in 4 has rotate + S-box + XOR round constant on previous, before XOR 4</a:t>
            </a:r>
            <a:r>
              <a:rPr lang="en-US" sz="2800" baseline="30000" dirty="0">
                <a:solidFill>
                  <a:schemeClr val="tx1"/>
                </a:solidFill>
              </a:rPr>
              <a:t>th</a:t>
            </a:r>
            <a:r>
              <a:rPr lang="en-US" sz="2800" dirty="0">
                <a:solidFill>
                  <a:schemeClr val="tx1"/>
                </a:solidFill>
              </a:rPr>
              <a:t> back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Key Expansion</a:t>
            </a:r>
          </a:p>
        </p:txBody>
      </p:sp>
      <p:pic>
        <p:nvPicPr>
          <p:cNvPr id="26626" name="Picture 2"/>
          <p:cNvPicPr>
            <a:picLocks noChangeAspect="1" noChangeArrowheads="1"/>
          </p:cNvPicPr>
          <p:nvPr/>
        </p:nvPicPr>
        <p:blipFill>
          <a:blip r:embed="rId3" cstate="print"/>
          <a:srcRect/>
          <a:stretch>
            <a:fillRect/>
          </a:stretch>
        </p:blipFill>
        <p:spPr bwMode="auto">
          <a:xfrm>
            <a:off x="2743200" y="1752600"/>
            <a:ext cx="3667125" cy="424815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Key Expansion Rationale</a:t>
            </a:r>
          </a:p>
        </p:txBody>
      </p:sp>
      <p:sp>
        <p:nvSpPr>
          <p:cNvPr id="27650" name="Text Box 2"/>
          <p:cNvSpPr txBox="1">
            <a:spLocks noChangeArrowheads="1"/>
          </p:cNvSpPr>
          <p:nvPr/>
        </p:nvSpPr>
        <p:spPr bwMode="auto">
          <a:xfrm>
            <a:off x="457200" y="1676400"/>
            <a:ext cx="8458200" cy="4454525"/>
          </a:xfrm>
          <a:prstGeom prst="rect">
            <a:avLst/>
          </a:prstGeom>
          <a:noFill/>
          <a:ln w="9525">
            <a:noFill/>
            <a:round/>
            <a:headEnd/>
            <a:tailEnd/>
          </a:ln>
          <a:effectLst/>
        </p:spPr>
        <p:txBody>
          <a:bodyPr/>
          <a:lstStyle/>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designed to resist known attacks</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design criteria included</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knowing part key insufficient to find many more</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invertible transformation</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fast on wide range of CPU’s</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use round constants to break symmetry</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diffuse key bits into round keys</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enough non-linearity to hinder analysis</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AU" sz="2800" dirty="0">
                <a:solidFill>
                  <a:schemeClr val="tx1"/>
                </a:solidFill>
              </a:rPr>
              <a:t>simplicity of description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152400" y="304800"/>
            <a:ext cx="3429000" cy="55895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Example Key Expansion</a:t>
            </a:r>
          </a:p>
        </p:txBody>
      </p:sp>
      <p:pic>
        <p:nvPicPr>
          <p:cNvPr id="28674" name="Picture 2"/>
          <p:cNvPicPr>
            <a:picLocks noChangeAspect="1" noChangeArrowheads="1"/>
          </p:cNvPicPr>
          <p:nvPr/>
        </p:nvPicPr>
        <p:blipFill>
          <a:blip r:embed="rId3" cstate="print"/>
          <a:srcRect/>
          <a:stretch>
            <a:fillRect/>
          </a:stretch>
        </p:blipFill>
        <p:spPr bwMode="auto">
          <a:xfrm>
            <a:off x="3429000" y="107950"/>
            <a:ext cx="5486400" cy="661828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1"/>
          <p:cNvSpPr txBox="1">
            <a:spLocks noChangeArrowheads="1"/>
          </p:cNvSpPr>
          <p:nvPr/>
        </p:nvSpPr>
        <p:spPr bwMode="auto">
          <a:xfrm>
            <a:off x="152400" y="304800"/>
            <a:ext cx="3429000" cy="55895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effectLst>
                  <a:outerShdw blurRad="38100" dist="38100" dir="2700000" algn="tl">
                    <a:srgbClr val="000000"/>
                  </a:outerShdw>
                </a:effectLst>
              </a:rPr>
              <a:t>AES Example Encryption</a:t>
            </a:r>
          </a:p>
        </p:txBody>
      </p:sp>
      <p:pic>
        <p:nvPicPr>
          <p:cNvPr id="29698" name="Picture 2"/>
          <p:cNvPicPr>
            <a:picLocks noChangeAspect="1" noChangeArrowheads="1"/>
          </p:cNvPicPr>
          <p:nvPr/>
        </p:nvPicPr>
        <p:blipFill>
          <a:blip r:embed="rId3" cstate="print"/>
          <a:srcRect/>
          <a:stretch>
            <a:fillRect/>
          </a:stretch>
        </p:blipFill>
        <p:spPr bwMode="auto">
          <a:xfrm>
            <a:off x="4191000" y="107950"/>
            <a:ext cx="4803775" cy="668178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152400" y="304800"/>
            <a:ext cx="3429000" cy="55895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effectLst>
                  <a:outerShdw blurRad="38100" dist="38100" dir="2700000" algn="tl">
                    <a:srgbClr val="000000"/>
                  </a:outerShdw>
                </a:effectLst>
              </a:rPr>
              <a:t>AES Example Avalanche</a:t>
            </a:r>
          </a:p>
        </p:txBody>
      </p:sp>
      <p:pic>
        <p:nvPicPr>
          <p:cNvPr id="30722" name="Picture 2"/>
          <p:cNvPicPr>
            <a:picLocks noChangeAspect="1" noChangeArrowheads="1"/>
          </p:cNvPicPr>
          <p:nvPr/>
        </p:nvPicPr>
        <p:blipFill>
          <a:blip r:embed="rId3" cstate="print"/>
          <a:srcRect/>
          <a:stretch>
            <a:fillRect/>
          </a:stretch>
        </p:blipFill>
        <p:spPr bwMode="auto">
          <a:xfrm>
            <a:off x="3733800" y="228600"/>
            <a:ext cx="5257800" cy="6388100"/>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Decryption</a:t>
            </a:r>
          </a:p>
        </p:txBody>
      </p:sp>
      <p:sp>
        <p:nvSpPr>
          <p:cNvPr id="31746"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AES decryption is not identical to encryption since steps done in reverse</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but can define an equivalent inverse cipher with steps as for encryption</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but using inverses of each step</a:t>
            </a:r>
          </a:p>
          <a:p>
            <a:pPr marL="741363" lvl="1" indent="-284163">
              <a:lnSpc>
                <a:spcPct val="90000"/>
              </a:lnSpc>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with a different key schedule</a:t>
            </a:r>
          </a:p>
          <a:p>
            <a:pPr marL="341313" indent="-341313">
              <a:lnSpc>
                <a:spcPct val="90000"/>
              </a:lnSpc>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AES Decryption</a:t>
            </a:r>
          </a:p>
        </p:txBody>
      </p:sp>
      <p:pic>
        <p:nvPicPr>
          <p:cNvPr id="32770" name="Picture 2"/>
          <p:cNvPicPr>
            <a:picLocks noChangeAspect="1" noChangeArrowheads="1"/>
          </p:cNvPicPr>
          <p:nvPr/>
        </p:nvPicPr>
        <p:blipFill>
          <a:blip r:embed="rId3" cstate="print"/>
          <a:srcRect/>
          <a:stretch>
            <a:fillRect/>
          </a:stretch>
        </p:blipFill>
        <p:spPr bwMode="auto">
          <a:xfrm>
            <a:off x="2819400" y="1447800"/>
            <a:ext cx="3390900" cy="501332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AES - key size</a:t>
            </a:r>
            <a:endParaRPr lang="en-US" dirty="0"/>
          </a:p>
        </p:txBody>
      </p:sp>
      <p:sp>
        <p:nvSpPr>
          <p:cNvPr id="8195" name="Rectangle 3"/>
          <p:cNvSpPr>
            <a:spLocks noGrp="1" noChangeArrowheads="1"/>
          </p:cNvSpPr>
          <p:nvPr>
            <p:ph type="body" idx="1"/>
          </p:nvPr>
        </p:nvSpPr>
        <p:spPr/>
        <p:txBody>
          <a:bodyPr/>
          <a:lstStyle/>
          <a:p>
            <a:r>
              <a:rPr lang="en-US" dirty="0"/>
              <a:t>Block length is limited to 128 bit</a:t>
            </a:r>
          </a:p>
          <a:p>
            <a:r>
              <a:rPr lang="en-US" dirty="0"/>
              <a:t>The key size can be independently specified to 128, 192 or 256 bits</a:t>
            </a:r>
          </a:p>
          <a:p>
            <a:pPr>
              <a:buFontTx/>
              <a:buNone/>
            </a:pPr>
            <a:endParaRPr lang="en-US" sz="2400" i="1" dirty="0"/>
          </a:p>
          <a:p>
            <a:pPr>
              <a:buFontTx/>
              <a:buNone/>
            </a:pPr>
            <a:endParaRPr lang="en-US" sz="2400" i="1" dirty="0"/>
          </a:p>
        </p:txBody>
      </p:sp>
      <p:graphicFrame>
        <p:nvGraphicFramePr>
          <p:cNvPr id="8258" name="Group 66"/>
          <p:cNvGraphicFramePr>
            <a:graphicFrameLocks noGrp="1"/>
          </p:cNvGraphicFramePr>
          <p:nvPr/>
        </p:nvGraphicFramePr>
        <p:xfrm>
          <a:off x="457200" y="3733800"/>
          <a:ext cx="8382000" cy="1847850"/>
        </p:xfrm>
        <a:graphic>
          <a:graphicData uri="http://schemas.openxmlformats.org/drawingml/2006/table">
            <a:tbl>
              <a:tblPr/>
              <a:tblGrid>
                <a:gridCol w="4230688">
                  <a:extLst>
                    <a:ext uri="{9D8B030D-6E8A-4147-A177-3AD203B41FA5}">
                      <a16:colId xmlns:a16="http://schemas.microsoft.com/office/drawing/2014/main" val="20000"/>
                    </a:ext>
                  </a:extLst>
                </a:gridCol>
                <a:gridCol w="1335087">
                  <a:extLst>
                    <a:ext uri="{9D8B030D-6E8A-4147-A177-3AD203B41FA5}">
                      <a16:colId xmlns:a16="http://schemas.microsoft.com/office/drawing/2014/main" val="20001"/>
                    </a:ext>
                  </a:extLst>
                </a:gridCol>
                <a:gridCol w="1408113">
                  <a:extLst>
                    <a:ext uri="{9D8B030D-6E8A-4147-A177-3AD203B41FA5}">
                      <a16:colId xmlns:a16="http://schemas.microsoft.com/office/drawing/2014/main" val="20002"/>
                    </a:ext>
                  </a:extLst>
                </a:gridCol>
                <a:gridCol w="1408112">
                  <a:extLst>
                    <a:ext uri="{9D8B030D-6E8A-4147-A177-3AD203B41FA5}">
                      <a16:colId xmlns:a16="http://schemas.microsoft.com/office/drawing/2014/main" val="20003"/>
                    </a:ext>
                  </a:extLst>
                </a:gridCol>
              </a:tblGrid>
              <a:tr h="180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Key size (words/bytes/bits)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4/16/128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6/24/192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8/32/256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Number of rounds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Expanded key size (words/byte)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44/176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52/208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60/240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457200" y="277813"/>
            <a:ext cx="8229600" cy="1139825"/>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dirty="0">
                <a:solidFill>
                  <a:schemeClr val="tx1"/>
                </a:solidFill>
              </a:rPr>
              <a:t>Summary</a:t>
            </a:r>
          </a:p>
        </p:txBody>
      </p:sp>
      <p:sp>
        <p:nvSpPr>
          <p:cNvPr id="35842" name="Text Box 2"/>
          <p:cNvSpPr txBox="1">
            <a:spLocks noChangeArrowheads="1"/>
          </p:cNvSpPr>
          <p:nvPr/>
        </p:nvSpPr>
        <p:spPr bwMode="auto">
          <a:xfrm>
            <a:off x="457200" y="1676400"/>
            <a:ext cx="8229600" cy="4454525"/>
          </a:xfrm>
          <a:prstGeom prst="rect">
            <a:avLst/>
          </a:prstGeom>
          <a:noFill/>
          <a:ln w="9525">
            <a:noFill/>
            <a:round/>
            <a:headEnd/>
            <a:tailEnd/>
          </a:ln>
          <a:effectLst/>
        </p:spPr>
        <p:txBody>
          <a:bodyPr/>
          <a:lstStyle/>
          <a:p>
            <a:pPr marL="341313" indent="-341313">
              <a:spcBef>
                <a:spcPts val="800"/>
              </a:spcBef>
              <a:buClr>
                <a:srgbClr val="5FAFFF"/>
              </a:buClr>
              <a:buSzPct val="8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3200" dirty="0">
                <a:solidFill>
                  <a:schemeClr val="tx1"/>
                </a:solidFill>
              </a:rPr>
              <a:t>have considered:</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the AES selection process</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the details of </a:t>
            </a:r>
            <a:r>
              <a:rPr lang="en-US" sz="2800" dirty="0" err="1">
                <a:solidFill>
                  <a:schemeClr val="tx1"/>
                </a:solidFill>
              </a:rPr>
              <a:t>Rijndael</a:t>
            </a:r>
            <a:r>
              <a:rPr lang="en-US" sz="2800" dirty="0">
                <a:solidFill>
                  <a:schemeClr val="tx1"/>
                </a:solidFill>
              </a:rPr>
              <a:t> – the AES cipher</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looked at the steps in each round</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the key expansion</a:t>
            </a:r>
          </a:p>
          <a:p>
            <a:pPr marL="741363" lvl="1" indent="-284163">
              <a:spcBef>
                <a:spcPts val="700"/>
              </a:spcBef>
              <a:buClr>
                <a:srgbClr val="D9D9FF"/>
              </a:buClr>
              <a:buSzPct val="5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a:solidFill>
                  <a:schemeClr val="tx1"/>
                </a:solidFill>
              </a:rPr>
              <a:t>implementation aspects</a:t>
            </a:r>
          </a:p>
          <a:p>
            <a:pPr marL="741363" lvl="1" indent="-284163">
              <a:spcBef>
                <a:spcPts val="7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tx1"/>
              </a:solidFill>
            </a:endParaRPr>
          </a:p>
          <a:p>
            <a:pPr marL="741363" lvl="1" indent="-284163">
              <a:spcBef>
                <a:spcPts val="700"/>
              </a:spcBef>
              <a:buClr>
                <a:srgbClr val="D9D9FF"/>
              </a:buClr>
              <a:buSzPct val="5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The AES Cipher</a:t>
            </a:r>
          </a:p>
        </p:txBody>
      </p:sp>
      <p:sp>
        <p:nvSpPr>
          <p:cNvPr id="19459" name="Rectangle 3"/>
          <p:cNvSpPr>
            <a:spLocks noGrp="1" noChangeArrowheads="1"/>
          </p:cNvSpPr>
          <p:nvPr>
            <p:ph type="body" idx="1"/>
          </p:nvPr>
        </p:nvSpPr>
        <p:spPr/>
        <p:txBody>
          <a:bodyPr/>
          <a:lstStyle/>
          <a:p>
            <a:r>
              <a:rPr lang="en-US" dirty="0"/>
              <a:t>Number of rounds, Nr, depends on key size</a:t>
            </a:r>
          </a:p>
          <a:p>
            <a:r>
              <a:rPr lang="en-US" dirty="0"/>
              <a:t>Each round is a repetition of functions that perform a transformation over State array</a:t>
            </a:r>
          </a:p>
          <a:p>
            <a:r>
              <a:rPr lang="en-US" dirty="0"/>
              <a:t>Consists of 4 main functions: one permutation and three substitutions</a:t>
            </a:r>
          </a:p>
          <a:p>
            <a:pPr marL="457200" indent="-457200">
              <a:buFont typeface="+mj-lt"/>
              <a:buAutoNum type="alphaLcParenR"/>
            </a:pPr>
            <a:r>
              <a:rPr lang="en-US" sz="2400" i="1" dirty="0">
                <a:solidFill>
                  <a:srgbClr val="C00000"/>
                </a:solidFill>
              </a:rPr>
              <a:t>Add </a:t>
            </a:r>
            <a:r>
              <a:rPr lang="en-US" sz="2400" i="1" dirty="0" smtClean="0">
                <a:solidFill>
                  <a:srgbClr val="C00000"/>
                </a:solidFill>
              </a:rPr>
              <a:t>round </a:t>
            </a:r>
            <a:r>
              <a:rPr lang="en-US" sz="2400" i="1" dirty="0">
                <a:solidFill>
                  <a:srgbClr val="C00000"/>
                </a:solidFill>
              </a:rPr>
              <a:t>key</a:t>
            </a:r>
          </a:p>
          <a:p>
            <a:pPr marL="457200" indent="-457200">
              <a:buFont typeface="+mj-lt"/>
              <a:buAutoNum type="alphaLcParenR"/>
            </a:pPr>
            <a:r>
              <a:rPr lang="en-US" sz="2400" i="1" dirty="0" smtClean="0">
                <a:solidFill>
                  <a:srgbClr val="C00000"/>
                </a:solidFill>
              </a:rPr>
              <a:t>Substitute bytes </a:t>
            </a:r>
          </a:p>
          <a:p>
            <a:pPr marL="457200" indent="-457200">
              <a:buFont typeface="+mj-lt"/>
              <a:buAutoNum type="alphaLcParenR"/>
            </a:pPr>
            <a:r>
              <a:rPr lang="en-US" sz="2400" i="1" dirty="0" smtClean="0">
                <a:solidFill>
                  <a:srgbClr val="C00000"/>
                </a:solidFill>
              </a:rPr>
              <a:t>Shift rows </a:t>
            </a:r>
          </a:p>
          <a:p>
            <a:pPr marL="457200" indent="-457200">
              <a:buFont typeface="+mj-lt"/>
              <a:buAutoNum type="alphaLcParenR"/>
            </a:pPr>
            <a:r>
              <a:rPr lang="en-US" sz="2400" i="1" dirty="0" smtClean="0">
                <a:solidFill>
                  <a:srgbClr val="C00000"/>
                </a:solidFill>
              </a:rPr>
              <a:t>Mix columns </a:t>
            </a:r>
          </a:p>
          <a:p>
            <a:pPr>
              <a:buFontTx/>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AES Cipher</a:t>
            </a:r>
            <a:endParaRPr lang="en-GB" dirty="0"/>
          </a:p>
        </p:txBody>
      </p:sp>
      <p:sp>
        <p:nvSpPr>
          <p:cNvPr id="70" name="Content Placeholder 69"/>
          <p:cNvSpPr>
            <a:spLocks noGrp="1"/>
          </p:cNvSpPr>
          <p:nvPr>
            <p:ph idx="1"/>
          </p:nvPr>
        </p:nvSpPr>
        <p:spPr/>
        <p:txBody>
          <a:bodyPr/>
          <a:lstStyle/>
          <a:p>
            <a:pPr marL="514350" indent="-514350">
              <a:buFont typeface="+mj-lt"/>
              <a:buAutoNum type="arabicPeriod"/>
            </a:pPr>
            <a:r>
              <a:rPr lang="en-GB" sz="1800" dirty="0" smtClean="0">
                <a:solidFill>
                  <a:schemeClr val="accent2"/>
                </a:solidFill>
              </a:rPr>
              <a:t>Key expansion (generation)</a:t>
            </a:r>
          </a:p>
          <a:p>
            <a:pPr marL="514350" indent="-514350">
              <a:buFont typeface="+mj-lt"/>
              <a:buAutoNum type="arabicPeriod"/>
            </a:pPr>
            <a:r>
              <a:rPr lang="en-GB" sz="1800" dirty="0" smtClean="0"/>
              <a:t>Initial round</a:t>
            </a:r>
          </a:p>
          <a:p>
            <a:pPr marL="400050" lvl="1" indent="0">
              <a:buNone/>
            </a:pPr>
            <a:r>
              <a:rPr lang="en-GB" sz="1800" dirty="0" smtClean="0"/>
              <a:t>2.1 </a:t>
            </a:r>
            <a:r>
              <a:rPr lang="en-GB" sz="1800" dirty="0" err="1" smtClean="0"/>
              <a:t>AddRoundKey</a:t>
            </a:r>
            <a:r>
              <a:rPr lang="en-GB" sz="1800" dirty="0" smtClean="0"/>
              <a:t>()</a:t>
            </a:r>
          </a:p>
          <a:p>
            <a:pPr marL="514350" indent="-514350">
              <a:buFont typeface="+mj-lt"/>
              <a:buAutoNum type="arabicPeriod"/>
            </a:pPr>
            <a:r>
              <a:rPr lang="en-GB" sz="1800" dirty="0" smtClean="0">
                <a:solidFill>
                  <a:schemeClr val="accent2"/>
                </a:solidFill>
              </a:rPr>
              <a:t>Rounds</a:t>
            </a:r>
          </a:p>
          <a:p>
            <a:pPr marL="400050" lvl="1" indent="0">
              <a:buNone/>
            </a:pPr>
            <a:r>
              <a:rPr lang="en-GB" sz="1800" dirty="0" smtClean="0"/>
              <a:t>3.1 </a:t>
            </a:r>
            <a:r>
              <a:rPr lang="en-GB" sz="1800" dirty="0" err="1" smtClean="0"/>
              <a:t>SubBytes</a:t>
            </a:r>
            <a:r>
              <a:rPr lang="en-GB" sz="1800" dirty="0" smtClean="0"/>
              <a:t>()</a:t>
            </a:r>
          </a:p>
          <a:p>
            <a:pPr marL="400050" lvl="1" indent="0">
              <a:buNone/>
            </a:pPr>
            <a:r>
              <a:rPr lang="en-GB" sz="1800" dirty="0" smtClean="0"/>
              <a:t>3.2 </a:t>
            </a:r>
            <a:r>
              <a:rPr lang="en-GB" sz="1800" dirty="0" err="1" smtClean="0"/>
              <a:t>ShiftRows</a:t>
            </a:r>
            <a:r>
              <a:rPr lang="en-GB" sz="1800" dirty="0" smtClean="0"/>
              <a:t>()</a:t>
            </a:r>
          </a:p>
          <a:p>
            <a:pPr marL="400050" lvl="1" indent="0">
              <a:buNone/>
            </a:pPr>
            <a:r>
              <a:rPr lang="en-GB" sz="1800" dirty="0" smtClean="0"/>
              <a:t>3.3 </a:t>
            </a:r>
            <a:r>
              <a:rPr lang="en-GB" sz="1800" dirty="0" err="1" smtClean="0"/>
              <a:t>MixColumns</a:t>
            </a:r>
            <a:r>
              <a:rPr lang="en-GB" sz="1800" dirty="0" smtClean="0"/>
              <a:t>()</a:t>
            </a:r>
          </a:p>
          <a:p>
            <a:pPr marL="400050" lvl="1" indent="0">
              <a:buNone/>
            </a:pPr>
            <a:r>
              <a:rPr lang="en-GB" sz="1800" dirty="0" smtClean="0"/>
              <a:t>3.4 </a:t>
            </a:r>
            <a:r>
              <a:rPr lang="en-GB" sz="1800" dirty="0" err="1"/>
              <a:t>AddRoundKey</a:t>
            </a:r>
            <a:r>
              <a:rPr lang="en-GB" sz="1800" dirty="0" smtClean="0"/>
              <a:t>()</a:t>
            </a:r>
          </a:p>
          <a:p>
            <a:pPr marL="514350" indent="-514350">
              <a:buFont typeface="+mj-lt"/>
              <a:buAutoNum type="arabicPeriod"/>
            </a:pPr>
            <a:r>
              <a:rPr lang="en-GB" sz="1800" dirty="0" smtClean="0">
                <a:solidFill>
                  <a:schemeClr val="accent2"/>
                </a:solidFill>
              </a:rPr>
              <a:t>Final Round [same as rounds with no </a:t>
            </a:r>
            <a:r>
              <a:rPr lang="en-GB" sz="1800" dirty="0" err="1" smtClean="0">
                <a:solidFill>
                  <a:schemeClr val="accent2"/>
                </a:solidFill>
              </a:rPr>
              <a:t>MixColumns</a:t>
            </a:r>
            <a:r>
              <a:rPr lang="en-GB" sz="1800" dirty="0" smtClean="0">
                <a:solidFill>
                  <a:schemeClr val="accent2"/>
                </a:solidFill>
              </a:rPr>
              <a:t>()]</a:t>
            </a:r>
          </a:p>
          <a:p>
            <a:pPr marL="400050" lvl="1" indent="0">
              <a:buNone/>
            </a:pPr>
            <a:r>
              <a:rPr lang="en-GB" sz="1800" dirty="0" smtClean="0"/>
              <a:t>4.1 </a:t>
            </a:r>
            <a:r>
              <a:rPr lang="en-GB" sz="1800" dirty="0" err="1"/>
              <a:t>SubBytes</a:t>
            </a:r>
            <a:r>
              <a:rPr lang="en-GB" sz="1800" dirty="0"/>
              <a:t>()</a:t>
            </a:r>
          </a:p>
          <a:p>
            <a:pPr marL="400050" lvl="1" indent="0">
              <a:buNone/>
            </a:pPr>
            <a:r>
              <a:rPr lang="en-GB" sz="1800" dirty="0" smtClean="0"/>
              <a:t>4.2 </a:t>
            </a:r>
            <a:r>
              <a:rPr lang="en-GB" sz="1800" dirty="0" err="1"/>
              <a:t>ShiftRows</a:t>
            </a:r>
            <a:r>
              <a:rPr lang="en-GB" sz="1800" dirty="0"/>
              <a:t>()</a:t>
            </a:r>
          </a:p>
          <a:p>
            <a:pPr marL="400050" lvl="1" indent="0">
              <a:buNone/>
            </a:pPr>
            <a:r>
              <a:rPr lang="en-GB" sz="1800" dirty="0"/>
              <a:t>4</a:t>
            </a:r>
            <a:r>
              <a:rPr lang="en-GB" sz="1800" dirty="0" smtClean="0"/>
              <a:t>.4 </a:t>
            </a:r>
            <a:r>
              <a:rPr lang="en-GB" sz="1800" dirty="0" err="1"/>
              <a:t>AddRoundKey</a:t>
            </a:r>
            <a:r>
              <a:rPr lang="en-GB" sz="1800" dirty="0"/>
              <a:t>()</a:t>
            </a:r>
          </a:p>
          <a:p>
            <a:pPr marL="0" indent="0">
              <a:buNone/>
            </a:pPr>
            <a:endParaRPr lang="en-GB" sz="1800" dirty="0"/>
          </a:p>
        </p:txBody>
      </p:sp>
      <p:sp>
        <p:nvSpPr>
          <p:cNvPr id="4" name="Slide Number Placeholder 3"/>
          <p:cNvSpPr>
            <a:spLocks noGrp="1"/>
          </p:cNvSpPr>
          <p:nvPr>
            <p:ph type="sldNum" sz="quarter" idx="10"/>
          </p:nvPr>
        </p:nvSpPr>
        <p:spPr/>
        <p:txBody>
          <a:bodyPr/>
          <a:lstStyle/>
          <a:p>
            <a:pPr>
              <a:defRPr/>
            </a:pPr>
            <a:fld id="{8EA10F2D-6136-43F5-8048-B4BDEA4B1D9F}" type="slidenum">
              <a:rPr lang="en-GB" smtClean="0"/>
              <a:pPr>
                <a:defRPr/>
              </a:pPr>
              <a:t>5</a:t>
            </a:fld>
            <a:endParaRPr lang="en-GB"/>
          </a:p>
        </p:txBody>
      </p:sp>
    </p:spTree>
    <p:extLst>
      <p:ext uri="{BB962C8B-B14F-4D97-AF65-F5344CB8AC3E}">
        <p14:creationId xmlns:p14="http://schemas.microsoft.com/office/powerpoint/2010/main" val="2437200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The AES Cipher</a:t>
            </a:r>
          </a:p>
        </p:txBody>
      </p:sp>
      <p:sp>
        <p:nvSpPr>
          <p:cNvPr id="18435" name="Rectangle 3"/>
          <p:cNvSpPr>
            <a:spLocks noGrp="1" noChangeArrowheads="1"/>
          </p:cNvSpPr>
          <p:nvPr>
            <p:ph type="body" idx="1"/>
          </p:nvPr>
        </p:nvSpPr>
        <p:spPr/>
        <p:txBody>
          <a:bodyPr/>
          <a:lstStyle/>
          <a:p>
            <a:pPr marL="514350" indent="-514350">
              <a:lnSpc>
                <a:spcPct val="90000"/>
              </a:lnSpc>
              <a:buFont typeface="+mj-lt"/>
              <a:buAutoNum type="alphaLcParenR"/>
            </a:pPr>
            <a:r>
              <a:rPr lang="en-US" sz="2800" dirty="0" err="1"/>
              <a:t>AddRoundKey</a:t>
            </a:r>
            <a:r>
              <a:rPr lang="en-US" sz="2800" dirty="0"/>
              <a:t>() – round key is added to the State using XOR operation</a:t>
            </a:r>
          </a:p>
          <a:p>
            <a:pPr marL="514350" indent="-514350">
              <a:lnSpc>
                <a:spcPct val="90000"/>
              </a:lnSpc>
              <a:buFont typeface="+mj-lt"/>
              <a:buAutoNum type="alphaLcParenR"/>
            </a:pPr>
            <a:r>
              <a:rPr lang="en-US" dirty="0" err="1"/>
              <a:t>SubBytes</a:t>
            </a:r>
            <a:r>
              <a:rPr lang="en-US" dirty="0"/>
              <a:t>() – uses S-box to perform a byte-by-byte substitution of State</a:t>
            </a:r>
          </a:p>
          <a:p>
            <a:pPr marL="514350" indent="-514350">
              <a:lnSpc>
                <a:spcPct val="90000"/>
              </a:lnSpc>
              <a:buFont typeface="+mj-lt"/>
              <a:buAutoNum type="alphaLcParenR"/>
            </a:pPr>
            <a:r>
              <a:rPr lang="en-US" dirty="0" err="1"/>
              <a:t>ShiftRows</a:t>
            </a:r>
            <a:r>
              <a:rPr lang="en-US" dirty="0"/>
              <a:t>() – processes the State by cyclically shifting the last three rows of the State by different offsets</a:t>
            </a:r>
          </a:p>
          <a:p>
            <a:pPr marL="514350" indent="-514350">
              <a:lnSpc>
                <a:spcPct val="90000"/>
              </a:lnSpc>
              <a:buFont typeface="+mj-lt"/>
              <a:buAutoNum type="alphaLcParenR"/>
            </a:pPr>
            <a:r>
              <a:rPr lang="en-US" sz="2800" dirty="0" err="1" smtClean="0"/>
              <a:t>MixColumns</a:t>
            </a:r>
            <a:r>
              <a:rPr lang="en-US" sz="2800" dirty="0"/>
              <a:t>() – takes all the columns of the State and mixes their data, independently of one another, making use of arithmetic over GF(2^8</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Conceptual Diagram of AES (128 bit key) -1</a:t>
            </a:r>
            <a:endParaRPr lang="en-GB" dirty="0"/>
          </a:p>
        </p:txBody>
      </p:sp>
      <p:sp>
        <p:nvSpPr>
          <p:cNvPr id="4" name="Slide Number Placeholder 3"/>
          <p:cNvSpPr>
            <a:spLocks noGrp="1"/>
          </p:cNvSpPr>
          <p:nvPr>
            <p:ph type="sldNum" sz="quarter" idx="10"/>
          </p:nvPr>
        </p:nvSpPr>
        <p:spPr/>
        <p:txBody>
          <a:bodyPr/>
          <a:lstStyle/>
          <a:p>
            <a:pPr>
              <a:defRPr/>
            </a:pPr>
            <a:fld id="{8EA10F2D-6136-43F5-8048-B4BDEA4B1D9F}" type="slidenum">
              <a:rPr lang="en-GB" smtClean="0"/>
              <a:pPr>
                <a:defRPr/>
              </a:pPr>
              <a:t>7</a:t>
            </a:fld>
            <a:endParaRPr lang="en-GB"/>
          </a:p>
        </p:txBody>
      </p:sp>
      <p:sp>
        <p:nvSpPr>
          <p:cNvPr id="5" name="Rectangle 4"/>
          <p:cNvSpPr/>
          <p:nvPr/>
        </p:nvSpPr>
        <p:spPr bwMode="auto">
          <a:xfrm>
            <a:off x="1547664" y="1916832"/>
            <a:ext cx="5760640" cy="3744416"/>
          </a:xfrm>
          <a:prstGeom prst="rect">
            <a:avLst/>
          </a:prstGeom>
          <a:no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cxnSp>
        <p:nvCxnSpPr>
          <p:cNvPr id="9" name="Straight Arrow Connector 8"/>
          <p:cNvCxnSpPr/>
          <p:nvPr/>
        </p:nvCxnSpPr>
        <p:spPr bwMode="auto">
          <a:xfrm>
            <a:off x="381000" y="5013176"/>
            <a:ext cx="116666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p:nvPr/>
        </p:nvCxnSpPr>
        <p:spPr bwMode="auto">
          <a:xfrm>
            <a:off x="381000" y="3356992"/>
            <a:ext cx="116666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p:nvPr/>
        </p:nvCxnSpPr>
        <p:spPr bwMode="auto">
          <a:xfrm>
            <a:off x="7308304" y="3320988"/>
            <a:ext cx="116666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11"/>
          <p:cNvSpPr/>
          <p:nvPr/>
        </p:nvSpPr>
        <p:spPr bwMode="auto">
          <a:xfrm>
            <a:off x="1835696" y="2780928"/>
            <a:ext cx="936104" cy="1080120"/>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Times New Roman"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lang="en-GB" dirty="0">
                <a:solidFill>
                  <a:schemeClr val="tx1"/>
                </a:solidFill>
                <a:latin typeface="Times New Roman" pitchFamily="18" charset="0"/>
              </a:rPr>
              <a:t> </a:t>
            </a:r>
            <a:r>
              <a:rPr kumimoji="0" lang="en-GB" sz="2400" b="0" i="0" u="none" strike="noStrike" cap="none" normalizeH="0" baseline="0" dirty="0" smtClean="0">
                <a:ln>
                  <a:noFill/>
                </a:ln>
                <a:solidFill>
                  <a:schemeClr val="tx1"/>
                </a:solidFill>
                <a:effectLst/>
                <a:latin typeface="Times New Roman" pitchFamily="18" charset="0"/>
              </a:rPr>
              <a:t>XOR</a:t>
            </a: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1907704" y="4725144"/>
            <a:ext cx="1152128" cy="648072"/>
          </a:xfrm>
          <a:prstGeom prst="rect">
            <a:avLst/>
          </a:prstGeom>
          <a:solidFill>
            <a:schemeClr val="accent4">
              <a:lumMod val="60000"/>
              <a:lumOff val="4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Key Expansion</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3779912" y="2780928"/>
            <a:ext cx="360040" cy="108012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4355976" y="2780928"/>
            <a:ext cx="360040" cy="108012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4932040" y="2780928"/>
            <a:ext cx="360040" cy="108012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5508104" y="2780928"/>
            <a:ext cx="360040" cy="108012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156176" y="2780928"/>
            <a:ext cx="360040" cy="108012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19" name="Right Brace 18"/>
          <p:cNvSpPr/>
          <p:nvPr/>
        </p:nvSpPr>
        <p:spPr bwMode="auto">
          <a:xfrm rot="16200000">
            <a:off x="4914038" y="1153722"/>
            <a:ext cx="468052" cy="2736304"/>
          </a:xfrm>
          <a:prstGeom prst="rightBrac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cxnSp>
        <p:nvCxnSpPr>
          <p:cNvPr id="21" name="Straight Arrow Connector 20"/>
          <p:cNvCxnSpPr>
            <a:stCxn id="13" idx="0"/>
            <a:endCxn id="12" idx="2"/>
          </p:cNvCxnSpPr>
          <p:nvPr/>
        </p:nvCxnSpPr>
        <p:spPr bwMode="auto">
          <a:xfrm flipH="1" flipV="1">
            <a:off x="2303748" y="3861048"/>
            <a:ext cx="180020" cy="8640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stCxn id="13" idx="0"/>
            <a:endCxn id="14" idx="2"/>
          </p:cNvCxnSpPr>
          <p:nvPr/>
        </p:nvCxnSpPr>
        <p:spPr bwMode="auto">
          <a:xfrm flipV="1">
            <a:off x="2483768" y="3861048"/>
            <a:ext cx="1476164" cy="8640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p:cNvCxnSpPr>
            <a:stCxn id="13" idx="0"/>
            <a:endCxn id="15" idx="2"/>
          </p:cNvCxnSpPr>
          <p:nvPr/>
        </p:nvCxnSpPr>
        <p:spPr bwMode="auto">
          <a:xfrm flipV="1">
            <a:off x="2483768" y="3861048"/>
            <a:ext cx="2052228" cy="8640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Arrow Connector 26"/>
          <p:cNvCxnSpPr>
            <a:stCxn id="13" idx="0"/>
            <a:endCxn id="16" idx="2"/>
          </p:cNvCxnSpPr>
          <p:nvPr/>
        </p:nvCxnSpPr>
        <p:spPr bwMode="auto">
          <a:xfrm flipV="1">
            <a:off x="2483768" y="3861048"/>
            <a:ext cx="2628292" cy="8640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a:stCxn id="13" idx="0"/>
            <a:endCxn id="17" idx="2"/>
          </p:cNvCxnSpPr>
          <p:nvPr/>
        </p:nvCxnSpPr>
        <p:spPr bwMode="auto">
          <a:xfrm flipV="1">
            <a:off x="2483768" y="3861048"/>
            <a:ext cx="3204356" cy="8640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p:cNvCxnSpPr>
            <a:stCxn id="13" idx="0"/>
            <a:endCxn id="18" idx="2"/>
          </p:cNvCxnSpPr>
          <p:nvPr/>
        </p:nvCxnSpPr>
        <p:spPr bwMode="auto">
          <a:xfrm flipV="1">
            <a:off x="2483768" y="3861048"/>
            <a:ext cx="3852428" cy="864096"/>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p:cNvCxnSpPr/>
          <p:nvPr/>
        </p:nvCxnSpPr>
        <p:spPr bwMode="auto">
          <a:xfrm>
            <a:off x="741040" y="5013176"/>
            <a:ext cx="116666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p:cNvCxnSpPr>
            <a:stCxn id="12" idx="3"/>
            <a:endCxn id="14" idx="1"/>
          </p:cNvCxnSpPr>
          <p:nvPr/>
        </p:nvCxnSpPr>
        <p:spPr bwMode="auto">
          <a:xfrm>
            <a:off x="2771800" y="3320988"/>
            <a:ext cx="1008112"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a:stCxn id="14" idx="3"/>
            <a:endCxn id="15" idx="1"/>
          </p:cNvCxnSpPr>
          <p:nvPr/>
        </p:nvCxnSpPr>
        <p:spPr bwMode="auto">
          <a:xfrm>
            <a:off x="4139952" y="3320988"/>
            <a:ext cx="21602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a:stCxn id="15" idx="3"/>
            <a:endCxn id="16" idx="1"/>
          </p:cNvCxnSpPr>
          <p:nvPr/>
        </p:nvCxnSpPr>
        <p:spPr bwMode="auto">
          <a:xfrm>
            <a:off x="4716016" y="3320988"/>
            <a:ext cx="21602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5879420" y="3356992"/>
            <a:ext cx="265481"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a:stCxn id="16" idx="3"/>
            <a:endCxn id="17" idx="1"/>
          </p:cNvCxnSpPr>
          <p:nvPr/>
        </p:nvCxnSpPr>
        <p:spPr bwMode="auto">
          <a:xfrm>
            <a:off x="5292080" y="3320988"/>
            <a:ext cx="216024" cy="0"/>
          </a:xfrm>
          <a:prstGeom prst="straightConnector1">
            <a:avLst/>
          </a:prstGeom>
          <a:solidFill>
            <a:schemeClr val="accent1"/>
          </a:solidFill>
          <a:ln w="12700" cap="flat" cmpd="sng" algn="ctr">
            <a:solidFill>
              <a:schemeClr val="tx1"/>
            </a:solidFill>
            <a:prstDash val="lg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a:off x="669032" y="3356992"/>
            <a:ext cx="116666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241629" y="2786608"/>
            <a:ext cx="1382688" cy="584775"/>
          </a:xfrm>
          <a:prstGeom prst="rect">
            <a:avLst/>
          </a:prstGeom>
          <a:noFill/>
        </p:spPr>
        <p:txBody>
          <a:bodyPr wrap="square" rtlCol="0">
            <a:spAutoFit/>
          </a:bodyPr>
          <a:lstStyle/>
          <a:p>
            <a:pPr algn="ctr"/>
            <a:r>
              <a:rPr lang="en-GB" sz="1600" dirty="0" smtClean="0">
                <a:solidFill>
                  <a:schemeClr val="tx1"/>
                </a:solidFill>
              </a:rPr>
              <a:t>128 bit block plain text</a:t>
            </a:r>
            <a:endParaRPr lang="en-GB" sz="1600" dirty="0">
              <a:solidFill>
                <a:schemeClr val="tx1"/>
              </a:solidFill>
            </a:endParaRPr>
          </a:p>
        </p:txBody>
      </p:sp>
      <p:sp>
        <p:nvSpPr>
          <p:cNvPr id="51" name="TextBox 50"/>
          <p:cNvSpPr txBox="1"/>
          <p:nvPr/>
        </p:nvSpPr>
        <p:spPr>
          <a:xfrm>
            <a:off x="7231651" y="2708920"/>
            <a:ext cx="1382688" cy="584775"/>
          </a:xfrm>
          <a:prstGeom prst="rect">
            <a:avLst/>
          </a:prstGeom>
          <a:noFill/>
        </p:spPr>
        <p:txBody>
          <a:bodyPr wrap="square" rtlCol="0">
            <a:spAutoFit/>
          </a:bodyPr>
          <a:lstStyle/>
          <a:p>
            <a:pPr algn="ctr"/>
            <a:r>
              <a:rPr lang="en-GB" sz="1600" dirty="0" smtClean="0">
                <a:solidFill>
                  <a:schemeClr val="tx1"/>
                </a:solidFill>
              </a:rPr>
              <a:t>128 bit block cipher text</a:t>
            </a:r>
            <a:endParaRPr lang="en-GB" sz="1600" dirty="0">
              <a:solidFill>
                <a:schemeClr val="tx1"/>
              </a:solidFill>
            </a:endParaRPr>
          </a:p>
        </p:txBody>
      </p:sp>
      <p:sp>
        <p:nvSpPr>
          <p:cNvPr id="52" name="TextBox 51"/>
          <p:cNvSpPr txBox="1"/>
          <p:nvPr/>
        </p:nvSpPr>
        <p:spPr>
          <a:xfrm>
            <a:off x="164976" y="4653136"/>
            <a:ext cx="1382688" cy="338554"/>
          </a:xfrm>
          <a:prstGeom prst="rect">
            <a:avLst/>
          </a:prstGeom>
          <a:noFill/>
        </p:spPr>
        <p:txBody>
          <a:bodyPr wrap="square" rtlCol="0">
            <a:spAutoFit/>
          </a:bodyPr>
          <a:lstStyle/>
          <a:p>
            <a:pPr algn="ctr"/>
            <a:r>
              <a:rPr lang="en-GB" sz="1600" dirty="0" smtClean="0">
                <a:solidFill>
                  <a:schemeClr val="tx1"/>
                </a:solidFill>
              </a:rPr>
              <a:t>128 bit key</a:t>
            </a:r>
            <a:endParaRPr lang="en-GB" sz="1600" dirty="0">
              <a:solidFill>
                <a:schemeClr val="tx1"/>
              </a:solidFill>
            </a:endParaRPr>
          </a:p>
        </p:txBody>
      </p:sp>
      <p:sp>
        <p:nvSpPr>
          <p:cNvPr id="53" name="TextBox 52"/>
          <p:cNvSpPr txBox="1"/>
          <p:nvPr/>
        </p:nvSpPr>
        <p:spPr>
          <a:xfrm>
            <a:off x="2039733" y="4104134"/>
            <a:ext cx="444035" cy="338554"/>
          </a:xfrm>
          <a:prstGeom prst="rect">
            <a:avLst/>
          </a:prstGeom>
          <a:noFill/>
        </p:spPr>
        <p:txBody>
          <a:bodyPr wrap="square" rtlCol="0">
            <a:spAutoFit/>
          </a:bodyPr>
          <a:lstStyle/>
          <a:p>
            <a:pPr algn="ctr"/>
            <a:r>
              <a:rPr lang="en-GB" sz="1600" dirty="0">
                <a:solidFill>
                  <a:schemeClr val="tx1"/>
                </a:solidFill>
              </a:rPr>
              <a:t>K</a:t>
            </a:r>
            <a:r>
              <a:rPr lang="en-GB" sz="1600" baseline="-25000" dirty="0" smtClean="0">
                <a:solidFill>
                  <a:schemeClr val="tx1"/>
                </a:solidFill>
              </a:rPr>
              <a:t>0</a:t>
            </a:r>
            <a:endParaRPr lang="en-GB" sz="1600" baseline="-25000" dirty="0">
              <a:solidFill>
                <a:schemeClr val="tx1"/>
              </a:solidFill>
            </a:endParaRPr>
          </a:p>
        </p:txBody>
      </p:sp>
      <p:sp>
        <p:nvSpPr>
          <p:cNvPr id="54" name="TextBox 53"/>
          <p:cNvSpPr txBox="1"/>
          <p:nvPr/>
        </p:nvSpPr>
        <p:spPr>
          <a:xfrm>
            <a:off x="2808222" y="4062555"/>
            <a:ext cx="444035" cy="338554"/>
          </a:xfrm>
          <a:prstGeom prst="rect">
            <a:avLst/>
          </a:prstGeom>
          <a:noFill/>
        </p:spPr>
        <p:txBody>
          <a:bodyPr wrap="square" rtlCol="0">
            <a:spAutoFit/>
          </a:bodyPr>
          <a:lstStyle/>
          <a:p>
            <a:pPr algn="ctr"/>
            <a:r>
              <a:rPr lang="en-GB" sz="1600" dirty="0" smtClean="0">
                <a:solidFill>
                  <a:schemeClr val="tx1"/>
                </a:solidFill>
              </a:rPr>
              <a:t>K</a:t>
            </a:r>
            <a:r>
              <a:rPr lang="en-GB" sz="1600" baseline="-25000" dirty="0">
                <a:solidFill>
                  <a:schemeClr val="tx1"/>
                </a:solidFill>
              </a:rPr>
              <a:t>1</a:t>
            </a:r>
          </a:p>
        </p:txBody>
      </p:sp>
      <p:sp>
        <p:nvSpPr>
          <p:cNvPr id="55" name="TextBox 54"/>
          <p:cNvSpPr txBox="1"/>
          <p:nvPr/>
        </p:nvSpPr>
        <p:spPr>
          <a:xfrm>
            <a:off x="5597926" y="3947247"/>
            <a:ext cx="444035" cy="338554"/>
          </a:xfrm>
          <a:prstGeom prst="rect">
            <a:avLst/>
          </a:prstGeom>
          <a:noFill/>
        </p:spPr>
        <p:txBody>
          <a:bodyPr wrap="square" rtlCol="0">
            <a:spAutoFit/>
          </a:bodyPr>
          <a:lstStyle/>
          <a:p>
            <a:pPr algn="ctr"/>
            <a:r>
              <a:rPr lang="en-GB" sz="1600" dirty="0" err="1" smtClean="0">
                <a:solidFill>
                  <a:schemeClr val="tx1"/>
                </a:solidFill>
              </a:rPr>
              <a:t>K</a:t>
            </a:r>
            <a:r>
              <a:rPr lang="en-GB" sz="1600" baseline="-25000" dirty="0" err="1" smtClean="0">
                <a:solidFill>
                  <a:schemeClr val="tx1"/>
                </a:solidFill>
              </a:rPr>
              <a:t>n</a:t>
            </a:r>
            <a:endParaRPr lang="en-GB" sz="1600" baseline="-25000" dirty="0">
              <a:solidFill>
                <a:schemeClr val="tx1"/>
              </a:solidFill>
            </a:endParaRPr>
          </a:p>
        </p:txBody>
      </p:sp>
      <p:sp>
        <p:nvSpPr>
          <p:cNvPr id="56" name="TextBox 55"/>
          <p:cNvSpPr txBox="1"/>
          <p:nvPr/>
        </p:nvSpPr>
        <p:spPr>
          <a:xfrm>
            <a:off x="4371450" y="2000481"/>
            <a:ext cx="1496694" cy="338554"/>
          </a:xfrm>
          <a:prstGeom prst="rect">
            <a:avLst/>
          </a:prstGeom>
          <a:noFill/>
        </p:spPr>
        <p:txBody>
          <a:bodyPr wrap="square" rtlCol="0">
            <a:spAutoFit/>
          </a:bodyPr>
          <a:lstStyle/>
          <a:p>
            <a:pPr algn="ctr"/>
            <a:r>
              <a:rPr lang="en-GB" sz="1600" b="1" dirty="0" smtClean="0">
                <a:solidFill>
                  <a:schemeClr val="tx1"/>
                </a:solidFill>
              </a:rPr>
              <a:t>10 Rounds </a:t>
            </a:r>
            <a:endParaRPr lang="en-GB" sz="1600" b="1" dirty="0">
              <a:solidFill>
                <a:schemeClr val="tx1"/>
              </a:solidFill>
            </a:endParaRPr>
          </a:p>
        </p:txBody>
      </p:sp>
      <p:cxnSp>
        <p:nvCxnSpPr>
          <p:cNvPr id="58" name="Straight Arrow Connector 57"/>
          <p:cNvCxnSpPr>
            <a:stCxn id="18" idx="3"/>
          </p:cNvCxnSpPr>
          <p:nvPr/>
        </p:nvCxnSpPr>
        <p:spPr bwMode="auto">
          <a:xfrm>
            <a:off x="6516216" y="3320988"/>
            <a:ext cx="79208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Oval 59"/>
          <p:cNvSpPr/>
          <p:nvPr/>
        </p:nvSpPr>
        <p:spPr bwMode="auto">
          <a:xfrm>
            <a:off x="1766082" y="4546725"/>
            <a:ext cx="388776" cy="353144"/>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1</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61" name="Oval 60"/>
          <p:cNvSpPr/>
          <p:nvPr/>
        </p:nvSpPr>
        <p:spPr bwMode="auto">
          <a:xfrm>
            <a:off x="1713316" y="2547703"/>
            <a:ext cx="388776" cy="353144"/>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2</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62" name="Oval 61"/>
          <p:cNvSpPr/>
          <p:nvPr/>
        </p:nvSpPr>
        <p:spPr bwMode="auto">
          <a:xfrm>
            <a:off x="4615272" y="2265766"/>
            <a:ext cx="388776" cy="353144"/>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3</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63" name="Oval 62"/>
          <p:cNvSpPr/>
          <p:nvPr/>
        </p:nvSpPr>
        <p:spPr bwMode="auto">
          <a:xfrm>
            <a:off x="6144901" y="2849357"/>
            <a:ext cx="388776" cy="353144"/>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4</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64" name="Right Brace 63"/>
          <p:cNvSpPr/>
          <p:nvPr/>
        </p:nvSpPr>
        <p:spPr bwMode="auto">
          <a:xfrm rot="16200000">
            <a:off x="4693213" y="1623829"/>
            <a:ext cx="236902" cy="2135511"/>
          </a:xfrm>
          <a:prstGeom prst="rightBrace">
            <a:avLst/>
          </a:prstGeom>
          <a:solidFill>
            <a:schemeClr val="accent2">
              <a:lumMod val="40000"/>
              <a:lumOff val="6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sp>
        <p:nvSpPr>
          <p:cNvPr id="68" name="TextBox 67"/>
          <p:cNvSpPr txBox="1"/>
          <p:nvPr/>
        </p:nvSpPr>
        <p:spPr>
          <a:xfrm>
            <a:off x="3518853" y="1553250"/>
            <a:ext cx="1496694" cy="338554"/>
          </a:xfrm>
          <a:prstGeom prst="rect">
            <a:avLst/>
          </a:prstGeom>
          <a:noFill/>
        </p:spPr>
        <p:txBody>
          <a:bodyPr wrap="square" rtlCol="0">
            <a:spAutoFit/>
          </a:bodyPr>
          <a:lstStyle/>
          <a:p>
            <a:pPr algn="ctr"/>
            <a:r>
              <a:rPr lang="en-GB" sz="1600" b="1" dirty="0" smtClean="0">
                <a:solidFill>
                  <a:schemeClr val="tx1"/>
                </a:solidFill>
              </a:rPr>
              <a:t>AES</a:t>
            </a:r>
            <a:endParaRPr lang="en-GB" sz="1600" b="1" dirty="0">
              <a:solidFill>
                <a:schemeClr val="tx1"/>
              </a:solidFill>
            </a:endParaRPr>
          </a:p>
        </p:txBody>
      </p:sp>
    </p:spTree>
    <p:extLst>
      <p:ext uri="{BB962C8B-B14F-4D97-AF65-F5344CB8AC3E}">
        <p14:creationId xmlns:p14="http://schemas.microsoft.com/office/powerpoint/2010/main" val="1009063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Conceptual Diagram of AES (128 bit key) - 2</a:t>
            </a:r>
            <a:endParaRPr lang="en-GB" dirty="0"/>
          </a:p>
        </p:txBody>
      </p:sp>
      <p:sp>
        <p:nvSpPr>
          <p:cNvPr id="4" name="Slide Number Placeholder 3"/>
          <p:cNvSpPr>
            <a:spLocks noGrp="1"/>
          </p:cNvSpPr>
          <p:nvPr>
            <p:ph type="sldNum" sz="quarter" idx="10"/>
          </p:nvPr>
        </p:nvSpPr>
        <p:spPr/>
        <p:txBody>
          <a:bodyPr/>
          <a:lstStyle/>
          <a:p>
            <a:pPr>
              <a:defRPr/>
            </a:pPr>
            <a:fld id="{8EA10F2D-6136-43F5-8048-B4BDEA4B1D9F}" type="slidenum">
              <a:rPr lang="en-GB" smtClean="0"/>
              <a:pPr>
                <a:defRPr/>
              </a:pPr>
              <a:t>8</a:t>
            </a:fld>
            <a:endParaRPr lang="en-GB"/>
          </a:p>
        </p:txBody>
      </p:sp>
      <p:sp>
        <p:nvSpPr>
          <p:cNvPr id="5" name="Rectangle 4"/>
          <p:cNvSpPr/>
          <p:nvPr/>
        </p:nvSpPr>
        <p:spPr bwMode="auto">
          <a:xfrm>
            <a:off x="1547664" y="1916832"/>
            <a:ext cx="5760640" cy="3744416"/>
          </a:xfrm>
          <a:prstGeom prst="rect">
            <a:avLst/>
          </a:prstGeom>
          <a:noFill/>
          <a:ln w="190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imes New Roman" pitchFamily="18" charset="0"/>
            </a:endParaRPr>
          </a:p>
        </p:txBody>
      </p:sp>
      <p:cxnSp>
        <p:nvCxnSpPr>
          <p:cNvPr id="9" name="Straight Arrow Connector 8"/>
          <p:cNvCxnSpPr/>
          <p:nvPr/>
        </p:nvCxnSpPr>
        <p:spPr bwMode="auto">
          <a:xfrm>
            <a:off x="381000" y="5013176"/>
            <a:ext cx="116666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p:cNvCxnSpPr>
            <a:endCxn id="14" idx="1"/>
          </p:cNvCxnSpPr>
          <p:nvPr/>
        </p:nvCxnSpPr>
        <p:spPr bwMode="auto">
          <a:xfrm>
            <a:off x="583692" y="3316807"/>
            <a:ext cx="1339724" cy="836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p:nvPr/>
        </p:nvCxnSpPr>
        <p:spPr bwMode="auto">
          <a:xfrm>
            <a:off x="7308304" y="3320988"/>
            <a:ext cx="116666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Rectangle 13"/>
          <p:cNvSpPr/>
          <p:nvPr/>
        </p:nvSpPr>
        <p:spPr bwMode="auto">
          <a:xfrm>
            <a:off x="1923416" y="2789290"/>
            <a:ext cx="781021" cy="107175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rPr>
              <a:t>S*</a:t>
            </a:r>
            <a:endParaRPr kumimoji="0" lang="en-GB" sz="2400" b="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endCxn id="47" idx="2"/>
          </p:cNvCxnSpPr>
          <p:nvPr/>
        </p:nvCxnSpPr>
        <p:spPr bwMode="auto">
          <a:xfrm flipV="1">
            <a:off x="6341729" y="3861048"/>
            <a:ext cx="1" cy="1152128"/>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a:stCxn id="14" idx="3"/>
            <a:endCxn id="43" idx="1"/>
          </p:cNvCxnSpPr>
          <p:nvPr/>
        </p:nvCxnSpPr>
        <p:spPr bwMode="auto">
          <a:xfrm>
            <a:off x="2704437" y="3325169"/>
            <a:ext cx="57945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a:stCxn id="43" idx="3"/>
            <a:endCxn id="45" idx="1"/>
          </p:cNvCxnSpPr>
          <p:nvPr/>
        </p:nvCxnSpPr>
        <p:spPr bwMode="auto">
          <a:xfrm>
            <a:off x="4064908" y="3325169"/>
            <a:ext cx="62994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a:stCxn id="45" idx="3"/>
            <a:endCxn id="47" idx="1"/>
          </p:cNvCxnSpPr>
          <p:nvPr/>
        </p:nvCxnSpPr>
        <p:spPr bwMode="auto">
          <a:xfrm>
            <a:off x="5475869" y="3325169"/>
            <a:ext cx="47535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205685" y="1972863"/>
            <a:ext cx="1188385" cy="1323439"/>
          </a:xfrm>
          <a:prstGeom prst="rect">
            <a:avLst/>
          </a:prstGeom>
          <a:noFill/>
        </p:spPr>
        <p:txBody>
          <a:bodyPr wrap="square" rtlCol="0">
            <a:spAutoFit/>
          </a:bodyPr>
          <a:lstStyle/>
          <a:p>
            <a:pPr algn="ctr"/>
            <a:r>
              <a:rPr lang="en-GB" sz="1600" dirty="0" smtClean="0">
                <a:solidFill>
                  <a:schemeClr val="tx1"/>
                </a:solidFill>
              </a:rPr>
              <a:t>Result received from previous round</a:t>
            </a:r>
            <a:endParaRPr lang="en-GB" sz="1600" dirty="0">
              <a:solidFill>
                <a:schemeClr val="tx1"/>
              </a:solidFill>
            </a:endParaRPr>
          </a:p>
        </p:txBody>
      </p:sp>
      <p:sp>
        <p:nvSpPr>
          <p:cNvPr id="51" name="TextBox 50"/>
          <p:cNvSpPr txBox="1"/>
          <p:nvPr/>
        </p:nvSpPr>
        <p:spPr>
          <a:xfrm>
            <a:off x="7231651" y="2708920"/>
            <a:ext cx="1382688" cy="584775"/>
          </a:xfrm>
          <a:prstGeom prst="rect">
            <a:avLst/>
          </a:prstGeom>
          <a:noFill/>
        </p:spPr>
        <p:txBody>
          <a:bodyPr wrap="square" rtlCol="0">
            <a:spAutoFit/>
          </a:bodyPr>
          <a:lstStyle/>
          <a:p>
            <a:pPr algn="ctr"/>
            <a:r>
              <a:rPr lang="en-GB" sz="1600" dirty="0" smtClean="0">
                <a:solidFill>
                  <a:schemeClr val="tx1"/>
                </a:solidFill>
              </a:rPr>
              <a:t>Result to the next round</a:t>
            </a:r>
            <a:endParaRPr lang="en-GB" sz="1600" dirty="0">
              <a:solidFill>
                <a:schemeClr val="tx1"/>
              </a:solidFill>
            </a:endParaRPr>
          </a:p>
        </p:txBody>
      </p:sp>
      <p:sp>
        <p:nvSpPr>
          <p:cNvPr id="52" name="TextBox 51"/>
          <p:cNvSpPr txBox="1"/>
          <p:nvPr/>
        </p:nvSpPr>
        <p:spPr>
          <a:xfrm>
            <a:off x="164976" y="4653136"/>
            <a:ext cx="1382688" cy="338554"/>
          </a:xfrm>
          <a:prstGeom prst="rect">
            <a:avLst/>
          </a:prstGeom>
          <a:noFill/>
        </p:spPr>
        <p:txBody>
          <a:bodyPr wrap="square" rtlCol="0">
            <a:spAutoFit/>
          </a:bodyPr>
          <a:lstStyle/>
          <a:p>
            <a:pPr algn="ctr"/>
            <a:r>
              <a:rPr lang="en-GB" sz="1600" dirty="0" smtClean="0">
                <a:solidFill>
                  <a:schemeClr val="tx1"/>
                </a:solidFill>
              </a:rPr>
              <a:t>Sub key</a:t>
            </a:r>
            <a:endParaRPr lang="en-GB" sz="1600" dirty="0">
              <a:solidFill>
                <a:schemeClr val="tx1"/>
              </a:solidFill>
            </a:endParaRPr>
          </a:p>
        </p:txBody>
      </p:sp>
      <p:sp>
        <p:nvSpPr>
          <p:cNvPr id="55" name="TextBox 54"/>
          <p:cNvSpPr txBox="1"/>
          <p:nvPr/>
        </p:nvSpPr>
        <p:spPr>
          <a:xfrm>
            <a:off x="387992" y="4991690"/>
            <a:ext cx="720356" cy="338554"/>
          </a:xfrm>
          <a:prstGeom prst="rect">
            <a:avLst/>
          </a:prstGeom>
          <a:noFill/>
        </p:spPr>
        <p:txBody>
          <a:bodyPr wrap="square" rtlCol="0">
            <a:spAutoFit/>
          </a:bodyPr>
          <a:lstStyle/>
          <a:p>
            <a:pPr algn="ctr"/>
            <a:r>
              <a:rPr lang="en-GB" sz="1600" dirty="0" smtClean="0">
                <a:solidFill>
                  <a:schemeClr val="tx1"/>
                </a:solidFill>
              </a:rPr>
              <a:t>K</a:t>
            </a:r>
            <a:r>
              <a:rPr lang="en-GB" sz="1600" baseline="-25000" dirty="0" smtClean="0">
                <a:solidFill>
                  <a:schemeClr val="tx1"/>
                </a:solidFill>
              </a:rPr>
              <a:t>1..n</a:t>
            </a:r>
            <a:endParaRPr lang="en-GB" sz="1600" baseline="-25000" dirty="0">
              <a:solidFill>
                <a:schemeClr val="tx1"/>
              </a:solidFill>
            </a:endParaRPr>
          </a:p>
        </p:txBody>
      </p:sp>
      <p:cxnSp>
        <p:nvCxnSpPr>
          <p:cNvPr id="58" name="Straight Arrow Connector 57"/>
          <p:cNvCxnSpPr>
            <a:stCxn id="18" idx="3"/>
          </p:cNvCxnSpPr>
          <p:nvPr/>
        </p:nvCxnSpPr>
        <p:spPr bwMode="auto">
          <a:xfrm>
            <a:off x="6516216" y="3320988"/>
            <a:ext cx="79208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Oval 61"/>
          <p:cNvSpPr/>
          <p:nvPr/>
        </p:nvSpPr>
        <p:spPr bwMode="auto">
          <a:xfrm>
            <a:off x="2044648" y="2516070"/>
            <a:ext cx="591167" cy="385700"/>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3.1</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68" name="TextBox 67"/>
          <p:cNvSpPr txBox="1"/>
          <p:nvPr/>
        </p:nvSpPr>
        <p:spPr>
          <a:xfrm>
            <a:off x="1957920" y="1586640"/>
            <a:ext cx="4725555" cy="338554"/>
          </a:xfrm>
          <a:prstGeom prst="rect">
            <a:avLst/>
          </a:prstGeom>
          <a:noFill/>
        </p:spPr>
        <p:txBody>
          <a:bodyPr wrap="square" rtlCol="0">
            <a:spAutoFit/>
          </a:bodyPr>
          <a:lstStyle/>
          <a:p>
            <a:pPr algn="ctr"/>
            <a:r>
              <a:rPr lang="en-GB" sz="1600" b="1" dirty="0" smtClean="0">
                <a:solidFill>
                  <a:schemeClr val="tx1"/>
                </a:solidFill>
              </a:rPr>
              <a:t>AES ( Transformations within each round]</a:t>
            </a:r>
            <a:endParaRPr lang="en-GB" sz="1600" b="1" dirty="0">
              <a:solidFill>
                <a:schemeClr val="tx1"/>
              </a:solidFill>
            </a:endParaRPr>
          </a:p>
        </p:txBody>
      </p:sp>
      <p:sp>
        <p:nvSpPr>
          <p:cNvPr id="43" name="Rectangle 42"/>
          <p:cNvSpPr/>
          <p:nvPr/>
        </p:nvSpPr>
        <p:spPr bwMode="auto">
          <a:xfrm>
            <a:off x="3283887" y="2789290"/>
            <a:ext cx="781021" cy="107175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rPr>
              <a:t>T**</a:t>
            </a: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4694848" y="2789290"/>
            <a:ext cx="781021" cy="107175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rPr>
              <a:t>S</a:t>
            </a:r>
            <a:endParaRPr kumimoji="0" lang="en-GB" sz="2400" b="0"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5951219" y="2789290"/>
            <a:ext cx="781021" cy="1071758"/>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Times New Roman" pitchFamily="18" charset="0"/>
              </a:rPr>
              <a:t>XOR</a:t>
            </a:r>
            <a:endParaRPr kumimoji="0" lang="en-GB" sz="1800" b="0" i="0" u="none" strike="noStrike" cap="none" normalizeH="0" baseline="0" dirty="0" smtClean="0">
              <a:ln>
                <a:noFill/>
              </a:ln>
              <a:solidFill>
                <a:schemeClr val="tx1"/>
              </a:solidFill>
              <a:effectLst/>
              <a:latin typeface="Times New Roman" pitchFamily="18" charset="0"/>
            </a:endParaRPr>
          </a:p>
        </p:txBody>
      </p:sp>
      <p:sp>
        <p:nvSpPr>
          <p:cNvPr id="57" name="Oval 56"/>
          <p:cNvSpPr/>
          <p:nvPr/>
        </p:nvSpPr>
        <p:spPr bwMode="auto">
          <a:xfrm>
            <a:off x="3355895" y="2470426"/>
            <a:ext cx="591167" cy="385700"/>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3.2</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59" name="Oval 58"/>
          <p:cNvSpPr/>
          <p:nvPr/>
        </p:nvSpPr>
        <p:spPr bwMode="auto">
          <a:xfrm>
            <a:off x="4780952" y="2509384"/>
            <a:ext cx="591167" cy="385700"/>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3.3</a:t>
            </a:r>
            <a:endParaRPr kumimoji="0" lang="en-GB" sz="1400" b="1" i="0" u="none" strike="noStrike" cap="none" normalizeH="0" baseline="0" dirty="0" smtClean="0">
              <a:ln>
                <a:noFill/>
              </a:ln>
              <a:solidFill>
                <a:schemeClr val="tx1"/>
              </a:solidFill>
              <a:effectLst/>
              <a:latin typeface="Times New Roman" pitchFamily="18" charset="0"/>
            </a:endParaRPr>
          </a:p>
        </p:txBody>
      </p:sp>
      <p:sp>
        <p:nvSpPr>
          <p:cNvPr id="65" name="Oval 64"/>
          <p:cNvSpPr/>
          <p:nvPr/>
        </p:nvSpPr>
        <p:spPr bwMode="auto">
          <a:xfrm>
            <a:off x="6077096" y="2507519"/>
            <a:ext cx="591167" cy="385700"/>
          </a:xfrm>
          <a:prstGeom prst="ellipse">
            <a:avLst/>
          </a:prstGeom>
          <a:solidFill>
            <a:schemeClr val="accent2">
              <a:lumMod val="40000"/>
              <a:lumOff val="60000"/>
            </a:schemeClr>
          </a:solidFill>
          <a:ln w="12700" cap="flat" cmpd="sng" algn="ctr">
            <a:solidFill>
              <a:schemeClr val="accent2">
                <a:lumMod val="75000"/>
              </a:schemeClr>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Times New Roman" pitchFamily="18" charset="0"/>
              </a:rPr>
              <a:t>3.4</a:t>
            </a:r>
            <a:endParaRPr kumimoji="0" lang="en-GB" sz="1400" b="1" i="0" u="none" strike="noStrike" cap="none" normalizeH="0" baseline="0" dirty="0" smtClean="0">
              <a:ln>
                <a:noFill/>
              </a:ln>
              <a:solidFill>
                <a:schemeClr val="tx1"/>
              </a:solidFill>
              <a:effectLst/>
              <a:latin typeface="Times New Roman" pitchFamily="18" charset="0"/>
            </a:endParaRPr>
          </a:p>
        </p:txBody>
      </p:sp>
      <p:cxnSp>
        <p:nvCxnSpPr>
          <p:cNvPr id="37" name="Straight Connector 36"/>
          <p:cNvCxnSpPr/>
          <p:nvPr/>
        </p:nvCxnSpPr>
        <p:spPr bwMode="auto">
          <a:xfrm>
            <a:off x="1547664" y="5013176"/>
            <a:ext cx="4794065"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Box 40"/>
          <p:cNvSpPr txBox="1"/>
          <p:nvPr/>
        </p:nvSpPr>
        <p:spPr>
          <a:xfrm>
            <a:off x="1547664" y="5787065"/>
            <a:ext cx="5893668" cy="261610"/>
          </a:xfrm>
          <a:prstGeom prst="rect">
            <a:avLst/>
          </a:prstGeom>
          <a:noFill/>
        </p:spPr>
        <p:txBody>
          <a:bodyPr wrap="square" rtlCol="0">
            <a:spAutoFit/>
          </a:bodyPr>
          <a:lstStyle/>
          <a:p>
            <a:r>
              <a:rPr lang="en-GB" sz="1100" dirty="0" smtClean="0">
                <a:solidFill>
                  <a:schemeClr val="tx1"/>
                </a:solidFill>
              </a:rPr>
              <a:t>S*:Denotes substitution, T**: denotes Transformation</a:t>
            </a:r>
            <a:endParaRPr lang="en-GB" sz="1100" dirty="0">
              <a:solidFill>
                <a:schemeClr val="tx1"/>
              </a:solidFill>
            </a:endParaRPr>
          </a:p>
        </p:txBody>
      </p:sp>
    </p:spTree>
    <p:extLst>
      <p:ext uri="{BB962C8B-B14F-4D97-AF65-F5344CB8AC3E}">
        <p14:creationId xmlns:p14="http://schemas.microsoft.com/office/powerpoint/2010/main" val="2258867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228600" y="990600"/>
            <a:ext cx="3505200" cy="4522788"/>
          </a:xfrm>
          <a:prstGeom prst="rect">
            <a:avLst/>
          </a:prstGeom>
          <a:noFill/>
          <a:ln w="9525">
            <a:noFill/>
            <a:round/>
            <a:headEnd/>
            <a:tailEnd/>
          </a:ln>
          <a:effectLst/>
        </p:spPr>
        <p:txBody>
          <a:bodyPr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rPr>
              <a:t>AES Encryption Process</a:t>
            </a:r>
          </a:p>
        </p:txBody>
      </p:sp>
      <p:pic>
        <p:nvPicPr>
          <p:cNvPr id="8194" name="Picture 2"/>
          <p:cNvPicPr>
            <a:picLocks noChangeAspect="1" noChangeArrowheads="1"/>
          </p:cNvPicPr>
          <p:nvPr/>
        </p:nvPicPr>
        <p:blipFill>
          <a:blip r:embed="rId3" cstate="print"/>
          <a:srcRect/>
          <a:stretch>
            <a:fillRect/>
          </a:stretch>
        </p:blipFill>
        <p:spPr bwMode="auto">
          <a:xfrm>
            <a:off x="3810000" y="343204"/>
            <a:ext cx="4578424" cy="6241746"/>
          </a:xfrm>
          <a:prstGeom prst="rect">
            <a:avLst/>
          </a:prstGeom>
          <a:noFill/>
          <a:ln w="9525">
            <a:noFill/>
            <a:round/>
            <a:headEnd/>
            <a:tailEnd/>
          </a:ln>
          <a:effectLst/>
        </p:spPr>
      </p:pic>
      <p:sp>
        <p:nvSpPr>
          <p:cNvPr id="4" name="Rectangle 3"/>
          <p:cNvSpPr/>
          <p:nvPr/>
        </p:nvSpPr>
        <p:spPr>
          <a:xfrm>
            <a:off x="0" y="5589240"/>
            <a:ext cx="3923928" cy="584775"/>
          </a:xfrm>
          <a:prstGeom prst="rect">
            <a:avLst/>
          </a:prstGeom>
        </p:spPr>
        <p:txBody>
          <a:bodyPr wrap="square">
            <a:spAutoFit/>
          </a:bodyPr>
          <a:lstStyle/>
          <a:p>
            <a:r>
              <a:rPr lang="en-US" sz="1600" dirty="0" smtClean="0">
                <a:solidFill>
                  <a:srgbClr val="C00000"/>
                </a:solidFill>
                <a:hlinkClick r:id="rId4"/>
              </a:rPr>
              <a:t>http://www.cs.bc.edu/~straubin/cs381-05/blockciphers/rijndael_ingles2004.swf</a:t>
            </a:r>
            <a:endParaRPr lang="ar-SA" sz="1600" dirty="0">
              <a:solidFill>
                <a:srgbClr val="C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db">
  <a:themeElements>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3_introdbs">
  <a:themeElements>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7_introdbs">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1_introdb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introdbs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1_introdbs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1_introdbs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
      <a:clrScheme name="1_introdbs 5">
        <a:dk1>
          <a:srgbClr val="000066"/>
        </a:dk1>
        <a:lt1>
          <a:srgbClr val="969696"/>
        </a:lt1>
        <a:dk2>
          <a:srgbClr val="000080"/>
        </a:dk2>
        <a:lt2>
          <a:srgbClr val="000000"/>
        </a:lt2>
        <a:accent1>
          <a:srgbClr val="9999FF"/>
        </a:accent1>
        <a:accent2>
          <a:srgbClr val="CC00FF"/>
        </a:accent2>
        <a:accent3>
          <a:srgbClr val="C9C9C9"/>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6">
        <a:dk1>
          <a:srgbClr val="000066"/>
        </a:dk1>
        <a:lt1>
          <a:srgbClr val="DDDDDD"/>
        </a:lt1>
        <a:dk2>
          <a:srgbClr val="000080"/>
        </a:dk2>
        <a:lt2>
          <a:srgbClr val="000000"/>
        </a:lt2>
        <a:accent1>
          <a:srgbClr val="9999FF"/>
        </a:accent1>
        <a:accent2>
          <a:srgbClr val="CC0000"/>
        </a:accent2>
        <a:accent3>
          <a:srgbClr val="EBEBEB"/>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7">
        <a:dk1>
          <a:srgbClr val="000066"/>
        </a:dk1>
        <a:lt1>
          <a:srgbClr val="EAEAEA"/>
        </a:lt1>
        <a:dk2>
          <a:srgbClr val="000080"/>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1_introdbs 8">
        <a:dk1>
          <a:srgbClr val="000066"/>
        </a:dk1>
        <a:lt1>
          <a:srgbClr val="EAEAEA"/>
        </a:lt1>
        <a:dk2>
          <a:srgbClr val="3A21EF"/>
        </a:dk2>
        <a:lt2>
          <a:srgbClr val="000000"/>
        </a:lt2>
        <a:accent1>
          <a:srgbClr val="9999FF"/>
        </a:accent1>
        <a:accent2>
          <a:srgbClr val="CC0000"/>
        </a:accent2>
        <a:accent3>
          <a:srgbClr val="F3F3F3"/>
        </a:accent3>
        <a:accent4>
          <a:srgbClr val="000056"/>
        </a:accent4>
        <a:accent5>
          <a:srgbClr val="CACAFF"/>
        </a:accent5>
        <a:accent6>
          <a:srgbClr val="B90000"/>
        </a:accent6>
        <a:hlink>
          <a:srgbClr val="00CC99"/>
        </a:hlink>
        <a:folHlink>
          <a:srgbClr val="0099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1197</TotalTime>
  <Words>2797</Words>
  <Application>Microsoft Office PowerPoint</Application>
  <PresentationFormat>On-screen Show (4:3)</PresentationFormat>
  <Paragraphs>251</Paragraphs>
  <Slides>30</Slides>
  <Notes>27</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30</vt:i4>
      </vt:variant>
    </vt:vector>
  </HeadingPairs>
  <TitlesOfParts>
    <vt:vector size="44" baseType="lpstr">
      <vt:lpstr>ＭＳ Ｐゴシック</vt:lpstr>
      <vt:lpstr>Arial</vt:lpstr>
      <vt:lpstr>Monotype Sorts</vt:lpstr>
      <vt:lpstr>Times New Roman</vt:lpstr>
      <vt:lpstr>Wingdings</vt:lpstr>
      <vt:lpstr>db</vt:lpstr>
      <vt:lpstr>1_introdbs</vt:lpstr>
      <vt:lpstr>5_introdbs</vt:lpstr>
      <vt:lpstr>1_db</vt:lpstr>
      <vt:lpstr>2_introdbs</vt:lpstr>
      <vt:lpstr>6_introdbs</vt:lpstr>
      <vt:lpstr>2_db</vt:lpstr>
      <vt:lpstr>3_introdbs</vt:lpstr>
      <vt:lpstr>7_introdbs</vt:lpstr>
      <vt:lpstr>Cryptography and Network Security Chapter 5 - Advanced Encryption Standard (AES)</vt:lpstr>
      <vt:lpstr>Why AES? </vt:lpstr>
      <vt:lpstr>AES - key size</vt:lpstr>
      <vt:lpstr>The AES Cipher</vt:lpstr>
      <vt:lpstr>AES Cipher</vt:lpstr>
      <vt:lpstr>The AES Cipher</vt:lpstr>
      <vt:lpstr>Conceptual Diagram of AES (128 bit key) -1</vt:lpstr>
      <vt:lpstr>Conceptual Diagram of AES (128 bit key) - 2</vt:lpstr>
      <vt:lpstr>PowerPoint Presentation</vt:lpstr>
      <vt:lpstr>PowerPoint Presentation</vt:lpstr>
      <vt:lpstr>PowerPoint Presentation</vt:lpstr>
      <vt:lpstr>a) Add Round Key</vt:lpstr>
      <vt:lpstr>a) Add Round Key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William Stallings, Cryptography and Network Security 5/e</dc:title>
  <dc:subject>Lecture Overheads - Ch 5</dc:subject>
  <dc:creator>Dr Lawrie Brown</dc:creator>
  <cp:lastModifiedBy>Anonymous Proxy</cp:lastModifiedBy>
  <cp:revision>51</cp:revision>
  <cp:lastPrinted>2009-08-06T05:23:03Z</cp:lastPrinted>
  <dcterms:created xsi:type="dcterms:W3CDTF">2009-08-06T04:13:17Z</dcterms:created>
  <dcterms:modified xsi:type="dcterms:W3CDTF">2018-02-19T21:25:43Z</dcterms:modified>
</cp:coreProperties>
</file>