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handoutMasterIdLst>
    <p:handoutMasterId r:id="rId49"/>
  </p:handoutMasterIdLst>
  <p:sldIdLst>
    <p:sldId id="467" r:id="rId2"/>
    <p:sldId id="258" r:id="rId3"/>
    <p:sldId id="259" r:id="rId4"/>
    <p:sldId id="260" r:id="rId5"/>
    <p:sldId id="261" r:id="rId6"/>
    <p:sldId id="374" r:id="rId7"/>
    <p:sldId id="262" r:id="rId8"/>
    <p:sldId id="375" r:id="rId9"/>
    <p:sldId id="465" r:id="rId10"/>
    <p:sldId id="466" r:id="rId11"/>
    <p:sldId id="376" r:id="rId12"/>
    <p:sldId id="377" r:id="rId13"/>
    <p:sldId id="378" r:id="rId14"/>
    <p:sldId id="379" r:id="rId15"/>
    <p:sldId id="380" r:id="rId16"/>
    <p:sldId id="383" r:id="rId17"/>
    <p:sldId id="457" r:id="rId18"/>
    <p:sldId id="384" r:id="rId19"/>
    <p:sldId id="385" r:id="rId20"/>
    <p:sldId id="386" r:id="rId21"/>
    <p:sldId id="456" r:id="rId22"/>
    <p:sldId id="389" r:id="rId23"/>
    <p:sldId id="390" r:id="rId24"/>
    <p:sldId id="392" r:id="rId25"/>
    <p:sldId id="393" r:id="rId26"/>
    <p:sldId id="394" r:id="rId27"/>
    <p:sldId id="395" r:id="rId28"/>
    <p:sldId id="460" r:id="rId29"/>
    <p:sldId id="396" r:id="rId30"/>
    <p:sldId id="464" r:id="rId31"/>
    <p:sldId id="402" r:id="rId32"/>
    <p:sldId id="403" r:id="rId33"/>
    <p:sldId id="461" r:id="rId34"/>
    <p:sldId id="408" r:id="rId35"/>
    <p:sldId id="409" r:id="rId36"/>
    <p:sldId id="410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38" r:id="rId47"/>
  </p:sldIdLst>
  <p:sldSz cx="9144000" cy="6858000" type="screen4x3"/>
  <p:notesSz cx="6997700" cy="9283700"/>
  <p:custShowLst>
    <p:custShow name="Custom Show 1" id="0">
      <p:sldLst>
        <p:sld r:id="rId3"/>
        <p:sld r:id="rId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D0F5FC"/>
    <a:srgbClr val="CDECFF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52" y="78"/>
      </p:cViewPr>
      <p:guideLst>
        <p:guide orient="horz" pos="679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E7AD7212-292D-4E31-9707-D805AF2B7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5F7E56E-F4D6-4767-800E-6D9F518CE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884261-C630-4919-A735-FF57603B2E00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7118F7-1B6E-4AD7-BEA6-0BF1BE2F1727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1E61B3-5C31-456F-A295-D262AF358F2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0B4167-50D5-477A-A8AE-ED71821B0D99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A20C98-4AA1-459C-8190-BD042A1F328C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F3C9CD-2DFF-40CB-9EA8-31F487791A1D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334D1A-77F4-4587-A5D7-FC7634BA5FA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F80321-D601-40BD-8A17-37854023CA97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D30C9C-01DC-4441-A0CA-4588D4B60A47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2DA9-C722-481B-9AF6-E15FFCF8C767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9686ED-4E8D-4E61-9FB1-D5A4C750FD5B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61F7E-0BA0-4D74-9DEB-73C1240B0D27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874BB7-EAFA-461D-A4AA-B166C75D92C4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B20EC6-0257-4729-9239-BCD6B73B50CE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4F7A7C-517A-45C6-8FB6-4DBA3C40422F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D367C6-57DA-4D75-A08C-AA999DBC4982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BB1B8-8F55-4E99-B5F0-C213B750C386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A55D0B-FFC5-4B98-BE30-D7BD908BE8F8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4AFBCE6-175D-4979-B498-80833B5B06A1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FD3D14-12A8-43A1-A766-DD040B845B2D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635523-47C0-41BD-B85A-897D3255E6B5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5424144-551D-48E3-B3A2-34A08F35C103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B66252-80E7-427E-B6A6-E03303D7FFD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13DB6C-0DF9-48C4-9F4F-4C62B910B052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06667D-D417-45F5-8F27-2796306A89DC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474EC0-8AB4-4F8D-A1C4-0AFB03A507C8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BB1B76-4BEE-49C7-87C1-24F91D3FD0AB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ECA2DC-F4EF-4647-89D4-4C0E9BE26D66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4B2913-F2A0-4DDD-B904-DDBC23B33045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9EAD79-DF3A-4CBF-B543-23D76FB4B9F7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A3D8E0-9F4A-4DBB-803A-976B21CB6AE8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E70C8A-8388-406C-B072-5EC2FAA40FD7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75FF33-E34F-4591-89CF-118306606146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728826-2B7E-4DC2-8B15-E6034639F6F1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140D00-F065-4362-9A23-72C64D6CF13C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15E0D0-8B52-4994-AE5B-B99F1BFE5915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47FE0E-B222-438D-8329-3C34FD02E0CF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35B4E3-AE34-4CBD-96E1-3B1C42C0307E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D97A53-A500-4BF4-98BE-3392EDB7D2AE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C63E3E-D3A4-48E7-AD26-F67941DDB2AC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A2EA41D-4E33-47DB-850C-FCA3186A54C4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930275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F8CB79-A381-4E97-A672-9E3E828A5EFA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hyperlink" Target="http://www.db-book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2050" name="Rectangl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rgbClr val="CC3300"/>
                </a:solidFill>
              </a:rPr>
              <a:t>Database System Concepts, 6</a:t>
            </a:r>
            <a:r>
              <a:rPr lang="en-US" altLang="en-US" b="1" baseline="30000" smtClean="0">
                <a:solidFill>
                  <a:srgbClr val="CC3300"/>
                </a:solidFill>
              </a:rPr>
              <a:t>th</a:t>
            </a:r>
            <a:r>
              <a:rPr lang="en-US" altLang="en-US" b="1" smtClean="0">
                <a:solidFill>
                  <a:srgbClr val="CC3300"/>
                </a:solidFill>
              </a:rPr>
              <a:t> Ed</a:t>
            </a:r>
            <a:r>
              <a:rPr lang="en-US" altLang="en-US" smtClean="0">
                <a:solidFill>
                  <a:srgbClr val="CC330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smtClean="0">
                <a:solidFill>
                  <a:srgbClr val="CC3300"/>
                </a:solidFill>
              </a:rPr>
              <a:t>©Silberschatz, Korth and Sudarshan</a:t>
            </a:r>
            <a:br>
              <a:rPr lang="en-US" altLang="en-US" sz="1200" b="1" smtClean="0">
                <a:solidFill>
                  <a:srgbClr val="CC3300"/>
                </a:solidFill>
              </a:rPr>
            </a:br>
            <a:r>
              <a:rPr lang="en-US" altLang="en-US" sz="1200" b="1" smtClean="0">
                <a:solidFill>
                  <a:srgbClr val="CC3300"/>
                </a:solidFill>
              </a:rPr>
              <a:t>See </a:t>
            </a:r>
            <a:r>
              <a:rPr lang="en-US" altLang="en-US" sz="1200" b="1" smtClean="0">
                <a:solidFill>
                  <a:srgbClr val="CC3300"/>
                </a:solidFill>
                <a:hlinkClick r:id="rId4"/>
              </a:rPr>
              <a:t>www.db-book.com</a:t>
            </a:r>
            <a:r>
              <a:rPr lang="en-US" altLang="en-US" sz="1200" b="1" smtClean="0">
                <a:solidFill>
                  <a:srgbClr val="CC3300"/>
                </a:solidFill>
              </a:rPr>
              <a:t> for conditions on re-use </a:t>
            </a:r>
          </a:p>
        </p:txBody>
      </p:sp>
      <p:pic>
        <p:nvPicPr>
          <p:cNvPr id="6" name="Picture 8" descr="Cover-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22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852C766-71DA-49E7-A09C-12597283D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47EF-8B53-4DB8-B3B9-503D911E3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89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9FA7-FCFB-43E8-AB0D-C4C68D2B8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2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7661275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388" y="3621088"/>
            <a:ext cx="7661275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AEDD6-586A-406C-9E2D-F6BA74DE2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1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646A-32B7-4E6E-B3E2-47813D8A2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E7A5-1934-4600-B2FB-9E26B00B2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57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31A8-7FFD-4DC0-9C2C-341390DDD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343C-C791-49FC-A80F-982058E71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2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C4F2-41AD-4DE7-965B-48C5CB0AC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E41-5F05-46BB-806E-083BA5310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5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3CE3-77F9-4B8F-8E48-227CD64C1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A7F4-C906-407B-9331-583DE1854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F79067-5567-4307-A57D-6C618F728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43172" name="Text Box 4"/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chemeClr val="tx2"/>
                </a:solidFill>
              </a:rPr>
              <a:t>©Silberschatz, Korth and Sudarshan</a:t>
            </a:r>
          </a:p>
        </p:txBody>
      </p:sp>
      <p:sp>
        <p:nvSpPr>
          <p:cNvPr id="1543173" name="Text Box 5"/>
          <p:cNvSpPr txBox="1">
            <a:spLocks noChangeArrowheads="1"/>
          </p:cNvSpPr>
          <p:nvPr/>
        </p:nvSpPr>
        <p:spPr bwMode="auto">
          <a:xfrm>
            <a:off x="4446588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chemeClr val="tx2"/>
                </a:solidFill>
              </a:rPr>
              <a:t>11.</a:t>
            </a:r>
            <a:fld id="{E84067F0-DD58-465E-84F4-9DDAA35E6716}" type="slidenum">
              <a:rPr lang="en-US" altLang="en-US" sz="1000" b="1" smtClean="0">
                <a:solidFill>
                  <a:schemeClr val="tx2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smtClean="0">
              <a:solidFill>
                <a:schemeClr val="tx2"/>
              </a:solidFill>
            </a:endParaRPr>
          </a:p>
        </p:txBody>
      </p:sp>
      <p:sp>
        <p:nvSpPr>
          <p:cNvPr id="1543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chemeClr val="tx2"/>
                </a:solidFill>
              </a:rPr>
              <a:t>Database System Concepts - 6</a:t>
            </a:r>
            <a:r>
              <a:rPr lang="en-US" altLang="en-US" sz="1000" b="1" baseline="30000" smtClean="0">
                <a:solidFill>
                  <a:schemeClr val="tx2"/>
                </a:solidFill>
              </a:rPr>
              <a:t>th</a:t>
            </a:r>
            <a:r>
              <a:rPr lang="en-US" altLang="en-US" sz="1000" b="1" smtClean="0">
                <a:solidFill>
                  <a:schemeClr val="tx2"/>
                </a:solidFill>
              </a:rPr>
              <a:t> Edition</a:t>
            </a: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35963902 h 61"/>
              <a:gd name="T2" fmla="*/ 1268878 w 285"/>
              <a:gd name="T3" fmla="*/ 29258145 h 61"/>
              <a:gd name="T4" fmla="*/ 5710347 w 285"/>
              <a:gd name="T5" fmla="*/ 20724682 h 61"/>
              <a:gd name="T6" fmla="*/ 10785858 w 285"/>
              <a:gd name="T7" fmla="*/ 15238439 h 61"/>
              <a:gd name="T8" fmla="*/ 19033961 w 285"/>
              <a:gd name="T9" fmla="*/ 10362732 h 61"/>
              <a:gd name="T10" fmla="*/ 28550941 w 285"/>
              <a:gd name="T11" fmla="*/ 6095219 h 61"/>
              <a:gd name="T12" fmla="*/ 36164206 w 285"/>
              <a:gd name="T13" fmla="*/ 3656975 h 61"/>
              <a:gd name="T14" fmla="*/ 44412309 w 285"/>
              <a:gd name="T15" fmla="*/ 1218732 h 61"/>
              <a:gd name="T16" fmla="*/ 53929289 w 285"/>
              <a:gd name="T17" fmla="*/ 0 h 61"/>
              <a:gd name="T18" fmla="*/ 63446270 w 285"/>
              <a:gd name="T19" fmla="*/ 0 h 61"/>
              <a:gd name="T20" fmla="*/ 74866965 w 285"/>
              <a:gd name="T21" fmla="*/ 0 h 61"/>
              <a:gd name="T22" fmla="*/ 86921700 w 285"/>
              <a:gd name="T23" fmla="*/ 0 h 61"/>
              <a:gd name="T24" fmla="*/ 97707558 w 285"/>
              <a:gd name="T25" fmla="*/ 1218732 h 61"/>
              <a:gd name="T26" fmla="*/ 109762293 w 285"/>
              <a:gd name="T27" fmla="*/ 3656975 h 61"/>
              <a:gd name="T28" fmla="*/ 121817029 w 285"/>
              <a:gd name="T29" fmla="*/ 4876488 h 61"/>
              <a:gd name="T30" fmla="*/ 132602887 w 285"/>
              <a:gd name="T31" fmla="*/ 7314732 h 61"/>
              <a:gd name="T32" fmla="*/ 142119867 w 285"/>
              <a:gd name="T33" fmla="*/ 9143219 h 61"/>
              <a:gd name="T34" fmla="*/ 151636847 w 285"/>
              <a:gd name="T35" fmla="*/ 11581463 h 61"/>
              <a:gd name="T36" fmla="*/ 161153827 w 285"/>
              <a:gd name="T37" fmla="*/ 14019707 h 61"/>
              <a:gd name="T38" fmla="*/ 168767890 w 285"/>
              <a:gd name="T39" fmla="*/ 15238439 h 61"/>
              <a:gd name="T40" fmla="*/ 173209359 w 285"/>
              <a:gd name="T41" fmla="*/ 16457951 h 61"/>
              <a:gd name="T42" fmla="*/ 179553747 w 285"/>
              <a:gd name="T43" fmla="*/ 18896195 h 61"/>
              <a:gd name="T44" fmla="*/ 177015992 w 285"/>
              <a:gd name="T45" fmla="*/ 26819902 h 61"/>
              <a:gd name="T46" fmla="*/ 173209359 w 285"/>
              <a:gd name="T47" fmla="*/ 25601170 h 61"/>
              <a:gd name="T48" fmla="*/ 164961257 w 285"/>
              <a:gd name="T49" fmla="*/ 24382439 h 61"/>
              <a:gd name="T50" fmla="*/ 152906521 w 285"/>
              <a:gd name="T51" fmla="*/ 21944195 h 61"/>
              <a:gd name="T52" fmla="*/ 145927296 w 285"/>
              <a:gd name="T53" fmla="*/ 20724682 h 61"/>
              <a:gd name="T54" fmla="*/ 138313234 w 285"/>
              <a:gd name="T55" fmla="*/ 19505951 h 61"/>
              <a:gd name="T56" fmla="*/ 131334009 w 285"/>
              <a:gd name="T57" fmla="*/ 18896195 h 61"/>
              <a:gd name="T58" fmla="*/ 124355581 w 285"/>
              <a:gd name="T59" fmla="*/ 17676682 h 61"/>
              <a:gd name="T60" fmla="*/ 115472641 w 285"/>
              <a:gd name="T61" fmla="*/ 16457951 h 61"/>
              <a:gd name="T62" fmla="*/ 109762293 w 285"/>
              <a:gd name="T63" fmla="*/ 15238439 h 61"/>
              <a:gd name="T64" fmla="*/ 103417905 w 285"/>
              <a:gd name="T65" fmla="*/ 14019707 h 61"/>
              <a:gd name="T66" fmla="*/ 97707558 w 285"/>
              <a:gd name="T67" fmla="*/ 12800195 h 61"/>
              <a:gd name="T68" fmla="*/ 90094292 w 285"/>
              <a:gd name="T69" fmla="*/ 11581463 h 61"/>
              <a:gd name="T70" fmla="*/ 69791454 w 285"/>
              <a:gd name="T71" fmla="*/ 9143219 h 61"/>
              <a:gd name="T72" fmla="*/ 52660412 w 285"/>
              <a:gd name="T73" fmla="*/ 12800195 h 61"/>
              <a:gd name="T74" fmla="*/ 37433084 w 285"/>
              <a:gd name="T75" fmla="*/ 17676682 h 61"/>
              <a:gd name="T76" fmla="*/ 33626451 w 285"/>
              <a:gd name="T77" fmla="*/ 18896195 h 61"/>
              <a:gd name="T78" fmla="*/ 27282063 w 285"/>
              <a:gd name="T79" fmla="*/ 20724682 h 61"/>
              <a:gd name="T80" fmla="*/ 20302838 w 285"/>
              <a:gd name="T81" fmla="*/ 23162926 h 61"/>
              <a:gd name="T82" fmla="*/ 14592491 w 285"/>
              <a:gd name="T83" fmla="*/ 26819902 h 61"/>
              <a:gd name="T84" fmla="*/ 4441470 w 285"/>
              <a:gd name="T85" fmla="*/ 33525658 h 61"/>
              <a:gd name="T86" fmla="*/ 1268878 w 285"/>
              <a:gd name="T87" fmla="*/ 37182633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033" name="Picture 9" descr="Cover-6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68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035301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Indexing And Hashing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851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and Secondary Indices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000" smtClean="0"/>
              <a:t>Indices offer substantial benefits when searching for records.</a:t>
            </a:r>
          </a:p>
          <a:p>
            <a:r>
              <a:rPr lang="en-US" altLang="en-US" sz="2000" smtClean="0"/>
              <a:t>BUT: Updating indices imposes overhead on database modification --when a file is modified, every index on the file must be updated, </a:t>
            </a:r>
          </a:p>
          <a:p>
            <a:r>
              <a:rPr lang="en-US" altLang="en-US" sz="2000" smtClean="0"/>
              <a:t>Sequential scan using primary index is efficient, but a sequential scan using a secondary index is expensive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Each record access may fetch a new block from disk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Block fetch requires about 5 to 10 milliseconds, versus about 100 nanoseconds for memory access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Multilevel Index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892175"/>
            <a:ext cx="7661275" cy="5299075"/>
          </a:xfrm>
        </p:spPr>
        <p:txBody>
          <a:bodyPr/>
          <a:lstStyle/>
          <a:p>
            <a:r>
              <a:rPr lang="en-US" altLang="en-US" sz="2000" smtClean="0"/>
              <a:t>If primary index does not fit in memory, access becomes expensive.</a:t>
            </a:r>
          </a:p>
          <a:p>
            <a:r>
              <a:rPr lang="en-US" altLang="en-US" sz="2000" smtClean="0"/>
              <a:t>Solution: treat primary index kept on disk as a sequential file and construct a sparse index on it.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outer index – a sparse index of primary index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inner index – the primary index file</a:t>
            </a:r>
          </a:p>
          <a:p>
            <a:r>
              <a:rPr lang="en-US" altLang="en-US" sz="2000" smtClean="0"/>
              <a:t>If even outer index is too large to fit in main memory, yet another level of index can be created, and so on.</a:t>
            </a:r>
          </a:p>
          <a:p>
            <a:r>
              <a:rPr lang="en-US" altLang="en-US" sz="2000" smtClean="0"/>
              <a:t>Indices at all levels must be updated on insertion or deletion from the file.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077200" cy="436563"/>
          </a:xfrm>
        </p:spPr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Multilevel Index (Cont.)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511175"/>
            <a:ext cx="48990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Update:  Deletion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3360738"/>
            <a:ext cx="7993063" cy="3275012"/>
          </a:xfrm>
        </p:spPr>
        <p:txBody>
          <a:bodyPr/>
          <a:lstStyle/>
          <a:p>
            <a:r>
              <a:rPr lang="en-US" altLang="en-US" sz="2000" b="1" smtClean="0"/>
              <a:t>Single-level index entry deletion:</a:t>
            </a:r>
          </a:p>
          <a:p>
            <a:pPr lvl="1"/>
            <a:r>
              <a:rPr lang="en-US" altLang="en-US" sz="2000" b="1" smtClean="0">
                <a:ea typeface="ＭＳ Ｐゴシック" panose="020B0600070205080204" pitchFamily="34" charset="-128"/>
              </a:rPr>
              <a:t>Dense indices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 deletion of search-key is similar to file record deletion.</a:t>
            </a:r>
          </a:p>
          <a:p>
            <a:pPr lvl="1"/>
            <a:r>
              <a:rPr lang="en-US" altLang="en-US" sz="2000" b="1" smtClean="0">
                <a:ea typeface="ＭＳ Ｐゴシック" panose="020B0600070205080204" pitchFamily="34" charset="-128"/>
              </a:rPr>
              <a:t>Sparse indices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 if an entry for the search key exists in the index, it is deleted by replacing the entry in the index with the next search-key value in the file (in search-key order).  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If the next search-key value already has an index entry, the entry is deleted instead of being replaced.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890588"/>
            <a:ext cx="6064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60350" y="1739900"/>
            <a:ext cx="37401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If deleted record was the only record in the file with its particular search-key value, the search-key is deleted from the index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Update:  Insertion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5040312"/>
          </a:xfrm>
        </p:spPr>
        <p:txBody>
          <a:bodyPr/>
          <a:lstStyle/>
          <a:p>
            <a:r>
              <a:rPr lang="en-US" altLang="en-US" sz="2000" b="1" smtClean="0"/>
              <a:t>Single-level index insertion: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Perform a lookup using the search-key value appearing in the record to be inserted.</a:t>
            </a:r>
          </a:p>
          <a:p>
            <a:pPr lvl="1"/>
            <a:r>
              <a:rPr lang="en-US" altLang="en-US" sz="2000" b="1" smtClean="0">
                <a:ea typeface="ＭＳ Ｐゴシック" panose="020B0600070205080204" pitchFamily="34" charset="-128"/>
              </a:rPr>
              <a:t>Dense indices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 if the search-key value does not appear in the index, insert it.</a:t>
            </a:r>
          </a:p>
          <a:p>
            <a:pPr lvl="1"/>
            <a:r>
              <a:rPr lang="en-US" altLang="en-US" sz="2000" b="1" smtClean="0">
                <a:ea typeface="ＭＳ Ｐゴシック" panose="020B0600070205080204" pitchFamily="34" charset="-128"/>
              </a:rPr>
              <a:t>Sparse indices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 if index stores an entry for each block of the file, no change needs to be made to the index unless a new block is created.  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If a new block is created, the first search-key value appearing in the new block is inserted into the index.</a:t>
            </a:r>
          </a:p>
          <a:p>
            <a:r>
              <a:rPr lang="en-US" altLang="en-US" sz="2000" b="1" smtClean="0"/>
              <a:t>Multilevel insertion and deletion:</a:t>
            </a:r>
            <a:r>
              <a:rPr lang="en-US" altLang="en-US" sz="2000" smtClean="0"/>
              <a:t>  algorithms are simple extensions of the single-level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Secondary Indices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464425" cy="4138612"/>
          </a:xfrm>
        </p:spPr>
        <p:txBody>
          <a:bodyPr/>
          <a:lstStyle/>
          <a:p>
            <a:r>
              <a:rPr lang="en-US" altLang="en-US" sz="2000" smtClean="0"/>
              <a:t>Frequently, one wants to find all the records whose values in a certain field (which is not the search-key of the primary index) satisfy some condition.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Example 1: In the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instructor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relation stored sequentially by ID, we may want to find all instructors in a particular department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Example 2: as above, but where we want to find all instructors with a specified salary or with salary in a specified range of values</a:t>
            </a:r>
          </a:p>
          <a:p>
            <a:r>
              <a:rPr lang="en-US" altLang="en-US" sz="2000" smtClean="0"/>
              <a:t>We can have a secondary index with an index record for each search-key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 Index Files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663700"/>
            <a:ext cx="7581900" cy="4260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Disadvantage of indexed-sequential files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performance degrades as file grows, since many overflow blocks get created. 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Periodic reorganization of entire file is required.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Advantage of B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-tree</a:t>
            </a:r>
            <a:r>
              <a:rPr lang="en-US" altLang="en-US" sz="1600" smtClean="0"/>
              <a:t> </a:t>
            </a:r>
            <a:r>
              <a:rPr lang="en-US" altLang="en-US" sz="2000" smtClean="0"/>
              <a:t>index files: 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automatically reorganizes itself with small, local, changes, in the face of insertions and deletions. 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Reorganization of entire file is not required to maintain performance.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(Minor) disadvantage of B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-trees: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extra insertion and deletion overhead, space overhead.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Advantages of B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-trees outweigh disadvantages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B</a:t>
            </a:r>
            <a:r>
              <a:rPr lang="en-US" altLang="en-US" sz="20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-trees are used extensively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3563" y="1120775"/>
            <a:ext cx="694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B</a:t>
            </a:r>
            <a:r>
              <a:rPr lang="en-US" altLang="en-US" sz="2000" baseline="30000"/>
              <a:t>+</a:t>
            </a:r>
            <a:r>
              <a:rPr lang="en-US" altLang="en-US" sz="2000"/>
              <a:t>-tree indices are an alternative to indexed-sequential files.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Example of B</a:t>
            </a:r>
            <a:r>
              <a:rPr lang="en-US" altLang="en-US" baseline="30000" smtClean="0">
                <a:effectLst/>
              </a:rPr>
              <a:t>+</a:t>
            </a:r>
            <a:r>
              <a:rPr lang="en-US" altLang="en-US" smtClean="0">
                <a:effectLst/>
              </a:rPr>
              <a:t>-Tree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68400"/>
            <a:ext cx="84439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 Index Files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757363"/>
            <a:ext cx="7246937" cy="4244975"/>
          </a:xfrm>
        </p:spPr>
        <p:txBody>
          <a:bodyPr/>
          <a:lstStyle/>
          <a:p>
            <a:r>
              <a:rPr lang="en-US" altLang="en-US" sz="2000" smtClean="0"/>
              <a:t>All paths from root to leaf are of the same length</a:t>
            </a:r>
          </a:p>
          <a:p>
            <a:r>
              <a:rPr lang="en-US" altLang="en-US" sz="2000" smtClean="0"/>
              <a:t>Each node that is not a root or a leaf has between </a:t>
            </a:r>
            <a:r>
              <a:rPr lang="en-US" altLang="en-US" sz="2000" smtClean="0">
                <a:sym typeface="Symbol" panose="05050102010706020507" pitchFamily="18" charset="2"/>
              </a:rPr>
              <a:t>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/2</a:t>
            </a:r>
            <a:r>
              <a:rPr lang="en-US" altLang="en-US" sz="2000" smtClean="0">
                <a:sym typeface="Symbol" panose="05050102010706020507" pitchFamily="18" charset="2"/>
              </a:rPr>
              <a:t>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 children.</a:t>
            </a:r>
          </a:p>
          <a:p>
            <a:r>
              <a:rPr lang="en-US" altLang="en-US" sz="2000" smtClean="0"/>
              <a:t>A leaf node has between </a:t>
            </a:r>
            <a:r>
              <a:rPr lang="en-US" altLang="en-US" sz="2000" smtClean="0">
                <a:sym typeface="Symbol" panose="05050102010706020507" pitchFamily="18" charset="2"/>
              </a:rPr>
              <a:t>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–1)/2</a:t>
            </a:r>
            <a:r>
              <a:rPr lang="en-US" altLang="en-US" sz="2000" smtClean="0">
                <a:sym typeface="Symbol" panose="05050102010706020507" pitchFamily="18" charset="2"/>
              </a:rPr>
              <a:t>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–1 values</a:t>
            </a:r>
          </a:p>
          <a:p>
            <a:r>
              <a:rPr lang="en-US" altLang="en-US" sz="2000" smtClean="0"/>
              <a:t>Special cases: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If the root is not a leaf, it has at least 2 children.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If the root is a leaf (that is, there are no other nodes in the tree), it can have between 0 and (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n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–1) values.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6738" y="1136650"/>
            <a:ext cx="685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A B</a:t>
            </a:r>
            <a:r>
              <a:rPr lang="en-US" altLang="en-US" sz="2000" baseline="30000"/>
              <a:t>+</a:t>
            </a:r>
            <a:r>
              <a:rPr lang="en-US" altLang="en-US" sz="2000"/>
              <a:t>-tree is a rooted tree satisfying the following properties: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 Node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55763" algn="l"/>
              </a:tabLst>
            </a:pPr>
            <a:r>
              <a:rPr lang="en-US" altLang="en-US" sz="2000" smtClean="0"/>
              <a:t>Typical node</a:t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lvl="1">
              <a:tabLst>
                <a:tab pos="1655763" algn="l"/>
              </a:tabLst>
            </a:pPr>
            <a:r>
              <a:rPr lang="en-US" altLang="en-US" sz="2000" smtClean="0">
                <a:ea typeface="ＭＳ Ｐゴシック" panose="020B0600070205080204" pitchFamily="34" charset="-128"/>
              </a:rPr>
              <a:t>K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are the search-key values </a:t>
            </a:r>
          </a:p>
          <a:p>
            <a:pPr lvl="1">
              <a:tabLst>
                <a:tab pos="1655763" algn="l"/>
              </a:tabLst>
            </a:pPr>
            <a:r>
              <a:rPr lang="en-US" altLang="en-US" sz="2000" smtClean="0">
                <a:ea typeface="ＭＳ Ｐゴシック" panose="020B0600070205080204" pitchFamily="34" charset="-128"/>
              </a:rPr>
              <a:t>P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are pointers to children (for non-leaf nodes) or pointers to records or buckets of records (for leaf nodes).</a:t>
            </a:r>
          </a:p>
          <a:p>
            <a:pPr>
              <a:tabLst>
                <a:tab pos="1655763" algn="l"/>
              </a:tabLst>
            </a:pPr>
            <a:r>
              <a:rPr lang="en-US" altLang="en-US" sz="2000" smtClean="0"/>
              <a:t>The search-keys in a node are ordered </a:t>
            </a:r>
          </a:p>
          <a:p>
            <a:pPr>
              <a:buFont typeface="Monotype Sorts" charset="2"/>
              <a:buNone/>
              <a:tabLst>
                <a:tab pos="1655763" algn="l"/>
              </a:tabLst>
            </a:pPr>
            <a:r>
              <a:rPr lang="en-US" altLang="en-US" sz="2000" smtClean="0"/>
              <a:t>		 </a:t>
            </a:r>
            <a:r>
              <a:rPr lang="en-US" altLang="en-US" sz="2000" i="1" smtClean="0"/>
              <a:t>K</a:t>
            </a:r>
            <a:r>
              <a:rPr lang="en-US" altLang="en-US" sz="2000" baseline="-25000" smtClean="0"/>
              <a:t>1 </a:t>
            </a:r>
            <a:r>
              <a:rPr lang="en-US" altLang="en-US" sz="2000" smtClean="0">
                <a:sym typeface="Symbol" panose="05050102010706020507" pitchFamily="18" charset="2"/>
              </a:rPr>
              <a:t>&lt;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K</a:t>
            </a:r>
            <a:r>
              <a:rPr lang="en-US" altLang="en-US" sz="2000" baseline="-25000" smtClean="0"/>
              <a:t>2 </a:t>
            </a:r>
            <a:r>
              <a:rPr lang="en-US" altLang="en-US" sz="2000" smtClean="0">
                <a:sym typeface="Symbol" panose="05050102010706020507" pitchFamily="18" charset="2"/>
              </a:rPr>
              <a:t>&lt;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K</a:t>
            </a:r>
            <a:r>
              <a:rPr lang="en-US" altLang="en-US" sz="2000" baseline="-25000" smtClean="0"/>
              <a:t>3 </a:t>
            </a:r>
            <a:r>
              <a:rPr lang="en-US" altLang="en-US" sz="2000" smtClean="0">
                <a:sym typeface="Symbol" panose="05050102010706020507" pitchFamily="18" charset="2"/>
              </a:rPr>
              <a:t>&lt;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. . .</a:t>
            </a:r>
            <a:r>
              <a:rPr lang="en-US" altLang="en-US" sz="2000" baseline="-25000" smtClean="0"/>
              <a:t> </a:t>
            </a:r>
            <a:r>
              <a:rPr lang="en-US" altLang="en-US" sz="2000" smtClean="0">
                <a:sym typeface="Symbol" panose="05050102010706020507" pitchFamily="18" charset="2"/>
              </a:rPr>
              <a:t>&lt;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K</a:t>
            </a:r>
            <a:r>
              <a:rPr lang="en-US" altLang="en-US" sz="2000" i="1" baseline="-25000" smtClean="0"/>
              <a:t>n–</a:t>
            </a:r>
            <a:r>
              <a:rPr lang="en-US" altLang="en-US" sz="2000" baseline="-25000" smtClean="0"/>
              <a:t>1</a:t>
            </a:r>
          </a:p>
          <a:p>
            <a:pPr>
              <a:buFont typeface="Monotype Sorts" charset="2"/>
              <a:buNone/>
              <a:tabLst>
                <a:tab pos="1655763" algn="l"/>
              </a:tabLst>
            </a:pPr>
            <a:r>
              <a:rPr lang="en-US" altLang="en-US" sz="2000" baseline="-25000" smtClean="0"/>
              <a:t>        </a:t>
            </a:r>
            <a:r>
              <a:rPr lang="en-US" altLang="en-US" sz="2000" smtClean="0"/>
              <a:t>(Initially assume no duplicate keys, address duplicates later)</a:t>
            </a:r>
          </a:p>
          <a:p>
            <a:pPr>
              <a:buFont typeface="Monotype Sorts" charset="2"/>
              <a:buNone/>
              <a:tabLst>
                <a:tab pos="1655763" algn="l"/>
              </a:tabLst>
            </a:pPr>
            <a:endParaRPr lang="en-US" altLang="en-US" sz="2000" smtClean="0"/>
          </a:p>
          <a:p>
            <a:pPr>
              <a:buFont typeface="Monotype Sorts" charset="2"/>
              <a:buNone/>
              <a:tabLst>
                <a:tab pos="1655763" algn="l"/>
              </a:tabLst>
            </a:pPr>
            <a:endParaRPr lang="en-US" altLang="en-US" smtClean="0"/>
          </a:p>
          <a:p>
            <a:pPr>
              <a:buFont typeface="Monotype Sorts" charset="2"/>
              <a:buNone/>
              <a:tabLst>
                <a:tab pos="1655763" algn="l"/>
              </a:tabLst>
            </a:pPr>
            <a:endParaRPr lang="en-US" altLang="en-US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11313"/>
            <a:ext cx="6840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Basic Concepts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699375" cy="5203825"/>
          </a:xfrm>
        </p:spPr>
        <p:txBody>
          <a:bodyPr/>
          <a:lstStyle/>
          <a:p>
            <a:r>
              <a:rPr lang="en-US" altLang="en-US" smtClean="0"/>
              <a:t>Indexing mechanisms used to speed up access to desired data.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E.g., author catalog in library</a:t>
            </a:r>
          </a:p>
          <a:p>
            <a:r>
              <a:rPr lang="en-US" altLang="en-US" b="1" smtClean="0">
                <a:solidFill>
                  <a:srgbClr val="000099"/>
                </a:solidFill>
              </a:rPr>
              <a:t>Search Key</a:t>
            </a:r>
            <a:r>
              <a:rPr lang="en-US" altLang="en-US" smtClean="0"/>
              <a:t> - attribute to set of attributes used to look up records in a file.</a:t>
            </a:r>
          </a:p>
          <a:p>
            <a:r>
              <a:rPr lang="en-US" altLang="en-US" smtClean="0"/>
              <a:t>An </a:t>
            </a:r>
            <a:r>
              <a:rPr lang="en-US" altLang="en-US" b="1" smtClean="0">
                <a:solidFill>
                  <a:srgbClr val="000099"/>
                </a:solidFill>
              </a:rPr>
              <a:t>index file</a:t>
            </a:r>
            <a:r>
              <a:rPr lang="en-US" altLang="en-US" b="1" smtClean="0"/>
              <a:t> </a:t>
            </a:r>
            <a:r>
              <a:rPr lang="en-US" altLang="en-US" smtClean="0"/>
              <a:t>consists of records (called </a:t>
            </a:r>
            <a:r>
              <a:rPr lang="en-US" altLang="en-US" b="1" smtClean="0">
                <a:solidFill>
                  <a:srgbClr val="000099"/>
                </a:solidFill>
              </a:rPr>
              <a:t>index entries</a:t>
            </a:r>
            <a:r>
              <a:rPr lang="en-US" altLang="en-US" smtClean="0"/>
              <a:t>) of the form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Index files are typically much smaller than the original file </a:t>
            </a:r>
          </a:p>
          <a:p>
            <a:r>
              <a:rPr lang="en-US" altLang="en-US" smtClean="0"/>
              <a:t>Two basic kinds of indices:</a:t>
            </a:r>
          </a:p>
          <a:p>
            <a:pPr lvl="1"/>
            <a:r>
              <a:rPr lang="en-US" altLang="en-US" b="1" smtClean="0">
                <a:ea typeface="ＭＳ Ｐゴシック" panose="020B0600070205080204" pitchFamily="34" charset="-128"/>
              </a:rPr>
              <a:t>Ordered indices:  </a:t>
            </a:r>
            <a:r>
              <a:rPr lang="en-US" altLang="en-US" smtClean="0">
                <a:ea typeface="ＭＳ Ｐゴシック" panose="020B0600070205080204" pitchFamily="34" charset="-128"/>
              </a:rPr>
              <a:t>search keys are stored in sorted order</a:t>
            </a:r>
          </a:p>
          <a:p>
            <a:pPr lvl="1"/>
            <a:r>
              <a:rPr lang="en-US" altLang="en-US" b="1" smtClean="0">
                <a:ea typeface="ＭＳ Ｐゴシック" panose="020B0600070205080204" pitchFamily="34" charset="-128"/>
              </a:rPr>
              <a:t>Hash indices:</a:t>
            </a:r>
            <a:r>
              <a:rPr lang="en-US" altLang="en-US" smtClean="0">
                <a:ea typeface="ＭＳ Ｐゴシック" panose="020B0600070205080204" pitchFamily="34" charset="-128"/>
              </a:rPr>
              <a:t>  search keys are distributed uniformly across “buckets” using a “hash function”.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4825" y="3025775"/>
            <a:ext cx="1506538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search-key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19613" y="3024188"/>
            <a:ext cx="1184275" cy="38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Leaf Nodes in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589088"/>
            <a:ext cx="7848600" cy="4876800"/>
          </a:xfrm>
        </p:spPr>
        <p:txBody>
          <a:bodyPr/>
          <a:lstStyle/>
          <a:p>
            <a:r>
              <a:rPr lang="en-US" altLang="en-US" sz="2000" smtClean="0"/>
              <a:t>For </a:t>
            </a:r>
            <a:r>
              <a:rPr lang="en-US" altLang="en-US" sz="2000" i="1" smtClean="0"/>
              <a:t>i</a:t>
            </a:r>
            <a:r>
              <a:rPr lang="en-US" altLang="en-US" sz="2000" smtClean="0"/>
              <a:t> = 1, 2, . . ., </a:t>
            </a:r>
            <a:r>
              <a:rPr lang="en-US" altLang="en-US" sz="2000" i="1" smtClean="0"/>
              <a:t>n–</a:t>
            </a:r>
            <a:r>
              <a:rPr lang="en-US" altLang="en-US" sz="2000" smtClean="0"/>
              <a:t>1, pointer </a:t>
            </a:r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 points to a file record with search-key value </a:t>
            </a:r>
            <a:r>
              <a:rPr lang="en-US" altLang="en-US" sz="2000" i="1" smtClean="0"/>
              <a:t>K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, </a:t>
            </a:r>
          </a:p>
          <a:p>
            <a:r>
              <a:rPr lang="en-US" altLang="en-US" sz="2000" smtClean="0"/>
              <a:t>If </a:t>
            </a:r>
            <a:r>
              <a:rPr lang="en-US" altLang="en-US" sz="2000" i="1" smtClean="0"/>
              <a:t>L</a:t>
            </a:r>
            <a:r>
              <a:rPr lang="en-US" altLang="en-US" sz="2000" i="1" baseline="-25000" smtClean="0"/>
              <a:t>i</a:t>
            </a:r>
            <a:r>
              <a:rPr lang="en-US" altLang="en-US" sz="2000" i="1" smtClean="0"/>
              <a:t>, L</a:t>
            </a:r>
            <a:r>
              <a:rPr lang="en-US" altLang="en-US" sz="2000" i="1" baseline="-25000" smtClean="0"/>
              <a:t>j</a:t>
            </a:r>
            <a:r>
              <a:rPr lang="en-US" altLang="en-US" sz="2000" smtClean="0"/>
              <a:t> are leaf nodes and </a:t>
            </a:r>
            <a:r>
              <a:rPr lang="en-US" altLang="en-US" sz="2000" i="1" smtClean="0"/>
              <a:t>i </a:t>
            </a:r>
            <a:r>
              <a:rPr lang="en-US" altLang="en-US" sz="2000" smtClean="0"/>
              <a:t>&lt; </a:t>
            </a:r>
            <a:r>
              <a:rPr lang="en-US" altLang="en-US" sz="2000" i="1" smtClean="0"/>
              <a:t>j, L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’s search-key values are less than or equal to </a:t>
            </a:r>
            <a:r>
              <a:rPr lang="en-US" altLang="en-US" sz="2000" i="1" smtClean="0"/>
              <a:t>L</a:t>
            </a:r>
            <a:r>
              <a:rPr lang="en-US" altLang="en-US" sz="2000" i="1" baseline="-25000" smtClean="0"/>
              <a:t>j</a:t>
            </a:r>
            <a:r>
              <a:rPr lang="en-US" altLang="en-US" sz="2000" smtClean="0"/>
              <a:t>’s search-key values</a:t>
            </a:r>
          </a:p>
          <a:p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n</a:t>
            </a:r>
            <a:r>
              <a:rPr lang="en-US" altLang="en-US" sz="2000" smtClean="0"/>
              <a:t> points to next leaf node in search-key order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74663" y="1090613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Properties of a leaf node:</a:t>
            </a:r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1206500" y="3371850"/>
            <a:ext cx="7505700" cy="3295650"/>
            <a:chOff x="961" y="2239"/>
            <a:chExt cx="4527" cy="1961"/>
          </a:xfrm>
        </p:grpSpPr>
        <p:pic>
          <p:nvPicPr>
            <p:cNvPr id="4096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48" b="9171"/>
            <a:stretch>
              <a:fillRect/>
            </a:stretch>
          </p:blipFill>
          <p:spPr bwMode="auto">
            <a:xfrm>
              <a:off x="961" y="2537"/>
              <a:ext cx="4521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44"/>
            <a:stretch>
              <a:fillRect/>
            </a:stretch>
          </p:blipFill>
          <p:spPr bwMode="auto">
            <a:xfrm>
              <a:off x="967" y="2239"/>
              <a:ext cx="452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Non-Leaf Nodes in B</a:t>
            </a:r>
            <a:r>
              <a:rPr lang="en-US" alt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-Trees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smtClean="0"/>
              <a:t>Non leaf nodes form a multi-level sparse index on the leaf nodes.  For a non-leaf node with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pointers: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All the search-keys in the subtree to which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P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points are less than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K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 </a:t>
            </a:r>
            <a:endParaRPr lang="en-US" altLang="en-US" sz="200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For 2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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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– 1, all the search-keys in the subtree to which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points have values greater than or equal to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000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–1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and less than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All the search-keys in the subtree to which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points have values greater than or equal to 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2000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–1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253038"/>
            <a:ext cx="68405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Example of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3960813"/>
            <a:ext cx="6724650" cy="2035175"/>
          </a:xfrm>
        </p:spPr>
        <p:txBody>
          <a:bodyPr/>
          <a:lstStyle/>
          <a:p>
            <a:r>
              <a:rPr lang="en-US" altLang="en-US" sz="2000" smtClean="0"/>
              <a:t>Leaf nodes must have between 3 and 5 values </a:t>
            </a:r>
            <a:br>
              <a:rPr lang="en-US" altLang="en-US" sz="2000" smtClean="0"/>
            </a:br>
            <a:r>
              <a:rPr lang="en-US" altLang="en-US" sz="2000" smtClean="0"/>
              <a:t>(</a:t>
            </a:r>
            <a:r>
              <a:rPr lang="en-US" altLang="en-US" sz="2000" smtClean="0">
                <a:sym typeface="Symbol" panose="05050102010706020507" pitchFamily="18" charset="2"/>
              </a:rPr>
              <a:t>(</a:t>
            </a:r>
            <a:r>
              <a:rPr lang="en-US" altLang="en-US" sz="2000" i="1" smtClean="0">
                <a:sym typeface="Symbol" panose="05050102010706020507" pitchFamily="18" charset="2"/>
              </a:rPr>
              <a:t>n</a:t>
            </a:r>
            <a:r>
              <a:rPr lang="en-US" altLang="en-US" sz="2000" smtClean="0">
                <a:sym typeface="Symbol" panose="05050102010706020507" pitchFamily="18" charset="2"/>
              </a:rPr>
              <a:t>–1)/2 and </a:t>
            </a:r>
            <a:r>
              <a:rPr lang="en-US" altLang="en-US" sz="2000" i="1" smtClean="0">
                <a:sym typeface="Symbol" panose="05050102010706020507" pitchFamily="18" charset="2"/>
              </a:rPr>
              <a:t>n </a:t>
            </a:r>
            <a:r>
              <a:rPr lang="en-US" altLang="en-US" sz="2000" smtClean="0">
                <a:sym typeface="Symbol" panose="05050102010706020507" pitchFamily="18" charset="2"/>
              </a:rPr>
              <a:t>–1, with </a:t>
            </a:r>
            <a:r>
              <a:rPr lang="en-US" altLang="en-US" sz="2000" i="1" smtClean="0">
                <a:sym typeface="Symbol" panose="05050102010706020507" pitchFamily="18" charset="2"/>
              </a:rPr>
              <a:t>n</a:t>
            </a:r>
            <a:r>
              <a:rPr lang="en-US" altLang="en-US" sz="2000" smtClean="0">
                <a:sym typeface="Symbol" panose="05050102010706020507" pitchFamily="18" charset="2"/>
              </a:rPr>
              <a:t> = 6).</a:t>
            </a:r>
          </a:p>
          <a:p>
            <a:r>
              <a:rPr lang="en-US" altLang="en-US" sz="2000" smtClean="0">
                <a:sym typeface="Symbol" panose="05050102010706020507" pitchFamily="18" charset="2"/>
              </a:rPr>
              <a:t>Non-leaf nodes other than root must have between 3 and 6 children </a:t>
            </a:r>
            <a:r>
              <a:rPr lang="en-US" altLang="en-US" sz="2000" smtClean="0"/>
              <a:t>(</a:t>
            </a:r>
            <a:r>
              <a:rPr lang="en-US" altLang="en-US" sz="2000" smtClean="0">
                <a:sym typeface="Symbol" panose="05050102010706020507" pitchFamily="18" charset="2"/>
              </a:rPr>
              <a:t>(</a:t>
            </a:r>
            <a:r>
              <a:rPr lang="en-US" altLang="en-US" sz="2000" i="1" smtClean="0">
                <a:sym typeface="Symbol" panose="05050102010706020507" pitchFamily="18" charset="2"/>
              </a:rPr>
              <a:t>n</a:t>
            </a:r>
            <a:r>
              <a:rPr lang="en-US" altLang="en-US" sz="2000" smtClean="0">
                <a:sym typeface="Symbol" panose="05050102010706020507" pitchFamily="18" charset="2"/>
              </a:rPr>
              <a:t>/2 and </a:t>
            </a:r>
            <a:r>
              <a:rPr lang="en-US" altLang="en-US" sz="2000" i="1" smtClean="0">
                <a:sym typeface="Symbol" panose="05050102010706020507" pitchFamily="18" charset="2"/>
              </a:rPr>
              <a:t>n </a:t>
            </a:r>
            <a:r>
              <a:rPr lang="en-US" altLang="en-US" sz="2000" smtClean="0">
                <a:sym typeface="Symbol" panose="05050102010706020507" pitchFamily="18" charset="2"/>
              </a:rPr>
              <a:t>with </a:t>
            </a:r>
            <a:r>
              <a:rPr lang="en-US" altLang="en-US" sz="2000" i="1" smtClean="0">
                <a:sym typeface="Symbol" panose="05050102010706020507" pitchFamily="18" charset="2"/>
              </a:rPr>
              <a:t>n</a:t>
            </a:r>
            <a:r>
              <a:rPr lang="en-US" altLang="en-US" sz="2000" smtClean="0">
                <a:sym typeface="Symbol" panose="05050102010706020507" pitchFamily="18" charset="2"/>
              </a:rPr>
              <a:t> =6).</a:t>
            </a:r>
          </a:p>
          <a:p>
            <a:r>
              <a:rPr lang="en-US" altLang="en-US" sz="2000" smtClean="0">
                <a:sym typeface="Symbol" panose="05050102010706020507" pitchFamily="18" charset="2"/>
              </a:rPr>
              <a:t>Root must have at least 2 children.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06688" y="3379788"/>
            <a:ext cx="331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B</a:t>
            </a:r>
            <a:r>
              <a:rPr lang="en-US" altLang="en-US" sz="1800" baseline="30000"/>
              <a:t>+</a:t>
            </a:r>
            <a:r>
              <a:rPr lang="en-US" altLang="en-US" sz="1800"/>
              <a:t>-tree for </a:t>
            </a:r>
            <a:r>
              <a:rPr lang="en-US" altLang="en-US" sz="1800" i="1"/>
              <a:t>instructor </a:t>
            </a:r>
            <a:r>
              <a:rPr lang="en-US" altLang="en-US" sz="1800"/>
              <a:t>file (</a:t>
            </a:r>
            <a:r>
              <a:rPr lang="en-US" altLang="en-US" sz="1800" i="1"/>
              <a:t>n</a:t>
            </a:r>
            <a:r>
              <a:rPr lang="en-US" altLang="en-US" sz="1800"/>
              <a:t> = 6)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606550"/>
            <a:ext cx="85407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Observations about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smtClean="0"/>
              <a:t>Since the inter-node connections are done by pointers, “logically” close blocks need not be “physically” close.</a:t>
            </a:r>
          </a:p>
          <a:p>
            <a:r>
              <a:rPr lang="en-US" altLang="en-US" sz="2000" smtClean="0"/>
              <a:t>The non-leaf levels of the B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-tree form a hierarchy of sparse indices.</a:t>
            </a:r>
          </a:p>
          <a:p>
            <a:r>
              <a:rPr lang="en-US" altLang="en-US" sz="2000" smtClean="0"/>
              <a:t>The B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-tree contains a relatively small number of levels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Level below root has at least 2*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n/2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values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Next level has at least 2*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n/2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 * 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n/2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values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.. etc.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If there are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K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search-key values in the file, the tree height is no more than 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 log</a:t>
            </a:r>
            <a:r>
              <a:rPr lang="en-US" altLang="en-US" sz="2000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sz="2000" i="1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z="2000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/2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(</a:t>
            </a:r>
            <a:r>
              <a:rPr lang="en-US" altLang="en-US" sz="20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</a:t>
            </a:r>
            <a:r>
              <a:rPr lang="en-US" altLang="en-US" sz="2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)</a:t>
            </a:r>
            <a:endParaRPr lang="en-US" altLang="en-US" sz="200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thus searches can be conducted efficiently.</a:t>
            </a:r>
          </a:p>
          <a:p>
            <a:r>
              <a:rPr lang="en-US" altLang="en-US" sz="2000" smtClean="0"/>
              <a:t>Insertions and deletions to the main file can be handled efficiently, as the index can be restructured in logarithmic time (as we shall see).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Queries on B</a:t>
            </a:r>
            <a:r>
              <a:rPr lang="en-US" baseline="30000">
                <a:ea typeface="+mj-ea"/>
              </a:rPr>
              <a:t>+-</a:t>
            </a:r>
            <a:r>
              <a:rPr lang="en-US">
                <a:ea typeface="+mj-ea"/>
              </a:rPr>
              <a:t>Trees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566025" cy="5073650"/>
          </a:xfrm>
        </p:spPr>
        <p:txBody>
          <a:bodyPr/>
          <a:lstStyle/>
          <a:p>
            <a:r>
              <a:rPr lang="en-US" altLang="en-US" smtClean="0"/>
              <a:t>If there are </a:t>
            </a:r>
            <a:r>
              <a:rPr lang="en-US" altLang="en-US" i="1" smtClean="0"/>
              <a:t>K</a:t>
            </a:r>
            <a:r>
              <a:rPr lang="en-US" altLang="en-US" smtClean="0"/>
              <a:t> search-key values in the file, the height of the tree is no more than </a:t>
            </a:r>
            <a:r>
              <a:rPr lang="en-US" altLang="en-US" smtClean="0">
                <a:sym typeface="Symbol" panose="05050102010706020507" pitchFamily="18" charset="2"/>
              </a:rPr>
              <a:t>log</a:t>
            </a:r>
            <a:r>
              <a:rPr lang="en-US" altLang="en-US" baseline="-25000" smtClean="0">
                <a:sym typeface="Symbol" panose="05050102010706020507" pitchFamily="18" charset="2"/>
              </a:rPr>
              <a:t></a:t>
            </a:r>
            <a:r>
              <a:rPr lang="en-US" altLang="en-US" i="1" baseline="-25000" smtClean="0">
                <a:sym typeface="Symbol" panose="05050102010706020507" pitchFamily="18" charset="2"/>
              </a:rPr>
              <a:t>n</a:t>
            </a:r>
            <a:r>
              <a:rPr lang="en-US" altLang="en-US" baseline="-25000" smtClean="0">
                <a:sym typeface="Symbol" panose="05050102010706020507" pitchFamily="18" charset="2"/>
              </a:rPr>
              <a:t>/2</a:t>
            </a:r>
            <a:r>
              <a:rPr lang="en-US" altLang="en-US" smtClean="0">
                <a:sym typeface="Symbol" panose="05050102010706020507" pitchFamily="18" charset="2"/>
              </a:rPr>
              <a:t>(</a:t>
            </a:r>
            <a:r>
              <a:rPr lang="en-US" altLang="en-US" i="1" smtClean="0">
                <a:sym typeface="Symbol" panose="05050102010706020507" pitchFamily="18" charset="2"/>
              </a:rPr>
              <a:t>K</a:t>
            </a:r>
            <a:r>
              <a:rPr lang="en-US" altLang="en-US" smtClean="0">
                <a:sym typeface="Symbol" panose="05050102010706020507" pitchFamily="18" charset="2"/>
              </a:rPr>
              <a:t>).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A node is generally the same size as a disk block, typically 4 kilobytes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and 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is typically around 100 (40 bytes per index entry).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With 1 million search key values and </a:t>
            </a:r>
            <a:r>
              <a:rPr lang="en-US" altLang="en-US" i="1" smtClean="0">
                <a:sym typeface="Symbol" panose="05050102010706020507" pitchFamily="18" charset="2"/>
              </a:rPr>
              <a:t>n</a:t>
            </a:r>
            <a:r>
              <a:rPr lang="en-US" altLang="en-US" smtClean="0">
                <a:sym typeface="Symbol" panose="05050102010706020507" pitchFamily="18" charset="2"/>
              </a:rPr>
              <a:t> = 100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at most 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log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50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(1,000,000) = 4 nodes are accessed in a lookup.</a:t>
            </a:r>
          </a:p>
          <a:p>
            <a:r>
              <a:rPr lang="en-US" altLang="en-US" smtClean="0">
                <a:sym typeface="Symbol" panose="05050102010706020507" pitchFamily="18" charset="2"/>
              </a:rPr>
              <a:t>Contrast this with a balanced binary tree with 1 million search key values — around 20 nodes are accessed in a lookup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above difference is significant since every node access may need a disk I/O, costing around 20 milliseconds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Updates on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-Trees:  Insertion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AutoNum type="arabicPeriod"/>
            </a:pPr>
            <a:r>
              <a:rPr lang="en-US" altLang="en-US" sz="2000" smtClean="0"/>
              <a:t>Find the leaf node in which the search-key value would appear</a:t>
            </a:r>
          </a:p>
          <a:p>
            <a:pPr>
              <a:buFont typeface="Monotype Sorts" charset="2"/>
              <a:buAutoNum type="arabicPeriod"/>
            </a:pPr>
            <a:r>
              <a:rPr lang="en-US" altLang="en-US" sz="2000" smtClean="0"/>
              <a:t>If the search-key value is already present in the leaf node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000" smtClean="0">
                <a:ea typeface="ＭＳ Ｐゴシック" panose="020B0600070205080204" pitchFamily="34" charset="-128"/>
              </a:rPr>
              <a:t>Add record to the file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000" smtClean="0">
                <a:ea typeface="ＭＳ Ｐゴシック" panose="020B0600070205080204" pitchFamily="34" charset="-128"/>
              </a:rPr>
              <a:t>If necessary add a pointer to the bucket.</a:t>
            </a:r>
          </a:p>
          <a:p>
            <a:pPr>
              <a:buFont typeface="Monotype Sorts" charset="2"/>
              <a:buAutoNum type="arabicPeriod"/>
            </a:pPr>
            <a:r>
              <a:rPr lang="en-US" altLang="en-US" sz="2000" smtClean="0"/>
              <a:t>If the search-key value is not present, then 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000" smtClean="0">
                <a:ea typeface="ＭＳ Ｐゴシック" panose="020B0600070205080204" pitchFamily="34" charset="-128"/>
              </a:rPr>
              <a:t>add the record to the main file (and create a bucket if necessary)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000" smtClean="0">
                <a:ea typeface="ＭＳ Ｐゴシック" panose="020B0600070205080204" pitchFamily="34" charset="-128"/>
              </a:rPr>
              <a:t>If there is room in the leaf node, insert (key-value, pointer) pair in the leaf node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000" smtClean="0">
                <a:ea typeface="ＭＳ Ｐゴシック" panose="020B0600070205080204" pitchFamily="34" charset="-128"/>
              </a:rPr>
              <a:t>Otherwise, split the node (along with the new (key-value, pointer) entry) as discussed in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Updates on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-Trees:  Insertion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Splitting a leaf node: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take the </a:t>
            </a:r>
            <a:r>
              <a:rPr lang="en-US" altLang="en-US" i="1" smtClean="0">
                <a:ea typeface="ＭＳ Ｐゴシック" panose="020B0600070205080204" pitchFamily="34" charset="-128"/>
              </a:rPr>
              <a:t>n </a:t>
            </a:r>
            <a:r>
              <a:rPr lang="en-US" altLang="en-US" smtClean="0">
                <a:ea typeface="ＭＳ Ｐゴシック" panose="020B0600070205080204" pitchFamily="34" charset="-128"/>
              </a:rPr>
              <a:t>(search-key value, pointer) pairs (including the one being inserted) in sorted order.  Place the first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/2 in the original node, and the rest in a new node.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let the new node be 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p,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and let 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be the least key value in 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p. 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Insert (</a:t>
            </a:r>
            <a:r>
              <a:rPr lang="en-US" altLang="en-US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k,p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 in the parent of the node being split.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If the parent is full, split it and </a:t>
            </a:r>
            <a:r>
              <a:rPr lang="en-US" altLang="en-US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propagate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the split further up.</a:t>
            </a:r>
          </a:p>
          <a:p>
            <a:r>
              <a:rPr lang="en-US" altLang="en-US" smtClean="0"/>
              <a:t>Splitting of nodes proceeds upwards till a node that is not full is found.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 the worst case the root node may be split increasing the height of the tree by 1.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60450" y="5675313"/>
            <a:ext cx="7767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Result of splitting node containing Brandt, Califieri and Crick on inserting Adams</a:t>
            </a:r>
          </a:p>
          <a:p>
            <a:r>
              <a:rPr lang="en-US" altLang="en-US"/>
              <a:t>Next step: insert entry with (Califieri,pointer-to-new-node) into parent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4765675"/>
            <a:ext cx="74596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17738" y="5921375"/>
            <a:ext cx="475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B</a:t>
            </a:r>
            <a:r>
              <a:rPr lang="en-US" altLang="en-US" sz="1800" baseline="30000"/>
              <a:t>+</a:t>
            </a:r>
            <a:r>
              <a:rPr lang="en-US" altLang="en-US" sz="1800"/>
              <a:t>-Tree before and after insertion of “Adams”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27438"/>
            <a:ext cx="8799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249238" y="936625"/>
            <a:ext cx="86487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-Tree  Insertion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altLang="en-US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90938"/>
            <a:ext cx="8512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089025"/>
            <a:ext cx="8799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2154238" y="5921375"/>
            <a:ext cx="488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B</a:t>
            </a:r>
            <a:r>
              <a:rPr lang="en-US" altLang="en-US" sz="1800" baseline="30000"/>
              <a:t>+</a:t>
            </a:r>
            <a:r>
              <a:rPr lang="en-US" altLang="en-US" sz="1800"/>
              <a:t>-Tree before and after insertion of “Lamport”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Splitting a non-leaf node: when inserting (k,p) into an already full internal node 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Copy N to an in-memory area M with space for n+1 pointers and n keys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Insert (k,p) into M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Copy P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,K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, …, K 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n/2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-1</a:t>
            </a:r>
            <a:r>
              <a:rPr lang="en-US" altLang="en-US" smtClean="0">
                <a:ea typeface="ＭＳ Ｐゴシック" panose="020B0600070205080204" pitchFamily="34" charset="-128"/>
              </a:rPr>
              <a:t>,P 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n/2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smtClean="0">
                <a:ea typeface="ＭＳ Ｐゴシック" panose="020B0600070205080204" pitchFamily="34" charset="-128"/>
              </a:rPr>
              <a:t> from M back into node 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Copy P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n/2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+1</a:t>
            </a:r>
            <a:r>
              <a:rPr lang="en-US" altLang="en-US" smtClean="0">
                <a:ea typeface="ＭＳ Ｐゴシック" panose="020B0600070205080204" pitchFamily="34" charset="-128"/>
              </a:rPr>
              <a:t>,K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 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n/2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+1</a:t>
            </a:r>
            <a:r>
              <a:rPr lang="en-US" altLang="en-US" smtClean="0">
                <a:ea typeface="ＭＳ Ｐゴシック" panose="020B0600070205080204" pitchFamily="34" charset="-128"/>
              </a:rPr>
              <a:t>,…,K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</a:t>
            </a:r>
            <a:r>
              <a:rPr lang="en-US" altLang="en-US" smtClean="0">
                <a:ea typeface="ＭＳ Ｐゴシック" panose="020B0600070205080204" pitchFamily="34" charset="-128"/>
              </a:rPr>
              <a:t>,P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n+1</a:t>
            </a:r>
            <a:r>
              <a:rPr lang="en-US" altLang="en-US" smtClean="0">
                <a:ea typeface="ＭＳ Ｐゴシック" panose="020B0600070205080204" pitchFamily="34" charset="-128"/>
              </a:rPr>
              <a:t> from M into newly allocated node N’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Insert (K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 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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n/2</a:t>
            </a:r>
            <a:r>
              <a:rPr lang="en-US" altLang="en-US" baseline="-25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</a:t>
            </a:r>
            <a:r>
              <a:rPr lang="en-US" altLang="en-US" smtClean="0">
                <a:ea typeface="ＭＳ Ｐゴシック" panose="020B0600070205080204" pitchFamily="34" charset="-128"/>
              </a:rPr>
              <a:t>,N’) into parent N</a:t>
            </a:r>
          </a:p>
          <a:p>
            <a:r>
              <a:rPr lang="en-US" altLang="en-US" b="1" smtClean="0">
                <a:solidFill>
                  <a:schemeClr val="tx2"/>
                </a:solidFill>
              </a:rPr>
              <a:t>Read pseudocode in book!</a:t>
            </a: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6692900" y="5397500"/>
            <a:ext cx="1295400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Crick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Insertion in 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-Trees (Cont.)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39800" y="5359400"/>
            <a:ext cx="2908300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Adams  Brandt  Califieri  Crick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850900" y="5588000"/>
            <a:ext cx="1524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1720850" y="5605463"/>
            <a:ext cx="127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H="1">
            <a:off x="2425700" y="5573713"/>
            <a:ext cx="127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759200" y="5575300"/>
            <a:ext cx="889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956175" y="5397500"/>
            <a:ext cx="1433513" cy="414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Adams Brandt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851400" y="5651500"/>
            <a:ext cx="1524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648325" y="5622925"/>
            <a:ext cx="127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6870700" y="5651500"/>
            <a:ext cx="127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7823200" y="5638800"/>
            <a:ext cx="889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499100" y="4622800"/>
            <a:ext cx="20066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 Califieri</a:t>
            </a: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H="1">
            <a:off x="5384800" y="4838700"/>
            <a:ext cx="6223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6921500" y="4940300"/>
            <a:ext cx="406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384300" y="4622800"/>
            <a:ext cx="1828800" cy="35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     </a:t>
            </a: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>
            <a:off x="1041400" y="4800600"/>
            <a:ext cx="10033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60" name="Line 9"/>
          <p:cNvSpPr>
            <a:spLocks noChangeShapeType="1"/>
          </p:cNvSpPr>
          <p:nvPr/>
        </p:nvSpPr>
        <p:spPr bwMode="auto">
          <a:xfrm>
            <a:off x="3213100" y="5600700"/>
            <a:ext cx="889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61461" name="Line 12"/>
          <p:cNvSpPr>
            <a:spLocks noChangeShapeType="1"/>
          </p:cNvSpPr>
          <p:nvPr/>
        </p:nvSpPr>
        <p:spPr bwMode="auto">
          <a:xfrm>
            <a:off x="6340475" y="5632450"/>
            <a:ext cx="127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Index Evaluation Metrics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Access types supported efficiently.  E.g.,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records with a specified value in the attribute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or records with an attribute value falling in a specified range of values.</a:t>
            </a:r>
          </a:p>
          <a:p>
            <a:r>
              <a:rPr lang="en-US" altLang="en-US" smtClean="0"/>
              <a:t>Access time</a:t>
            </a:r>
          </a:p>
          <a:p>
            <a:r>
              <a:rPr lang="en-US" altLang="en-US" smtClean="0"/>
              <a:t>Insertion time</a:t>
            </a:r>
          </a:p>
          <a:p>
            <a:r>
              <a:rPr lang="en-US" altLang="en-US" smtClean="0"/>
              <a:t>Deletion time</a:t>
            </a:r>
          </a:p>
          <a:p>
            <a:r>
              <a:rPr lang="en-US" altLang="en-US" smtClean="0"/>
              <a:t>Space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Non-Unique Search Keys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913" y="1093788"/>
            <a:ext cx="7905750" cy="4903787"/>
          </a:xfrm>
        </p:spPr>
        <p:txBody>
          <a:bodyPr/>
          <a:lstStyle/>
          <a:p>
            <a:r>
              <a:rPr lang="en-US" altLang="en-US" sz="2000" smtClean="0"/>
              <a:t>Alternatives to scheme described earlier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Buckets on separate block (bad idea)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List of tuple pointers with each key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Extra code to handle long lists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Deletion of a tuple can be expensive if there are many duplicates on search key (why?)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Low space overhead, no extra cost for queries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Make search key unique by adding a record-identifier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Extra storage overhead for keys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Simpler code for insertion/deletion</a:t>
            </a:r>
          </a:p>
          <a:p>
            <a:pPr lvl="2"/>
            <a:r>
              <a:rPr lang="en-US" altLang="en-US" sz="2000" smtClean="0">
                <a:ea typeface="ＭＳ Ｐゴシック" panose="020B0600070205080204" pitchFamily="34" charset="-128"/>
              </a:rPr>
              <a:t>Widely used</a:t>
            </a:r>
          </a:p>
          <a:p>
            <a:pPr lvl="1"/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 File Organization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739062" cy="4138612"/>
          </a:xfrm>
        </p:spPr>
        <p:txBody>
          <a:bodyPr/>
          <a:lstStyle/>
          <a:p>
            <a:r>
              <a:rPr lang="en-US" altLang="en-US" smtClean="0"/>
              <a:t>Index file degradation problem is solved by using B</a:t>
            </a:r>
            <a:r>
              <a:rPr lang="en-US" altLang="en-US" baseline="30000" smtClean="0"/>
              <a:t>+</a:t>
            </a:r>
            <a:r>
              <a:rPr lang="en-US" altLang="en-US" smtClean="0"/>
              <a:t>-Tree indices.</a:t>
            </a:r>
          </a:p>
          <a:p>
            <a:r>
              <a:rPr lang="en-US" altLang="en-US" smtClean="0"/>
              <a:t>Data file degradation problem is solved by using B</a:t>
            </a:r>
            <a:r>
              <a:rPr lang="en-US" altLang="en-US" baseline="30000" smtClean="0"/>
              <a:t>+</a:t>
            </a:r>
            <a:r>
              <a:rPr lang="en-US" altLang="en-US" smtClean="0"/>
              <a:t>-Tree File Organization.</a:t>
            </a:r>
          </a:p>
          <a:p>
            <a:r>
              <a:rPr lang="en-US" altLang="en-US" smtClean="0"/>
              <a:t>The leaf nodes in a B</a:t>
            </a:r>
            <a:r>
              <a:rPr lang="en-US" altLang="en-US" baseline="30000" smtClean="0"/>
              <a:t>+</a:t>
            </a:r>
            <a:r>
              <a:rPr lang="en-US" altLang="en-US" smtClean="0"/>
              <a:t>-tree file organization store records, instead of pointers.</a:t>
            </a:r>
          </a:p>
          <a:p>
            <a:r>
              <a:rPr lang="en-US" altLang="en-US" smtClean="0"/>
              <a:t>Leaf nodes are still required to be half full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Since records are larger than pointers, the maximum number of records that can be stored in a leaf node is less than the number of pointers in a nonleaf node.</a:t>
            </a:r>
          </a:p>
          <a:p>
            <a:r>
              <a:rPr lang="en-US" altLang="en-US" smtClean="0"/>
              <a:t>Insertion and deletion are handled in the same way as insertion and deletion of entries in a B</a:t>
            </a:r>
            <a:r>
              <a:rPr lang="en-US" altLang="en-US" baseline="30000" smtClean="0"/>
              <a:t>+</a:t>
            </a:r>
            <a:r>
              <a:rPr lang="en-US" altLang="en-US" smtClean="0"/>
              <a:t>-tree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B</a:t>
            </a:r>
            <a:r>
              <a:rPr lang="en-US" baseline="30000">
                <a:ea typeface="+mj-ea"/>
              </a:rPr>
              <a:t>+</a:t>
            </a:r>
            <a:r>
              <a:rPr lang="en-US">
                <a:ea typeface="+mj-ea"/>
              </a:rPr>
              <a:t>-Tree File Organization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418013"/>
            <a:ext cx="7848600" cy="1944687"/>
          </a:xfrm>
        </p:spPr>
        <p:txBody>
          <a:bodyPr/>
          <a:lstStyle/>
          <a:p>
            <a:r>
              <a:rPr lang="en-US" altLang="en-US" smtClean="0"/>
              <a:t>Good space utilization important since records use more space than pointers.  </a:t>
            </a:r>
          </a:p>
          <a:p>
            <a:r>
              <a:rPr lang="en-US" altLang="en-US" smtClean="0"/>
              <a:t>To improve space utilization, involve more sibling nodes in redistribution during splits and merges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Involving 2 siblings in redistribution (to avoid split / merge where possible) results in each node having at least     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      </a:t>
            </a:r>
            <a:r>
              <a:rPr lang="en-US" altLang="en-US" smtClean="0">
                <a:ea typeface="ＭＳ Ｐゴシック" panose="020B0600070205080204" pitchFamily="34" charset="-128"/>
              </a:rPr>
              <a:t>  entries</a:t>
            </a:r>
          </a:p>
          <a:p>
            <a:pPr>
              <a:buFont typeface="Monotype Sorts" charset="2"/>
              <a:buNone/>
            </a:pPr>
            <a:endParaRPr lang="en-US" altLang="en-US" smtClean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419350" y="3970338"/>
            <a:ext cx="389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Example of B</a:t>
            </a:r>
            <a:r>
              <a:rPr lang="en-US" altLang="en-US" sz="1800" baseline="30000"/>
              <a:t>+</a:t>
            </a:r>
            <a:r>
              <a:rPr lang="en-US" altLang="en-US" sz="1800"/>
              <a:t>-tree File Organization</a:t>
            </a: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6216650" y="6046788"/>
          <a:ext cx="6604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معادلة" r:id="rId4" imgW="469900" imgH="228600" progId="Equation.3">
                  <p:embed/>
                </p:oleObj>
              </mc:Choice>
              <mc:Fallback>
                <p:oleObj name="معادلة" r:id="rId4" imgW="4699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6046788"/>
                        <a:ext cx="6604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25475"/>
            <a:ext cx="83327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Other Issues in Indexing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35063"/>
            <a:ext cx="7691437" cy="5116512"/>
          </a:xfrm>
        </p:spPr>
        <p:txBody>
          <a:bodyPr/>
          <a:lstStyle/>
          <a:p>
            <a:r>
              <a:rPr lang="en-US" altLang="en-US" sz="2000" b="1" smtClean="0"/>
              <a:t>Record relocation and secondary indices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If a record moves, all secondary indices that store record pointers have to be updated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Node splits in B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mtClean="0">
                <a:ea typeface="ＭＳ Ｐゴシック" panose="020B0600070205080204" pitchFamily="34" charset="-128"/>
              </a:rPr>
              <a:t>-tree file organizations become very expensive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Solution</a:t>
            </a:r>
            <a:r>
              <a:rPr lang="en-US" altLang="en-US" smtClean="0">
                <a:ea typeface="ＭＳ Ｐゴシック" panose="020B0600070205080204" pitchFamily="34" charset="-128"/>
              </a:rPr>
              <a:t>: </a:t>
            </a:r>
            <a:r>
              <a:rPr lang="en-US" altLang="en-US" smtClean="0">
                <a:solidFill>
                  <a:srgbClr val="3366CC"/>
                </a:solidFill>
                <a:ea typeface="ＭＳ Ｐゴシック" panose="020B0600070205080204" pitchFamily="34" charset="-128"/>
              </a:rPr>
              <a:t>use primary-index search key instead of record pointer in secondary index</a:t>
            </a:r>
          </a:p>
          <a:p>
            <a:pPr lvl="2"/>
            <a:r>
              <a:rPr lang="en-US" altLang="en-US" smtClean="0">
                <a:ea typeface="ＭＳ Ｐゴシック" panose="020B0600070205080204" pitchFamily="34" charset="-128"/>
              </a:rPr>
              <a:t>Extra traversal of primary index to locate record</a:t>
            </a:r>
          </a:p>
          <a:p>
            <a:pPr lvl="3"/>
            <a:r>
              <a:rPr lang="en-US" altLang="en-US" smtClean="0">
                <a:ea typeface="ＭＳ Ｐゴシック" panose="020B0600070205080204" pitchFamily="34" charset="-128"/>
              </a:rPr>
              <a:t>Higher cost for queries, but node splits are cheap</a:t>
            </a:r>
          </a:p>
          <a:p>
            <a:pPr lvl="2"/>
            <a:r>
              <a:rPr lang="en-US" altLang="en-US" smtClean="0">
                <a:ea typeface="ＭＳ Ｐゴシック" panose="020B0600070205080204" pitchFamily="34" charset="-128"/>
              </a:rPr>
              <a:t>Add record-id if primary-index search key is non-unique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Multiple-Key Access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101725"/>
            <a:ext cx="762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Use multiple indices for certain types of queries.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Example: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b="1" smtClean="0">
                <a:ea typeface="ＭＳ Ｐゴシック" panose="020B0600070205080204" pitchFamily="34" charset="-128"/>
              </a:rPr>
              <a:t>select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ID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b="1" smtClean="0">
                <a:ea typeface="ＭＳ Ｐゴシック" panose="020B0600070205080204" pitchFamily="34" charset="-128"/>
              </a:rPr>
              <a:t>from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instructor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b="1" smtClean="0">
                <a:ea typeface="ＭＳ Ｐゴシック" panose="020B0600070205080204" pitchFamily="34" charset="-128"/>
              </a:rPr>
              <a:t>where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dept_name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= “Finance” </a:t>
            </a:r>
            <a:r>
              <a:rPr lang="en-US" altLang="en-US" sz="2000" b="1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salary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= 80000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Possible strategies for processing query using indices on single attributes: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smtClean="0">
                <a:ea typeface="ＭＳ Ｐゴシック" panose="020B0600070205080204" pitchFamily="34" charset="-128"/>
              </a:rPr>
              <a:t>1.	Use index on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dept_name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to find instructors with department name Finance; test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salary = 80000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i="1" smtClean="0">
                <a:ea typeface="ＭＳ Ｐゴシック" panose="020B0600070205080204" pitchFamily="34" charset="-128"/>
              </a:rPr>
              <a:t>2.	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Use index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on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salary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to find instructors with a salary of $80000; test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dept_name =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“Finance”.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en-US" sz="2000" smtClean="0">
                <a:ea typeface="ＭＳ Ｐゴシック" panose="020B0600070205080204" pitchFamily="34" charset="-128"/>
              </a:rPr>
              <a:t>3.	Use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dept_name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index to find pointers to all records pertaining to the “Finance” department.  Similarly use index on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salary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.  Take intersection of both sets of pointers obtained.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Indices on Multiple Keys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smtClean="0">
                <a:solidFill>
                  <a:srgbClr val="3366CC"/>
                </a:solidFill>
              </a:rPr>
              <a:t>Composite search keys</a:t>
            </a:r>
            <a:r>
              <a:rPr lang="en-US" altLang="en-US" sz="2000" smtClean="0"/>
              <a:t> are search keys containing more than one attribute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E.g. (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dept_name, salary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000" smtClean="0"/>
              <a:t>Lexicographic ordering: (a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) &lt; (b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b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) if either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&lt; b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, or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=b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and  a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&lt; b</a:t>
            </a:r>
            <a:r>
              <a:rPr lang="en-US" altLang="en-US" sz="2000" baseline="-25000" smtClean="0">
                <a:ea typeface="ＭＳ Ｐゴシック" panose="020B0600070205080204" pitchFamily="34" charset="-128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Indices on Multiple Attributes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00250"/>
            <a:ext cx="7335837" cy="4137025"/>
          </a:xfrm>
        </p:spPr>
        <p:txBody>
          <a:bodyPr/>
          <a:lstStyle/>
          <a:p>
            <a:r>
              <a:rPr lang="en-US" altLang="en-US" smtClean="0"/>
              <a:t> With the </a:t>
            </a:r>
            <a:r>
              <a:rPr lang="en-US" altLang="en-US" b="1" smtClean="0"/>
              <a:t>where</a:t>
            </a:r>
            <a:r>
              <a:rPr lang="en-US" altLang="en-US" smtClean="0"/>
              <a:t> clause</a:t>
            </a:r>
            <a:br>
              <a:rPr lang="en-US" altLang="en-US" smtClean="0"/>
            </a:br>
            <a:r>
              <a:rPr lang="en-US" altLang="en-US" smtClean="0"/>
              <a:t>           </a:t>
            </a:r>
            <a:r>
              <a:rPr lang="en-US" altLang="en-US" b="1" smtClean="0"/>
              <a:t>where</a:t>
            </a:r>
            <a:r>
              <a:rPr lang="en-US" altLang="en-US" i="1" smtClean="0"/>
              <a:t> dept_name =</a:t>
            </a:r>
            <a:r>
              <a:rPr lang="en-US" altLang="en-US" smtClean="0"/>
              <a:t> “Finance” </a:t>
            </a:r>
            <a:r>
              <a:rPr lang="en-US" altLang="en-US" b="1" smtClean="0"/>
              <a:t>and</a:t>
            </a:r>
            <a:r>
              <a:rPr lang="en-US" altLang="en-US" smtClean="0"/>
              <a:t> </a:t>
            </a:r>
            <a:r>
              <a:rPr lang="en-US" altLang="en-US" i="1" smtClean="0"/>
              <a:t>salary = </a:t>
            </a:r>
            <a:r>
              <a:rPr lang="en-US" altLang="en-US" smtClean="0"/>
              <a:t>80000</a:t>
            </a:r>
            <a:br>
              <a:rPr lang="en-US" altLang="en-US" smtClean="0"/>
            </a:br>
            <a:r>
              <a:rPr lang="en-US" altLang="en-US" smtClean="0"/>
              <a:t>the index on (</a:t>
            </a:r>
            <a:r>
              <a:rPr lang="en-US" altLang="en-US" i="1" smtClean="0"/>
              <a:t>dept_name, salary</a:t>
            </a:r>
            <a:r>
              <a:rPr lang="en-US" altLang="en-US" smtClean="0"/>
              <a:t>) can be used to fetch only records that satisfy both conditions.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Using separate indices in less efficient — we may fetch many records (or pointers) that satisfy only one of the conditions.</a:t>
            </a:r>
          </a:p>
          <a:p>
            <a:r>
              <a:rPr lang="en-US" altLang="en-US" smtClean="0"/>
              <a:t>Can also efficiently handle </a:t>
            </a:r>
            <a:br>
              <a:rPr lang="en-US" altLang="en-US" smtClean="0"/>
            </a:br>
            <a:r>
              <a:rPr lang="en-US" altLang="en-US" smtClean="0"/>
              <a:t>           </a:t>
            </a:r>
            <a:r>
              <a:rPr lang="en-US" altLang="en-US" b="1" smtClean="0"/>
              <a:t>where</a:t>
            </a:r>
            <a:r>
              <a:rPr lang="en-US" altLang="en-US" i="1" smtClean="0"/>
              <a:t> dept_name</a:t>
            </a:r>
            <a:r>
              <a:rPr lang="en-US" altLang="en-US" smtClean="0"/>
              <a:t> = “Finance” </a:t>
            </a:r>
            <a:r>
              <a:rPr lang="en-US" altLang="en-US" b="1" smtClean="0"/>
              <a:t>and </a:t>
            </a:r>
            <a:r>
              <a:rPr lang="en-US" altLang="en-US" i="1" smtClean="0"/>
              <a:t>salary </a:t>
            </a:r>
            <a:r>
              <a:rPr lang="en-US" altLang="en-US" smtClean="0"/>
              <a:t>&lt; 80000</a:t>
            </a:r>
          </a:p>
          <a:p>
            <a:r>
              <a:rPr lang="en-US" altLang="en-US" smtClean="0"/>
              <a:t>But cannot efficiently handle</a:t>
            </a:r>
            <a:br>
              <a:rPr lang="en-US" altLang="en-US" smtClean="0"/>
            </a:br>
            <a:r>
              <a:rPr lang="en-US" altLang="en-US" smtClean="0"/>
              <a:t>          </a:t>
            </a:r>
            <a:r>
              <a:rPr lang="en-US" altLang="en-US" b="1" smtClean="0"/>
              <a:t>where</a:t>
            </a:r>
            <a:r>
              <a:rPr lang="en-US" altLang="en-US" i="1" smtClean="0"/>
              <a:t> dept_name </a:t>
            </a:r>
            <a:r>
              <a:rPr lang="en-US" altLang="en-US" smtClean="0"/>
              <a:t>&lt; “Finance” </a:t>
            </a:r>
            <a:r>
              <a:rPr lang="en-US" altLang="en-US" b="1" smtClean="0"/>
              <a:t>and</a:t>
            </a:r>
            <a:r>
              <a:rPr lang="en-US" altLang="en-US" smtClean="0"/>
              <a:t> </a:t>
            </a:r>
            <a:r>
              <a:rPr lang="en-US" altLang="en-US" i="1" smtClean="0"/>
              <a:t>balance = </a:t>
            </a:r>
            <a:r>
              <a:rPr lang="en-US" altLang="en-US" smtClean="0"/>
              <a:t>80000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May fetch many records that satisfy the first but not the second condition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00113" y="1165225"/>
            <a:ext cx="548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65350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Suppose we have an index on combined search-key</a:t>
            </a:r>
          </a:p>
          <a:p>
            <a:r>
              <a:rPr lang="en-US" altLang="en-US" sz="1800"/>
              <a:t>	(</a:t>
            </a:r>
            <a:r>
              <a:rPr lang="en-US" altLang="en-US" sz="1800" i="1"/>
              <a:t>dept_name, salary</a:t>
            </a:r>
            <a:r>
              <a:rPr lang="en-US" altLang="en-US" sz="18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Static Hashing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182688"/>
            <a:ext cx="7437438" cy="4138612"/>
          </a:xfrm>
        </p:spPr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b="1" smtClean="0">
                <a:solidFill>
                  <a:srgbClr val="3366CC"/>
                </a:solidFill>
              </a:rPr>
              <a:t>bucket</a:t>
            </a:r>
            <a:r>
              <a:rPr lang="en-US" altLang="en-US" smtClean="0"/>
              <a:t> is a unit of storage containing one or more records (a bucket is typically a disk block). </a:t>
            </a:r>
          </a:p>
          <a:p>
            <a:r>
              <a:rPr lang="en-US" altLang="en-US" smtClean="0"/>
              <a:t>In a </a:t>
            </a:r>
            <a:r>
              <a:rPr lang="en-US" altLang="en-US" b="1" smtClean="0">
                <a:solidFill>
                  <a:srgbClr val="3366CC"/>
                </a:solidFill>
              </a:rPr>
              <a:t>hash file organization</a:t>
            </a:r>
            <a:r>
              <a:rPr lang="en-US" altLang="en-US" smtClean="0"/>
              <a:t> we obtain the bucket of a record directly from its search-key value using a </a:t>
            </a:r>
            <a:r>
              <a:rPr lang="en-US" altLang="en-US" b="1" smtClean="0">
                <a:solidFill>
                  <a:srgbClr val="3366CC"/>
                </a:solidFill>
              </a:rPr>
              <a:t>hash</a:t>
            </a:r>
            <a:r>
              <a:rPr lang="en-US" altLang="en-US" smtClean="0">
                <a:solidFill>
                  <a:srgbClr val="3366CC"/>
                </a:solidFill>
              </a:rPr>
              <a:t> </a:t>
            </a:r>
            <a:r>
              <a:rPr lang="en-US" altLang="en-US" b="1" smtClean="0">
                <a:solidFill>
                  <a:srgbClr val="3366CC"/>
                </a:solidFill>
              </a:rPr>
              <a:t>function</a:t>
            </a:r>
            <a:r>
              <a:rPr lang="en-US" altLang="en-US" b="1" smtClean="0">
                <a:solidFill>
                  <a:schemeClr val="tx2"/>
                </a:solidFill>
              </a:rPr>
              <a:t>.</a:t>
            </a:r>
            <a:endParaRPr lang="en-US" altLang="en-US" smtClean="0">
              <a:solidFill>
                <a:schemeClr val="tx2"/>
              </a:solidFill>
            </a:endParaRPr>
          </a:p>
          <a:p>
            <a:r>
              <a:rPr lang="en-US" altLang="en-US" smtClean="0"/>
              <a:t>Hash function </a:t>
            </a:r>
            <a:r>
              <a:rPr lang="en-US" altLang="en-US" i="1" smtClean="0"/>
              <a:t>h</a:t>
            </a:r>
            <a:r>
              <a:rPr lang="en-US" altLang="en-US" smtClean="0"/>
              <a:t> is a function from the set of all search-key values </a:t>
            </a:r>
            <a:r>
              <a:rPr lang="en-US" altLang="en-US" i="1" smtClean="0"/>
              <a:t>K</a:t>
            </a:r>
            <a:r>
              <a:rPr lang="en-US" altLang="en-US" smtClean="0"/>
              <a:t> to the set of all bucket addresses </a:t>
            </a:r>
            <a:r>
              <a:rPr lang="en-US" altLang="en-US" i="1" smtClean="0"/>
              <a:t>B.</a:t>
            </a:r>
          </a:p>
          <a:p>
            <a:r>
              <a:rPr lang="en-US" altLang="en-US" smtClean="0"/>
              <a:t>Hash function is used to locate records for access, insertion as well as deletion.</a:t>
            </a:r>
          </a:p>
          <a:p>
            <a:r>
              <a:rPr lang="en-US" altLang="en-US" smtClean="0"/>
              <a:t>Records with different search-key values may be mapped to the same bucket; thus entire bucket has to be searched sequentially to locate a record.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180975"/>
            <a:ext cx="8358187" cy="4572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Example of Hash File Organization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28863"/>
            <a:ext cx="7466012" cy="4114800"/>
          </a:xfrm>
        </p:spPr>
        <p:txBody>
          <a:bodyPr/>
          <a:lstStyle/>
          <a:p>
            <a:r>
              <a:rPr lang="en-US" altLang="en-US" smtClean="0"/>
              <a:t>There are 10 buckets,</a:t>
            </a:r>
          </a:p>
          <a:p>
            <a:r>
              <a:rPr lang="en-US" altLang="en-US" smtClean="0"/>
              <a:t>The binary representation of the </a:t>
            </a:r>
            <a:r>
              <a:rPr lang="en-US" altLang="en-US" i="1" smtClean="0"/>
              <a:t>i</a:t>
            </a:r>
            <a:r>
              <a:rPr lang="en-US" altLang="en-US" smtClean="0"/>
              <a:t>th character is assumed to be the integer </a:t>
            </a:r>
            <a:r>
              <a:rPr lang="en-US" altLang="en-US" i="1" smtClean="0"/>
              <a:t>i.</a:t>
            </a:r>
            <a:endParaRPr lang="en-US" altLang="en-US" smtClean="0"/>
          </a:p>
          <a:p>
            <a:r>
              <a:rPr lang="en-US" altLang="en-US" smtClean="0"/>
              <a:t>The hash function returns the sum of the binary representations of the characters modulo 10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E.g. h(Music) = 1        h(History) = 2  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        h(Physics) =  3   h(Elec. Eng.) = 3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0113" y="1135063"/>
            <a:ext cx="6597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1800"/>
              <a:t>Hash file organization of </a:t>
            </a:r>
            <a:r>
              <a:rPr lang="en-US" altLang="en-US" sz="1800" i="1"/>
              <a:t>instructor</a:t>
            </a:r>
            <a:r>
              <a:rPr lang="en-US" altLang="en-US" sz="1800"/>
              <a:t> file, using </a:t>
            </a:r>
            <a:r>
              <a:rPr lang="en-US" altLang="en-US" sz="1800" i="1"/>
              <a:t>dept_name </a:t>
            </a:r>
            <a:r>
              <a:rPr lang="en-US" altLang="en-US" sz="1800"/>
              <a:t>as key</a:t>
            </a:r>
            <a:br>
              <a:rPr lang="en-US" altLang="en-US" sz="1800"/>
            </a:br>
            <a:r>
              <a:rPr lang="en-US" altLang="en-US" sz="1800"/>
              <a:t> (See figure in next slide.)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Example of Hash File Organization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5800" y="5856288"/>
            <a:ext cx="738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Hash file organization of </a:t>
            </a:r>
            <a:r>
              <a:rPr lang="en-US" altLang="en-US" sz="2000" i="1"/>
              <a:t>instructor</a:t>
            </a:r>
            <a:r>
              <a:rPr lang="en-US" altLang="en-US" sz="2000"/>
              <a:t> file, using </a:t>
            </a:r>
            <a:r>
              <a:rPr lang="en-US" altLang="en-US" sz="2000" i="1"/>
              <a:t>dept_name </a:t>
            </a:r>
            <a:r>
              <a:rPr lang="en-US" altLang="en-US" sz="2000"/>
              <a:t>as key (see previous slide for details).</a:t>
            </a:r>
          </a:p>
        </p:txBody>
      </p:sp>
      <p:pic>
        <p:nvPicPr>
          <p:cNvPr id="921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784225"/>
            <a:ext cx="61976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Ordered Indices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489075"/>
            <a:ext cx="7848600" cy="4876800"/>
          </a:xfrm>
        </p:spPr>
        <p:txBody>
          <a:bodyPr/>
          <a:lstStyle/>
          <a:p>
            <a:r>
              <a:rPr lang="en-US" altLang="en-US" smtClean="0"/>
              <a:t>In an </a:t>
            </a:r>
            <a:r>
              <a:rPr lang="en-US" altLang="en-US" b="1" smtClean="0">
                <a:solidFill>
                  <a:srgbClr val="000099"/>
                </a:solidFill>
              </a:rPr>
              <a:t>ordered index</a:t>
            </a:r>
            <a:r>
              <a:rPr lang="en-US" altLang="en-US" b="1" smtClean="0"/>
              <a:t>, </a:t>
            </a:r>
            <a:r>
              <a:rPr lang="en-US" altLang="en-US" smtClean="0"/>
              <a:t>index entries are stored sorted on the search key value.  E.g., author catalog in library.</a:t>
            </a:r>
          </a:p>
          <a:p>
            <a:r>
              <a:rPr lang="en-US" altLang="en-US" b="1" smtClean="0">
                <a:solidFill>
                  <a:srgbClr val="000099"/>
                </a:solidFill>
              </a:rPr>
              <a:t>Primary index</a:t>
            </a:r>
            <a:r>
              <a:rPr lang="en-US" altLang="en-US" b="1" smtClean="0"/>
              <a:t>: </a:t>
            </a:r>
            <a:r>
              <a:rPr lang="en-US" altLang="en-US" smtClean="0"/>
              <a:t>in a sequentially ordered file, the index whose search key specifies the sequential order of the file.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Also called </a:t>
            </a:r>
            <a:r>
              <a:rPr lang="en-US" altLang="en-US" b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clustering index</a:t>
            </a:r>
            <a:endParaRPr lang="en-US" altLang="en-US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The search key of a primary index is usually but not necessarily the primary key.</a:t>
            </a:r>
          </a:p>
          <a:p>
            <a:r>
              <a:rPr lang="en-US" altLang="en-US" b="1" smtClean="0">
                <a:solidFill>
                  <a:srgbClr val="000099"/>
                </a:solidFill>
              </a:rPr>
              <a:t>Secondary index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an index whose search key specifies an order different from the sequential order of the file.  Also called </a:t>
            </a:r>
            <a:br>
              <a:rPr lang="en-US" altLang="en-US" smtClean="0"/>
            </a:br>
            <a:r>
              <a:rPr lang="en-US" altLang="en-US" smtClean="0">
                <a:solidFill>
                  <a:srgbClr val="000099"/>
                </a:solidFill>
              </a:rPr>
              <a:t>non-clustering index</a:t>
            </a:r>
            <a:r>
              <a:rPr lang="en-US" altLang="en-US" b="1" smtClean="0"/>
              <a:t>.</a:t>
            </a:r>
            <a:endParaRPr lang="en-US" altLang="en-US" smtClean="0"/>
          </a:p>
          <a:p>
            <a:r>
              <a:rPr lang="en-US" altLang="en-US" smtClean="0">
                <a:solidFill>
                  <a:srgbClr val="000099"/>
                </a:solidFill>
              </a:rPr>
              <a:t>Index-sequential file</a:t>
            </a:r>
            <a:r>
              <a:rPr lang="en-US" altLang="en-US" b="1" smtClean="0"/>
              <a:t>:</a:t>
            </a:r>
            <a:r>
              <a:rPr lang="en-US" altLang="en-US" smtClean="0"/>
              <a:t> ordered sequential file with a primary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Hash Functions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781925" cy="4884737"/>
          </a:xfrm>
        </p:spPr>
        <p:txBody>
          <a:bodyPr/>
          <a:lstStyle/>
          <a:p>
            <a:r>
              <a:rPr lang="en-US" altLang="en-US" smtClean="0"/>
              <a:t>Worst hash function maps all search-key values to the same bucket; this makes access time proportional to the number of search-key values in the file.</a:t>
            </a:r>
          </a:p>
          <a:p>
            <a:r>
              <a:rPr lang="en-US" altLang="en-US" smtClean="0"/>
              <a:t>An ideal hash function is </a:t>
            </a:r>
            <a:r>
              <a:rPr lang="en-US" altLang="en-US" b="1" smtClean="0">
                <a:solidFill>
                  <a:srgbClr val="3366CC"/>
                </a:solidFill>
              </a:rPr>
              <a:t>uniform</a:t>
            </a:r>
            <a:r>
              <a:rPr lang="en-US" altLang="en-US" i="1" smtClean="0"/>
              <a:t>,</a:t>
            </a:r>
            <a:r>
              <a:rPr lang="en-US" altLang="en-US" smtClean="0"/>
              <a:t> i.e., each bucket is assigned the same number of search-key values from the set of </a:t>
            </a:r>
            <a:r>
              <a:rPr lang="en-US" altLang="en-US" i="1" smtClean="0"/>
              <a:t>all</a:t>
            </a:r>
            <a:r>
              <a:rPr lang="en-US" altLang="en-US" smtClean="0"/>
              <a:t> possible values.</a:t>
            </a:r>
          </a:p>
          <a:p>
            <a:r>
              <a:rPr lang="en-US" altLang="en-US" smtClean="0"/>
              <a:t>Ideal hash function is </a:t>
            </a:r>
            <a:r>
              <a:rPr lang="en-US" altLang="en-US" b="1" smtClean="0">
                <a:solidFill>
                  <a:srgbClr val="3366CC"/>
                </a:solidFill>
              </a:rPr>
              <a:t>random</a:t>
            </a:r>
            <a:r>
              <a:rPr lang="en-US" altLang="en-US" smtClean="0"/>
              <a:t>, so each bucket will have the same number of records assigned to it irrespective of the </a:t>
            </a:r>
            <a:r>
              <a:rPr lang="en-US" altLang="en-US" i="1" smtClean="0"/>
              <a:t>actual distribution</a:t>
            </a:r>
            <a:r>
              <a:rPr lang="en-US" altLang="en-US" smtClean="0"/>
              <a:t> of search-key values in the file.</a:t>
            </a:r>
          </a:p>
          <a:p>
            <a:r>
              <a:rPr lang="en-US" altLang="en-US" smtClean="0"/>
              <a:t>Typical hash functions perform computation on the internal binary representation of the search-key.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For example, for a string search-key, the binary representations of all the characters in the string could be added and the sum modulo the number of buckets could be returned.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Handling of Bucket Overflows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639050" cy="5073650"/>
          </a:xfrm>
        </p:spPr>
        <p:txBody>
          <a:bodyPr/>
          <a:lstStyle/>
          <a:p>
            <a:r>
              <a:rPr lang="en-US" altLang="en-US" smtClean="0"/>
              <a:t>Bucket overflow can occur because of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Insufficient buckets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Skew in distribution of records.  This can occur due to two reasons:</a:t>
            </a:r>
          </a:p>
          <a:p>
            <a:pPr lvl="2"/>
            <a:r>
              <a:rPr lang="en-US" altLang="en-US" smtClean="0">
                <a:ea typeface="ＭＳ Ｐゴシック" panose="020B0600070205080204" pitchFamily="34" charset="-128"/>
              </a:rPr>
              <a:t>multiple records have same search-key value</a:t>
            </a:r>
          </a:p>
          <a:p>
            <a:pPr lvl="2"/>
            <a:r>
              <a:rPr lang="en-US" altLang="en-US" smtClean="0">
                <a:ea typeface="ＭＳ Ｐゴシック" panose="020B0600070205080204" pitchFamily="34" charset="-128"/>
              </a:rPr>
              <a:t>chosen hash function produces non-uniform distribution of key values</a:t>
            </a:r>
          </a:p>
          <a:p>
            <a:r>
              <a:rPr lang="en-US" altLang="en-US" smtClean="0"/>
              <a:t>Although the probability of bucket overflow can be reduced, it cannot be eliminated; it is handled by using </a:t>
            </a:r>
            <a:r>
              <a:rPr lang="en-US" altLang="en-US" b="1" i="1" smtClean="0">
                <a:solidFill>
                  <a:srgbClr val="3366CC"/>
                </a:solidFill>
              </a:rPr>
              <a:t>overflow buckets</a:t>
            </a:r>
            <a:r>
              <a:rPr lang="en-US" altLang="en-US" b="1" i="1" smtClean="0"/>
              <a:t>.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Handling of Bucket Overflows (Cont.)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848600" cy="48768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CC"/>
                </a:solidFill>
              </a:rPr>
              <a:t>Overflow chaining</a:t>
            </a:r>
            <a:r>
              <a:rPr lang="en-US" altLang="en-US" smtClean="0"/>
              <a:t> – the overflow buckets of a given bucket are chained together in a linked list.</a:t>
            </a:r>
          </a:p>
          <a:p>
            <a:r>
              <a:rPr lang="en-US" altLang="en-US" smtClean="0"/>
              <a:t>Above scheme is called </a:t>
            </a:r>
            <a:r>
              <a:rPr lang="en-US" altLang="en-US" b="1" smtClean="0">
                <a:solidFill>
                  <a:srgbClr val="3366CC"/>
                </a:solidFill>
              </a:rPr>
              <a:t>closed hashing</a:t>
            </a:r>
            <a:r>
              <a:rPr lang="en-US" altLang="en-US" b="1" smtClean="0"/>
              <a:t>.</a:t>
            </a:r>
            <a:r>
              <a:rPr lang="en-US" altLang="en-US" smtClean="0"/>
              <a:t> 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An alternative, called </a:t>
            </a:r>
            <a:r>
              <a:rPr lang="en-US" altLang="en-US" b="1" smtClean="0">
                <a:solidFill>
                  <a:srgbClr val="3366CC"/>
                </a:solidFill>
                <a:ea typeface="ＭＳ Ｐゴシック" panose="020B0600070205080204" pitchFamily="34" charset="-128"/>
              </a:rPr>
              <a:t>open hashing</a:t>
            </a:r>
            <a:r>
              <a:rPr lang="en-US" altLang="en-US" smtClean="0">
                <a:ea typeface="ＭＳ Ｐゴシック" panose="020B0600070205080204" pitchFamily="34" charset="-128"/>
              </a:rPr>
              <a:t>, which does not use overflow buckets,  is not suitable for database applications.</a:t>
            </a:r>
          </a:p>
          <a:p>
            <a:endParaRPr lang="en-US" altLang="en-US" smtClean="0"/>
          </a:p>
        </p:txBody>
      </p:sp>
      <p:pic>
        <p:nvPicPr>
          <p:cNvPr id="983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806700"/>
            <a:ext cx="530383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Hash Indices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Hashing can be used not only for file organization, but also for index-structure creation.  </a:t>
            </a:r>
          </a:p>
          <a:p>
            <a:r>
              <a:rPr lang="en-US" altLang="en-US" smtClean="0"/>
              <a:t>A </a:t>
            </a:r>
            <a:r>
              <a:rPr lang="en-US" altLang="en-US" b="1" smtClean="0">
                <a:solidFill>
                  <a:srgbClr val="3366CC"/>
                </a:solidFill>
              </a:rPr>
              <a:t>hash index</a:t>
            </a:r>
            <a:r>
              <a:rPr lang="en-US" altLang="en-US" smtClean="0"/>
              <a:t> organizes the search keys, with their associated record pointers, into a hash file structure.</a:t>
            </a:r>
          </a:p>
          <a:p>
            <a:r>
              <a:rPr lang="en-US" altLang="en-US" smtClean="0"/>
              <a:t>Strictly speaking, hash indices are always secondary indices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if the file itself is organized using hashing, a separate primary hash index on it using the same search-key is unnecessary. 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However, we use the term hash index to refer to both secondary index structures and hash organized files.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Example of Hash Index</a:t>
            </a:r>
          </a:p>
        </p:txBody>
      </p:sp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787400"/>
            <a:ext cx="59293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765550" y="5497513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hash index on </a:t>
            </a:r>
            <a:r>
              <a:rPr kumimoji="0" lang="en-US" altLang="en-US" sz="2000" i="1"/>
              <a:t>instructor, </a:t>
            </a:r>
            <a:r>
              <a:rPr kumimoji="0" lang="en-US" altLang="en-US" sz="2000"/>
              <a:t> on attribute </a:t>
            </a:r>
            <a:r>
              <a:rPr kumimoji="0" lang="en-US" altLang="en-US" sz="2000" i="1"/>
              <a:t>ID</a:t>
            </a:r>
            <a:endParaRPr kumimoji="0"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Deficiencies of Static Hashing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35063"/>
            <a:ext cx="7843837" cy="4343400"/>
          </a:xfrm>
        </p:spPr>
        <p:txBody>
          <a:bodyPr/>
          <a:lstStyle/>
          <a:p>
            <a:r>
              <a:rPr lang="en-US" altLang="en-US" smtClean="0"/>
              <a:t>In static hashing, function </a:t>
            </a:r>
            <a:r>
              <a:rPr lang="en-US" altLang="en-US" i="1" smtClean="0"/>
              <a:t>h</a:t>
            </a:r>
            <a:r>
              <a:rPr lang="en-US" altLang="en-US" smtClean="0"/>
              <a:t> maps search-key values to a fixed set of </a:t>
            </a:r>
            <a:r>
              <a:rPr lang="en-US" altLang="en-US" i="1" smtClean="0"/>
              <a:t>B</a:t>
            </a:r>
            <a:r>
              <a:rPr lang="en-US" altLang="en-US" smtClean="0"/>
              <a:t> of bucket addresses. Databases grow or shrink with time.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If initial number of buckets is too small, and file grows, performance will degrade due to too much overflows.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If space is allocated for anticipated growth, a significant amount of space will be wasted initially (and buckets will be underfull).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If database shrinks, again space will be wasted.</a:t>
            </a:r>
          </a:p>
          <a:p>
            <a:r>
              <a:rPr lang="en-US" altLang="en-US" smtClean="0"/>
              <a:t>One solution: periodic re-organization of the file with a new hash function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Expensive, disrupts normal operations</a:t>
            </a:r>
          </a:p>
          <a:p>
            <a:r>
              <a:rPr lang="en-US" altLang="en-US" smtClean="0"/>
              <a:t>Better solution: allow the number of buckets to be modified dynamically.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28600"/>
            <a:ext cx="9086850" cy="457200"/>
          </a:xfrm>
        </p:spPr>
        <p:txBody>
          <a:bodyPr/>
          <a:lstStyle/>
          <a:p>
            <a:pPr>
              <a:defRPr/>
            </a:pPr>
            <a:r>
              <a:rPr lang="en-US" sz="2800">
                <a:ea typeface="+mj-ea"/>
              </a:rPr>
              <a:t>Comparison of Ordered Indexing and Hashing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93788"/>
            <a:ext cx="8088313" cy="4903787"/>
          </a:xfrm>
        </p:spPr>
        <p:txBody>
          <a:bodyPr/>
          <a:lstStyle/>
          <a:p>
            <a:r>
              <a:rPr lang="en-US" altLang="en-US" sz="2000" smtClean="0"/>
              <a:t>Cost of periodic re-organization</a:t>
            </a:r>
          </a:p>
          <a:p>
            <a:r>
              <a:rPr lang="en-US" altLang="en-US" sz="2000" smtClean="0"/>
              <a:t>Relative frequency of insertions and deletions</a:t>
            </a:r>
          </a:p>
          <a:p>
            <a:r>
              <a:rPr lang="en-US" altLang="en-US" sz="2000" smtClean="0"/>
              <a:t>Is it desirable to optimize average access time at the expense of worst-case access time?</a:t>
            </a:r>
          </a:p>
          <a:p>
            <a:r>
              <a:rPr lang="en-US" altLang="en-US" sz="2000" smtClean="0"/>
              <a:t>Expected type of queries: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Hashing is generally better at retrieving records having a specified value of the key.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If range queries are common, ordered indices are to be preferred</a:t>
            </a:r>
          </a:p>
          <a:p>
            <a:r>
              <a:rPr lang="en-US" altLang="en-US" sz="2000" smtClean="0"/>
              <a:t>In practice: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PostgreSQL supports hash indices, but discourages use due to poor performance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Oracle supports static hash organization, but not hash indices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SQLServer supports only B</a:t>
            </a:r>
            <a:r>
              <a:rPr lang="en-US" altLang="en-US" sz="2000" baseline="30000" smtClean="0">
                <a:ea typeface="ＭＳ Ｐゴシック" panose="020B0600070205080204" pitchFamily="34" charset="-128"/>
              </a:rPr>
              <a:t>+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-trees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Dense Index Files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1165225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99"/>
                </a:solidFill>
              </a:rPr>
              <a:t>Dense index</a:t>
            </a:r>
            <a:r>
              <a:rPr lang="en-US" altLang="en-US" sz="2000" smtClean="0"/>
              <a:t> — Index record appears for every search-key value in the file. </a:t>
            </a:r>
          </a:p>
          <a:p>
            <a:r>
              <a:rPr lang="en-US" altLang="en-US" sz="2000" smtClean="0"/>
              <a:t>E.g. index on </a:t>
            </a:r>
            <a:r>
              <a:rPr lang="en-US" altLang="en-US" sz="2000" i="1" smtClean="0"/>
              <a:t>ID</a:t>
            </a:r>
            <a:r>
              <a:rPr lang="en-US" altLang="en-US" sz="2000" smtClean="0"/>
              <a:t> attribute of </a:t>
            </a:r>
            <a:r>
              <a:rPr lang="en-US" altLang="en-US" sz="2000" i="1" smtClean="0"/>
              <a:t>instructor</a:t>
            </a:r>
            <a:r>
              <a:rPr lang="en-US" altLang="en-US" sz="2000" smtClean="0"/>
              <a:t> relation 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446338"/>
            <a:ext cx="80565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Dense Index Files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966787"/>
          </a:xfrm>
        </p:spPr>
        <p:txBody>
          <a:bodyPr/>
          <a:lstStyle/>
          <a:p>
            <a:r>
              <a:rPr lang="en-US" altLang="en-US" sz="2000" smtClean="0"/>
              <a:t>Dense index on </a:t>
            </a:r>
            <a:r>
              <a:rPr lang="en-US" altLang="en-US" sz="2000" i="1" smtClean="0"/>
              <a:t>dept_name</a:t>
            </a:r>
            <a:r>
              <a:rPr lang="en-US" altLang="en-US" sz="2000" smtClean="0"/>
              <a:t>, with </a:t>
            </a:r>
            <a:r>
              <a:rPr lang="en-US" altLang="en-US" sz="2000" i="1" smtClean="0"/>
              <a:t>instructor </a:t>
            </a:r>
            <a:r>
              <a:rPr lang="en-US" altLang="en-US" sz="2000" smtClean="0"/>
              <a:t>file sorted on </a:t>
            </a:r>
            <a:r>
              <a:rPr lang="en-US" altLang="en-US" sz="2000" i="1" smtClean="0"/>
              <a:t>dept_name</a:t>
            </a:r>
            <a:endParaRPr lang="en-US" altLang="en-US" sz="200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79650"/>
            <a:ext cx="850741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Sparse Index Files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432675" cy="249555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99"/>
                </a:solidFill>
              </a:rPr>
              <a:t>Sparse Index</a:t>
            </a:r>
            <a:r>
              <a:rPr lang="en-US" altLang="en-US" smtClean="0"/>
              <a:t>:  contains index records for only some search-key values.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Applicable when records are sequentially ordered on search-key</a:t>
            </a:r>
          </a:p>
          <a:p>
            <a:r>
              <a:rPr lang="en-US" altLang="en-US" smtClean="0"/>
              <a:t>To locate a record with search-key value </a:t>
            </a:r>
            <a:r>
              <a:rPr lang="en-US" altLang="en-US" i="1" smtClean="0"/>
              <a:t>K</a:t>
            </a:r>
            <a:r>
              <a:rPr lang="en-US" altLang="en-US" smtClean="0"/>
              <a:t> we: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Find index record with largest search-key value &lt; </a:t>
            </a:r>
            <a:r>
              <a:rPr lang="en-US" altLang="en-US" i="1" smtClean="0">
                <a:ea typeface="ＭＳ Ｐゴシック" panose="020B0600070205080204" pitchFamily="34" charset="-128"/>
              </a:rPr>
              <a:t>K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Search file sequentially starting at the record to which the index record points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532188"/>
            <a:ext cx="68548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Sparse Index Files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Compared to dense indices: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Less space and less maintenance overhead for insertions and deletions.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Generally slower than dense index for locating records.</a:t>
            </a:r>
          </a:p>
          <a:p>
            <a:r>
              <a:rPr lang="en-US" altLang="en-US" b="1" smtClean="0"/>
              <a:t>Good tradeoff</a:t>
            </a:r>
            <a:r>
              <a:rPr lang="en-US" altLang="en-US" smtClean="0"/>
              <a:t>: sparse index with an index entry for every block in file, corresponding to least search-key value in the block.</a:t>
            </a:r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009900" y="3348038"/>
            <a:ext cx="3024188" cy="2862262"/>
            <a:chOff x="3486" y="2060"/>
            <a:chExt cx="1905" cy="1803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5" b="53145"/>
            <a:stretch>
              <a:fillRect/>
            </a:stretch>
          </p:blipFill>
          <p:spPr bwMode="auto">
            <a:xfrm>
              <a:off x="3517" y="2060"/>
              <a:ext cx="1874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486" y="2999"/>
              <a:ext cx="794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562" y="3360"/>
              <a:ext cx="1046" cy="4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fol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Font typeface="Times New Roman" panose="02020603050405020304" pitchFamily="18" charset="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9683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Secondary Indices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140325"/>
            <a:ext cx="7661275" cy="1189038"/>
          </a:xfrm>
        </p:spPr>
        <p:txBody>
          <a:bodyPr/>
          <a:lstStyle/>
          <a:p>
            <a:r>
              <a:rPr lang="en-US" altLang="en-US" sz="2000" smtClean="0"/>
              <a:t>Index record points to a bucket that contains pointers to all the actual records with that particular search-key value.</a:t>
            </a:r>
          </a:p>
          <a:p>
            <a:r>
              <a:rPr lang="en-US" altLang="en-US" sz="2000" smtClean="0"/>
              <a:t>Secondary indices have to be dense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08213" y="4602163"/>
            <a:ext cx="448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fol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/>
              <a:t>Secondary index on </a:t>
            </a:r>
            <a:r>
              <a:rPr kumimoji="0" lang="en-US" altLang="en-US" b="1" i="1"/>
              <a:t>salary </a:t>
            </a:r>
            <a:r>
              <a:rPr kumimoji="0" lang="en-US" altLang="en-US" b="1"/>
              <a:t>field of </a:t>
            </a:r>
            <a:r>
              <a:rPr kumimoji="0" lang="en-US" altLang="en-US" b="1" i="1"/>
              <a:t>instructor</a:t>
            </a:r>
            <a:endParaRPr kumimoji="0" lang="en-US" altLang="en-US" b="1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4700"/>
            <a:ext cx="7924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36401</TotalTime>
  <Words>3185</Words>
  <Application>Microsoft Office PowerPoint</Application>
  <PresentationFormat>عرض على الشاشة (4:3)</PresentationFormat>
  <Paragraphs>332</Paragraphs>
  <Slides>46</Slides>
  <Notes>42</Notes>
  <HiddenSlides>0</HiddenSlides>
  <MMClips>0</MMClips>
  <ScaleCrop>false</ScaleCrop>
  <HeadingPairs>
    <vt:vector size="10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46</vt:i4>
      </vt:variant>
      <vt:variant>
        <vt:lpstr>عروض مخصصة</vt:lpstr>
      </vt:variant>
      <vt:variant>
        <vt:i4>1</vt:i4>
      </vt:variant>
    </vt:vector>
  </HeadingPairs>
  <TitlesOfParts>
    <vt:vector size="56" baseType="lpstr">
      <vt:lpstr>ＭＳ Ｐゴシック</vt:lpstr>
      <vt:lpstr>Helvetica</vt:lpstr>
      <vt:lpstr>Monotype Sorts</vt:lpstr>
      <vt:lpstr>Symbol</vt:lpstr>
      <vt:lpstr>Times New Roman</vt:lpstr>
      <vt:lpstr>Webdings</vt:lpstr>
      <vt:lpstr>2_db-5-grey</vt:lpstr>
      <vt:lpstr>Clip</vt:lpstr>
      <vt:lpstr>معادلة</vt:lpstr>
      <vt:lpstr>Indexing And Hashing</vt:lpstr>
      <vt:lpstr>Basic Concepts</vt:lpstr>
      <vt:lpstr>Index Evaluation Metrics</vt:lpstr>
      <vt:lpstr>Ordered Indices</vt:lpstr>
      <vt:lpstr>Dense Index Files</vt:lpstr>
      <vt:lpstr>Dense Index Files (Cont.)</vt:lpstr>
      <vt:lpstr>Sparse Index Files</vt:lpstr>
      <vt:lpstr>Sparse Index Files (Cont.)</vt:lpstr>
      <vt:lpstr>Secondary Indices Example</vt:lpstr>
      <vt:lpstr>Primary and Secondary Indices</vt:lpstr>
      <vt:lpstr>Multilevel Index</vt:lpstr>
      <vt:lpstr>Multilevel Index (Cont.)</vt:lpstr>
      <vt:lpstr>Index Update:  Deletion</vt:lpstr>
      <vt:lpstr>Index Update:  Insertion</vt:lpstr>
      <vt:lpstr>Secondary Indices</vt:lpstr>
      <vt:lpstr>B+-Tree Index Files</vt:lpstr>
      <vt:lpstr>Example of B+-Tree</vt:lpstr>
      <vt:lpstr>B+-Tree Index Files (Cont.)</vt:lpstr>
      <vt:lpstr>B+-Tree Node Structure</vt:lpstr>
      <vt:lpstr>Leaf Nodes in B+-Trees</vt:lpstr>
      <vt:lpstr>Non-Leaf Nodes in B+-Trees</vt:lpstr>
      <vt:lpstr>Example of B+-tree</vt:lpstr>
      <vt:lpstr>Observations about B+-trees</vt:lpstr>
      <vt:lpstr>Queries on B+-Trees (Cont.)</vt:lpstr>
      <vt:lpstr>Updates on B+-Trees:  Insertion</vt:lpstr>
      <vt:lpstr>Updates on B+-Trees:  Insertion (Cont.)</vt:lpstr>
      <vt:lpstr>B+-Tree  Insertion</vt:lpstr>
      <vt:lpstr>B+-Tree  Insertion</vt:lpstr>
      <vt:lpstr>Insertion in B+-Trees (Cont.)</vt:lpstr>
      <vt:lpstr>Non-Unique Search Keys</vt:lpstr>
      <vt:lpstr>B+-Tree File Organization</vt:lpstr>
      <vt:lpstr>B+-Tree File Organization (Cont.)</vt:lpstr>
      <vt:lpstr>Other Issues in Indexing</vt:lpstr>
      <vt:lpstr>Multiple-Key Access</vt:lpstr>
      <vt:lpstr>Indices on Multiple Keys</vt:lpstr>
      <vt:lpstr>Indices on Multiple Attributes</vt:lpstr>
      <vt:lpstr>Static Hashing</vt:lpstr>
      <vt:lpstr>Example of Hash File Organization</vt:lpstr>
      <vt:lpstr>Example of Hash File Organization </vt:lpstr>
      <vt:lpstr>Hash Functions</vt:lpstr>
      <vt:lpstr>Handling of Bucket Overflows</vt:lpstr>
      <vt:lpstr>Handling of Bucket Overflows (Cont.)</vt:lpstr>
      <vt:lpstr>Hash Indices</vt:lpstr>
      <vt:lpstr>Example of Hash Index</vt:lpstr>
      <vt:lpstr>Deficiencies of Static Hashing</vt:lpstr>
      <vt:lpstr>Comparison of Ordered Indexing and Hashing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Indexing and Hashing</dc:title>
  <dc:creator>Silberschatz, Korth and Sudarshan</dc:creator>
  <cp:lastModifiedBy>Sara</cp:lastModifiedBy>
  <cp:revision>221</cp:revision>
  <cp:lastPrinted>2005-01-10T21:51:57Z</cp:lastPrinted>
  <dcterms:created xsi:type="dcterms:W3CDTF">2009-12-23T00:01:06Z</dcterms:created>
  <dcterms:modified xsi:type="dcterms:W3CDTF">2018-02-18T19:19:00Z</dcterms:modified>
</cp:coreProperties>
</file>