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28" r:id="rId4"/>
  </p:sldMasterIdLst>
  <p:notesMasterIdLst>
    <p:notesMasterId r:id="rId45"/>
  </p:notesMasterIdLst>
  <p:sldIdLst>
    <p:sldId id="256" r:id="rId5"/>
    <p:sldId id="279" r:id="rId6"/>
    <p:sldId id="280" r:id="rId7"/>
    <p:sldId id="281" r:id="rId8"/>
    <p:sldId id="282" r:id="rId9"/>
    <p:sldId id="283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300" r:id="rId25"/>
    <p:sldId id="301" r:id="rId26"/>
    <p:sldId id="257" r:id="rId27"/>
    <p:sldId id="258" r:id="rId28"/>
    <p:sldId id="259" r:id="rId29"/>
    <p:sldId id="260" r:id="rId30"/>
    <p:sldId id="261" r:id="rId31"/>
    <p:sldId id="262" r:id="rId32"/>
    <p:sldId id="263" r:id="rId33"/>
    <p:sldId id="264" r:id="rId34"/>
    <p:sldId id="265" r:id="rId35"/>
    <p:sldId id="266" r:id="rId36"/>
    <p:sldId id="267" r:id="rId37"/>
    <p:sldId id="268" r:id="rId38"/>
    <p:sldId id="269" r:id="rId39"/>
    <p:sldId id="270" r:id="rId40"/>
    <p:sldId id="271" r:id="rId41"/>
    <p:sldId id="273" r:id="rId42"/>
    <p:sldId id="272" r:id="rId43"/>
    <p:sldId id="276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38F80CD-A778-4468-9FC2-1DA89606C524}" type="datetimeFigureOut">
              <a:rPr lang="ar-SA" smtClean="0"/>
              <a:t>23/05/1438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05AF8D1-4157-42CE-B634-44F17D4EE6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6098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751B2-E5CB-4098-9213-ED0DEB2F0BE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1707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751B2-E5CB-4098-9213-ED0DEB2F0BEB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663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95052D8-8ACD-422A-98E8-42AE5FD290AE}" type="slidenum">
              <a:rPr lang="en-US" altLang="ar-SA"/>
              <a:pPr/>
              <a:t>9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487060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FC7F72E-28DB-459D-AD4D-37C5FFF3F860}" type="slidenum">
              <a:rPr lang="en-US" altLang="ar-SA"/>
              <a:pPr/>
              <a:t>10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625477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FD7955E-912B-4A7E-A277-14B90EC88957}" type="slidenum">
              <a:rPr lang="en-US" altLang="ar-SA"/>
              <a:pPr/>
              <a:t>11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963399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416260E-A795-45EA-A6FE-1E4FBAD01CCF}" type="slidenum">
              <a:rPr lang="en-US" altLang="ar-SA"/>
              <a:pPr/>
              <a:t>12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112525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465F79D-986B-4740-857B-9185292B04C0}" type="slidenum">
              <a:rPr lang="en-US" altLang="ar-SA"/>
              <a:pPr/>
              <a:t>13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277516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F0096FD-E023-42E7-B5B8-1207A470E219}" type="slidenum">
              <a:rPr lang="en-US" altLang="ar-SA"/>
              <a:pPr/>
              <a:t>15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8491410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AF8D1-4157-42CE-B634-44F17D4EE671}" type="slidenum">
              <a:rPr lang="ar-SA" smtClean="0"/>
              <a:t>37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3560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C664CF6-FA7B-41F9-B06E-425EA8DC813D}" type="datetime1">
              <a:rPr lang="en-US" smtClean="0"/>
              <a:t>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00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C1A0-9D34-4CAA-B521-1C30D8E0AC69}" type="datetime1">
              <a:rPr lang="en-US" smtClean="0"/>
              <a:t>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84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5D84-8379-411D-91A3-23A4E00D23F7}" type="datetime1">
              <a:rPr lang="en-US" smtClean="0"/>
              <a:t>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313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A241-99A3-4C5B-94F8-304F30BDF098}" type="datetime1">
              <a:rPr lang="en-US" smtClean="0"/>
              <a:t>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094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1376-8432-41DD-9933-3832FB76D160}" type="datetime1">
              <a:rPr lang="en-US" smtClean="0"/>
              <a:t>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015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8231-7DF5-4A62-BA9F-3131DA656CA2}" type="datetime1">
              <a:rPr lang="en-US" smtClean="0"/>
              <a:t>2/19/2017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138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AFD3F-EECA-4346-8A6C-01BACD587717}" type="datetime1">
              <a:rPr lang="en-US" smtClean="0"/>
              <a:t>2/19/2017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958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246D9EC-252D-4A15-A604-C335231E627F}" type="datetime1">
              <a:rPr lang="en-US" smtClean="0"/>
              <a:t>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625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295A063-A331-4346-9F34-6BE60D6C5784}" type="datetime1">
              <a:rPr lang="en-US" smtClean="0"/>
              <a:t>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82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1625-832A-4B2A-8DA1-B2B90D794EBE}" type="datetime1">
              <a:rPr lang="en-US" smtClean="0"/>
              <a:t>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301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16B3-9105-47EF-B508-DFD8E326347B}" type="datetime1">
              <a:rPr lang="en-US" smtClean="0"/>
              <a:t>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562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6611-4EFE-49C8-8135-0E902B2E1E06}" type="datetime1">
              <a:rPr lang="en-US" smtClean="0"/>
              <a:t>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42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C786-2F3C-4842-AAEE-080BCDBE3A26}" type="datetime1">
              <a:rPr lang="en-US" smtClean="0"/>
              <a:t>2/19/2017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45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8D88-6E62-4FAA-9343-366D9D301610}" type="datetime1">
              <a:rPr lang="en-US" smtClean="0"/>
              <a:t>2/19/2017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825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6E35-CAE0-4876-8EAA-C48F77E18E8F}" type="datetime1">
              <a:rPr lang="en-US" smtClean="0"/>
              <a:t>2/19/2017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27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F3E-5559-4EAA-BD85-9565A0F08A73}" type="datetime1">
              <a:rPr lang="en-US" smtClean="0"/>
              <a:t>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362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C65C-3E85-4C15-A5A6-846C8DC50CEC}" type="datetime1">
              <a:rPr lang="en-US" smtClean="0"/>
              <a:t>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00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BCCC4DA-7221-415F-A570-13F2DF99F27B}" type="datetime1">
              <a:rPr lang="en-US" smtClean="0"/>
              <a:t>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53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</p:sldLayoutIdLst>
  <p:hf hdr="0" ftr="0" dt="0"/>
  <p:txStyles>
    <p:titleStyle>
      <a:lvl1pPr algn="l" defTabSz="457200" rtl="1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54954" y="1477433"/>
            <a:ext cx="9170145" cy="2677648"/>
          </a:xfrm>
        </p:spPr>
        <p:txBody>
          <a:bodyPr/>
          <a:lstStyle/>
          <a:p>
            <a:pPr rtl="0"/>
            <a:r>
              <a:rPr lang="en-US" sz="4800" dirty="0" smtClean="0"/>
              <a:t>Lecture 3</a:t>
            </a:r>
            <a:br>
              <a:rPr lang="en-US" sz="4800" dirty="0" smtClean="0"/>
            </a:br>
            <a:r>
              <a:rPr lang="en-US" sz="4800" dirty="0" smtClean="0"/>
              <a:t>Kernel </a:t>
            </a:r>
            <a:r>
              <a:rPr lang="en-US" sz="4800" dirty="0"/>
              <a:t>for </a:t>
            </a:r>
            <a:r>
              <a:rPr lang="en-US" sz="4800" dirty="0" smtClean="0"/>
              <a:t>OSs</a:t>
            </a:r>
            <a:endParaRPr lang="ar-SA" sz="4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5754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mtClean="0"/>
              <a:t>Microkernel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altLang="ar-SA" sz="3200" dirty="0" smtClean="0"/>
              <a:t>A microkernel contains :</a:t>
            </a:r>
          </a:p>
          <a:p>
            <a:pPr lvl="1" algn="l" rtl="0">
              <a:buFont typeface="Wingdings" panose="05000000000000000000" pitchFamily="2" charset="2"/>
              <a:buChar char="v"/>
            </a:pPr>
            <a:r>
              <a:rPr lang="en-US" altLang="ar-SA" sz="3200" dirty="0" smtClean="0"/>
              <a:t>Process management</a:t>
            </a:r>
          </a:p>
          <a:p>
            <a:pPr lvl="1" algn="l" rtl="0">
              <a:buFont typeface="Wingdings" panose="05000000000000000000" pitchFamily="2" charset="2"/>
              <a:buChar char="v"/>
            </a:pPr>
            <a:r>
              <a:rPr lang="en-US" altLang="ar-SA" sz="3200" dirty="0" smtClean="0"/>
              <a:t>memory management</a:t>
            </a:r>
          </a:p>
          <a:p>
            <a:pPr lvl="1" algn="l" rtl="0">
              <a:buFont typeface="Wingdings" panose="05000000000000000000" pitchFamily="2" charset="2"/>
              <a:buChar char="v"/>
            </a:pPr>
            <a:r>
              <a:rPr lang="en-US" altLang="ar-SA" sz="3200" dirty="0" smtClean="0"/>
              <a:t>inter-process communication (IPC)</a:t>
            </a:r>
          </a:p>
          <a:p>
            <a:pPr algn="l" rtl="0"/>
            <a:endParaRPr lang="en-US" altLang="ar-SA" sz="3200" dirty="0" smtClean="0"/>
          </a:p>
          <a:p>
            <a:pPr algn="l" rtl="0"/>
            <a:r>
              <a:rPr lang="en-US" altLang="ar-SA" sz="3200" dirty="0" smtClean="0"/>
              <a:t>The microkernel is the only part of the system executing in a kernel mode</a:t>
            </a: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CC48-3301-414D-A1F1-350A0CCD1F77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322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22754" y="-104935"/>
            <a:ext cx="10772775" cy="1658198"/>
          </a:xfrm>
        </p:spPr>
        <p:txBody>
          <a:bodyPr/>
          <a:lstStyle/>
          <a:p>
            <a:r>
              <a:rPr lang="en-US" altLang="ar-SA" dirty="0" smtClean="0">
                <a:solidFill>
                  <a:schemeClr val="accent6">
                    <a:lumMod val="75000"/>
                  </a:schemeClr>
                </a:solidFill>
              </a:rPr>
              <a:t>Operating System Services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76656" y="1460353"/>
            <a:ext cx="10753725" cy="3766185"/>
          </a:xfrm>
        </p:spPr>
        <p:txBody>
          <a:bodyPr/>
          <a:lstStyle/>
          <a:p>
            <a:pPr algn="l" rtl="0"/>
            <a:r>
              <a:rPr lang="en-US" altLang="ar-SA" dirty="0" smtClean="0"/>
              <a:t>The operating system services run as applications on top of a microkernel.</a:t>
            </a:r>
          </a:p>
          <a:p>
            <a:endParaRPr lang="en-US" altLang="ar-SA" dirty="0" smtClean="0"/>
          </a:p>
          <a:p>
            <a:endParaRPr lang="en-US" altLang="ar-SA" dirty="0" smtClean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304" y="1975824"/>
            <a:ext cx="8441952" cy="4502374"/>
          </a:xfrm>
          <a:prstGeom prst="rect">
            <a:avLst/>
          </a:prstGeom>
        </p:spPr>
      </p:pic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CC48-3301-414D-A1F1-350A0CCD1F77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760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38174" y="109571"/>
            <a:ext cx="10772775" cy="1658198"/>
          </a:xfrm>
        </p:spPr>
        <p:txBody>
          <a:bodyPr/>
          <a:lstStyle/>
          <a:p>
            <a:r>
              <a:rPr lang="en-US" altLang="ar-SA" dirty="0" smtClean="0"/>
              <a:t>Advantages of Microkernel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57224" y="2191871"/>
            <a:ext cx="10753725" cy="5325034"/>
          </a:xfrm>
        </p:spPr>
        <p:txBody>
          <a:bodyPr numCol="1">
            <a:normAutofit/>
          </a:bodyPr>
          <a:lstStyle/>
          <a:p>
            <a:pPr algn="l" rtl="0">
              <a:buFont typeface="Wingdings" panose="05000000000000000000" pitchFamily="2" charset="2"/>
              <a:buChar char="v"/>
            </a:pPr>
            <a:r>
              <a:rPr lang="en-US" altLang="ar-SA" sz="2400" dirty="0" smtClean="0"/>
              <a:t>Simpler Kernel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altLang="ar-SA" sz="2400" dirty="0" smtClean="0"/>
              <a:t>Easy to debug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altLang="ar-SA" sz="2400" dirty="0" smtClean="0"/>
              <a:t>Easy to maintain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altLang="ar-SA" sz="2400" dirty="0" smtClean="0"/>
              <a:t>Easy to add/change services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altLang="ar-SA" sz="2400" dirty="0" smtClean="0"/>
              <a:t>Security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altLang="ar-SA" sz="2400" dirty="0" smtClean="0"/>
              <a:t>Stability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altLang="ar-SA" sz="2400" dirty="0" smtClean="0"/>
              <a:t>Distributed services over the network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ar-SA" sz="2400" dirty="0" smtClean="0"/>
              <a:t>Extensibility</a:t>
            </a:r>
            <a:endParaRPr lang="en-US" altLang="ar-SA" sz="2400" dirty="0"/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ar-SA" sz="2400" dirty="0" smtClean="0"/>
              <a:t>Support </a:t>
            </a:r>
            <a:r>
              <a:rPr lang="en-US" altLang="ar-SA" sz="2400" dirty="0"/>
              <a:t>for object-oriented operating systems (OOOSS)</a:t>
            </a:r>
          </a:p>
          <a:p>
            <a:pPr algn="l" rtl="0">
              <a:buFont typeface="Wingdings" panose="05000000000000000000" pitchFamily="2" charset="2"/>
              <a:buChar char="v"/>
            </a:pPr>
            <a:endParaRPr lang="en-US" altLang="ar-SA" sz="2400" dirty="0" smtClean="0"/>
          </a:p>
          <a:p>
            <a:pPr algn="l" rtl="0">
              <a:buFont typeface="Wingdings" panose="05000000000000000000" pitchFamily="2" charset="2"/>
              <a:buChar char="v"/>
            </a:pPr>
            <a:endParaRPr lang="en-US" altLang="ar-SA" sz="2400" dirty="0" smtClean="0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CC48-3301-414D-A1F1-350A0CCD1F77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731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mtClean="0"/>
              <a:t>security and stability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>
              <a:buFont typeface="Wingdings" panose="05000000000000000000" pitchFamily="2" charset="2"/>
              <a:buChar char="v"/>
            </a:pPr>
            <a:r>
              <a:rPr lang="en-US" altLang="ar-SA" sz="3200" dirty="0" smtClean="0"/>
              <a:t>Failure of one service does not affect the OS and other services.</a:t>
            </a:r>
          </a:p>
          <a:p>
            <a:pPr marL="0" indent="0" algn="l" rtl="0">
              <a:buNone/>
            </a:pPr>
            <a:endParaRPr lang="en-US" altLang="ar-SA" sz="3200" dirty="0" smtClean="0"/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altLang="ar-SA" sz="3200" dirty="0" smtClean="0"/>
              <a:t>As services run in the user space as application programs, they can be easily restarted on failure.</a:t>
            </a:r>
          </a:p>
          <a:p>
            <a:pPr marL="0" indent="0" algn="l" rtl="0">
              <a:buNone/>
            </a:pPr>
            <a:endParaRPr lang="en-US" altLang="ar-SA" sz="3200" dirty="0" smtClean="0"/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altLang="ar-SA" sz="3200" dirty="0" smtClean="0"/>
              <a:t>A buffer overflow in a service cannot affect kernel mode.</a:t>
            </a: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CC48-3301-414D-A1F1-350A0CCD1F77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509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Microkernel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anose="05000000000000000000" pitchFamily="2" charset="2"/>
              <a:buChar char="v"/>
            </a:pPr>
            <a:r>
              <a:rPr lang="en-US" altLang="ar-SA" sz="3200" dirty="0" smtClean="0"/>
              <a:t>Performance, </a:t>
            </a:r>
            <a:r>
              <a:rPr lang="en-US" altLang="ar-SA" sz="3200" dirty="0"/>
              <a:t>It takes longer to build and send a message via the microkernel, and accept and decode the reply, than to make a single service call</a:t>
            </a:r>
            <a:r>
              <a:rPr lang="en-US" altLang="ar-SA" sz="3200" dirty="0" smtClean="0"/>
              <a:t>.</a:t>
            </a:r>
          </a:p>
          <a:p>
            <a:pPr algn="l" rtl="0">
              <a:buFont typeface="Wingdings" panose="05000000000000000000" pitchFamily="2" charset="2"/>
              <a:buChar char="v"/>
            </a:pPr>
            <a:endParaRPr lang="en-US" altLang="ar-SA" sz="3200" dirty="0"/>
          </a:p>
          <a:p>
            <a:pPr algn="l" rtl="0"/>
            <a:endParaRPr lang="ar-SA" sz="32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CC48-3301-414D-A1F1-350A0CCD1F77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148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57224" y="42335"/>
            <a:ext cx="10772775" cy="1658198"/>
          </a:xfrm>
        </p:spPr>
        <p:txBody>
          <a:bodyPr/>
          <a:lstStyle/>
          <a:p>
            <a:r>
              <a:rPr lang="en-US" altLang="ar-SA" dirty="0" smtClean="0"/>
              <a:t>IPC Interprocess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4" y="2415093"/>
            <a:ext cx="10753725" cy="3766185"/>
          </a:xfrm>
        </p:spPr>
        <p:txBody>
          <a:bodyPr rtlCol="0">
            <a:noAutofit/>
          </a:bodyPr>
          <a:lstStyle/>
          <a:p>
            <a:pPr algn="l" rtl="0">
              <a:buFont typeface="Wingdings" panose="05000000000000000000" pitchFamily="2" charset="2"/>
              <a:buChar char="v"/>
              <a:defRPr/>
            </a:pPr>
            <a:r>
              <a:rPr lang="en-US" sz="3200" dirty="0" smtClean="0"/>
              <a:t>IPC is nothing but message passing.</a:t>
            </a:r>
          </a:p>
          <a:p>
            <a:pPr algn="l" rtl="0">
              <a:buFont typeface="Wingdings" panose="05000000000000000000" pitchFamily="2" charset="2"/>
              <a:buChar char="v"/>
              <a:defRPr/>
            </a:pPr>
            <a:r>
              <a:rPr lang="en-US" sz="3200" dirty="0" smtClean="0"/>
              <a:t>It can be synchronous or asynchronous </a:t>
            </a:r>
          </a:p>
          <a:p>
            <a:pPr algn="l" rtl="0">
              <a:buFont typeface="Wingdings" panose="05000000000000000000" pitchFamily="2" charset="2"/>
              <a:buChar char="v"/>
              <a:defRPr/>
            </a:pPr>
            <a:r>
              <a:rPr lang="en-US" sz="3200" dirty="0" smtClean="0"/>
              <a:t>Application requests for a service:</a:t>
            </a:r>
          </a:p>
          <a:p>
            <a:pPr marL="547688" lvl="2" indent="-9525" algn="l" defTabSz="1169988" rtl="0">
              <a:buFont typeface="Wingdings" panose="05000000000000000000" pitchFamily="2" charset="2"/>
              <a:buChar char="§"/>
              <a:defRPr/>
            </a:pPr>
            <a:r>
              <a:rPr lang="en-US" sz="2800" dirty="0" smtClean="0"/>
              <a:t>Application sends a message to the service (running as an application) via the Microkernel.</a:t>
            </a:r>
          </a:p>
          <a:p>
            <a:pPr marL="547688" lvl="2" indent="-9525" algn="l" defTabSz="1169988" rtl="0">
              <a:buFont typeface="Wingdings" panose="05000000000000000000" pitchFamily="2" charset="2"/>
              <a:buChar char="§"/>
              <a:defRPr/>
            </a:pPr>
            <a:r>
              <a:rPr lang="en-US" sz="2800" dirty="0" smtClean="0"/>
              <a:t>The service responds with the result through the Microkernel .</a:t>
            </a: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CC48-3301-414D-A1F1-350A0CCD1F77}" type="slidenum">
              <a:rPr lang="ar-SA" smtClean="0"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650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97947" y="295729"/>
            <a:ext cx="10772775" cy="1658198"/>
          </a:xfrm>
        </p:spPr>
        <p:txBody>
          <a:bodyPr/>
          <a:lstStyle/>
          <a:p>
            <a:r>
              <a:rPr lang="en-US" dirty="0" err="1" smtClean="0"/>
              <a:t>Exokernel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37014" y="2057401"/>
            <a:ext cx="10753725" cy="5230906"/>
          </a:xfrm>
        </p:spPr>
        <p:txBody>
          <a:bodyPr>
            <a:normAutofit fontScale="92500" lnSpcReduction="10000"/>
          </a:bodyPr>
          <a:lstStyle/>
          <a:p>
            <a:pPr algn="l" rtl="0">
              <a:buFont typeface="Arial" panose="020B0604020202020204" pitchFamily="34" charset="0"/>
              <a:buChar char="•"/>
            </a:pPr>
            <a:r>
              <a:rPr lang="en-US" sz="2600" dirty="0"/>
              <a:t>Motivation </a:t>
            </a:r>
            <a:endParaRPr lang="en-US" sz="2600" dirty="0" smtClean="0"/>
          </a:p>
          <a:p>
            <a:pPr lvl="1" algn="l" rtl="0"/>
            <a:r>
              <a:rPr lang="en-US" sz="2600" dirty="0" smtClean="0"/>
              <a:t> </a:t>
            </a:r>
            <a:r>
              <a:rPr lang="en-US" sz="2600" dirty="0"/>
              <a:t>OSes hide machine info behind abstractions (processes, files, address spaces, IPC</a:t>
            </a:r>
            <a:r>
              <a:rPr lang="en-US" sz="2600" dirty="0" smtClean="0"/>
              <a:t>)</a:t>
            </a:r>
          </a:p>
          <a:p>
            <a:pPr lvl="1" algn="l" rtl="0"/>
            <a:r>
              <a:rPr lang="en-US" sz="2600" dirty="0" smtClean="0"/>
              <a:t>These </a:t>
            </a:r>
            <a:r>
              <a:rPr lang="en-US" sz="2600" dirty="0"/>
              <a:t>abstractions are hardcoded =&gt; restrictive </a:t>
            </a:r>
            <a:endParaRPr lang="en-US" sz="2600" dirty="0" smtClean="0"/>
          </a:p>
          <a:p>
            <a:pPr algn="l" rtl="0"/>
            <a:r>
              <a:rPr lang="en-US" sz="2600" dirty="0" smtClean="0"/>
              <a:t>Idea </a:t>
            </a:r>
            <a:endParaRPr lang="en-US" sz="2600" dirty="0"/>
          </a:p>
          <a:p>
            <a:pPr algn="l" rtl="0"/>
            <a:r>
              <a:rPr lang="en-US" sz="2600" dirty="0" smtClean="0"/>
              <a:t>Separate </a:t>
            </a:r>
            <a:r>
              <a:rPr lang="en-US" sz="2600" dirty="0"/>
              <a:t>protection from management </a:t>
            </a:r>
          </a:p>
          <a:p>
            <a:pPr lvl="1" algn="l" rtl="0"/>
            <a:r>
              <a:rPr lang="en-US" sz="2600" dirty="0" smtClean="0"/>
              <a:t>Kernel (kernel space) protects resources</a:t>
            </a:r>
          </a:p>
          <a:p>
            <a:pPr lvl="1" algn="l" rtl="0"/>
            <a:r>
              <a:rPr lang="en-US" sz="2600" dirty="0" smtClean="0"/>
              <a:t>Applications (user space)handle resource management</a:t>
            </a:r>
          </a:p>
          <a:p>
            <a:pPr lvl="1" algn="l" rtl="0"/>
            <a:endParaRPr lang="en-US" sz="2600" dirty="0"/>
          </a:p>
          <a:p>
            <a:pPr lvl="1" algn="l" rtl="0"/>
            <a:r>
              <a:rPr lang="en-US" sz="2600" dirty="0" err="1"/>
              <a:t>Exokernel</a:t>
            </a:r>
            <a:r>
              <a:rPr lang="en-US" sz="2600" dirty="0"/>
              <a:t> offers flexibility to application design and therefore improves application performance.</a:t>
            </a:r>
            <a:endParaRPr lang="en-US" sz="2600" dirty="0" smtClean="0"/>
          </a:p>
          <a:p>
            <a:pPr marL="4572" lvl="1" indent="0" algn="l" rtl="0">
              <a:buNone/>
            </a:pPr>
            <a:r>
              <a:rPr lang="en-US" sz="2800" dirty="0" smtClean="0"/>
              <a:t> </a:t>
            </a:r>
          </a:p>
          <a:p>
            <a:pPr algn="l" rtl="0"/>
            <a:endParaRPr lang="ar-SA" sz="2800" b="1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CC48-3301-414D-A1F1-350A0CCD1F77}" type="slidenum">
              <a:rPr lang="ar-SA" smtClean="0"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161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57224" y="1994"/>
            <a:ext cx="10772775" cy="1658198"/>
          </a:xfrm>
        </p:spPr>
        <p:txBody>
          <a:bodyPr/>
          <a:lstStyle/>
          <a:p>
            <a:r>
              <a:rPr lang="en-US" b="1" dirty="0"/>
              <a:t>How to Protect </a:t>
            </a:r>
            <a:r>
              <a:rPr lang="en-US" b="1" dirty="0" smtClean="0"/>
              <a:t>Resources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57224" y="2303817"/>
            <a:ext cx="10753725" cy="4554183"/>
          </a:xfrm>
        </p:spPr>
        <p:txBody>
          <a:bodyPr>
            <a:normAutofit fontScale="92500"/>
          </a:bodyPr>
          <a:lstStyle/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200" dirty="0" smtClean="0"/>
              <a:t>Tracks </a:t>
            </a:r>
            <a:r>
              <a:rPr lang="en-US" sz="3200" dirty="0"/>
              <a:t>ownership of resources.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200" dirty="0"/>
              <a:t>Ensure protection by guarding all resource usage or binding </a:t>
            </a:r>
            <a:r>
              <a:rPr lang="en-US" sz="3200" dirty="0" smtClean="0"/>
              <a:t>points.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ar-SA" sz="3200" dirty="0" smtClean="0"/>
              <a:t>Expose </a:t>
            </a:r>
            <a:r>
              <a:rPr lang="en-US" altLang="ar-SA" sz="3200" dirty="0"/>
              <a:t>hardware, allocation, names and </a:t>
            </a:r>
            <a:r>
              <a:rPr lang="en-US" altLang="ar-SA" sz="3200" dirty="0" smtClean="0"/>
              <a:t>revocation</a:t>
            </a:r>
            <a:endParaRPr lang="en-US" sz="3200" dirty="0"/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200" dirty="0"/>
              <a:t>Revoke access to resources.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ar-SA" sz="32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CC48-3301-414D-A1F1-350A0CCD1F77}" type="slidenum">
              <a:rPr lang="ar-SA" smtClean="0"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012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Exokernel</a:t>
            </a:r>
            <a:r>
              <a:rPr lang="en-US" b="1" dirty="0"/>
              <a:t>-Based Operating </a:t>
            </a:r>
            <a:r>
              <a:rPr lang="en-US" b="1" dirty="0" smtClean="0"/>
              <a:t>System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6997" y="2374750"/>
            <a:ext cx="11482625" cy="3766185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/>
              <a:t>Two components: </a:t>
            </a:r>
            <a:r>
              <a:rPr lang="en-US" sz="2400" dirty="0" err="1"/>
              <a:t>exokernel</a:t>
            </a:r>
            <a:r>
              <a:rPr lang="en-US" sz="2400" dirty="0"/>
              <a:t> and library operating system (</a:t>
            </a:r>
            <a:r>
              <a:rPr lang="en-US" sz="2400" dirty="0" err="1"/>
              <a:t>libOS</a:t>
            </a:r>
            <a:r>
              <a:rPr lang="en-US" sz="2400" dirty="0"/>
              <a:t>).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err="1"/>
              <a:t>LibOS</a:t>
            </a:r>
            <a:r>
              <a:rPr lang="en-US" sz="2400" dirty="0"/>
              <a:t> resides outside the kernel.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err="1"/>
              <a:t>Exokernel</a:t>
            </a:r>
            <a:r>
              <a:rPr lang="en-US" sz="2400" dirty="0"/>
              <a:t> protects hardware resources (CPU, memory, disk, network, </a:t>
            </a:r>
            <a:r>
              <a:rPr lang="en-US" sz="2400" dirty="0" err="1"/>
              <a:t>etc</a:t>
            </a:r>
            <a:r>
              <a:rPr lang="en-US" sz="2400" dirty="0"/>
              <a:t>).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/>
              <a:t>Applications link to </a:t>
            </a:r>
            <a:r>
              <a:rPr lang="en-US" sz="2400" dirty="0" err="1"/>
              <a:t>libOSes</a:t>
            </a:r>
            <a:r>
              <a:rPr lang="en-US" sz="2400" dirty="0"/>
              <a:t> and manage resources through the </a:t>
            </a:r>
            <a:r>
              <a:rPr lang="en-US" sz="2400" dirty="0" err="1"/>
              <a:t>libOS</a:t>
            </a:r>
            <a:r>
              <a:rPr lang="en-US" sz="2400" dirty="0"/>
              <a:t>.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/>
              <a:t>Applications can also manage resources by communicating with </a:t>
            </a:r>
            <a:r>
              <a:rPr lang="en-US" sz="2400" dirty="0" err="1"/>
              <a:t>exokernel</a:t>
            </a:r>
            <a:r>
              <a:rPr lang="en-US" sz="2400" dirty="0"/>
              <a:t> directly.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ar-SA" sz="24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CC48-3301-414D-A1F1-350A0CCD1F77}" type="slidenum">
              <a:rPr lang="ar-SA" smtClean="0"/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1847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605" y="658906"/>
            <a:ext cx="8314642" cy="5946777"/>
          </a:xfrm>
        </p:spPr>
      </p:pic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CC48-3301-414D-A1F1-350A0CCD1F77}" type="slidenum">
              <a:rPr lang="ar-SA" smtClean="0"/>
              <a:t>19</a:t>
            </a:fld>
            <a:endParaRPr lang="ar-SA"/>
          </a:p>
        </p:txBody>
      </p:sp>
      <p:sp>
        <p:nvSpPr>
          <p:cNvPr id="6" name="مربع نص 5"/>
          <p:cNvSpPr txBox="1"/>
          <p:nvPr/>
        </p:nvSpPr>
        <p:spPr>
          <a:xfrm>
            <a:off x="3711389" y="4733364"/>
            <a:ext cx="968189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LibOSes</a:t>
            </a:r>
            <a:endParaRPr lang="ar-S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277037" y="4733363"/>
            <a:ext cx="968189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LibOSes</a:t>
            </a:r>
            <a:endParaRPr lang="ar-S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20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57224" y="82676"/>
            <a:ext cx="10772775" cy="165819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is Kernel?</a:t>
            </a:r>
            <a:endParaRPr lang="ar-SA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8611" y="2199942"/>
            <a:ext cx="11429999" cy="4510141"/>
          </a:xfrm>
        </p:spPr>
        <p:txBody>
          <a:bodyPr>
            <a:noAutofit/>
          </a:bodyPr>
          <a:lstStyle/>
          <a:p>
            <a:pPr algn="justLow" rtl="0"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3600" dirty="0" smtClean="0"/>
              <a:t>The kernel </a:t>
            </a:r>
            <a:r>
              <a:rPr lang="en-US" sz="3600" dirty="0"/>
              <a:t>is the software responsible for running programs and </a:t>
            </a:r>
            <a:r>
              <a:rPr lang="en-US" sz="3600" dirty="0" smtClean="0"/>
              <a:t>managing </a:t>
            </a:r>
            <a:r>
              <a:rPr lang="en-US" sz="3600" dirty="0"/>
              <a:t>secure access to the machine's </a:t>
            </a:r>
            <a:r>
              <a:rPr lang="en-US" sz="3600" dirty="0" smtClean="0"/>
              <a:t>hardware.</a:t>
            </a:r>
          </a:p>
          <a:p>
            <a:pPr algn="justLow" rtl="0"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3600" dirty="0"/>
              <a:t>The kernel is the core of an operating system. </a:t>
            </a:r>
            <a:endParaRPr lang="en-US" sz="3600" dirty="0" smtClean="0"/>
          </a:p>
          <a:p>
            <a:pPr algn="justLow" rtl="0"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v"/>
            </a:pPr>
            <a:endParaRPr lang="en-US" sz="3600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CC48-3301-414D-A1F1-350A0CCD1F77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783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57224" y="82676"/>
            <a:ext cx="10772775" cy="1658198"/>
          </a:xfrm>
        </p:spPr>
        <p:txBody>
          <a:bodyPr>
            <a:normAutofit/>
          </a:bodyPr>
          <a:lstStyle/>
          <a:p>
            <a:r>
              <a:rPr lang="en-US" altLang="ar-SA" dirty="0"/>
              <a:t>Design Overview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CC48-3301-414D-A1F1-350A0CCD1F77}" type="slidenum">
              <a:rPr lang="ar-SA" smtClean="0"/>
              <a:t>20</a:t>
            </a:fld>
            <a:endParaRPr lang="ar-SA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57224" y="2232869"/>
            <a:ext cx="10033188" cy="411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91440" indent="-91440" algn="r" defTabSz="914400" rtl="1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r" defTabSz="914400" rtl="1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r" defTabSz="914400" rtl="1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r" defTabSz="914400" rtl="1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r" defTabSz="914400" rtl="1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r" defTabSz="914400" rtl="1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r" defTabSz="914400" rtl="1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r" defTabSz="914400" rtl="1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r" defTabSz="914400" rtl="1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ar-SA" sz="3200" dirty="0" smtClean="0"/>
              <a:t>Provide low level interface for </a:t>
            </a:r>
            <a:r>
              <a:rPr lang="en-US" altLang="ar-SA" sz="3200" b="1" dirty="0" smtClean="0"/>
              <a:t>library operating systems (</a:t>
            </a:r>
            <a:r>
              <a:rPr lang="en-US" altLang="ar-SA" sz="3200" b="1" dirty="0" err="1" smtClean="0"/>
              <a:t>libOSes</a:t>
            </a:r>
            <a:r>
              <a:rPr lang="en-US" altLang="ar-SA" sz="3200" b="1" dirty="0" smtClean="0"/>
              <a:t>) </a:t>
            </a:r>
            <a:r>
              <a:rPr lang="en-US" altLang="ar-SA" sz="3200" dirty="0" smtClean="0"/>
              <a:t>to use in claiming, using and releasing machine resources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ar-SA" sz="3200" dirty="0" smtClean="0"/>
              <a:t>Separate protection from management using secure bindings, visible revocation and an abort protocol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altLang="ar-SA" sz="3200" dirty="0"/>
          </a:p>
        </p:txBody>
      </p:sp>
    </p:spTree>
    <p:extLst>
      <p:ext uri="{BB962C8B-B14F-4D97-AF65-F5344CB8AC3E}">
        <p14:creationId xmlns:p14="http://schemas.microsoft.com/office/powerpoint/2010/main" val="124672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657224" y="109570"/>
            <a:ext cx="10772775" cy="1658198"/>
          </a:xfrm>
        </p:spPr>
        <p:txBody>
          <a:bodyPr/>
          <a:lstStyle/>
          <a:p>
            <a:r>
              <a:rPr lang="en-US" altLang="ar-SA" dirty="0"/>
              <a:t>Separating Security from Management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416860" y="2280621"/>
            <a:ext cx="11524128" cy="3766185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ar-SA" sz="3000" dirty="0"/>
              <a:t>Secure bindings – securely bind machine resources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ar-SA" sz="3000" dirty="0"/>
              <a:t>Visible revocation – allow </a:t>
            </a:r>
            <a:r>
              <a:rPr lang="en-US" altLang="ar-SA" sz="3000" dirty="0" err="1"/>
              <a:t>libOSes</a:t>
            </a:r>
            <a:r>
              <a:rPr lang="en-US" altLang="ar-SA" sz="3000" dirty="0"/>
              <a:t> to participate in resource revocation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ar-SA" sz="3000" dirty="0"/>
              <a:t>Abort protocol – break bindings of uncooperative </a:t>
            </a:r>
            <a:r>
              <a:rPr lang="en-US" altLang="ar-SA" sz="3000" dirty="0" err="1"/>
              <a:t>libOSes</a:t>
            </a:r>
            <a:endParaRPr lang="en-US" altLang="ar-SA" sz="3000" dirty="0"/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ar-SA" sz="3000" dirty="0"/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CC48-3301-414D-A1F1-350A0CCD1F77}" type="slidenum">
              <a:rPr lang="ar-SA" smtClean="0"/>
              <a:t>21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719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Kernel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>
              <a:buFont typeface="Wingdings" panose="05000000000000000000" pitchFamily="2" charset="2"/>
              <a:buChar char="v"/>
            </a:pPr>
            <a:r>
              <a:rPr lang="en-US" sz="3200" dirty="0"/>
              <a:t>Hybrid kernel is a kernel architecture based on a combination of microkernel and monolithic kernel architecture used in computer operating systems. </a:t>
            </a:r>
            <a:endParaRPr lang="en-US" sz="3200" dirty="0" smtClean="0"/>
          </a:p>
          <a:p>
            <a:pPr marL="0" indent="0" algn="l" rtl="0">
              <a:buNone/>
            </a:pPr>
            <a:endParaRPr lang="en-US" sz="3200" dirty="0" smtClean="0"/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sz="3200" dirty="0" smtClean="0"/>
              <a:t>This </a:t>
            </a:r>
            <a:r>
              <a:rPr lang="en-US" sz="3200" dirty="0"/>
              <a:t>kernel approach combines the speed and simpler design of monolithic kernel with the modularity and execution safety of microkernel.</a:t>
            </a:r>
            <a:endParaRPr lang="ar-SA" sz="32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CC48-3301-414D-A1F1-350A0CCD1F77}" type="slidenum">
              <a:rPr lang="ar-SA" smtClean="0"/>
              <a:t>22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0919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900" y="973668"/>
            <a:ext cx="10261600" cy="706964"/>
          </a:xfrm>
        </p:spPr>
        <p:txBody>
          <a:bodyPr/>
          <a:lstStyle/>
          <a:p>
            <a:r>
              <a:rPr lang="en-US" dirty="0"/>
              <a:t>Mechanisms for Network Operating Systems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3400" y="2184400"/>
            <a:ext cx="10617200" cy="4368800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000" dirty="0"/>
              <a:t>Network operating systems provide three basic mechanisms that </a:t>
            </a:r>
            <a:r>
              <a:rPr lang="en-US" sz="2000" dirty="0" smtClean="0"/>
              <a:t>support services </a:t>
            </a:r>
            <a:r>
              <a:rPr lang="en-US" sz="2000" dirty="0"/>
              <a:t>provided by the operating </a:t>
            </a:r>
            <a:r>
              <a:rPr lang="en-US" sz="2000" dirty="0" smtClean="0"/>
              <a:t>system. These </a:t>
            </a:r>
            <a:r>
              <a:rPr lang="en-US" sz="2000" dirty="0"/>
              <a:t>mechanisms </a:t>
            </a:r>
            <a:r>
              <a:rPr lang="en-US" sz="2000" dirty="0" smtClean="0"/>
              <a:t>are:</a:t>
            </a:r>
          </a:p>
          <a:p>
            <a:pPr marL="800100" lvl="1" indent="-3429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Message </a:t>
            </a:r>
            <a:r>
              <a:rPr lang="en-US" sz="1800" dirty="0"/>
              <a:t>Passing </a:t>
            </a:r>
          </a:p>
          <a:p>
            <a:pPr marL="800100" lvl="1" indent="-3429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Remote </a:t>
            </a:r>
            <a:r>
              <a:rPr lang="en-US" sz="1800" dirty="0"/>
              <a:t>Procedure Calls </a:t>
            </a:r>
            <a:r>
              <a:rPr lang="en-US" sz="1800" dirty="0" smtClean="0"/>
              <a:t>(RPC) </a:t>
            </a:r>
            <a:endParaRPr lang="en-US" sz="1800" dirty="0"/>
          </a:p>
          <a:p>
            <a:pPr marL="800100" lvl="1" indent="-3429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Distributed </a:t>
            </a:r>
            <a:r>
              <a:rPr lang="en-US" sz="1800" dirty="0"/>
              <a:t>Shared </a:t>
            </a:r>
            <a:r>
              <a:rPr lang="en-US" sz="1800" dirty="0" smtClean="0"/>
              <a:t>Memory (DSM)</a:t>
            </a:r>
          </a:p>
          <a:p>
            <a:pPr algn="l" rtl="0">
              <a:lnSpc>
                <a:spcPct val="150000"/>
              </a:lnSpc>
            </a:pPr>
            <a:r>
              <a:rPr lang="en-US" sz="2000" dirty="0" smtClean="0"/>
              <a:t>These </a:t>
            </a:r>
            <a:r>
              <a:rPr lang="en-US" sz="2000" dirty="0"/>
              <a:t>mechanisms support a feature called </a:t>
            </a:r>
            <a:r>
              <a:rPr lang="en-US" sz="2000" dirty="0" smtClean="0"/>
              <a:t>Inter-Process </a:t>
            </a:r>
            <a:r>
              <a:rPr lang="en-US" sz="2000" dirty="0"/>
              <a:t>Communication or IPC. </a:t>
            </a:r>
            <a:endParaRPr lang="en-US" sz="2000" dirty="0" smtClean="0"/>
          </a:p>
          <a:p>
            <a:pPr algn="l" rtl="0">
              <a:lnSpc>
                <a:spcPct val="150000"/>
              </a:lnSpc>
            </a:pPr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above mechanisms are suitable for all kinds of </a:t>
            </a:r>
            <a:r>
              <a:rPr lang="en-US" sz="2000" dirty="0" smtClean="0"/>
              <a:t>inter-process communication</a:t>
            </a:r>
          </a:p>
          <a:p>
            <a:pPr algn="l" rtl="0">
              <a:lnSpc>
                <a:spcPct val="150000"/>
              </a:lnSpc>
            </a:pPr>
            <a:r>
              <a:rPr lang="en-US" sz="2000" dirty="0"/>
              <a:t>programmers </a:t>
            </a:r>
            <a:r>
              <a:rPr lang="en-US" sz="2000" dirty="0" smtClean="0"/>
              <a:t>prefer RPC </a:t>
            </a:r>
            <a:r>
              <a:rPr lang="en-US" sz="2000" dirty="0"/>
              <a:t>and DSM </a:t>
            </a:r>
            <a:r>
              <a:rPr lang="en-US" sz="2000" dirty="0" smtClean="0"/>
              <a:t>over message passing.</a:t>
            </a:r>
            <a:endParaRPr lang="ar-SA" sz="20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3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Passing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9900" y="2171700"/>
            <a:ext cx="10426700" cy="4559300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/>
              <a:t>The </a:t>
            </a:r>
            <a:r>
              <a:rPr lang="en-US" sz="2400" dirty="0"/>
              <a:t>most basic mechanism provided by the operating </a:t>
            </a:r>
            <a:r>
              <a:rPr lang="en-US" sz="2400" dirty="0" smtClean="0"/>
              <a:t>system</a:t>
            </a:r>
          </a:p>
          <a:p>
            <a:pPr algn="l" rtl="0"/>
            <a:r>
              <a:rPr lang="en-US" sz="2400" dirty="0" smtClean="0"/>
              <a:t>Message passing basically allows </a:t>
            </a:r>
            <a:r>
              <a:rPr lang="en-US" sz="2400" dirty="0"/>
              <a:t>a process </a:t>
            </a:r>
            <a:r>
              <a:rPr lang="en-US" sz="2400" dirty="0" smtClean="0"/>
              <a:t>to </a:t>
            </a:r>
            <a:r>
              <a:rPr lang="en-US" sz="2400" dirty="0"/>
              <a:t>send </a:t>
            </a:r>
            <a:r>
              <a:rPr lang="en-US" sz="2400" dirty="0" smtClean="0"/>
              <a:t>stream </a:t>
            </a:r>
            <a:r>
              <a:rPr lang="en-US" sz="2400" dirty="0"/>
              <a:t>of bytes to another process</a:t>
            </a:r>
            <a:r>
              <a:rPr lang="en-US" sz="2400" dirty="0" smtClean="0"/>
              <a:t>.</a:t>
            </a:r>
          </a:p>
          <a:p>
            <a:pPr algn="l" rtl="0"/>
            <a:r>
              <a:rPr lang="en-US" sz="2400" dirty="0"/>
              <a:t>M</a:t>
            </a:r>
            <a:r>
              <a:rPr lang="en-US" sz="2400" dirty="0" smtClean="0"/>
              <a:t>essage </a:t>
            </a:r>
            <a:r>
              <a:rPr lang="en-US" sz="2400" dirty="0"/>
              <a:t>passing </a:t>
            </a:r>
            <a:r>
              <a:rPr lang="en-US" sz="2400" dirty="0" smtClean="0"/>
              <a:t>system works as follows: </a:t>
            </a:r>
          </a:p>
          <a:p>
            <a:pPr marL="800100" lvl="1" indent="-342900" algn="l" rtl="0">
              <a:buFont typeface="+mj-lt"/>
              <a:buAutoNum type="arabicPeriod"/>
            </a:pPr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receiving </a:t>
            </a:r>
            <a:r>
              <a:rPr lang="en-US" sz="2000" dirty="0" smtClean="0"/>
              <a:t>process requests the OS to create </a:t>
            </a:r>
            <a:r>
              <a:rPr lang="en-US" sz="2000" dirty="0"/>
              <a:t>a port (or </a:t>
            </a:r>
            <a:r>
              <a:rPr lang="en-US" sz="2000" dirty="0" smtClean="0"/>
              <a:t>mailbox), where incoming </a:t>
            </a:r>
            <a:r>
              <a:rPr lang="en-US" sz="2000" dirty="0"/>
              <a:t>messages are stored. </a:t>
            </a:r>
            <a:endParaRPr lang="en-US" sz="2000" dirty="0" smtClean="0"/>
          </a:p>
          <a:p>
            <a:pPr marL="800100" lvl="1" indent="-342900" algn="l" rtl="0">
              <a:buFont typeface="+mj-lt"/>
              <a:buAutoNum type="arabicPeriod"/>
            </a:pPr>
            <a:r>
              <a:rPr lang="en-US" sz="2000" dirty="0" smtClean="0"/>
              <a:t>Each </a:t>
            </a:r>
            <a:r>
              <a:rPr lang="en-US" sz="2000" dirty="0"/>
              <a:t>port has a unique system-wide address, which is assigned, when the port is created. </a:t>
            </a:r>
            <a:endParaRPr lang="en-US" sz="2000" dirty="0" smtClean="0"/>
          </a:p>
          <a:p>
            <a:pPr marL="800100" lvl="1" indent="-342900" algn="l" rtl="0">
              <a:buFont typeface="+mj-lt"/>
              <a:buAutoNum type="arabicPeriod"/>
            </a:pPr>
            <a:r>
              <a:rPr lang="en-US" sz="2000" dirty="0" smtClean="0"/>
              <a:t>Then </a:t>
            </a:r>
            <a:r>
              <a:rPr lang="en-US" sz="2000" dirty="0"/>
              <a:t>the receiving process may choose to register the port address with a directory service</a:t>
            </a:r>
            <a:r>
              <a:rPr lang="en-US" sz="2000" dirty="0" smtClean="0"/>
              <a:t>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60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Receiving Process in Message Passing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algn="l" rtl="0"/>
            <a:r>
              <a:rPr lang="en-US" sz="2000" dirty="0"/>
              <a:t>To retrieve a message from the port (mailbox</a:t>
            </a:r>
            <a:r>
              <a:rPr lang="en-US" sz="2000" dirty="0" smtClean="0"/>
              <a:t>):</a:t>
            </a:r>
          </a:p>
          <a:p>
            <a:pPr marL="857250" lvl="1" indent="-342900" algn="l" rtl="0">
              <a:buFont typeface="+mj-lt"/>
              <a:buAutoNum type="arabicPeriod"/>
            </a:pPr>
            <a:r>
              <a:rPr lang="en-US" sz="2000" dirty="0" smtClean="0"/>
              <a:t>The </a:t>
            </a:r>
            <a:r>
              <a:rPr lang="en-US" sz="2000" dirty="0"/>
              <a:t>receiving </a:t>
            </a:r>
            <a:r>
              <a:rPr lang="en-US" sz="2000" dirty="0" smtClean="0"/>
              <a:t>process make a system call (request) to </a:t>
            </a:r>
            <a:r>
              <a:rPr lang="en-US" sz="2000" dirty="0"/>
              <a:t>its OS </a:t>
            </a:r>
            <a:r>
              <a:rPr lang="en-US" sz="2000" dirty="0" smtClean="0"/>
              <a:t>to </a:t>
            </a:r>
            <a:r>
              <a:rPr lang="en-US" sz="2000" dirty="0"/>
              <a:t>retrieve </a:t>
            </a:r>
            <a:r>
              <a:rPr lang="en-US" sz="2000" dirty="0" smtClean="0"/>
              <a:t>the received </a:t>
            </a:r>
            <a:r>
              <a:rPr lang="en-US" sz="2000" dirty="0"/>
              <a:t>data (</a:t>
            </a:r>
            <a:r>
              <a:rPr lang="en-US" sz="2000" dirty="0" smtClean="0"/>
              <a:t>message) </a:t>
            </a:r>
            <a:r>
              <a:rPr lang="en-US" sz="2000" dirty="0"/>
              <a:t>from the </a:t>
            </a:r>
            <a:r>
              <a:rPr lang="en-US" sz="2000" dirty="0" smtClean="0"/>
              <a:t>port. </a:t>
            </a:r>
          </a:p>
          <a:p>
            <a:pPr marL="857250" lvl="1" indent="-342900" algn="l" rtl="0">
              <a:buFont typeface="+mj-lt"/>
              <a:buAutoNum type="arabicPeriod"/>
            </a:pPr>
            <a:r>
              <a:rPr lang="en-US" sz="2000" b="1" dirty="0" smtClean="0"/>
              <a:t>If no </a:t>
            </a:r>
            <a:r>
              <a:rPr lang="en-US" sz="2000" b="1" dirty="0"/>
              <a:t>messages </a:t>
            </a:r>
            <a:r>
              <a:rPr lang="en-US" sz="2000" b="1" dirty="0" smtClean="0"/>
              <a:t>are in </a:t>
            </a:r>
            <a:r>
              <a:rPr lang="en-US" sz="2000" b="1" dirty="0"/>
              <a:t>the port</a:t>
            </a:r>
            <a:r>
              <a:rPr lang="en-US" sz="2000" dirty="0"/>
              <a:t>, the process is blocked by the OS until a message arrives. </a:t>
            </a:r>
          </a:p>
          <a:p>
            <a:pPr marL="800100" lvl="1" indent="-342900" algn="l" rtl="0">
              <a:buFont typeface="+mj-lt"/>
              <a:buAutoNum type="arabicPeriod"/>
            </a:pPr>
            <a:r>
              <a:rPr lang="en-US" sz="2000" b="1" dirty="0" smtClean="0"/>
              <a:t>If </a:t>
            </a:r>
            <a:r>
              <a:rPr lang="en-US" sz="2000" b="1" dirty="0"/>
              <a:t>messages </a:t>
            </a:r>
            <a:r>
              <a:rPr lang="en-US" sz="2000" b="1" dirty="0" smtClean="0"/>
              <a:t>are in </a:t>
            </a:r>
            <a:r>
              <a:rPr lang="en-US" sz="2000" b="1" dirty="0"/>
              <a:t>the port</a:t>
            </a:r>
            <a:r>
              <a:rPr lang="en-US" sz="2000" dirty="0" smtClean="0"/>
              <a:t>, </a:t>
            </a:r>
            <a:r>
              <a:rPr lang="en-US" sz="2000" dirty="0"/>
              <a:t>the process is woken up and is allowed to access the message.</a:t>
            </a:r>
            <a:endParaRPr lang="ar-SA" sz="20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01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Process in Message Passing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95300" y="2311400"/>
            <a:ext cx="11112500" cy="4216400"/>
          </a:xfrm>
        </p:spPr>
        <p:txBody>
          <a:bodyPr>
            <a:normAutofit/>
          </a:bodyPr>
          <a:lstStyle/>
          <a:p>
            <a:pPr algn="l" rtl="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The sending process creates the data to be sent and packages </a:t>
            </a:r>
            <a:r>
              <a:rPr lang="en-US" dirty="0" smtClean="0"/>
              <a:t>it in </a:t>
            </a:r>
            <a:r>
              <a:rPr lang="en-US" dirty="0"/>
              <a:t>a packet. </a:t>
            </a:r>
            <a:endParaRPr lang="en-US" dirty="0" smtClean="0"/>
          </a:p>
          <a:p>
            <a:pPr algn="l" rtl="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Then </a:t>
            </a:r>
            <a:r>
              <a:rPr lang="en-US" dirty="0"/>
              <a:t>it </a:t>
            </a:r>
            <a:r>
              <a:rPr lang="en-US" dirty="0" smtClean="0"/>
              <a:t>makes a system call (request) to its </a:t>
            </a:r>
            <a:r>
              <a:rPr lang="en-US" dirty="0"/>
              <a:t>operating system to deliver this message to the </a:t>
            </a:r>
            <a:r>
              <a:rPr lang="en-US" dirty="0" smtClean="0"/>
              <a:t>receiver’s address port.</a:t>
            </a:r>
          </a:p>
          <a:p>
            <a:pPr algn="l" rtl="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port can be on the same machine as the sender, or a machine connected to the same </a:t>
            </a:r>
            <a:r>
              <a:rPr lang="en-US" dirty="0" smtClean="0"/>
              <a:t>network </a:t>
            </a:r>
            <a:r>
              <a:rPr lang="en-US" dirty="0"/>
              <a:t>(traverse the network using reliable network protocols such as TCP/IP)</a:t>
            </a:r>
            <a:r>
              <a:rPr lang="en-US" dirty="0" smtClean="0"/>
              <a:t>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37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Passing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54954" y="2603500"/>
            <a:ext cx="9538446" cy="3416300"/>
          </a:xfrm>
        </p:spPr>
        <p:txBody>
          <a:bodyPr>
            <a:noAutofit/>
          </a:bodyPr>
          <a:lstStyle/>
          <a:p>
            <a:pPr algn="just" rtl="0">
              <a:lnSpc>
                <a:spcPct val="200000"/>
              </a:lnSpc>
            </a:pPr>
            <a:r>
              <a:rPr lang="en-US" sz="2400" dirty="0"/>
              <a:t>Network operating system use message passing for </a:t>
            </a:r>
            <a:r>
              <a:rPr lang="en-US" sz="2400" dirty="0" smtClean="0"/>
              <a:t>inter-kernel communications </a:t>
            </a:r>
            <a:r>
              <a:rPr lang="en-US" sz="2400" dirty="0"/>
              <a:t>w</a:t>
            </a:r>
            <a:r>
              <a:rPr lang="en-US" sz="2400" dirty="0" smtClean="0"/>
              <a:t>hich are </a:t>
            </a:r>
            <a:r>
              <a:rPr lang="en-US" sz="2400" dirty="0"/>
              <a:t>necessary as the </a:t>
            </a:r>
            <a:r>
              <a:rPr lang="en-US" sz="2400" dirty="0" smtClean="0"/>
              <a:t>OS </a:t>
            </a:r>
            <a:r>
              <a:rPr lang="en-US" sz="2400" dirty="0"/>
              <a:t>on one machine needs to cooperate with </a:t>
            </a:r>
            <a:r>
              <a:rPr lang="en-US" sz="2400" dirty="0" smtClean="0"/>
              <a:t>OS on </a:t>
            </a:r>
            <a:r>
              <a:rPr lang="en-US" sz="2400" dirty="0"/>
              <a:t>other machines </a:t>
            </a:r>
            <a:r>
              <a:rPr lang="en-US" sz="2400" dirty="0" smtClean="0"/>
              <a:t>to authenticate </a:t>
            </a:r>
            <a:r>
              <a:rPr lang="en-US" sz="2400" dirty="0"/>
              <a:t>users, manage </a:t>
            </a:r>
            <a:r>
              <a:rPr lang="en-US" sz="2400" dirty="0" smtClean="0"/>
              <a:t>files and </a:t>
            </a:r>
            <a:r>
              <a:rPr lang="en-US" sz="2400" dirty="0"/>
              <a:t>so </a:t>
            </a:r>
            <a:r>
              <a:rPr lang="en-US" sz="2400" dirty="0" smtClean="0"/>
              <a:t>on.</a:t>
            </a:r>
            <a:endParaRPr lang="ar-SA" sz="24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6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 </a:t>
            </a:r>
            <a:r>
              <a:rPr lang="en-US" dirty="0" smtClean="0"/>
              <a:t>passing </a:t>
            </a:r>
            <a:r>
              <a:rPr lang="en-US" b="1" dirty="0" smtClean="0"/>
              <a:t>disadvantages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4336" y="2209800"/>
            <a:ext cx="11247763" cy="3416300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/>
              <a:t>Message passing is </a:t>
            </a:r>
            <a:r>
              <a:rPr lang="en-US" dirty="0" smtClean="0"/>
              <a:t>unstructured, </a:t>
            </a:r>
            <a:r>
              <a:rPr lang="en-US" dirty="0"/>
              <a:t>there are no structural restrictions on its </a:t>
            </a:r>
            <a:r>
              <a:rPr lang="en-US" dirty="0" smtClean="0"/>
              <a:t>usage this leads to the following situations:</a:t>
            </a:r>
          </a:p>
          <a:p>
            <a:pPr marL="800100" lvl="1" indent="-3429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1800" b="1" u="sng" dirty="0" smtClean="0"/>
              <a:t>Programming Problem: </a:t>
            </a:r>
            <a:r>
              <a:rPr lang="en-US" sz="1800" dirty="0" smtClean="0"/>
              <a:t>programming </a:t>
            </a:r>
            <a:r>
              <a:rPr lang="en-US" sz="1800" dirty="0"/>
              <a:t>using message passing is considered to be a low-level technique that is </a:t>
            </a:r>
            <a:r>
              <a:rPr lang="en-US" sz="1800" dirty="0" smtClean="0"/>
              <a:t>subjected to errors and </a:t>
            </a:r>
            <a:r>
              <a:rPr lang="en-US" sz="1800" dirty="0"/>
              <a:t>best avoided. </a:t>
            </a:r>
            <a:endParaRPr lang="en-US" sz="1800" dirty="0" smtClean="0"/>
          </a:p>
          <a:p>
            <a:pPr marL="800100" lvl="1" indent="-3429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1800" b="1" u="sng" dirty="0" smtClean="0"/>
              <a:t>Transmission Problem:</a:t>
            </a:r>
            <a:r>
              <a:rPr lang="en-US" sz="1800" dirty="0" smtClean="0"/>
              <a:t> Any </a:t>
            </a:r>
            <a:r>
              <a:rPr lang="en-US" sz="1800" dirty="0"/>
              <a:t>process can send a message to any port. </a:t>
            </a:r>
            <a:endParaRPr lang="en-US" sz="1800" dirty="0" smtClean="0"/>
          </a:p>
          <a:p>
            <a:pPr marL="1200150" lvl="2" indent="-3429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A </a:t>
            </a:r>
            <a:r>
              <a:rPr lang="en-US" sz="1800" dirty="0"/>
              <a:t>process may send messages to a process that is not expecting any. </a:t>
            </a:r>
            <a:endParaRPr lang="en-US" sz="1800" dirty="0" smtClean="0"/>
          </a:p>
          <a:p>
            <a:pPr marL="1200150" lvl="2" indent="-3429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Or a </a:t>
            </a:r>
            <a:r>
              <a:rPr lang="en-US" sz="1800" dirty="0"/>
              <a:t>process may wait for messages from another process, and no message may </a:t>
            </a:r>
            <a:r>
              <a:rPr lang="en-US" sz="1800" dirty="0" smtClean="0"/>
              <a:t>arrive </a:t>
            </a:r>
            <a:r>
              <a:rPr lang="en-US" sz="1800" dirty="0"/>
              <a:t>from the second process. </a:t>
            </a:r>
            <a:endParaRPr lang="en-US" sz="1800" dirty="0" smtClean="0"/>
          </a:p>
          <a:p>
            <a:pPr marL="857250" lvl="2" indent="0" algn="l" rtl="0">
              <a:lnSpc>
                <a:spcPct val="150000"/>
              </a:lnSpc>
              <a:buNone/>
            </a:pPr>
            <a:r>
              <a:rPr lang="en-US" sz="1800" dirty="0"/>
              <a:t>B</a:t>
            </a:r>
            <a:r>
              <a:rPr lang="en-US" sz="1800" dirty="0" smtClean="0"/>
              <a:t>oth </a:t>
            </a:r>
            <a:r>
              <a:rPr lang="en-US" sz="1800" dirty="0"/>
              <a:t>situations can lead to bugs that are very difficult to detect</a:t>
            </a:r>
            <a:r>
              <a:rPr lang="en-US" sz="1800" dirty="0" smtClean="0"/>
              <a:t>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23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Remote Procedure Calls (RPC)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7254" y="2413000"/>
            <a:ext cx="11125946" cy="41148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 rtl="0"/>
            <a:r>
              <a:rPr lang="en-US" sz="2000" dirty="0"/>
              <a:t>RPC </a:t>
            </a:r>
            <a:r>
              <a:rPr lang="en-US" sz="2000" dirty="0" smtClean="0"/>
              <a:t>is a </a:t>
            </a:r>
            <a:r>
              <a:rPr lang="en-US" sz="2000" dirty="0"/>
              <a:t>particular mechanism for implementing the services in a network operating </a:t>
            </a:r>
            <a:r>
              <a:rPr lang="en-US" sz="2000" dirty="0" smtClean="0"/>
              <a:t>system</a:t>
            </a:r>
          </a:p>
          <a:p>
            <a:pPr algn="l" rtl="0"/>
            <a:r>
              <a:rPr lang="en-US" sz="2000" dirty="0" smtClean="0"/>
              <a:t>The </a:t>
            </a:r>
            <a:r>
              <a:rPr lang="en-US" sz="2000" dirty="0"/>
              <a:t>RPC mechanism needs the availability of an RPC server accessible by an RPC client.</a:t>
            </a:r>
            <a:endParaRPr lang="en-US" sz="2000" dirty="0" smtClean="0"/>
          </a:p>
          <a:p>
            <a:pPr algn="l" rtl="0"/>
            <a:r>
              <a:rPr lang="en-US" sz="2000" dirty="0" smtClean="0"/>
              <a:t>RPC looks like the client server scheme, </a:t>
            </a:r>
            <a:r>
              <a:rPr lang="en-US" sz="2000" dirty="0"/>
              <a:t>to access remote </a:t>
            </a:r>
            <a:r>
              <a:rPr lang="en-US" sz="2000" dirty="0" smtClean="0"/>
              <a:t>services a </a:t>
            </a:r>
            <a:r>
              <a:rPr lang="en-US" sz="2000" dirty="0"/>
              <a:t>client makes a procedure call, </a:t>
            </a:r>
            <a:r>
              <a:rPr lang="en-US" sz="2000" dirty="0" smtClean="0"/>
              <a:t>but </a:t>
            </a:r>
            <a:r>
              <a:rPr lang="en-US" sz="2000" dirty="0"/>
              <a:t>the </a:t>
            </a:r>
            <a:r>
              <a:rPr lang="en-US" sz="2000" dirty="0" smtClean="0"/>
              <a:t>procedure is executed in different </a:t>
            </a:r>
            <a:r>
              <a:rPr lang="en-US" sz="2000" dirty="0"/>
              <a:t>process, possibly on a different machine</a:t>
            </a:r>
            <a:r>
              <a:rPr lang="en-US" sz="2000" dirty="0" smtClean="0"/>
              <a:t>. </a:t>
            </a:r>
          </a:p>
          <a:p>
            <a:pPr algn="l" rtl="0"/>
            <a:r>
              <a:rPr lang="en-US" sz="2000" dirty="0"/>
              <a:t>The RPC mechanism is similar to the client-server programming style used in message </a:t>
            </a:r>
            <a:r>
              <a:rPr lang="en-US" sz="2000" dirty="0" smtClean="0"/>
              <a:t>passing with the following difference: </a:t>
            </a:r>
          </a:p>
          <a:p>
            <a:pPr lvl="1" algn="l" rtl="0"/>
            <a:r>
              <a:rPr lang="en-US" sz="1800" dirty="0"/>
              <a:t>U</a:t>
            </a:r>
            <a:r>
              <a:rPr lang="en-US" sz="1800" dirty="0" smtClean="0"/>
              <a:t>nlike </a:t>
            </a:r>
            <a:r>
              <a:rPr lang="en-US" sz="1800" dirty="0"/>
              <a:t>message passing where the programmer is responsible for writing all the communication </a:t>
            </a:r>
            <a:r>
              <a:rPr lang="en-US" sz="1800" dirty="0" smtClean="0"/>
              <a:t>code.</a:t>
            </a:r>
          </a:p>
          <a:p>
            <a:pPr lvl="1" algn="l" rtl="0"/>
            <a:r>
              <a:rPr lang="en-US" sz="1800" dirty="0" smtClean="0"/>
              <a:t>RPC </a:t>
            </a:r>
            <a:r>
              <a:rPr lang="en-US" sz="1800" dirty="0"/>
              <a:t>a compiler automates much of the </a:t>
            </a:r>
            <a:r>
              <a:rPr lang="en-US" sz="1800" dirty="0" smtClean="0"/>
              <a:t>complicated </a:t>
            </a:r>
            <a:r>
              <a:rPr lang="en-US" sz="1800" dirty="0"/>
              <a:t>details of the communication.</a:t>
            </a:r>
            <a:endParaRPr lang="ar-SA" sz="18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77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57224" y="-65241"/>
            <a:ext cx="10772775" cy="1658198"/>
          </a:xfrm>
        </p:spPr>
        <p:txBody>
          <a:bodyPr>
            <a:normAutofit/>
          </a:bodyPr>
          <a:lstStyle/>
          <a:p>
            <a:pPr rtl="0"/>
            <a:r>
              <a:rPr lang="en-US" sz="4000" dirty="0" smtClean="0"/>
              <a:t>What is Kernel?</a:t>
            </a:r>
            <a:endParaRPr lang="ar-SA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325" y="2164929"/>
            <a:ext cx="11429999" cy="4773753"/>
          </a:xfrm>
        </p:spPr>
        <p:txBody>
          <a:bodyPr>
            <a:noAutofit/>
          </a:bodyPr>
          <a:lstStyle/>
          <a:p>
            <a:pPr algn="justLow" rtl="0">
              <a:lnSpc>
                <a:spcPct val="100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800" dirty="0"/>
              <a:t>The kernel performs its tasks, such as executing processes and handling interrupts, in </a:t>
            </a:r>
            <a:r>
              <a:rPr lang="en-US" sz="2800" b="1" i="1" dirty="0"/>
              <a:t>kernel </a:t>
            </a:r>
            <a:r>
              <a:rPr lang="en-US" sz="2800" b="1" i="1" dirty="0" smtClean="0"/>
              <a:t>space</a:t>
            </a:r>
            <a:r>
              <a:rPr lang="en-US" sz="2800" dirty="0" smtClean="0"/>
              <a:t>.</a:t>
            </a:r>
            <a:endParaRPr lang="en-US" sz="1600" dirty="0" smtClean="0"/>
          </a:p>
          <a:p>
            <a:pPr algn="justLow" rtl="0">
              <a:lnSpc>
                <a:spcPct val="100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800" dirty="0"/>
              <a:t>U</a:t>
            </a:r>
            <a:r>
              <a:rPr lang="en-US" sz="2800" dirty="0" smtClean="0"/>
              <a:t>ser performs his tasks normally, </a:t>
            </a:r>
            <a:r>
              <a:rPr lang="en-US" sz="2800" dirty="0"/>
              <a:t>such as writing text in a </a:t>
            </a:r>
            <a:r>
              <a:rPr lang="en-US" sz="2800" dirty="0" smtClean="0"/>
              <a:t>Microsoft word or is </a:t>
            </a:r>
            <a:r>
              <a:rPr lang="en-US" sz="2800" dirty="0"/>
              <a:t>done in </a:t>
            </a:r>
            <a:r>
              <a:rPr lang="en-US" sz="2800" b="1" i="1" dirty="0"/>
              <a:t>user space</a:t>
            </a:r>
            <a:r>
              <a:rPr lang="en-US" sz="2800" dirty="0"/>
              <a:t>. </a:t>
            </a:r>
            <a:endParaRPr lang="en-US" sz="2800" dirty="0" smtClean="0"/>
          </a:p>
          <a:p>
            <a:pPr marL="0" indent="0" algn="justLow" rtl="0">
              <a:lnSpc>
                <a:spcPct val="100000"/>
              </a:lnSpc>
              <a:buClr>
                <a:schemeClr val="accent1">
                  <a:lumMod val="50000"/>
                </a:schemeClr>
              </a:buClr>
              <a:buNone/>
            </a:pPr>
            <a:endParaRPr lang="en-US" sz="1600" dirty="0" smtClean="0"/>
          </a:p>
          <a:p>
            <a:pPr algn="justLow" rtl="0">
              <a:lnSpc>
                <a:spcPct val="100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400" dirty="0" smtClean="0"/>
              <a:t>This separation is important to:</a:t>
            </a:r>
          </a:p>
          <a:p>
            <a:pPr marL="713232" lvl="1" indent="-457200" algn="justLow" rtl="0">
              <a:lnSpc>
                <a:spcPct val="100000"/>
              </a:lnSpc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/>
              <a:t>P</a:t>
            </a:r>
            <a:r>
              <a:rPr lang="en-US" sz="2400" dirty="0" smtClean="0"/>
              <a:t>revents </a:t>
            </a:r>
            <a:r>
              <a:rPr lang="en-US" sz="2400" dirty="0"/>
              <a:t>user data and kernel data from interfering with each other </a:t>
            </a:r>
            <a:endParaRPr lang="en-US" sz="2400" dirty="0" smtClean="0"/>
          </a:p>
          <a:p>
            <a:pPr marL="713232" lvl="1" indent="-457200" algn="justLow" rtl="0">
              <a:lnSpc>
                <a:spcPct val="100000"/>
              </a:lnSpc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Prevent performance decrease or </a:t>
            </a:r>
            <a:r>
              <a:rPr lang="en-US" sz="2400" dirty="0"/>
              <a:t>causing the system to become unstable (and possibly crashing).</a:t>
            </a:r>
            <a:endParaRPr lang="en-US" sz="2400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CC48-3301-414D-A1F1-350A0CCD1F77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6883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RPC works?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82600" y="2311400"/>
            <a:ext cx="11150600" cy="3708400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/>
              <a:t>RPC </a:t>
            </a:r>
            <a:r>
              <a:rPr lang="en-US" sz="2400" dirty="0"/>
              <a:t>works as follows: </a:t>
            </a:r>
            <a:endParaRPr lang="en-US" sz="2400" dirty="0" smtClean="0"/>
          </a:p>
          <a:p>
            <a:pPr marL="800100" lvl="1" indent="-342900" algn="l" rtl="0">
              <a:buFont typeface="+mj-lt"/>
              <a:buAutoNum type="arabicPeriod"/>
            </a:pPr>
            <a:r>
              <a:rPr lang="en-US" sz="2000" dirty="0" smtClean="0"/>
              <a:t>A </a:t>
            </a:r>
            <a:r>
              <a:rPr lang="en-US" sz="2000" dirty="0"/>
              <a:t>client process </a:t>
            </a:r>
            <a:r>
              <a:rPr lang="en-US" sz="2000" dirty="0" smtClean="0"/>
              <a:t>makes </a:t>
            </a:r>
            <a:r>
              <a:rPr lang="en-US" sz="2000" dirty="0"/>
              <a:t>a remote procedure call </a:t>
            </a:r>
            <a:r>
              <a:rPr lang="en-US" sz="2000" dirty="0" smtClean="0"/>
              <a:t>(RPC) on a remote procedure/service </a:t>
            </a:r>
            <a:r>
              <a:rPr lang="en-US" sz="2000" dirty="0"/>
              <a:t>defined in the server. </a:t>
            </a:r>
            <a:endParaRPr lang="en-US" sz="2000" dirty="0" smtClean="0"/>
          </a:p>
          <a:p>
            <a:pPr marL="800100" lvl="1" indent="-342900" algn="l" rtl="0">
              <a:buFont typeface="+mj-lt"/>
              <a:buAutoNum type="arabicPeriod"/>
            </a:pPr>
            <a:r>
              <a:rPr lang="en-US" sz="2000" dirty="0" smtClean="0"/>
              <a:t>The </a:t>
            </a:r>
            <a:r>
              <a:rPr lang="en-US" sz="2000" dirty="0"/>
              <a:t>client sends a message to the RPC listening service on the </a:t>
            </a:r>
            <a:r>
              <a:rPr lang="en-US" sz="2000" dirty="0" smtClean="0"/>
              <a:t>server </a:t>
            </a:r>
            <a:r>
              <a:rPr lang="en-US" sz="2000" dirty="0"/>
              <a:t>where the remote procedure is stored. </a:t>
            </a:r>
            <a:endParaRPr lang="en-US" sz="2000" dirty="0" smtClean="0"/>
          </a:p>
          <a:p>
            <a:pPr marL="800100" lvl="1" indent="-342900" algn="l" rtl="0">
              <a:buFont typeface="+mj-lt"/>
              <a:buAutoNum type="arabicPeriod"/>
            </a:pPr>
            <a:r>
              <a:rPr lang="en-US" sz="2000" dirty="0" smtClean="0"/>
              <a:t>In </a:t>
            </a:r>
            <a:r>
              <a:rPr lang="en-US" sz="2000" dirty="0"/>
              <a:t>the message, the client sends all the parameters needed to perform the task. </a:t>
            </a:r>
            <a:endParaRPr lang="en-US" sz="2000" dirty="0" smtClean="0"/>
          </a:p>
          <a:p>
            <a:pPr marL="800100" lvl="1" indent="-342900" algn="l" rtl="0">
              <a:buFont typeface="+mj-lt"/>
              <a:buAutoNum type="arabicPeriod"/>
            </a:pPr>
            <a:r>
              <a:rPr lang="en-US" sz="2000" dirty="0" smtClean="0"/>
              <a:t>The </a:t>
            </a:r>
            <a:r>
              <a:rPr lang="en-US" sz="2000" dirty="0"/>
              <a:t>RPC listener then activates the </a:t>
            </a:r>
            <a:r>
              <a:rPr lang="en-US" sz="2000" dirty="0" smtClean="0"/>
              <a:t>required procedure/service, </a:t>
            </a:r>
            <a:r>
              <a:rPr lang="en-US" sz="2000" dirty="0"/>
              <a:t>lets it run and returns the results generated by the procedure/service</a:t>
            </a:r>
            <a:r>
              <a:rPr lang="en-US" sz="2000" dirty="0" smtClean="0"/>
              <a:t> </a:t>
            </a:r>
            <a:r>
              <a:rPr lang="en-US" sz="2000" dirty="0"/>
              <a:t>to the client program. </a:t>
            </a:r>
            <a:endParaRPr lang="en-US" sz="2000" dirty="0" smtClean="0"/>
          </a:p>
          <a:p>
            <a:pPr marL="800100" lvl="1" indent="-342900" algn="l" rtl="0">
              <a:buFont typeface="+mj-lt"/>
              <a:buAutoNum type="arabicPeriod"/>
            </a:pPr>
            <a:r>
              <a:rPr lang="en-US" sz="2000" dirty="0" smtClean="0"/>
              <a:t>Much of </a:t>
            </a:r>
            <a:r>
              <a:rPr lang="en-US" sz="2000" dirty="0"/>
              <a:t>this task is automated and not under programmer </a:t>
            </a:r>
            <a:r>
              <a:rPr lang="en-US" sz="2000" dirty="0" smtClean="0"/>
              <a:t>control.</a:t>
            </a:r>
            <a:endParaRPr lang="ar-SA" sz="20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02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RPC works?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19100" y="2298700"/>
            <a:ext cx="11315700" cy="4114800"/>
          </a:xfrm>
        </p:spPr>
        <p:txBody>
          <a:bodyPr>
            <a:normAutofit fontScale="92500"/>
          </a:bodyPr>
          <a:lstStyle/>
          <a:p>
            <a:pPr algn="l" rtl="0">
              <a:lnSpc>
                <a:spcPct val="150000"/>
              </a:lnSpc>
            </a:pPr>
            <a:r>
              <a:rPr lang="en-US" dirty="0"/>
              <a:t>An RPC service is created by a programmer </a:t>
            </a:r>
            <a:r>
              <a:rPr lang="en-US" dirty="0" smtClean="0"/>
              <a:t>who </a:t>
            </a:r>
            <a:r>
              <a:rPr lang="en-US" dirty="0"/>
              <a:t>writes the server program as well as the client program. </a:t>
            </a:r>
            <a:endParaRPr lang="en-US" dirty="0" smtClean="0"/>
          </a:p>
          <a:p>
            <a:pPr algn="l" rtl="0">
              <a:lnSpc>
                <a:spcPct val="150000"/>
              </a:lnSpc>
            </a:pPr>
            <a:r>
              <a:rPr lang="en-US" dirty="0" smtClean="0"/>
              <a:t>First the programmer writes </a:t>
            </a:r>
            <a:r>
              <a:rPr lang="en-US" dirty="0"/>
              <a:t>an interface description using a special language called the Interface Description Language (IDL). </a:t>
            </a:r>
            <a:endParaRPr lang="en-US" dirty="0" smtClean="0"/>
          </a:p>
          <a:p>
            <a:pPr algn="l" rtl="0">
              <a:lnSpc>
                <a:spcPct val="150000"/>
              </a:lnSpc>
            </a:pPr>
            <a:r>
              <a:rPr lang="en-US" dirty="0" smtClean="0"/>
              <a:t>All </a:t>
            </a:r>
            <a:r>
              <a:rPr lang="en-US" dirty="0"/>
              <a:t>RPC systems provide an IDL definition and an IDL compiler. </a:t>
            </a:r>
            <a:endParaRPr lang="en-US" dirty="0" smtClean="0"/>
          </a:p>
          <a:p>
            <a:pPr algn="l" rtl="0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interface specification of a server documents all the procedures available in the server and the types of arguments they take and the results they provide</a:t>
            </a:r>
            <a:r>
              <a:rPr lang="en-US" dirty="0" smtClean="0"/>
              <a:t>.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The IDL compiler compiles this specification into two files, one containing C code that is to be used for writing the server program and the other containing code used to write the client program.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82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Code/Program in RPC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31800" y="2260600"/>
            <a:ext cx="11176000" cy="425450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The </a:t>
            </a:r>
            <a:r>
              <a:rPr lang="en-US" sz="2400" dirty="0" smtClean="0"/>
              <a:t>code part </a:t>
            </a:r>
            <a:r>
              <a:rPr lang="en-US" sz="2400" dirty="0"/>
              <a:t>for the server contains the definitions </a:t>
            </a:r>
            <a:r>
              <a:rPr lang="en-US" sz="2400" dirty="0" smtClean="0"/>
              <a:t>of </a:t>
            </a:r>
            <a:r>
              <a:rPr lang="en-US" sz="2400" dirty="0"/>
              <a:t>the procedures supported by the </a:t>
            </a:r>
            <a:r>
              <a:rPr lang="en-US" sz="2400" dirty="0" smtClean="0"/>
              <a:t>server also </a:t>
            </a:r>
            <a:r>
              <a:rPr lang="en-US" sz="2400" dirty="0"/>
              <a:t>contains some code called the server loop. </a:t>
            </a:r>
            <a:endParaRPr lang="en-US" sz="2400" dirty="0" smtClean="0"/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The </a:t>
            </a:r>
            <a:r>
              <a:rPr lang="en-US" sz="2400" dirty="0"/>
              <a:t>programmer adds </a:t>
            </a:r>
            <a:r>
              <a:rPr lang="en-US" sz="2400" dirty="0" smtClean="0"/>
              <a:t>the </a:t>
            </a:r>
            <a:r>
              <a:rPr lang="en-US" sz="2400" dirty="0"/>
              <a:t>implementation of the procedures supported by the </a:t>
            </a:r>
            <a:r>
              <a:rPr lang="en-US" sz="2400" dirty="0" smtClean="0"/>
              <a:t>IDL interface</a:t>
            </a:r>
            <a:r>
              <a:rPr lang="en-US" sz="2400" dirty="0"/>
              <a:t>. </a:t>
            </a:r>
            <a:endParaRPr lang="en-US" sz="2400" dirty="0" smtClean="0"/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When the </a:t>
            </a:r>
            <a:r>
              <a:rPr lang="en-US" sz="2400" dirty="0"/>
              <a:t>resulting program is compiled, a server is generated. </a:t>
            </a:r>
            <a:endParaRPr lang="en-US" sz="2400" dirty="0" smtClean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07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Code/Program in RPC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06400" y="2108200"/>
            <a:ext cx="11353800" cy="4318000"/>
          </a:xfrm>
        </p:spPr>
        <p:txBody>
          <a:bodyPr>
            <a:normAutofit/>
          </a:bodyPr>
          <a:lstStyle/>
          <a:p>
            <a:pPr algn="l" rtl="0">
              <a:lnSpc>
                <a:spcPct val="200000"/>
              </a:lnSpc>
            </a:pPr>
            <a:r>
              <a:rPr lang="en-US" dirty="0"/>
              <a:t>The server loop is inserted by the IDL compiler </a:t>
            </a:r>
            <a:r>
              <a:rPr lang="en-US" dirty="0" smtClean="0"/>
              <a:t>automatically (not written by the programmer) contains </a:t>
            </a:r>
            <a:r>
              <a:rPr lang="en-US" dirty="0"/>
              <a:t>code </a:t>
            </a:r>
            <a:r>
              <a:rPr lang="en-US" dirty="0" smtClean="0"/>
              <a:t>to do the following functions: </a:t>
            </a:r>
            <a:endParaRPr lang="en-US" dirty="0"/>
          </a:p>
          <a:p>
            <a:pPr marL="400050" lvl="1" indent="0" algn="l" rtl="0">
              <a:lnSpc>
                <a:spcPct val="200000"/>
              </a:lnSpc>
              <a:buNone/>
            </a:pPr>
            <a:r>
              <a:rPr lang="en-US" dirty="0"/>
              <a:t>1. Register the service with a name server. </a:t>
            </a:r>
          </a:p>
          <a:p>
            <a:pPr marL="400050" lvl="1" indent="0" algn="l" rtl="0">
              <a:lnSpc>
                <a:spcPct val="200000"/>
              </a:lnSpc>
              <a:buNone/>
            </a:pPr>
            <a:r>
              <a:rPr lang="en-US" dirty="0"/>
              <a:t>2. Listen for incoming requests.</a:t>
            </a:r>
          </a:p>
          <a:p>
            <a:pPr marL="400050" lvl="1" indent="0" algn="l" rtl="0">
              <a:lnSpc>
                <a:spcPct val="200000"/>
              </a:lnSpc>
              <a:buNone/>
            </a:pPr>
            <a:r>
              <a:rPr lang="en-US" dirty="0"/>
              <a:t>3. Parse the incoming request and call the appropriate procedure using the parameters sent by the client. </a:t>
            </a:r>
          </a:p>
          <a:p>
            <a:pPr marL="1085850" lvl="2" algn="l" rtl="0">
              <a:lnSpc>
                <a:spcPct val="200000"/>
              </a:lnSpc>
            </a:pPr>
            <a:r>
              <a:rPr lang="en-US" sz="1600" dirty="0"/>
              <a:t>The extraction process of the parameters from the message sent by the client is called </a:t>
            </a:r>
            <a:r>
              <a:rPr lang="en-US" sz="1600" b="1" dirty="0" err="1"/>
              <a:t>unmarshalling</a:t>
            </a:r>
            <a:r>
              <a:rPr lang="en-US" sz="1600" dirty="0"/>
              <a:t>. </a:t>
            </a:r>
          </a:p>
          <a:p>
            <a:pPr marL="400050" lvl="1" indent="0" algn="l" rtl="0">
              <a:lnSpc>
                <a:spcPct val="200000"/>
              </a:lnSpc>
              <a:buNone/>
            </a:pPr>
            <a:r>
              <a:rPr lang="en-US" dirty="0"/>
              <a:t>4. S</a:t>
            </a:r>
            <a:r>
              <a:rPr lang="en-US" dirty="0" smtClean="0"/>
              <a:t>erver </a:t>
            </a:r>
            <a:r>
              <a:rPr lang="en-US" dirty="0"/>
              <a:t>loop packages the return results </a:t>
            </a:r>
            <a:r>
              <a:rPr lang="en-US" dirty="0" smtClean="0"/>
              <a:t>in </a:t>
            </a:r>
            <a:r>
              <a:rPr lang="en-US" dirty="0"/>
              <a:t>a message (</a:t>
            </a:r>
            <a:r>
              <a:rPr lang="en-US" b="1" dirty="0"/>
              <a:t>marshalling</a:t>
            </a:r>
            <a:r>
              <a:rPr lang="en-US" dirty="0"/>
              <a:t>) </a:t>
            </a:r>
            <a:r>
              <a:rPr lang="en-US" dirty="0" smtClean="0"/>
              <a:t>&amp; </a:t>
            </a:r>
            <a:r>
              <a:rPr lang="en-US" dirty="0"/>
              <a:t>sends a reply message to the client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29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Program/Code In RPC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96900" y="2387600"/>
            <a:ext cx="11049000" cy="3416300"/>
          </a:xfrm>
        </p:spPr>
        <p:txBody>
          <a:bodyPr/>
          <a:lstStyle/>
          <a:p>
            <a:pPr algn="l" rtl="0"/>
            <a:r>
              <a:rPr lang="en-US" dirty="0" smtClean="0"/>
              <a:t>In </a:t>
            </a:r>
            <a:r>
              <a:rPr lang="en-US" dirty="0"/>
              <a:t>the client program, the programmer #</a:t>
            </a:r>
            <a:r>
              <a:rPr lang="en-US" dirty="0" err="1"/>
              <a:t>include’s</a:t>
            </a:r>
            <a:r>
              <a:rPr lang="en-US" dirty="0"/>
              <a:t> the header file for clients generated by the IDL compiler. </a:t>
            </a:r>
            <a:endParaRPr lang="en-US" dirty="0" smtClean="0"/>
          </a:p>
          <a:p>
            <a:pPr algn="l" rtl="0"/>
            <a:r>
              <a:rPr lang="en-US" dirty="0" smtClean="0"/>
              <a:t>This </a:t>
            </a:r>
            <a:r>
              <a:rPr lang="en-US" dirty="0"/>
              <a:t>file has the definitions and pseudo-implementations (or proxies) of the procedures that are actually in the server. </a:t>
            </a:r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client program is written as if the calls to the remote procedures are in fact local procedure calls. </a:t>
            </a:r>
            <a:endParaRPr lang="en-US" dirty="0" smtClean="0"/>
          </a:p>
          <a:p>
            <a:pPr algn="l" rtl="0"/>
            <a:r>
              <a:rPr lang="en-US" dirty="0" smtClean="0"/>
              <a:t>When </a:t>
            </a:r>
            <a:r>
              <a:rPr lang="en-US" dirty="0"/>
              <a:t>the client program is run, the stubs inserted via the header files play an important role in the execution f the RPC’s.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53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RPC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42900" y="2235200"/>
            <a:ext cx="11315700" cy="4381500"/>
          </a:xfrm>
        </p:spPr>
        <p:txBody>
          <a:bodyPr>
            <a:normAutofit/>
          </a:bodyPr>
          <a:lstStyle/>
          <a:p>
            <a:pPr algn="l" rtl="0">
              <a:lnSpc>
                <a:spcPct val="200000"/>
              </a:lnSpc>
            </a:pPr>
            <a:r>
              <a:rPr lang="en-US" dirty="0" smtClean="0"/>
              <a:t>A </a:t>
            </a:r>
            <a:r>
              <a:rPr lang="en-US" dirty="0"/>
              <a:t>programmer can write a set of server routines, which can be used from multiple client processes running on a network of machines. </a:t>
            </a:r>
            <a:endParaRPr lang="en-US" dirty="0" smtClean="0"/>
          </a:p>
          <a:p>
            <a:pPr algn="l" rtl="0">
              <a:lnSpc>
                <a:spcPct val="200000"/>
              </a:lnSpc>
            </a:pPr>
            <a:r>
              <a:rPr lang="en-US" dirty="0" smtClean="0"/>
              <a:t>The </a:t>
            </a:r>
            <a:r>
              <a:rPr lang="en-US" dirty="0"/>
              <a:t>writing of these routines take </a:t>
            </a:r>
            <a:r>
              <a:rPr lang="en-US" dirty="0" smtClean="0"/>
              <a:t>small </a:t>
            </a:r>
            <a:r>
              <a:rPr lang="en-US" dirty="0"/>
              <a:t>effort and calling them from remote processes is not difficult either. </a:t>
            </a:r>
            <a:endParaRPr lang="en-US" dirty="0" smtClean="0"/>
          </a:p>
          <a:p>
            <a:pPr algn="l" rtl="0">
              <a:lnSpc>
                <a:spcPct val="200000"/>
              </a:lnSpc>
            </a:pPr>
            <a:r>
              <a:rPr lang="en-US" dirty="0" smtClean="0"/>
              <a:t>There </a:t>
            </a:r>
            <a:r>
              <a:rPr lang="en-US" dirty="0"/>
              <a:t>is no need to write communications routines and routines to manage arguments and handle type checking. </a:t>
            </a:r>
            <a:endParaRPr lang="en-US" dirty="0" smtClean="0"/>
          </a:p>
          <a:p>
            <a:pPr algn="l" rtl="0">
              <a:lnSpc>
                <a:spcPct val="200000"/>
              </a:lnSpc>
            </a:pPr>
            <a:r>
              <a:rPr lang="en-US" dirty="0" smtClean="0"/>
              <a:t>Automation </a:t>
            </a:r>
            <a:r>
              <a:rPr lang="en-US" dirty="0"/>
              <a:t>reduces chances of </a:t>
            </a:r>
            <a:r>
              <a:rPr lang="en-US" dirty="0" smtClean="0"/>
              <a:t>bugs. 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23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Shared Memory (DSM)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46300"/>
            <a:ext cx="11239500" cy="4267200"/>
          </a:xfrm>
        </p:spPr>
        <p:txBody>
          <a:bodyPr>
            <a:normAutofit fontScale="92500"/>
          </a:bodyPr>
          <a:lstStyle/>
          <a:p>
            <a:pPr algn="l" rtl="0">
              <a:lnSpc>
                <a:spcPct val="200000"/>
              </a:lnSpc>
            </a:pPr>
            <a:r>
              <a:rPr lang="en-US" dirty="0"/>
              <a:t>While message passing and RPC are the </a:t>
            </a:r>
            <a:r>
              <a:rPr lang="en-US" dirty="0" smtClean="0"/>
              <a:t>basis </a:t>
            </a:r>
            <a:r>
              <a:rPr lang="en-US" dirty="0"/>
              <a:t>of distributed programming, and is available on all network operating </a:t>
            </a:r>
            <a:r>
              <a:rPr lang="en-US" dirty="0" smtClean="0"/>
              <a:t>systems.</a:t>
            </a:r>
          </a:p>
          <a:p>
            <a:pPr algn="l" rtl="0">
              <a:lnSpc>
                <a:spcPct val="200000"/>
              </a:lnSpc>
            </a:pPr>
            <a:r>
              <a:rPr lang="en-US" dirty="0" smtClean="0"/>
              <a:t>Distributed </a:t>
            </a:r>
            <a:r>
              <a:rPr lang="en-US" dirty="0"/>
              <a:t>Shared Memory </a:t>
            </a:r>
            <a:r>
              <a:rPr lang="en-US" dirty="0" smtClean="0"/>
              <a:t>(DSM) </a:t>
            </a:r>
            <a:r>
              <a:rPr lang="en-US" dirty="0"/>
              <a:t>provides a logical equivalent to (real) shared memory, which is </a:t>
            </a:r>
            <a:r>
              <a:rPr lang="en-US" dirty="0" smtClean="0"/>
              <a:t>available </a:t>
            </a:r>
            <a:r>
              <a:rPr lang="en-US" dirty="0"/>
              <a:t>only on multiprocessor systems</a:t>
            </a:r>
            <a:r>
              <a:rPr lang="en-US" dirty="0" smtClean="0"/>
              <a:t>.</a:t>
            </a:r>
          </a:p>
          <a:p>
            <a:pPr algn="l" rtl="0">
              <a:lnSpc>
                <a:spcPct val="200000"/>
              </a:lnSpc>
            </a:pPr>
            <a:r>
              <a:rPr lang="en-US" b="1" dirty="0"/>
              <a:t>Multiprocessor systems </a:t>
            </a:r>
            <a:r>
              <a:rPr lang="en-US" dirty="0"/>
              <a:t>have the ability of providing the same physical memory to multiple processors</a:t>
            </a:r>
            <a:r>
              <a:rPr lang="en-US" dirty="0" smtClean="0"/>
              <a:t>.</a:t>
            </a:r>
          </a:p>
          <a:p>
            <a:pPr algn="l" rtl="0">
              <a:lnSpc>
                <a:spcPct val="200000"/>
              </a:lnSpc>
            </a:pPr>
            <a:r>
              <a:rPr lang="en-US" dirty="0"/>
              <a:t>While RPC and message passing is also possible on multiprocessor systems, using </a:t>
            </a:r>
            <a:r>
              <a:rPr lang="en-US" dirty="0" smtClean="0"/>
              <a:t>DSM for </a:t>
            </a:r>
            <a:r>
              <a:rPr lang="en-US" dirty="0"/>
              <a:t>communication and data sharing is </a:t>
            </a:r>
            <a:r>
              <a:rPr lang="en-US" dirty="0" smtClean="0"/>
              <a:t>preferred </a:t>
            </a:r>
            <a:r>
              <a:rPr lang="en-US" dirty="0"/>
              <a:t>by most programmers.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50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DSM Concept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8000" y="2273300"/>
            <a:ext cx="11074400" cy="379730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/>
              <a:t>the DSM concept has proven that a logical </a:t>
            </a:r>
            <a:r>
              <a:rPr lang="en-US" dirty="0" smtClean="0"/>
              <a:t>shared </a:t>
            </a:r>
            <a:r>
              <a:rPr lang="en-US" dirty="0"/>
              <a:t>memory, which works just like the physical version, </a:t>
            </a:r>
            <a:r>
              <a:rPr lang="en-US" dirty="0" smtClean="0"/>
              <a:t>but with lower </a:t>
            </a:r>
            <a:r>
              <a:rPr lang="en-US" dirty="0"/>
              <a:t>performance, is both possible and is quite useful</a:t>
            </a:r>
            <a:r>
              <a:rPr lang="en-US" dirty="0" smtClean="0"/>
              <a:t>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In DSM two </a:t>
            </a:r>
            <a:r>
              <a:rPr lang="en-US" dirty="0"/>
              <a:t>or more processes on two or more machines can map a single shared memory segment to their </a:t>
            </a:r>
            <a:r>
              <a:rPr lang="en-US" dirty="0" smtClean="0"/>
              <a:t>addresses. 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This </a:t>
            </a:r>
            <a:r>
              <a:rPr lang="en-US" dirty="0"/>
              <a:t>shared segment behaves like real shared memory, that is, any change made by any process </a:t>
            </a:r>
            <a:r>
              <a:rPr lang="en-US" dirty="0" smtClean="0"/>
              <a:t>in </a:t>
            </a:r>
            <a:r>
              <a:rPr lang="en-US" dirty="0"/>
              <a:t>the shared segment is </a:t>
            </a:r>
            <a:r>
              <a:rPr lang="en-US" dirty="0" smtClean="0"/>
              <a:t>directly </a:t>
            </a:r>
            <a:r>
              <a:rPr lang="en-US" dirty="0"/>
              <a:t>seen by all the processes that map the segment. </a:t>
            </a:r>
            <a:endParaRPr lang="en-US" dirty="0" smtClean="0"/>
          </a:p>
          <a:p>
            <a:pPr algn="l" rtl="0">
              <a:lnSpc>
                <a:spcPct val="150000"/>
              </a:lnSpc>
            </a:pPr>
            <a:r>
              <a:rPr lang="en-US" dirty="0" smtClean="0"/>
              <a:t>Of </a:t>
            </a:r>
            <a:r>
              <a:rPr lang="en-US" dirty="0"/>
              <a:t>course, this segment cannot be at all the machines at the same time, and updates cannot be immediately </a:t>
            </a:r>
            <a:r>
              <a:rPr lang="en-US" dirty="0" smtClean="0"/>
              <a:t>broadcasted, </a:t>
            </a:r>
            <a:r>
              <a:rPr lang="en-US" dirty="0"/>
              <a:t>due to the limitations of speed of the network.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05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DSM How it works?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9900" y="2324100"/>
            <a:ext cx="11214100" cy="4292600"/>
          </a:xfrm>
        </p:spPr>
        <p:txBody>
          <a:bodyPr>
            <a:normAutofit/>
          </a:bodyPr>
          <a:lstStyle/>
          <a:p>
            <a:pPr algn="l" rtl="0">
              <a:lnSpc>
                <a:spcPct val="200000"/>
              </a:lnSpc>
            </a:pPr>
            <a:r>
              <a:rPr lang="en-US" dirty="0"/>
              <a:t>DSM is implemented by having a DSM server that stores the shared </a:t>
            </a:r>
            <a:r>
              <a:rPr lang="en-US" dirty="0" smtClean="0"/>
              <a:t>segment. </a:t>
            </a:r>
          </a:p>
          <a:p>
            <a:pPr algn="l" rtl="0">
              <a:lnSpc>
                <a:spcPct val="200000"/>
              </a:lnSpc>
            </a:pPr>
            <a:r>
              <a:rPr lang="en-US" dirty="0" smtClean="0"/>
              <a:t>When </a:t>
            </a:r>
            <a:r>
              <a:rPr lang="en-US" dirty="0"/>
              <a:t>a process maps the segment to its address space, the </a:t>
            </a:r>
            <a:r>
              <a:rPr lang="en-US" dirty="0" smtClean="0"/>
              <a:t>OS reserves </a:t>
            </a:r>
            <a:r>
              <a:rPr lang="en-US" dirty="0"/>
              <a:t>the address range in memory and marks the virtual addresses of the mapped pages as inaccessible (via the page table</a:t>
            </a:r>
            <a:r>
              <a:rPr lang="en-US" dirty="0" smtClean="0"/>
              <a:t>).</a:t>
            </a:r>
          </a:p>
          <a:p>
            <a:pPr algn="l" rtl="0">
              <a:lnSpc>
                <a:spcPct val="200000"/>
              </a:lnSpc>
            </a:pPr>
            <a:r>
              <a:rPr lang="en-US" dirty="0"/>
              <a:t>DSM works with memory by organizing it as pages (similar to virtual memory systems). </a:t>
            </a:r>
            <a:endParaRPr lang="en-US" dirty="0" smtClean="0"/>
          </a:p>
          <a:p>
            <a:pPr algn="l" rtl="0">
              <a:lnSpc>
                <a:spcPct val="200000"/>
              </a:lnSpc>
            </a:pPr>
            <a:r>
              <a:rPr lang="en-US" dirty="0" smtClean="0"/>
              <a:t>The </a:t>
            </a:r>
            <a:r>
              <a:rPr lang="en-US" dirty="0"/>
              <a:t>mapped segment is a set of pages. </a:t>
            </a:r>
            <a:endParaRPr lang="en-US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24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DSM How it works?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9900" y="2222500"/>
            <a:ext cx="11201400" cy="4305300"/>
          </a:xfrm>
        </p:spPr>
        <p:txBody>
          <a:bodyPr>
            <a:normAutofit/>
          </a:bodyPr>
          <a:lstStyle/>
          <a:p>
            <a:pPr algn="l" rtl="0">
              <a:lnSpc>
                <a:spcPct val="200000"/>
              </a:lnSpc>
            </a:pPr>
            <a:r>
              <a:rPr lang="en-US" dirty="0"/>
              <a:t>The protection attributes of these pages are set to: </a:t>
            </a:r>
          </a:p>
          <a:p>
            <a:pPr marL="800100" lvl="1" indent="-342900" algn="l" rtl="0">
              <a:lnSpc>
                <a:spcPct val="200000"/>
              </a:lnSpc>
              <a:buFont typeface="+mj-lt"/>
              <a:buAutoNum type="arabicPeriod"/>
            </a:pPr>
            <a:r>
              <a:rPr lang="en-US" b="1" dirty="0" smtClean="0"/>
              <a:t>Inaccessible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smtClean="0"/>
              <a:t>Means the </a:t>
            </a:r>
            <a:r>
              <a:rPr lang="en-US" dirty="0"/>
              <a:t>current version of the page is </a:t>
            </a:r>
            <a:r>
              <a:rPr lang="en-US" u="sng" dirty="0"/>
              <a:t>not available </a:t>
            </a:r>
            <a:r>
              <a:rPr lang="en-US" u="sng" dirty="0" smtClean="0"/>
              <a:t>for read or write </a:t>
            </a:r>
            <a:r>
              <a:rPr lang="en-US" dirty="0" smtClean="0"/>
              <a:t>on </a:t>
            </a:r>
            <a:r>
              <a:rPr lang="en-US" dirty="0"/>
              <a:t>this </a:t>
            </a:r>
            <a:r>
              <a:rPr lang="en-US" dirty="0" smtClean="0"/>
              <a:t>machine. </a:t>
            </a:r>
            <a:r>
              <a:rPr lang="en-US" dirty="0"/>
              <a:t>and the server needs to be contacted before the page can be read or written. </a:t>
            </a:r>
          </a:p>
          <a:p>
            <a:pPr marL="800100" lvl="1" indent="-342900" algn="l" rtl="0">
              <a:lnSpc>
                <a:spcPct val="200000"/>
              </a:lnSpc>
              <a:buFont typeface="+mj-lt"/>
              <a:buAutoNum type="arabicPeriod"/>
            </a:pPr>
            <a:r>
              <a:rPr lang="en-US" b="1" dirty="0" smtClean="0"/>
              <a:t>Read-only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smtClean="0"/>
              <a:t>Means the </a:t>
            </a:r>
            <a:r>
              <a:rPr lang="en-US" dirty="0"/>
              <a:t>process on this machine </a:t>
            </a:r>
            <a:r>
              <a:rPr lang="en-US" u="sng" dirty="0"/>
              <a:t>holds the page in read mode</a:t>
            </a:r>
            <a:r>
              <a:rPr lang="en-US" dirty="0"/>
              <a:t>. </a:t>
            </a:r>
            <a:endParaRPr lang="en-US" dirty="0" smtClean="0"/>
          </a:p>
          <a:p>
            <a:pPr marL="457200" lvl="1" indent="0" algn="l" rtl="0">
              <a:lnSpc>
                <a:spcPct val="200000"/>
              </a:lnSpc>
              <a:buNone/>
            </a:pPr>
            <a:r>
              <a:rPr lang="en-US" dirty="0" smtClean="0"/>
              <a:t>	Other </a:t>
            </a:r>
            <a:r>
              <a:rPr lang="en-US" dirty="0"/>
              <a:t>processes </a:t>
            </a:r>
            <a:r>
              <a:rPr lang="en-US" dirty="0" smtClean="0"/>
              <a:t>also </a:t>
            </a:r>
            <a:r>
              <a:rPr lang="en-US" dirty="0"/>
              <a:t>have the page in read-only mode, but no process </a:t>
            </a:r>
            <a:r>
              <a:rPr lang="en-US" dirty="0" smtClean="0"/>
              <a:t>has </a:t>
            </a:r>
            <a:r>
              <a:rPr lang="en-US" dirty="0"/>
              <a:t>write mode. </a:t>
            </a:r>
          </a:p>
          <a:p>
            <a:pPr marL="800100" lvl="1" indent="-342900" algn="l" rtl="0">
              <a:lnSpc>
                <a:spcPct val="200000"/>
              </a:lnSpc>
              <a:buFont typeface="+mj-lt"/>
              <a:buAutoNum type="arabicPeriod" startAt="3"/>
            </a:pPr>
            <a:r>
              <a:rPr lang="en-US" b="1" dirty="0" smtClean="0"/>
              <a:t>Read-write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smtClean="0"/>
              <a:t>Means the </a:t>
            </a:r>
            <a:r>
              <a:rPr lang="en-US" dirty="0"/>
              <a:t>process on this machine holds the page in write mode. </a:t>
            </a:r>
            <a:endParaRPr lang="en-US" dirty="0" smtClean="0"/>
          </a:p>
          <a:p>
            <a:pPr marL="457200" lvl="1" indent="0" algn="l" rtl="0">
              <a:lnSpc>
                <a:spcPct val="20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No </a:t>
            </a:r>
            <a:r>
              <a:rPr lang="en-US" dirty="0"/>
              <a:t>other process has a copy of this page. It can be freely read or updated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88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17964" y="385757"/>
            <a:ext cx="10772775" cy="1658198"/>
          </a:xfrm>
        </p:spPr>
        <p:txBody>
          <a:bodyPr/>
          <a:lstStyle/>
          <a:p>
            <a:r>
              <a:rPr lang="en-US" dirty="0" smtClean="0"/>
              <a:t>Tasks of Kernel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33078" y="2003614"/>
            <a:ext cx="11421065" cy="5257800"/>
          </a:xfrm>
        </p:spPr>
        <p:txBody>
          <a:bodyPr>
            <a:normAutofit/>
          </a:bodyPr>
          <a:lstStyle/>
          <a:p>
            <a:pPr marL="457200" indent="-457200" algn="l" defTabSz="182563" rtl="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/>
              <a:t>Memory management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	</a:t>
            </a:r>
            <a:r>
              <a:rPr lang="en-US" dirty="0" smtClean="0"/>
              <a:t>-kernel </a:t>
            </a:r>
            <a:r>
              <a:rPr lang="en-US" dirty="0"/>
              <a:t>has full access to the memory and must allow processes to safely access this memory as they need it.</a:t>
            </a:r>
          </a:p>
          <a:p>
            <a:pPr marL="457200" indent="-4572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/>
              <a:t>Device management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-Kernel controls access to hardware devices through their device drivers.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b="1" dirty="0" smtClean="0"/>
              <a:t>Device </a:t>
            </a:r>
            <a:r>
              <a:rPr lang="en-US" b="1" dirty="0"/>
              <a:t>driver </a:t>
            </a:r>
            <a:r>
              <a:rPr lang="en-US" dirty="0"/>
              <a:t>is </a:t>
            </a:r>
            <a:r>
              <a:rPr lang="en-US" dirty="0" smtClean="0"/>
              <a:t>a </a:t>
            </a:r>
            <a:r>
              <a:rPr lang="en-US" dirty="0"/>
              <a:t>program that enables </a:t>
            </a:r>
            <a:r>
              <a:rPr lang="en-US" dirty="0" smtClean="0"/>
              <a:t>OS to </a:t>
            </a:r>
            <a:r>
              <a:rPr lang="en-US" dirty="0"/>
              <a:t>interact with a hardware device. </a:t>
            </a:r>
          </a:p>
          <a:p>
            <a:pPr marL="457200" indent="-4572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/>
              <a:t>System calls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dirty="0"/>
              <a:t>A system call is a mechanism that is used by the application program to request a service from the operating system</a:t>
            </a:r>
            <a:r>
              <a:rPr lang="en-US" dirty="0" smtClean="0"/>
              <a:t>.	</a:t>
            </a:r>
          </a:p>
          <a:p>
            <a:pPr marL="457200" indent="-4572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/>
              <a:t>Scheduling</a:t>
            </a:r>
            <a:r>
              <a:rPr lang="en-US" sz="2000" b="1" dirty="0"/>
              <a:t>: </a:t>
            </a:r>
            <a:r>
              <a:rPr lang="en-US" sz="2000" dirty="0"/>
              <a:t>the decision from kernel about when and how long a program should run. 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CC48-3301-414D-A1F1-350A0CCD1F77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848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about DSM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95300" y="2298700"/>
            <a:ext cx="11188700" cy="3721100"/>
          </a:xfrm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200000"/>
              </a:lnSpc>
            </a:pPr>
            <a:r>
              <a:rPr lang="en-US" dirty="0"/>
              <a:t>The net effects of the above algorithm are as follows: </a:t>
            </a:r>
            <a:endParaRPr lang="en-US" dirty="0" smtClean="0"/>
          </a:p>
          <a:p>
            <a:pPr marL="800100" lvl="1" indent="-342900" algn="l" rtl="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Only </a:t>
            </a:r>
            <a:r>
              <a:rPr lang="en-US" dirty="0"/>
              <a:t>pages that are used by a process on a machine migrate to that machine. </a:t>
            </a:r>
            <a:endParaRPr lang="en-US" dirty="0" smtClean="0"/>
          </a:p>
          <a:p>
            <a:pPr marL="800100" lvl="1" indent="-342900" algn="l" rtl="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Pages </a:t>
            </a:r>
            <a:r>
              <a:rPr lang="en-US" dirty="0"/>
              <a:t>that are read by several processes migrate to the machines </a:t>
            </a:r>
            <a:r>
              <a:rPr lang="en-US" dirty="0" smtClean="0"/>
              <a:t>where these </a:t>
            </a:r>
            <a:r>
              <a:rPr lang="en-US" dirty="0"/>
              <a:t>processes are running on. Each machine has a copy. </a:t>
            </a:r>
            <a:endParaRPr lang="en-US" dirty="0" smtClean="0"/>
          </a:p>
          <a:p>
            <a:pPr marL="800100" lvl="1" indent="-342900" algn="l" rtl="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Pages </a:t>
            </a:r>
            <a:r>
              <a:rPr lang="en-US" dirty="0"/>
              <a:t>that are being updated, migrate to the machines they are being updated </a:t>
            </a:r>
            <a:r>
              <a:rPr lang="en-US" dirty="0" smtClean="0"/>
              <a:t>on.</a:t>
            </a:r>
            <a:br>
              <a:rPr lang="en-US" dirty="0" smtClean="0"/>
            </a:br>
            <a:r>
              <a:rPr lang="en-US" dirty="0" smtClean="0"/>
              <a:t>If </a:t>
            </a:r>
            <a:r>
              <a:rPr lang="en-US" dirty="0"/>
              <a:t>the page is being simultaneously read and updated by two or more machines, then the page shuttles </a:t>
            </a:r>
            <a:r>
              <a:rPr lang="en-US" dirty="0" smtClean="0"/>
              <a:t>(goes back </a:t>
            </a:r>
            <a:r>
              <a:rPr lang="en-US" dirty="0"/>
              <a:t>and </a:t>
            </a:r>
            <a:r>
              <a:rPr lang="en-US" dirty="0" smtClean="0"/>
              <a:t>forth) </a:t>
            </a:r>
            <a:r>
              <a:rPr lang="en-US" dirty="0"/>
              <a:t>between these machines.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68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9647" y="459195"/>
            <a:ext cx="10772775" cy="1658198"/>
          </a:xfrm>
        </p:spPr>
        <p:txBody>
          <a:bodyPr/>
          <a:lstStyle/>
          <a:p>
            <a:r>
              <a:rPr lang="en-US" dirty="0" smtClean="0"/>
              <a:t>Kernel Design Modules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5505" y="2299448"/>
            <a:ext cx="11376211" cy="5190564"/>
          </a:xfrm>
        </p:spPr>
        <p:txBody>
          <a:bodyPr>
            <a:normAutofit fontScale="70000" lnSpcReduction="20000"/>
          </a:bodyPr>
          <a:lstStyle/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ar-SA" sz="3600" dirty="0" smtClean="0"/>
              <a:t>Kernel have a variety of design structure.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ar-SA" sz="3600" dirty="0" smtClean="0"/>
              <a:t>Simplicity</a:t>
            </a:r>
            <a:r>
              <a:rPr lang="en-US" altLang="ar-SA" sz="3600" dirty="0"/>
              <a:t>, flexibility, and high performance are crucial for </a:t>
            </a:r>
            <a:r>
              <a:rPr lang="en-US" altLang="ar-SA" sz="3600" dirty="0" smtClean="0"/>
              <a:t>OS design.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600" i="1" dirty="0" smtClean="0"/>
              <a:t>The following are the different kernel designs:</a:t>
            </a:r>
          </a:p>
          <a:p>
            <a:pPr marL="713232" lvl="1" indent="-4572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3600" i="1" dirty="0" smtClean="0"/>
              <a:t>Monolithic </a:t>
            </a:r>
            <a:r>
              <a:rPr lang="en-US" sz="3600" i="1" dirty="0"/>
              <a:t>kernels</a:t>
            </a:r>
            <a:r>
              <a:rPr lang="en-US" sz="3600" dirty="0"/>
              <a:t> </a:t>
            </a:r>
            <a:endParaRPr lang="en-US" sz="3600" dirty="0" smtClean="0"/>
          </a:p>
          <a:p>
            <a:pPr marL="713232" lvl="1" indent="-4572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3600" i="1" dirty="0" smtClean="0"/>
              <a:t>Microkernels</a:t>
            </a:r>
            <a:r>
              <a:rPr lang="en-US" sz="3600" dirty="0"/>
              <a:t> </a:t>
            </a:r>
            <a:endParaRPr lang="en-US" sz="3600" dirty="0" smtClean="0"/>
          </a:p>
          <a:p>
            <a:pPr marL="713232" lvl="1" indent="-4572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3600" i="1" dirty="0" err="1" smtClean="0"/>
              <a:t>Exokernels</a:t>
            </a:r>
            <a:r>
              <a:rPr lang="en-US" sz="3600" dirty="0"/>
              <a:t> </a:t>
            </a:r>
            <a:endParaRPr lang="en-US" sz="3600" dirty="0" smtClean="0"/>
          </a:p>
          <a:p>
            <a:pPr marL="713232" lvl="1" indent="-4572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3600" i="1" dirty="0" smtClean="0"/>
              <a:t>Hybrid</a:t>
            </a:r>
            <a:r>
              <a:rPr lang="en-US" sz="3600" dirty="0"/>
              <a:t> </a:t>
            </a:r>
            <a:endParaRPr lang="ar-SA" sz="36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CC48-3301-414D-A1F1-350A0CCD1F77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24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69314" y="459194"/>
            <a:ext cx="10772775" cy="1658198"/>
          </a:xfrm>
        </p:spPr>
        <p:txBody>
          <a:bodyPr/>
          <a:lstStyle/>
          <a:p>
            <a:r>
              <a:rPr lang="en-US" b="1" i="1" dirty="0"/>
              <a:t>Monolithic kernels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2731" y="2320966"/>
            <a:ext cx="11219358" cy="4765635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b="1" i="1" dirty="0"/>
              <a:t>Monolithic </a:t>
            </a:r>
            <a:r>
              <a:rPr lang="en-US" sz="2400" b="1" i="1" dirty="0" smtClean="0"/>
              <a:t>kernels:</a:t>
            </a:r>
            <a:r>
              <a:rPr lang="en-US" sz="2400" dirty="0"/>
              <a:t> A monolithic kernel is one single program that contains all of the code necessary to perform every kernel related </a:t>
            </a:r>
            <a:r>
              <a:rPr lang="en-US" sz="2400" dirty="0" smtClean="0"/>
              <a:t>task.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Contain </a:t>
            </a:r>
            <a:r>
              <a:rPr lang="en-US" sz="2400" dirty="0"/>
              <a:t>all the operating system core functions and the device drivers </a:t>
            </a:r>
            <a:endParaRPr lang="en-US" sz="2400" dirty="0" smtClean="0"/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This </a:t>
            </a:r>
            <a:r>
              <a:rPr lang="en-US" sz="2400" dirty="0"/>
              <a:t>is the traditional design of UNIX systems.</a:t>
            </a:r>
            <a:endParaRPr lang="en-US" altLang="ar-SA" sz="2400" dirty="0" smtClean="0"/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ar-SA" sz="2400" dirty="0" smtClean="0"/>
              <a:t>Kernel </a:t>
            </a:r>
            <a:r>
              <a:rPr lang="en-US" altLang="ar-SA" sz="2400" dirty="0"/>
              <a:t>takes care of almost all the system </a:t>
            </a:r>
            <a:r>
              <a:rPr lang="en-US" altLang="ar-SA" sz="2400" dirty="0" smtClean="0"/>
              <a:t>tasks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ar-SA" sz="2400" dirty="0"/>
              <a:t>Applications do not have control over </a:t>
            </a:r>
            <a:r>
              <a:rPr lang="en-US" altLang="ar-SA" sz="2400" dirty="0" smtClean="0"/>
              <a:t>resources</a:t>
            </a:r>
          </a:p>
          <a:p>
            <a:pPr marL="0" indent="0" algn="l" rtl="0">
              <a:lnSpc>
                <a:spcPct val="150000"/>
              </a:lnSpc>
              <a:buNone/>
            </a:pPr>
            <a:endParaRPr lang="en-US" altLang="ar-SA" sz="2400" dirty="0"/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2400" dirty="0"/>
          </a:p>
          <a:p>
            <a:pPr marL="0" indent="0" algn="l" rtl="0">
              <a:lnSpc>
                <a:spcPct val="150000"/>
              </a:lnSpc>
              <a:buNone/>
            </a:pPr>
            <a:endParaRPr lang="ar-SA" sz="24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CC48-3301-414D-A1F1-350A0CCD1F77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8122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CC48-3301-414D-A1F1-350A0CCD1F77}" type="slidenum">
              <a:rPr lang="ar-SA" smtClean="0"/>
              <a:t>7</a:t>
            </a:fld>
            <a:endParaRPr lang="ar-SA" dirty="0"/>
          </a:p>
        </p:txBody>
      </p:sp>
      <p:pic>
        <p:nvPicPr>
          <p:cNvPr id="5" name="Picture 4" descr="MonoMicr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174" b="56088"/>
          <a:stretch>
            <a:fillRect/>
          </a:stretch>
        </p:blipFill>
        <p:spPr bwMode="auto">
          <a:xfrm>
            <a:off x="3330809" y="1559791"/>
            <a:ext cx="5012916" cy="4405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مربع نص 5"/>
          <p:cNvSpPr txBox="1"/>
          <p:nvPr/>
        </p:nvSpPr>
        <p:spPr>
          <a:xfrm>
            <a:off x="4327837" y="4381588"/>
            <a:ext cx="191856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System</a:t>
            </a:r>
            <a:r>
              <a:rPr lang="en-US" sz="1400" b="1" dirty="0" smtClean="0">
                <a:solidFill>
                  <a:schemeClr val="bg1"/>
                </a:solidFill>
              </a:rPr>
              <a:t> Services</a:t>
            </a:r>
            <a:endParaRPr lang="ar-SA" sz="1400" b="1" dirty="0">
              <a:solidFill>
                <a:schemeClr val="bg1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8555890" y="3165271"/>
            <a:ext cx="138389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User Mode</a:t>
            </a:r>
            <a:endParaRPr lang="ar-SA" b="1" dirty="0">
              <a:solidFill>
                <a:srgbClr val="FFC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4430857" y="694220"/>
            <a:ext cx="34609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Application Programs</a:t>
            </a:r>
            <a:endParaRPr lang="ar-SA" b="1" dirty="0">
              <a:solidFill>
                <a:srgbClr val="FFC000"/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3330809" y="3257970"/>
            <a:ext cx="5153909" cy="8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/>
          <p:cNvSpPr txBox="1"/>
          <p:nvPr/>
        </p:nvSpPr>
        <p:spPr>
          <a:xfrm>
            <a:off x="8786234" y="3762561"/>
            <a:ext cx="15663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Kernel Mode  </a:t>
            </a:r>
            <a:endParaRPr lang="ar-SA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قوس كبير أيمن 10"/>
          <p:cNvSpPr/>
          <p:nvPr/>
        </p:nvSpPr>
        <p:spPr>
          <a:xfrm rot="16200000">
            <a:off x="5578152" y="-368054"/>
            <a:ext cx="413277" cy="355142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13" name="رابط كسهم مستقيم 12"/>
          <p:cNvCxnSpPr/>
          <p:nvPr/>
        </p:nvCxnSpPr>
        <p:spPr>
          <a:xfrm>
            <a:off x="4090653" y="3255165"/>
            <a:ext cx="610841" cy="849950"/>
          </a:xfrm>
          <a:prstGeom prst="straightConnector1">
            <a:avLst/>
          </a:prstGeom>
          <a:ln w="3810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>
            <a:off x="2031604" y="3702754"/>
            <a:ext cx="825949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flipH="1">
            <a:off x="6859089" y="3232727"/>
            <a:ext cx="401236" cy="899166"/>
          </a:xfrm>
          <a:prstGeom prst="straightConnector1">
            <a:avLst/>
          </a:prstGeom>
          <a:ln w="3810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flipH="1">
            <a:off x="5554826" y="3206728"/>
            <a:ext cx="17801" cy="953094"/>
          </a:xfrm>
          <a:prstGeom prst="straightConnector1">
            <a:avLst/>
          </a:prstGeom>
          <a:ln w="3810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مربع نص 20"/>
          <p:cNvSpPr txBox="1"/>
          <p:nvPr/>
        </p:nvSpPr>
        <p:spPr>
          <a:xfrm>
            <a:off x="2521462" y="3209228"/>
            <a:ext cx="150485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System Call</a:t>
            </a:r>
            <a:endParaRPr lang="ar-SA" b="1" dirty="0">
              <a:solidFill>
                <a:srgbClr val="00B0F0"/>
              </a:solidFill>
            </a:endParaRPr>
          </a:p>
        </p:txBody>
      </p:sp>
      <p:cxnSp>
        <p:nvCxnSpPr>
          <p:cNvPr id="22" name="رابط كسهم مستقيم 21"/>
          <p:cNvCxnSpPr/>
          <p:nvPr/>
        </p:nvCxnSpPr>
        <p:spPr>
          <a:xfrm flipV="1">
            <a:off x="7260326" y="3232727"/>
            <a:ext cx="405597" cy="925165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 flipH="1" flipV="1">
            <a:off x="4327837" y="3189420"/>
            <a:ext cx="659232" cy="915695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مربع نص 24"/>
          <p:cNvSpPr txBox="1"/>
          <p:nvPr/>
        </p:nvSpPr>
        <p:spPr>
          <a:xfrm>
            <a:off x="2452430" y="3748493"/>
            <a:ext cx="246435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System response</a:t>
            </a:r>
            <a:endParaRPr lang="ar-SA" b="1" dirty="0">
              <a:solidFill>
                <a:srgbClr val="FF0000"/>
              </a:solidFill>
            </a:endParaRPr>
          </a:p>
        </p:txBody>
      </p:sp>
      <p:cxnSp>
        <p:nvCxnSpPr>
          <p:cNvPr id="24" name="رابط كسهم مستقيم 23"/>
          <p:cNvCxnSpPr/>
          <p:nvPr/>
        </p:nvCxnSpPr>
        <p:spPr>
          <a:xfrm flipH="1" flipV="1">
            <a:off x="5784791" y="3257970"/>
            <a:ext cx="0" cy="84868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47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67130" y="0"/>
            <a:ext cx="10772775" cy="1658198"/>
          </a:xfrm>
        </p:spPr>
        <p:txBody>
          <a:bodyPr/>
          <a:lstStyle/>
          <a:p>
            <a:r>
              <a:rPr lang="en-US" dirty="0" smtClean="0"/>
              <a:t>Pros &amp; Cons of Monolithic Kernel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31794" y="2326342"/>
            <a:ext cx="11443446" cy="4840940"/>
          </a:xfrm>
        </p:spPr>
        <p:txBody>
          <a:bodyPr>
            <a:normAutofit/>
          </a:bodyPr>
          <a:lstStyle/>
          <a:p>
            <a:pPr algn="l" rtl="0"/>
            <a:r>
              <a:rPr lang="en-US" sz="2000" b="1" dirty="0" smtClean="0"/>
              <a:t>Pros: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sz="2000" dirty="0" smtClean="0"/>
              <a:t>Efficiency </a:t>
            </a:r>
            <a:r>
              <a:rPr lang="en-US" sz="2000" dirty="0"/>
              <a:t>using function calls between kernel </a:t>
            </a:r>
            <a:r>
              <a:rPr lang="en-US" sz="2000" dirty="0" smtClean="0"/>
              <a:t>modules.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sz="2000" dirty="0" smtClean="0"/>
              <a:t>Fast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sz="2000" dirty="0" smtClean="0"/>
              <a:t>Security.</a:t>
            </a:r>
            <a:endParaRPr lang="en-US" sz="2000" dirty="0"/>
          </a:p>
          <a:p>
            <a:pPr marL="0" indent="0" algn="l" rtl="0">
              <a:buNone/>
            </a:pPr>
            <a:r>
              <a:rPr lang="en-US" sz="2000" b="1" dirty="0" smtClean="0"/>
              <a:t>Cons: 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sz="2000" dirty="0"/>
              <a:t>Limitations in robustness </a:t>
            </a:r>
            <a:endParaRPr lang="en-US" sz="2000" dirty="0" smtClean="0"/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sz="2000" dirty="0"/>
              <a:t>Kernels often become very large and difficult to maintain.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sz="2000" dirty="0"/>
              <a:t>Coding in kernel </a:t>
            </a:r>
            <a:r>
              <a:rPr lang="en-US" sz="2000" dirty="0" smtClean="0"/>
              <a:t>is not convenient for programmers.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sz="2000" dirty="0" smtClean="0"/>
              <a:t>Bug can </a:t>
            </a:r>
            <a:r>
              <a:rPr lang="en-US" sz="2000" dirty="0"/>
              <a:t>bring down the entire </a:t>
            </a:r>
            <a:r>
              <a:rPr lang="en-US" sz="2000" dirty="0" smtClean="0"/>
              <a:t>system down because all services are in the same place.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sz="2000" dirty="0"/>
              <a:t>Monolithic kernels are not </a:t>
            </a:r>
            <a:r>
              <a:rPr lang="en-US" sz="2000" dirty="0" smtClean="0"/>
              <a:t>portable.</a:t>
            </a:r>
            <a:endParaRPr lang="en-US" sz="20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CC48-3301-414D-A1F1-350A0CCD1F77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183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dirty="0" smtClean="0"/>
              <a:t>What is Microkernel?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18565" y="2312894"/>
            <a:ext cx="10811435" cy="4437530"/>
          </a:xfrm>
        </p:spPr>
        <p:txBody>
          <a:bodyPr>
            <a:normAutofit fontScale="70000" lnSpcReduction="20000"/>
          </a:bodyPr>
          <a:lstStyle/>
          <a:p>
            <a:pPr algn="l" rtl="0">
              <a:lnSpc>
                <a:spcPct val="220000"/>
              </a:lnSpc>
              <a:buFont typeface="Wingdings" panose="05000000000000000000" pitchFamily="2" charset="2"/>
              <a:buChar char="v"/>
            </a:pPr>
            <a:r>
              <a:rPr lang="en-US" altLang="ar-SA" sz="3200" dirty="0" smtClean="0"/>
              <a:t>A </a:t>
            </a:r>
            <a:r>
              <a:rPr lang="en-US" altLang="ar-SA" sz="3200" b="1" dirty="0" smtClean="0"/>
              <a:t>microkernel</a:t>
            </a:r>
            <a:r>
              <a:rPr lang="en-US" altLang="ar-SA" sz="3200" dirty="0" smtClean="0"/>
              <a:t> is a minimal computer operating system kernel which, in its purest form, provides no operating-system services at all, only the </a:t>
            </a:r>
            <a:r>
              <a:rPr lang="en-US" altLang="ar-SA" sz="3200" i="1" dirty="0" smtClean="0"/>
              <a:t>mechanisms</a:t>
            </a:r>
            <a:r>
              <a:rPr lang="en-US" altLang="ar-SA" sz="3200" dirty="0" smtClean="0"/>
              <a:t> needed to implement those services.</a:t>
            </a:r>
          </a:p>
          <a:p>
            <a:pPr algn="l" rtl="0">
              <a:lnSpc>
                <a:spcPct val="220000"/>
              </a:lnSpc>
              <a:buFont typeface="Wingdings" panose="05000000000000000000" pitchFamily="2" charset="2"/>
              <a:buChar char="v"/>
            </a:pPr>
            <a:r>
              <a:rPr lang="en-US" sz="3200" dirty="0"/>
              <a:t>a microkernel is compact, performing only the basic functions universal to all computers. </a:t>
            </a:r>
            <a:endParaRPr lang="en-US" sz="3200" dirty="0" smtClean="0"/>
          </a:p>
          <a:p>
            <a:pPr algn="l" rtl="0">
              <a:lnSpc>
                <a:spcPct val="220000"/>
              </a:lnSpc>
              <a:buFont typeface="Wingdings" panose="05000000000000000000" pitchFamily="2" charset="2"/>
              <a:buChar char="v"/>
            </a:pPr>
            <a:r>
              <a:rPr lang="en-US" sz="3200" dirty="0" smtClean="0"/>
              <a:t>Designed </a:t>
            </a:r>
            <a:r>
              <a:rPr lang="en-US" sz="3200" dirty="0"/>
              <a:t>to be integrated into different operating systems</a:t>
            </a:r>
            <a:endParaRPr lang="en-US" altLang="ar-SA" sz="3200" dirty="0" smtClean="0"/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CC48-3301-414D-A1F1-350A0CCD1F77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585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جلس إدارة أيون">
  <a:themeElements>
    <a:clrScheme name="مجلس إدارة أيون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مجلس إدارة أيون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مجلس إدارة أيون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59CCD6095AF24C91DBA4888DF0800F" ma:contentTypeVersion="0" ma:contentTypeDescription="Create a new document." ma:contentTypeScope="" ma:versionID="11217909730de4603cfe40fa920b561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ED6C16-98F7-4C46-B38A-A54205F8FAE0}">
  <ds:schemaRefs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DA81846-BB65-4EC8-97B2-9C06EC84F6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1F16F42-2E9A-4105-AFF0-69316EF3CA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13423</TotalTime>
  <Words>2347</Words>
  <Application>Microsoft Office PowerPoint</Application>
  <PresentationFormat>Custom</PresentationFormat>
  <Paragraphs>269</Paragraphs>
  <Slides>40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مجلس إدارة أيون</vt:lpstr>
      <vt:lpstr>Lecture 3 Kernel for OSs</vt:lpstr>
      <vt:lpstr>What is Kernel?</vt:lpstr>
      <vt:lpstr>What is Kernel?</vt:lpstr>
      <vt:lpstr>Tasks of Kernel</vt:lpstr>
      <vt:lpstr>Kernel Design Modules</vt:lpstr>
      <vt:lpstr>Monolithic kernels</vt:lpstr>
      <vt:lpstr>PowerPoint Presentation</vt:lpstr>
      <vt:lpstr>Pros &amp; Cons of Monolithic Kernel</vt:lpstr>
      <vt:lpstr>What is Microkernel?</vt:lpstr>
      <vt:lpstr>Microkernel</vt:lpstr>
      <vt:lpstr>Operating System Services</vt:lpstr>
      <vt:lpstr>Advantages of Microkernel</vt:lpstr>
      <vt:lpstr>security and stability</vt:lpstr>
      <vt:lpstr>Disadvantages of Microkernel </vt:lpstr>
      <vt:lpstr>IPC Interprocess communication</vt:lpstr>
      <vt:lpstr>Exokernel</vt:lpstr>
      <vt:lpstr>How to Protect Resources</vt:lpstr>
      <vt:lpstr>Exokernel-Based Operating System</vt:lpstr>
      <vt:lpstr>PowerPoint Presentation</vt:lpstr>
      <vt:lpstr>Design Overview</vt:lpstr>
      <vt:lpstr>Separating Security from Management</vt:lpstr>
      <vt:lpstr>Hybrid Kernel</vt:lpstr>
      <vt:lpstr>Mechanisms for Network Operating Systems</vt:lpstr>
      <vt:lpstr>Message Passing</vt:lpstr>
      <vt:lpstr>Receiving Process in Message Passing</vt:lpstr>
      <vt:lpstr>Sending Process in Message Passing</vt:lpstr>
      <vt:lpstr>Message Passing</vt:lpstr>
      <vt:lpstr>Message passing disadvantages</vt:lpstr>
      <vt:lpstr>Remote Procedure Calls (RPC)</vt:lpstr>
      <vt:lpstr>How RPC works?</vt:lpstr>
      <vt:lpstr>How RPC works?</vt:lpstr>
      <vt:lpstr>Server Code/Program in RPC</vt:lpstr>
      <vt:lpstr>Server Code/Program in RPC</vt:lpstr>
      <vt:lpstr>Client Program/Code In RPC </vt:lpstr>
      <vt:lpstr>Advantages of RPC</vt:lpstr>
      <vt:lpstr>Distributed Shared Memory (DSM)</vt:lpstr>
      <vt:lpstr>DSM Concept</vt:lpstr>
      <vt:lpstr>DSM How it works?</vt:lpstr>
      <vt:lpstr>DSM How it works?</vt:lpstr>
      <vt:lpstr>Conclusion about DSM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Mechanisms for Network Operating Systems</dc:title>
  <dc:creator>as aas</dc:creator>
  <cp:lastModifiedBy>maram</cp:lastModifiedBy>
  <cp:revision>53</cp:revision>
  <dcterms:created xsi:type="dcterms:W3CDTF">2015-09-20T19:19:25Z</dcterms:created>
  <dcterms:modified xsi:type="dcterms:W3CDTF">2017-02-19T07:45:46Z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0x0101009B59CCD6095AF24C91DBA4888DF0800F</vt:lpwstr>
  </property>
</Properties>
</file>