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67" r:id="rId5"/>
    <p:sldId id="269" r:id="rId6"/>
    <p:sldId id="270" r:id="rId7"/>
    <p:sldId id="272" r:id="rId8"/>
    <p:sldId id="273" r:id="rId9"/>
    <p:sldId id="274"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87" d="100"/>
          <a:sy n="87" d="100"/>
        </p:scale>
        <p:origin x="2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98E9E4-2646-4798-BF8D-7794D3512199}"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6F1-2DE9-4C5E-B4C4-18C14B8DE22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8E9E4-2646-4798-BF8D-7794D3512199}"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323383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8E9E4-2646-4798-BF8D-7794D3512199}"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314315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8E9E4-2646-4798-BF8D-7794D3512199}"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66556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8E9E4-2646-4798-BF8D-7794D3512199}"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6F1-2DE9-4C5E-B4C4-18C14B8DE22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0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98E9E4-2646-4798-BF8D-7794D3512199}"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40538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98E9E4-2646-4798-BF8D-7794D3512199}" type="datetimeFigureOut">
              <a:rPr lang="en-US" smtClean="0"/>
              <a:t>9/13/2015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30709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98E9E4-2646-4798-BF8D-7794D3512199}" type="datetimeFigureOut">
              <a:rPr lang="en-US" smtClean="0"/>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105285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98E9E4-2646-4798-BF8D-7794D3512199}" type="datetimeFigureOut">
              <a:rPr lang="en-US" smtClean="0"/>
              <a:t>9/13/2015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355610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298E9E4-2646-4798-BF8D-7794D3512199}" type="datetimeFigureOut">
              <a:rPr lang="en-US" smtClean="0"/>
              <a:t>9/13/2015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89C6F1-2DE9-4C5E-B4C4-18C14B8DE226}" type="slidenum">
              <a:rPr lang="en-US" smtClean="0"/>
              <a:t>‹#›</a:t>
            </a:fld>
            <a:endParaRPr lang="en-US"/>
          </a:p>
        </p:txBody>
      </p:sp>
    </p:spTree>
    <p:extLst>
      <p:ext uri="{BB962C8B-B14F-4D97-AF65-F5344CB8AC3E}">
        <p14:creationId xmlns:p14="http://schemas.microsoft.com/office/powerpoint/2010/main" val="298538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8E9E4-2646-4798-BF8D-7794D3512199}"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C6F1-2DE9-4C5E-B4C4-18C14B8DE226}" type="slidenum">
              <a:rPr lang="en-US" smtClean="0"/>
              <a:t>‹#›</a:t>
            </a:fld>
            <a:endParaRPr lang="en-US"/>
          </a:p>
        </p:txBody>
      </p:sp>
    </p:spTree>
    <p:extLst>
      <p:ext uri="{BB962C8B-B14F-4D97-AF65-F5344CB8AC3E}">
        <p14:creationId xmlns:p14="http://schemas.microsoft.com/office/powerpoint/2010/main" val="330555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298E9E4-2646-4798-BF8D-7794D3512199}" type="datetimeFigureOut">
              <a:rPr lang="en-US" smtClean="0"/>
              <a:t>9/13/2015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C89C6F1-2DE9-4C5E-B4C4-18C14B8DE22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124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malsaleh@KSU.EDU.SA" TargetMode="External"/><Relationship Id="rId2" Type="http://schemas.openxmlformats.org/officeDocument/2006/relationships/hyperlink" Target="http://fac.ksu.edu.sa/asmalsale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bl.hj.se/doc/5899" TargetMode="External"/><Relationship Id="rId2" Type="http://schemas.openxmlformats.org/officeDocument/2006/relationships/hyperlink" Target="http://www.unc.edu/depts/wcweb/handouts/chicago.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400" b="1" dirty="0" smtClean="0"/>
              <a:t>SCIENTIFIC COMMUNICATION</a:t>
            </a:r>
            <a:r>
              <a:rPr lang="en-US" sz="3200" b="1" dirty="0" smtClean="0"/>
              <a:t/>
            </a:r>
            <a:br>
              <a:rPr lang="en-US" sz="3200" b="1" dirty="0" smtClean="0"/>
            </a:br>
            <a:r>
              <a:rPr lang="en-US" sz="3200" b="1" dirty="0" smtClean="0"/>
              <a:t/>
            </a:r>
            <a:br>
              <a:rPr lang="en-US" sz="3200" b="1" dirty="0" smtClean="0"/>
            </a:br>
            <a:r>
              <a:rPr lang="en-US" sz="3200" b="1" u="sng" dirty="0" smtClean="0"/>
              <a:t>Data Bases and Referencing Systems. </a:t>
            </a:r>
            <a:r>
              <a:rPr lang="en-US" sz="4400" dirty="0" smtClean="0"/>
              <a:t/>
            </a:r>
            <a:br>
              <a:rPr lang="en-US" sz="4400" dirty="0" smtClean="0"/>
            </a:br>
            <a:r>
              <a:rPr lang="en-US" sz="4400" dirty="0" smtClean="0"/>
              <a:t> </a:t>
            </a:r>
            <a:endParaRPr lang="en-US" sz="4400" dirty="0"/>
          </a:p>
        </p:txBody>
      </p:sp>
      <p:sp>
        <p:nvSpPr>
          <p:cNvPr id="3" name="Subtitle 2"/>
          <p:cNvSpPr>
            <a:spLocks noGrp="1"/>
          </p:cNvSpPr>
          <p:nvPr>
            <p:ph type="subTitle" idx="1"/>
          </p:nvPr>
        </p:nvSpPr>
        <p:spPr/>
        <p:txBody>
          <a:bodyPr>
            <a:normAutofit fontScale="47500" lnSpcReduction="20000"/>
          </a:bodyPr>
          <a:lstStyle/>
          <a:p>
            <a:pPr algn="ctr" rtl="1"/>
            <a:r>
              <a:rPr lang="ar-SA" dirty="0"/>
              <a:t>الدكتورة أسماء الصالح </a:t>
            </a:r>
            <a:endParaRPr lang="en-US" dirty="0"/>
          </a:p>
          <a:p>
            <a:pPr algn="ctr" rtl="1"/>
            <a:r>
              <a:rPr lang="ar-SA" dirty="0"/>
              <a:t>رقم المكتب </a:t>
            </a:r>
            <a:r>
              <a:rPr lang="en-US" dirty="0"/>
              <a:t>5T201</a:t>
            </a:r>
          </a:p>
          <a:p>
            <a:pPr algn="ctr" rtl="1"/>
            <a:r>
              <a:rPr lang="ar-SA" dirty="0"/>
              <a:t>الموقع: </a:t>
            </a:r>
            <a:r>
              <a:rPr lang="en-US" u="sng" dirty="0">
                <a:hlinkClick r:id="rId2"/>
              </a:rPr>
              <a:t>http://fac.ksu.edu.sa/asmalsaleh</a:t>
            </a:r>
            <a:endParaRPr lang="en-US" dirty="0"/>
          </a:p>
          <a:p>
            <a:pPr algn="ctr" rtl="1"/>
            <a:r>
              <a:rPr lang="ar-SA" dirty="0"/>
              <a:t>إيميل </a:t>
            </a:r>
            <a:r>
              <a:rPr lang="en-US" u="sng" dirty="0">
                <a:hlinkClick r:id="rId3"/>
              </a:rPr>
              <a:t>asmalsaleh@KSU.EDU.SA</a:t>
            </a:r>
            <a:endParaRPr lang="en-US" dirty="0"/>
          </a:p>
          <a:p>
            <a:endParaRPr lang="en-US" dirty="0"/>
          </a:p>
        </p:txBody>
      </p:sp>
      <p:sp>
        <p:nvSpPr>
          <p:cNvPr id="4" name="TextBox 3"/>
          <p:cNvSpPr txBox="1"/>
          <p:nvPr/>
        </p:nvSpPr>
        <p:spPr>
          <a:xfrm>
            <a:off x="825038" y="760164"/>
            <a:ext cx="7543800" cy="369332"/>
          </a:xfrm>
          <a:prstGeom prst="rect">
            <a:avLst/>
          </a:prstGeom>
          <a:noFill/>
        </p:spPr>
        <p:txBody>
          <a:bodyPr wrap="square" rtlCol="0">
            <a:spAutoFit/>
          </a:bodyPr>
          <a:lstStyle/>
          <a:p>
            <a:r>
              <a:rPr lang="en-US" dirty="0" smtClean="0"/>
              <a:t>490MIC							</a:t>
            </a:r>
            <a:endParaRPr lang="en-US" dirty="0"/>
          </a:p>
        </p:txBody>
      </p:sp>
    </p:spTree>
    <p:extLst>
      <p:ext uri="{BB962C8B-B14F-4D97-AF65-F5344CB8AC3E}">
        <p14:creationId xmlns:p14="http://schemas.microsoft.com/office/powerpoint/2010/main" val="305029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When to use the referencing system? </a:t>
            </a:r>
            <a:endParaRPr lang="en-US" sz="4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For your research proposal. </a:t>
            </a:r>
          </a:p>
          <a:p>
            <a:pPr marL="457200" indent="-457200">
              <a:buFont typeface="+mj-lt"/>
              <a:buAutoNum type="arabicPeriod"/>
            </a:pPr>
            <a:r>
              <a:rPr lang="en-US" dirty="0" smtClean="0"/>
              <a:t>For your poster</a:t>
            </a:r>
          </a:p>
          <a:p>
            <a:pPr marL="457200" indent="-457200">
              <a:buFont typeface="+mj-lt"/>
              <a:buAutoNum type="arabicPeriod"/>
            </a:pPr>
            <a:r>
              <a:rPr lang="en-US" dirty="0" smtClean="0"/>
              <a:t>For your mini-paper</a:t>
            </a:r>
          </a:p>
          <a:p>
            <a:pPr marL="0" indent="0" algn="ctr">
              <a:buNone/>
            </a:pPr>
            <a:endParaRPr lang="en-US" dirty="0" smtClean="0"/>
          </a:p>
          <a:p>
            <a:pPr marL="0" indent="0" algn="ctr">
              <a:buNone/>
            </a:pPr>
            <a:endParaRPr lang="en-US" dirty="0"/>
          </a:p>
          <a:p>
            <a:pPr marL="0" indent="0" algn="ctr">
              <a:buNone/>
            </a:pPr>
            <a:r>
              <a:rPr lang="en-US" dirty="0" smtClean="0"/>
              <a:t>It is not important which system you will use </a:t>
            </a:r>
            <a:r>
              <a:rPr lang="en-US" b="1" u="sng" dirty="0" smtClean="0"/>
              <a:t>BUT</a:t>
            </a:r>
            <a:r>
              <a:rPr lang="en-US" dirty="0" smtClean="0"/>
              <a:t>: </a:t>
            </a:r>
          </a:p>
          <a:p>
            <a:pPr marL="0" indent="0" algn="ctr">
              <a:buNone/>
            </a:pPr>
            <a:r>
              <a:rPr lang="en-US" b="1" dirty="0" smtClean="0">
                <a:solidFill>
                  <a:srgbClr val="FF0000"/>
                </a:solidFill>
              </a:rPr>
              <a:t>BE CONSISTANT THROUGH THE SAME PROJECT. </a:t>
            </a:r>
          </a:p>
          <a:p>
            <a:pPr marL="0" indent="0" algn="ctr">
              <a:buNone/>
            </a:pPr>
            <a:endParaRPr lang="en-US" dirty="0"/>
          </a:p>
        </p:txBody>
      </p:sp>
    </p:spTree>
    <p:extLst>
      <p:ext uri="{BB962C8B-B14F-4D97-AF65-F5344CB8AC3E}">
        <p14:creationId xmlns:p14="http://schemas.microsoft.com/office/powerpoint/2010/main" val="322487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are data bases?</a:t>
            </a:r>
            <a:endParaRPr lang="en-US" dirty="0"/>
          </a:p>
        </p:txBody>
      </p:sp>
      <p:sp>
        <p:nvSpPr>
          <p:cNvPr id="3" name="Content Placeholder 2"/>
          <p:cNvSpPr>
            <a:spLocks noGrp="1"/>
          </p:cNvSpPr>
          <p:nvPr>
            <p:ph idx="1"/>
          </p:nvPr>
        </p:nvSpPr>
        <p:spPr>
          <a:xfrm>
            <a:off x="822960" y="1845734"/>
            <a:ext cx="3793107" cy="4323712"/>
          </a:xfrm>
        </p:spPr>
        <p:txBody>
          <a:bodyPr>
            <a:normAutofit/>
          </a:bodyPr>
          <a:lstStyle/>
          <a:p>
            <a:r>
              <a:rPr lang="en-US" b="1" u="sng" dirty="0" smtClean="0"/>
              <a:t>Databases:</a:t>
            </a:r>
          </a:p>
          <a:p>
            <a:pPr>
              <a:buFont typeface="Arial" panose="020B0604020202020204" pitchFamily="34" charset="0"/>
              <a:buChar char="•"/>
            </a:pPr>
            <a:r>
              <a:rPr lang="en-US" b="1" dirty="0" smtClean="0"/>
              <a:t>Collections </a:t>
            </a:r>
            <a:r>
              <a:rPr lang="en-US" b="1" dirty="0"/>
              <a:t>of online journals</a:t>
            </a:r>
            <a:r>
              <a:rPr lang="en-US" dirty="0"/>
              <a:t> that </a:t>
            </a:r>
            <a:r>
              <a:rPr lang="en-US" dirty="0" smtClean="0"/>
              <a:t>can  be used to search </a:t>
            </a:r>
            <a:r>
              <a:rPr lang="en-US" dirty="0"/>
              <a:t>for articles.</a:t>
            </a:r>
          </a:p>
          <a:p>
            <a:pPr>
              <a:buFont typeface="Arial" panose="020B0604020202020204" pitchFamily="34" charset="0"/>
              <a:buChar char="•"/>
            </a:pPr>
            <a:r>
              <a:rPr lang="en-US" dirty="0"/>
              <a:t>Databases are often </a:t>
            </a:r>
            <a:r>
              <a:rPr lang="en-US" b="1" dirty="0"/>
              <a:t>subject-specific</a:t>
            </a:r>
            <a:r>
              <a:rPr lang="en-US" dirty="0"/>
              <a:t>. </a:t>
            </a:r>
          </a:p>
          <a:p>
            <a:pPr>
              <a:buFont typeface="Arial" panose="020B0604020202020204" pitchFamily="34" charset="0"/>
              <a:buChar char="•"/>
            </a:pPr>
            <a:r>
              <a:rPr lang="en-US" dirty="0"/>
              <a:t>Many contain the entire text of articles, but some only contain </a:t>
            </a:r>
            <a:r>
              <a:rPr lang="en-US" b="1" dirty="0"/>
              <a:t>abstracts</a:t>
            </a:r>
            <a:r>
              <a:rPr lang="en-US" dirty="0"/>
              <a:t>, which you can use to find the article </a:t>
            </a:r>
            <a:r>
              <a:rPr lang="en-US" dirty="0" smtClean="0"/>
              <a:t>elsewhere. </a:t>
            </a:r>
          </a:p>
          <a:p>
            <a:pPr marL="0" indent="0">
              <a:buNone/>
            </a:pPr>
            <a:r>
              <a:rPr lang="en-US" b="1" dirty="0" smtClean="0">
                <a:solidFill>
                  <a:srgbClr val="FF0000"/>
                </a:solidFill>
              </a:rPr>
              <a:t>KING SAUD UNIVERSITY DATABASE?</a:t>
            </a:r>
          </a:p>
          <a:p>
            <a:pPr marL="0" indent="0">
              <a:buNone/>
            </a:pPr>
            <a:endParaRPr lang="en-US" b="1" dirty="0" smtClean="0"/>
          </a:p>
          <a:p>
            <a:pPr>
              <a:buFont typeface="Arial" panose="020B0604020202020204" pitchFamily="34" charset="0"/>
              <a:buChar char="•"/>
            </a:pPr>
            <a:endParaRPr lang="en-US" dirty="0"/>
          </a:p>
          <a:p>
            <a:pPr marL="0" indent="0">
              <a:buNone/>
            </a:pPr>
            <a:endParaRPr lang="en-US" b="1" u="sng" dirty="0"/>
          </a:p>
          <a:p>
            <a:pPr marL="0" indent="0">
              <a:buNone/>
            </a:pPr>
            <a:endParaRPr lang="en-US" b="1" u="sng" dirty="0"/>
          </a:p>
          <a:p>
            <a:pPr marL="0" indent="0">
              <a:buNone/>
            </a:pPr>
            <a:endParaRPr lang="en-US" dirty="0" smtClean="0"/>
          </a:p>
          <a:p>
            <a:pPr marL="457200" indent="-457200">
              <a:buFont typeface="+mj-lt"/>
              <a:buAutoNum type="alphaUcPeriod"/>
            </a:pPr>
            <a:endParaRPr lang="en-US" dirty="0" smtClean="0"/>
          </a:p>
          <a:p>
            <a:pPr marL="457200" indent="-457200">
              <a:buFont typeface="+mj-lt"/>
              <a:buAutoNum type="arabicPeriod"/>
            </a:pPr>
            <a:endParaRPr lang="en-US" dirty="0" smtClean="0"/>
          </a:p>
          <a:p>
            <a:pPr marL="0" indent="0">
              <a:buNone/>
            </a:pPr>
            <a:endParaRPr lang="en-US" b="1" dirty="0">
              <a:solidFill>
                <a:schemeClr val="tx1"/>
              </a:solidFill>
            </a:endParaRPr>
          </a:p>
        </p:txBody>
      </p:sp>
      <p:pic>
        <p:nvPicPr>
          <p:cNvPr id="4" name="Picture 3"/>
          <p:cNvPicPr>
            <a:picLocks noChangeAspect="1"/>
          </p:cNvPicPr>
          <p:nvPr/>
        </p:nvPicPr>
        <p:blipFill rotWithShape="1">
          <a:blip r:embed="rId2"/>
          <a:srcRect l="41241" t="8886" r="3362" b="17566"/>
          <a:stretch/>
        </p:blipFill>
        <p:spPr>
          <a:xfrm>
            <a:off x="4798622" y="1860482"/>
            <a:ext cx="4151811" cy="4134066"/>
          </a:xfrm>
          <a:prstGeom prst="rect">
            <a:avLst/>
          </a:prstGeom>
        </p:spPr>
      </p:pic>
      <p:sp>
        <p:nvSpPr>
          <p:cNvPr id="5" name="Rectangle 4"/>
          <p:cNvSpPr/>
          <p:nvPr/>
        </p:nvSpPr>
        <p:spPr>
          <a:xfrm>
            <a:off x="7326217" y="4715219"/>
            <a:ext cx="1624216" cy="3194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75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are data bases?</a:t>
            </a:r>
            <a:endParaRPr lang="en-US" dirty="0"/>
          </a:p>
        </p:txBody>
      </p:sp>
      <p:sp>
        <p:nvSpPr>
          <p:cNvPr id="3" name="Content Placeholder 2"/>
          <p:cNvSpPr>
            <a:spLocks noGrp="1"/>
          </p:cNvSpPr>
          <p:nvPr>
            <p:ph idx="1"/>
          </p:nvPr>
        </p:nvSpPr>
        <p:spPr>
          <a:xfrm>
            <a:off x="822960" y="1845734"/>
            <a:ext cx="3793107" cy="4323712"/>
          </a:xfrm>
        </p:spPr>
        <p:txBody>
          <a:bodyPr>
            <a:normAutofit/>
          </a:bodyPr>
          <a:lstStyle/>
          <a:p>
            <a:pPr marL="0" indent="0">
              <a:buNone/>
            </a:pPr>
            <a:r>
              <a:rPr lang="en-US" b="1" dirty="0" smtClean="0">
                <a:solidFill>
                  <a:srgbClr val="FF0000"/>
                </a:solidFill>
              </a:rPr>
              <a:t>KING SAUD UNIVERSITY DATABASE?</a:t>
            </a:r>
          </a:p>
          <a:p>
            <a:pPr marL="0" indent="0">
              <a:buNone/>
            </a:pPr>
            <a:endParaRPr lang="en-US" b="1" dirty="0" smtClean="0"/>
          </a:p>
          <a:p>
            <a:pPr>
              <a:buFont typeface="Arial" panose="020B0604020202020204" pitchFamily="34" charset="0"/>
              <a:buChar char="•"/>
            </a:pPr>
            <a:endParaRPr lang="en-US" dirty="0"/>
          </a:p>
          <a:p>
            <a:pPr marL="0" indent="0">
              <a:buNone/>
            </a:pPr>
            <a:endParaRPr lang="en-US" b="1" u="sng" dirty="0"/>
          </a:p>
          <a:p>
            <a:pPr marL="0" indent="0">
              <a:buNone/>
            </a:pPr>
            <a:endParaRPr lang="en-US" b="1" u="sng" dirty="0"/>
          </a:p>
          <a:p>
            <a:pPr marL="0" indent="0">
              <a:buNone/>
            </a:pPr>
            <a:endParaRPr lang="en-US" dirty="0" smtClean="0"/>
          </a:p>
          <a:p>
            <a:pPr marL="457200" indent="-457200">
              <a:buFont typeface="+mj-lt"/>
              <a:buAutoNum type="alphaUcPeriod"/>
            </a:pPr>
            <a:endParaRPr lang="en-US" dirty="0" smtClean="0"/>
          </a:p>
          <a:p>
            <a:pPr marL="457200" indent="-457200">
              <a:buFont typeface="+mj-lt"/>
              <a:buAutoNum type="arabicPeriod"/>
            </a:pPr>
            <a:endParaRPr lang="en-US" dirty="0" smtClean="0"/>
          </a:p>
          <a:p>
            <a:pPr marL="0" indent="0">
              <a:buNone/>
            </a:pPr>
            <a:endParaRPr lang="en-US" b="1" dirty="0">
              <a:solidFill>
                <a:schemeClr val="tx1"/>
              </a:solidFill>
            </a:endParaRPr>
          </a:p>
        </p:txBody>
      </p:sp>
      <p:pic>
        <p:nvPicPr>
          <p:cNvPr id="6" name="Picture 5"/>
          <p:cNvPicPr>
            <a:picLocks noChangeAspect="1"/>
          </p:cNvPicPr>
          <p:nvPr/>
        </p:nvPicPr>
        <p:blipFill rotWithShape="1">
          <a:blip r:embed="rId2"/>
          <a:srcRect t="10434" b="14173"/>
          <a:stretch/>
        </p:blipFill>
        <p:spPr>
          <a:xfrm>
            <a:off x="626411" y="2260336"/>
            <a:ext cx="7494570" cy="4237736"/>
          </a:xfrm>
          <a:prstGeom prst="rect">
            <a:avLst/>
          </a:prstGeom>
        </p:spPr>
      </p:pic>
    </p:spTree>
    <p:extLst>
      <p:ext uri="{BB962C8B-B14F-4D97-AF65-F5344CB8AC3E}">
        <p14:creationId xmlns:p14="http://schemas.microsoft.com/office/powerpoint/2010/main" val="299937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t>
            </a:r>
            <a:r>
              <a:rPr lang="en-US" sz="3200" dirty="0" smtClean="0"/>
              <a:t>are </a:t>
            </a:r>
            <a:r>
              <a:rPr lang="en-US" sz="3200" b="1" u="sng" dirty="0"/>
              <a:t>Scholarly </a:t>
            </a:r>
            <a:r>
              <a:rPr lang="en-US" sz="3200" b="1" u="sng" dirty="0" smtClean="0"/>
              <a:t>Journals</a:t>
            </a:r>
            <a:r>
              <a:rPr lang="en-US" sz="3200" dirty="0" smtClean="0"/>
              <a:t>?</a:t>
            </a:r>
            <a:endParaRPr lang="en-US" sz="3200" dirty="0"/>
          </a:p>
        </p:txBody>
      </p:sp>
      <p:sp>
        <p:nvSpPr>
          <p:cNvPr id="3" name="Content Placeholder 2"/>
          <p:cNvSpPr>
            <a:spLocks noGrp="1"/>
          </p:cNvSpPr>
          <p:nvPr>
            <p:ph idx="1"/>
          </p:nvPr>
        </p:nvSpPr>
        <p:spPr/>
        <p:txBody>
          <a:bodyPr>
            <a:normAutofit/>
          </a:bodyPr>
          <a:lstStyle/>
          <a:p>
            <a:pPr marL="0" indent="0">
              <a:buNone/>
            </a:pPr>
            <a:r>
              <a:rPr lang="en-US" b="1" u="sng" dirty="0" smtClean="0"/>
              <a:t>Scholarly Journals:</a:t>
            </a:r>
          </a:p>
          <a:p>
            <a:pPr>
              <a:buFont typeface="Arial" panose="020B0604020202020204" pitchFamily="34" charset="0"/>
              <a:buChar char="•"/>
            </a:pPr>
            <a:r>
              <a:rPr lang="en-US" sz="1800" dirty="0"/>
              <a:t>Scholarly journals (also called "professional" or "peer reviewed" journals) are a type of </a:t>
            </a:r>
            <a:r>
              <a:rPr lang="en-US" sz="1800" b="1" dirty="0" smtClean="0"/>
              <a:t>periodical. </a:t>
            </a:r>
            <a:endParaRPr lang="en-US" sz="1800" dirty="0"/>
          </a:p>
          <a:p>
            <a:pPr>
              <a:buFont typeface="Arial" panose="020B0604020202020204" pitchFamily="34" charset="0"/>
              <a:buChar char="•"/>
            </a:pPr>
            <a:r>
              <a:rPr lang="en-US" sz="1800" dirty="0"/>
              <a:t>Most college instructors require that the majority of articles for a research paper be from scholarly journals</a:t>
            </a:r>
            <a:r>
              <a:rPr lang="en-US" sz="1800" dirty="0" smtClean="0"/>
              <a:t>.</a:t>
            </a:r>
            <a:endParaRPr lang="en-US" dirty="0" smtClean="0"/>
          </a:p>
          <a:p>
            <a:pPr lvl="2"/>
            <a:r>
              <a:rPr lang="en-US" dirty="0" smtClean="0"/>
              <a:t>Articles report on original research or experiments (as opposed to news or opinion pieces).</a:t>
            </a:r>
          </a:p>
          <a:p>
            <a:pPr lvl="2"/>
            <a:r>
              <a:rPr lang="en-US" dirty="0" smtClean="0"/>
              <a:t>Articles written by a scholar/author who has done research in a particular field or discipline.</a:t>
            </a:r>
          </a:p>
          <a:p>
            <a:pPr lvl="2"/>
            <a:r>
              <a:rPr lang="en-US" dirty="0" smtClean="0"/>
              <a:t>Language is technical and specialized.</a:t>
            </a:r>
          </a:p>
          <a:p>
            <a:pPr lvl="2"/>
            <a:r>
              <a:rPr lang="en-US" dirty="0" smtClean="0"/>
              <a:t>Sources cited in the form of footnotes or bibliographies.</a:t>
            </a:r>
          </a:p>
          <a:p>
            <a:pPr lvl="2"/>
            <a:r>
              <a:rPr lang="en-US" dirty="0" smtClean="0"/>
              <a:t>Often published by universities or professional societies.</a:t>
            </a:r>
          </a:p>
          <a:p>
            <a:pPr>
              <a:buFont typeface="Arial" panose="020B0604020202020204" pitchFamily="34" charset="0"/>
              <a:buChar char="•"/>
            </a:pPr>
            <a:endParaRPr lang="en-US" dirty="0"/>
          </a:p>
          <a:p>
            <a:pPr marL="0" indent="0">
              <a:buNone/>
            </a:pPr>
            <a:endParaRPr lang="en-US" b="1" u="sng" dirty="0"/>
          </a:p>
          <a:p>
            <a:pPr marL="0" indent="0">
              <a:buNone/>
            </a:pPr>
            <a:endParaRPr lang="en-US" b="1" u="sng" dirty="0"/>
          </a:p>
          <a:p>
            <a:pPr marL="0" indent="0">
              <a:buNone/>
            </a:pPr>
            <a:endParaRPr lang="en-US" dirty="0" smtClean="0"/>
          </a:p>
          <a:p>
            <a:pPr marL="457200" indent="-457200">
              <a:buFont typeface="+mj-lt"/>
              <a:buAutoNum type="alphaUcPeriod"/>
            </a:pPr>
            <a:endParaRPr lang="en-US" dirty="0" smtClean="0"/>
          </a:p>
          <a:p>
            <a:pPr marL="457200" indent="-457200">
              <a:buFont typeface="+mj-lt"/>
              <a:buAutoNum type="arabicPeriod"/>
            </a:pPr>
            <a:endParaRPr lang="en-US" dirty="0" smtClean="0"/>
          </a:p>
          <a:p>
            <a:pPr marL="0" indent="0">
              <a:buNone/>
            </a:pPr>
            <a:endParaRPr lang="en-US" b="1" dirty="0">
              <a:solidFill>
                <a:schemeClr val="tx1"/>
              </a:solidFill>
            </a:endParaRPr>
          </a:p>
        </p:txBody>
      </p:sp>
    </p:spTree>
    <p:extLst>
      <p:ext uri="{BB962C8B-B14F-4D97-AF65-F5344CB8AC3E}">
        <p14:creationId xmlns:p14="http://schemas.microsoft.com/office/powerpoint/2010/main" val="26470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b="1" u="sng" dirty="0"/>
              <a:t>Scholarly Journals</a:t>
            </a:r>
            <a:r>
              <a:rPr lang="en-US" dirty="0"/>
              <a:t>?</a:t>
            </a:r>
          </a:p>
        </p:txBody>
      </p:sp>
      <p:pic>
        <p:nvPicPr>
          <p:cNvPr id="4" name="Picture 3"/>
          <p:cNvPicPr>
            <a:picLocks noChangeAspect="1"/>
          </p:cNvPicPr>
          <p:nvPr/>
        </p:nvPicPr>
        <p:blipFill rotWithShape="1">
          <a:blip r:embed="rId2"/>
          <a:srcRect l="7523" t="22917" r="40394" b="27083"/>
          <a:stretch/>
        </p:blipFill>
        <p:spPr>
          <a:xfrm>
            <a:off x="1869012" y="2087734"/>
            <a:ext cx="5715000" cy="4114800"/>
          </a:xfrm>
          <a:prstGeom prst="rect">
            <a:avLst/>
          </a:prstGeom>
        </p:spPr>
      </p:pic>
    </p:spTree>
    <p:extLst>
      <p:ext uri="{BB962C8B-B14F-4D97-AF65-F5344CB8AC3E}">
        <p14:creationId xmlns:p14="http://schemas.microsoft.com/office/powerpoint/2010/main" val="379107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to organize your references. </a:t>
            </a:r>
            <a:endParaRPr lang="en-US" sz="3600" dirty="0"/>
          </a:p>
        </p:txBody>
      </p:sp>
      <p:sp>
        <p:nvSpPr>
          <p:cNvPr id="3" name="Content Placeholder 2"/>
          <p:cNvSpPr>
            <a:spLocks noGrp="1"/>
          </p:cNvSpPr>
          <p:nvPr>
            <p:ph idx="1"/>
          </p:nvPr>
        </p:nvSpPr>
        <p:spPr/>
        <p:txBody>
          <a:bodyPr>
            <a:noAutofit/>
          </a:bodyPr>
          <a:lstStyle/>
          <a:p>
            <a:r>
              <a:rPr lang="en-US" sz="1800" b="1" u="sng" dirty="0" smtClean="0"/>
              <a:t>Referencing:</a:t>
            </a:r>
          </a:p>
          <a:p>
            <a:r>
              <a:rPr lang="en-US" sz="1800" dirty="0" smtClean="0"/>
              <a:t>Presents </a:t>
            </a:r>
            <a:r>
              <a:rPr lang="en-US" sz="1800" dirty="0"/>
              <a:t>three systems for referring to references (also known as </a:t>
            </a:r>
            <a:r>
              <a:rPr lang="en-US" sz="1800" dirty="0" smtClean="0"/>
              <a:t>citations): </a:t>
            </a:r>
          </a:p>
          <a:p>
            <a:pPr marL="457200" indent="-457200">
              <a:buFont typeface="+mj-lt"/>
              <a:buAutoNum type="alphaUcPeriod"/>
            </a:pPr>
            <a:r>
              <a:rPr lang="en-US" sz="1800" b="1" dirty="0" smtClean="0"/>
              <a:t>Within </a:t>
            </a:r>
            <a:r>
              <a:rPr lang="en-US" sz="1800" b="1" dirty="0"/>
              <a:t>the text </a:t>
            </a:r>
            <a:r>
              <a:rPr lang="en-US" sz="1800" dirty="0"/>
              <a:t>of a journal article, book, or other scientific </a:t>
            </a:r>
            <a:r>
              <a:rPr lang="en-US" sz="1800" dirty="0" smtClean="0"/>
              <a:t>publication. </a:t>
            </a:r>
          </a:p>
          <a:p>
            <a:pPr marL="749808" lvl="1" indent="-457200">
              <a:buFont typeface="+mj-lt"/>
              <a:buAutoNum type="arabicPeriod"/>
            </a:pPr>
            <a:r>
              <a:rPr lang="en-US" sz="1600" dirty="0" smtClean="0"/>
              <a:t>Citation–sequence (Based on APA referencing system)</a:t>
            </a:r>
          </a:p>
          <a:p>
            <a:pPr marL="749808" lvl="1" indent="-457200">
              <a:buFont typeface="+mj-lt"/>
              <a:buAutoNum type="arabicPeriod"/>
            </a:pPr>
            <a:r>
              <a:rPr lang="en-US" sz="1600" dirty="0" smtClean="0"/>
              <a:t>Name–year (Based on Harvard referencing system)</a:t>
            </a:r>
          </a:p>
          <a:p>
            <a:pPr marL="749808" lvl="1" indent="-457200">
              <a:buFont typeface="+mj-lt"/>
              <a:buAutoNum type="arabicPeriod"/>
            </a:pPr>
            <a:r>
              <a:rPr lang="en-US" sz="1600" dirty="0" smtClean="0"/>
              <a:t>Citation–name. </a:t>
            </a:r>
          </a:p>
          <a:p>
            <a:pPr marL="0" indent="0" algn="ctr">
              <a:buNone/>
            </a:pPr>
            <a:r>
              <a:rPr lang="en-US" sz="1800" b="1" dirty="0" smtClean="0">
                <a:solidFill>
                  <a:srgbClr val="FF0000"/>
                </a:solidFill>
              </a:rPr>
              <a:t>These </a:t>
            </a:r>
            <a:r>
              <a:rPr lang="en-US" sz="1800" b="1" dirty="0">
                <a:solidFill>
                  <a:srgbClr val="FF0000"/>
                </a:solidFill>
              </a:rPr>
              <a:t>abbreviated references are called in-text references. </a:t>
            </a:r>
            <a:endParaRPr lang="en-US" sz="1800" b="1" dirty="0" smtClean="0">
              <a:solidFill>
                <a:srgbClr val="FF0000"/>
              </a:solidFill>
            </a:endParaRPr>
          </a:p>
          <a:p>
            <a:pPr marL="457200" indent="-457200">
              <a:buFont typeface="+mj-lt"/>
              <a:buAutoNum type="alphaUcPeriod" startAt="2"/>
            </a:pPr>
            <a:r>
              <a:rPr lang="en-US" sz="1800" dirty="0" smtClean="0"/>
              <a:t>They </a:t>
            </a:r>
            <a:r>
              <a:rPr lang="en-US" sz="1800" dirty="0"/>
              <a:t>refer to a list of references at the end of the document.</a:t>
            </a:r>
          </a:p>
          <a:p>
            <a:r>
              <a:rPr lang="en-US" sz="1800" dirty="0"/>
              <a:t>The system of in-text references that you use will determine the order of references at the end of your document. These </a:t>
            </a:r>
            <a:r>
              <a:rPr lang="en-US" sz="1800" i="1" dirty="0"/>
              <a:t>end references</a:t>
            </a:r>
            <a:r>
              <a:rPr lang="en-US" sz="1800" dirty="0"/>
              <a:t> have essentially the same format in all three systems, except for the placement of the date of publication in the name–year system.</a:t>
            </a:r>
          </a:p>
          <a:p>
            <a:endParaRPr lang="en-US" sz="1800" b="1" dirty="0"/>
          </a:p>
        </p:txBody>
      </p:sp>
    </p:spTree>
    <p:extLst>
      <p:ext uri="{BB962C8B-B14F-4D97-AF65-F5344CB8AC3E}">
        <p14:creationId xmlns:p14="http://schemas.microsoft.com/office/powerpoint/2010/main" val="334382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Examples of referencing systems. </a:t>
            </a:r>
            <a:endParaRPr lang="en-US" sz="3600"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Hundreds </a:t>
            </a:r>
            <a:r>
              <a:rPr lang="en-US" dirty="0"/>
              <a:t>of different referencing </a:t>
            </a:r>
            <a:r>
              <a:rPr lang="en-US" dirty="0" smtClean="0"/>
              <a:t>styles.</a:t>
            </a:r>
          </a:p>
          <a:p>
            <a:pPr>
              <a:buFont typeface="Arial" panose="020B0604020202020204" pitchFamily="34" charset="0"/>
              <a:buChar char="•"/>
            </a:pPr>
            <a:r>
              <a:rPr lang="en-US" dirty="0" smtClean="0"/>
              <a:t>Different </a:t>
            </a:r>
            <a:r>
              <a:rPr lang="en-US" dirty="0"/>
              <a:t>academic </a:t>
            </a:r>
            <a:r>
              <a:rPr lang="en-US" dirty="0" smtClean="0"/>
              <a:t>disciplines and different journals </a:t>
            </a:r>
            <a:r>
              <a:rPr lang="en-US" dirty="0"/>
              <a:t>have differing </a:t>
            </a:r>
            <a:r>
              <a:rPr lang="en-US" dirty="0" smtClean="0"/>
              <a:t>priorities and requirements</a:t>
            </a:r>
          </a:p>
          <a:p>
            <a:r>
              <a:rPr lang="en-US" b="1" u="sng" dirty="0"/>
              <a:t>A few of the common referencing styles, and their origins, are explained below</a:t>
            </a:r>
            <a:r>
              <a:rPr lang="en-US" b="1" u="sng" dirty="0" smtClean="0"/>
              <a:t>:</a:t>
            </a:r>
          </a:p>
          <a:p>
            <a:pPr marL="457200" indent="-457200">
              <a:buFont typeface="+mj-lt"/>
              <a:buAutoNum type="arabicPeriod"/>
            </a:pPr>
            <a:r>
              <a:rPr lang="en-US" b="1" dirty="0" smtClean="0"/>
              <a:t>APA</a:t>
            </a:r>
            <a:r>
              <a:rPr lang="en-US" dirty="0" smtClean="0"/>
              <a:t> </a:t>
            </a:r>
            <a:r>
              <a:rPr lang="en-US" dirty="0"/>
              <a:t>stands for "American Psychological Association" and comes from the association of the same name. Although originally drawn up for use in psychological journals, the APA style is now widely used in the social sciences, in education, in business, and numerous other disciplines.</a:t>
            </a:r>
            <a:br>
              <a:rPr lang="en-US" dirty="0"/>
            </a:br>
            <a:r>
              <a:rPr lang="en-US" dirty="0"/>
              <a:t/>
            </a:r>
            <a:br>
              <a:rPr lang="en-US" dirty="0"/>
            </a:br>
            <a:endParaRPr lang="en-US" dirty="0"/>
          </a:p>
          <a:p>
            <a:pPr marL="457200" indent="-457200">
              <a:buFont typeface="+mj-lt"/>
              <a:buAutoNum type="arabicPeriod"/>
            </a:pPr>
            <a:r>
              <a:rPr lang="en-US" b="1" dirty="0"/>
              <a:t>MLA</a:t>
            </a:r>
            <a:r>
              <a:rPr lang="en-US" dirty="0"/>
              <a:t> comes from the "Modern Language Association of America" and is used mainly in English and the Humanities.</a:t>
            </a:r>
            <a:br>
              <a:rPr lang="en-US" dirty="0"/>
            </a:br>
            <a:r>
              <a:rPr lang="en-US" dirty="0"/>
              <a:t/>
            </a:r>
            <a:br>
              <a:rPr lang="en-US" dirty="0"/>
            </a:b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8779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Examples of referencing systems. </a:t>
            </a:r>
            <a:endParaRPr lang="en-US" sz="3600" dirty="0"/>
          </a:p>
        </p:txBody>
      </p:sp>
      <p:sp>
        <p:nvSpPr>
          <p:cNvPr id="3" name="Content Placeholder 2"/>
          <p:cNvSpPr>
            <a:spLocks noGrp="1"/>
          </p:cNvSpPr>
          <p:nvPr>
            <p:ph idx="1"/>
          </p:nvPr>
        </p:nvSpPr>
        <p:spPr>
          <a:xfrm>
            <a:off x="822959" y="1845734"/>
            <a:ext cx="7543801" cy="4477948"/>
          </a:xfrm>
        </p:spPr>
        <p:txBody>
          <a:bodyPr>
            <a:noAutofit/>
          </a:bodyPr>
          <a:lstStyle/>
          <a:p>
            <a:pPr>
              <a:buFont typeface="Arial" panose="020B0604020202020204" pitchFamily="34" charset="0"/>
              <a:buChar char="•"/>
            </a:pPr>
            <a:r>
              <a:rPr lang="en-US" sz="1600" dirty="0" smtClean="0"/>
              <a:t>Hundreds </a:t>
            </a:r>
            <a:r>
              <a:rPr lang="en-US" sz="1600" dirty="0"/>
              <a:t>of different referencing </a:t>
            </a:r>
            <a:r>
              <a:rPr lang="en-US" sz="1600" dirty="0" smtClean="0"/>
              <a:t>styles.</a:t>
            </a:r>
          </a:p>
          <a:p>
            <a:pPr>
              <a:buFont typeface="Arial" panose="020B0604020202020204" pitchFamily="34" charset="0"/>
              <a:buChar char="•"/>
            </a:pPr>
            <a:r>
              <a:rPr lang="en-US" sz="1600" dirty="0" smtClean="0"/>
              <a:t>Different </a:t>
            </a:r>
            <a:r>
              <a:rPr lang="en-US" sz="1600" dirty="0"/>
              <a:t>academic </a:t>
            </a:r>
            <a:r>
              <a:rPr lang="en-US" sz="1600" dirty="0" smtClean="0"/>
              <a:t>disciplines and different journals </a:t>
            </a:r>
            <a:r>
              <a:rPr lang="en-US" sz="1600" dirty="0"/>
              <a:t>have differing </a:t>
            </a:r>
            <a:r>
              <a:rPr lang="en-US" sz="1600" dirty="0" smtClean="0"/>
              <a:t>priorities and requirements</a:t>
            </a:r>
          </a:p>
          <a:p>
            <a:r>
              <a:rPr lang="en-US" sz="1600" b="1" u="sng" dirty="0"/>
              <a:t>A few of the common referencing styles, and their origins, are explained below:</a:t>
            </a:r>
          </a:p>
          <a:p>
            <a:pPr marL="457200" indent="-457200">
              <a:buFont typeface="+mj-lt"/>
              <a:buAutoNum type="arabicPeriod" startAt="3"/>
            </a:pPr>
            <a:r>
              <a:rPr lang="en-US" sz="1600" b="1" dirty="0" smtClean="0"/>
              <a:t>Chicago</a:t>
            </a:r>
            <a:r>
              <a:rPr lang="en-US" sz="1600" dirty="0" smtClean="0"/>
              <a:t> is sometimes referred to as </a:t>
            </a:r>
            <a:r>
              <a:rPr lang="en-US" sz="1600" dirty="0" err="1" smtClean="0"/>
              <a:t>Turabian</a:t>
            </a:r>
            <a:r>
              <a:rPr lang="en-US" sz="1600" dirty="0" smtClean="0"/>
              <a:t> or Chicago/</a:t>
            </a:r>
            <a:r>
              <a:rPr lang="en-US" sz="1600" dirty="0" err="1" smtClean="0"/>
              <a:t>Turabian</a:t>
            </a:r>
            <a:r>
              <a:rPr lang="en-US" sz="1600" dirty="0" smtClean="0"/>
              <a:t>. It comes from the "Chicago Manual of Style" and the simplified version of it, "A Manual for Writers of Term Papers, Theses, and Dissertations", that Kate </a:t>
            </a:r>
            <a:r>
              <a:rPr lang="en-US" sz="1600" dirty="0" err="1" smtClean="0"/>
              <a:t>Turabian</a:t>
            </a:r>
            <a:r>
              <a:rPr lang="en-US" sz="1600" dirty="0" smtClean="0"/>
              <a:t> wrote [Source: </a:t>
            </a:r>
            <a:r>
              <a:rPr lang="en-US" sz="1600" dirty="0" smtClean="0">
                <a:hlinkClick r:id="rId2" tooltip="opens a new window"/>
              </a:rPr>
              <a:t>The Writing Center at the University of North Carolina at Chapel Hill</a:t>
            </a:r>
            <a:r>
              <a:rPr lang="en-US" sz="1600" dirty="0" smtClean="0"/>
              <a:t>]. Chicago is used mainly in the social sciences, including history, political studies, and theology.</a:t>
            </a:r>
            <a:br>
              <a:rPr lang="en-US" sz="1600" dirty="0" smtClean="0"/>
            </a:br>
            <a:endParaRPr lang="en-US" sz="1600" dirty="0" smtClean="0"/>
          </a:p>
          <a:p>
            <a:pPr marL="457200" indent="-457200">
              <a:buFont typeface="+mj-lt"/>
              <a:buAutoNum type="arabicPeriod" startAt="3"/>
            </a:pPr>
            <a:r>
              <a:rPr lang="en-US" sz="1600" b="1" dirty="0" smtClean="0"/>
              <a:t>Vancouver</a:t>
            </a:r>
            <a:r>
              <a:rPr lang="en-US" sz="1600" dirty="0" smtClean="0"/>
              <a:t> originally came from The International Committee of Medical Journal Editors which produced the "Uniform Requirements for Manuscripts Submitted to Biomedical Journals" following a meeting that was held in Vancouver in 1978 [Source: </a:t>
            </a:r>
            <a:r>
              <a:rPr lang="en-US" sz="1600" dirty="0" smtClean="0">
                <a:hlinkClick r:id="rId3" tooltip="opens a new window"/>
              </a:rPr>
              <a:t>Jönköping University Library</a:t>
            </a:r>
            <a:r>
              <a:rPr lang="en-US" sz="1600" dirty="0" smtClean="0"/>
              <a:t>]. The Vancouver style is used mainly in the medical sciences.</a:t>
            </a:r>
            <a:br>
              <a:rPr lang="en-US" sz="1600" dirty="0" smtClean="0"/>
            </a:br>
            <a:endParaRPr lang="en-US" sz="1600" dirty="0"/>
          </a:p>
        </p:txBody>
      </p:sp>
    </p:spTree>
    <p:extLst>
      <p:ext uri="{BB962C8B-B14F-4D97-AF65-F5344CB8AC3E}">
        <p14:creationId xmlns:p14="http://schemas.microsoft.com/office/powerpoint/2010/main" val="60996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Examples of referencing systems. </a:t>
            </a:r>
            <a:endParaRPr lang="en-US" sz="3600" dirty="0"/>
          </a:p>
        </p:txBody>
      </p:sp>
      <p:sp>
        <p:nvSpPr>
          <p:cNvPr id="3" name="Content Placeholder 2"/>
          <p:cNvSpPr>
            <a:spLocks noGrp="1"/>
          </p:cNvSpPr>
          <p:nvPr>
            <p:ph idx="1"/>
          </p:nvPr>
        </p:nvSpPr>
        <p:spPr>
          <a:xfrm>
            <a:off x="822959" y="1845734"/>
            <a:ext cx="7543801" cy="4477948"/>
          </a:xfrm>
        </p:spPr>
        <p:txBody>
          <a:bodyPr>
            <a:noAutofit/>
          </a:bodyPr>
          <a:lstStyle/>
          <a:p>
            <a:pPr>
              <a:buFont typeface="Arial" panose="020B0604020202020204" pitchFamily="34" charset="0"/>
              <a:buChar char="•"/>
            </a:pPr>
            <a:r>
              <a:rPr lang="en-US" sz="1600" dirty="0" smtClean="0"/>
              <a:t>Hundreds </a:t>
            </a:r>
            <a:r>
              <a:rPr lang="en-US" sz="1600" dirty="0"/>
              <a:t>of different referencing </a:t>
            </a:r>
            <a:r>
              <a:rPr lang="en-US" sz="1600" dirty="0" smtClean="0"/>
              <a:t>styles.</a:t>
            </a:r>
          </a:p>
          <a:p>
            <a:pPr>
              <a:buFont typeface="Arial" panose="020B0604020202020204" pitchFamily="34" charset="0"/>
              <a:buChar char="•"/>
            </a:pPr>
            <a:r>
              <a:rPr lang="en-US" sz="1600" dirty="0" smtClean="0"/>
              <a:t>Different </a:t>
            </a:r>
            <a:r>
              <a:rPr lang="en-US" sz="1600" dirty="0"/>
              <a:t>academic </a:t>
            </a:r>
            <a:r>
              <a:rPr lang="en-US" sz="1600" dirty="0" smtClean="0"/>
              <a:t>disciplines and different journals </a:t>
            </a:r>
            <a:r>
              <a:rPr lang="en-US" sz="1600" dirty="0"/>
              <a:t>have differing </a:t>
            </a:r>
            <a:r>
              <a:rPr lang="en-US" sz="1600" dirty="0" smtClean="0"/>
              <a:t>priorities and requirements</a:t>
            </a:r>
          </a:p>
          <a:p>
            <a:r>
              <a:rPr lang="en-US" sz="1600" b="1" u="sng" dirty="0"/>
              <a:t>A few of the common referencing styles, and their origins, are explained below:</a:t>
            </a:r>
          </a:p>
          <a:p>
            <a:pPr marL="457200" indent="-457200">
              <a:buFont typeface="+mj-lt"/>
              <a:buAutoNum type="arabicPeriod" startAt="5"/>
            </a:pPr>
            <a:r>
              <a:rPr lang="en-US" sz="1600" b="1" dirty="0" smtClean="0"/>
              <a:t>Harvard</a:t>
            </a:r>
            <a:r>
              <a:rPr lang="en-US" sz="1600" dirty="0" smtClean="0"/>
              <a:t> came originally from "The Bluebook: A Uniform System of Citation" published by the Harvard Law Review Association. The Harvard style and its many variations are used in law, natural sciences, social and </a:t>
            </a:r>
            <a:r>
              <a:rPr lang="en-US" sz="1600" dirty="0" err="1" smtClean="0"/>
              <a:t>behavioural</a:t>
            </a:r>
            <a:r>
              <a:rPr lang="en-US" sz="1600" dirty="0" smtClean="0"/>
              <a:t> sciences, and medicine.</a:t>
            </a:r>
            <a:endParaRPr lang="en-US" sz="1600" dirty="0"/>
          </a:p>
        </p:txBody>
      </p:sp>
    </p:spTree>
    <p:extLst>
      <p:ext uri="{BB962C8B-B14F-4D97-AF65-F5344CB8AC3E}">
        <p14:creationId xmlns:p14="http://schemas.microsoft.com/office/powerpoint/2010/main" val="29538201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1396</TotalTime>
  <Words>518</Words>
  <Application>Microsoft Office PowerPoint</Application>
  <PresentationFormat>On-screen Show (4:3)</PresentationFormat>
  <Paragraphs>76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SCIENTIFIC COMMUNICATION  Data Bases and Referencing Systems.   </vt:lpstr>
      <vt:lpstr>What are data bases?</vt:lpstr>
      <vt:lpstr>What are data bases?</vt:lpstr>
      <vt:lpstr>What are Scholarly Journals?</vt:lpstr>
      <vt:lpstr>What are Scholarly Journals?</vt:lpstr>
      <vt:lpstr>How to organize your references. </vt:lpstr>
      <vt:lpstr>Examples of referencing systems. </vt:lpstr>
      <vt:lpstr>Examples of referencing systems. </vt:lpstr>
      <vt:lpstr>Examples of referencing systems. </vt:lpstr>
      <vt:lpstr>When to use the referencing system?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Alsaleh</dc:creator>
  <cp:lastModifiedBy>Asma Alsaleh</cp:lastModifiedBy>
  <cp:revision>24</cp:revision>
  <dcterms:created xsi:type="dcterms:W3CDTF">2015-09-06T10:20:42Z</dcterms:created>
  <dcterms:modified xsi:type="dcterms:W3CDTF">2015-09-14T07:56:32Z</dcterms:modified>
</cp:coreProperties>
</file>