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2" r:id="rId6"/>
    <p:sldId id="264" r:id="rId7"/>
    <p:sldId id="265" r:id="rId8"/>
    <p:sldId id="258" r:id="rId9"/>
    <p:sldId id="266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E9E4-2646-4798-BF8D-7794D3512199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C6F1-2DE9-4C5E-B4C4-18C14B8DE22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E9E4-2646-4798-BF8D-7794D3512199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C6F1-2DE9-4C5E-B4C4-18C14B8DE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3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E9E4-2646-4798-BF8D-7794D3512199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C6F1-2DE9-4C5E-B4C4-18C14B8DE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5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E9E4-2646-4798-BF8D-7794D3512199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C6F1-2DE9-4C5E-B4C4-18C14B8DE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66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E9E4-2646-4798-BF8D-7794D3512199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C6F1-2DE9-4C5E-B4C4-18C14B8DE22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80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E9E4-2646-4798-BF8D-7794D3512199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C6F1-2DE9-4C5E-B4C4-18C14B8DE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3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E9E4-2646-4798-BF8D-7794D3512199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C6F1-2DE9-4C5E-B4C4-18C14B8DE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4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E9E4-2646-4798-BF8D-7794D3512199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C6F1-2DE9-4C5E-B4C4-18C14B8DE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5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E9E4-2646-4798-BF8D-7794D3512199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C6F1-2DE9-4C5E-B4C4-18C14B8DE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0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298E9E4-2646-4798-BF8D-7794D3512199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89C6F1-2DE9-4C5E-B4C4-18C14B8DE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8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E9E4-2646-4798-BF8D-7794D3512199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C6F1-2DE9-4C5E-B4C4-18C14B8DE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5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298E9E4-2646-4798-BF8D-7794D3512199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C89C6F1-2DE9-4C5E-B4C4-18C14B8DE22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12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smalsaleh@KSU.EDU.SA" TargetMode="External"/><Relationship Id="rId2" Type="http://schemas.openxmlformats.org/officeDocument/2006/relationships/hyperlink" Target="http://fac.ksu.edu.sa/asmalsaleh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state.edu/ag/agedcm4h/academic/aged5980a/5980/mini.htm" TargetMode="External"/><Relationship Id="rId2" Type="http://schemas.openxmlformats.org/officeDocument/2006/relationships/hyperlink" Target="http://www.webguru.neu.edu/undergraduate-research/research-funding/research-proposal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brary.illinois.edu/learn/research/proposal.html" TargetMode="External"/><Relationship Id="rId5" Type="http://schemas.openxmlformats.org/officeDocument/2006/relationships/hyperlink" Target="http://www2.hawaii.edu/~matt/proposal.html" TargetMode="External"/><Relationship Id="rId4" Type="http://schemas.openxmlformats.org/officeDocument/2006/relationships/hyperlink" Target="https://www.cayuga-cc.edu/pdf/academics/writingassistance/rsrch_proposal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asmalsaleh@KSU.EDU.S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/>
              <a:t>SCIENTIFIC COMMUNICATION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u="sng" dirty="0" smtClean="0"/>
              <a:t>Preparing a Research Proposal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ctr" rtl="1"/>
            <a:r>
              <a:rPr lang="ar-SA" dirty="0"/>
              <a:t>الدكتورة أسماء الصالح </a:t>
            </a:r>
            <a:endParaRPr lang="en-US" dirty="0"/>
          </a:p>
          <a:p>
            <a:pPr algn="ctr" rtl="1"/>
            <a:r>
              <a:rPr lang="ar-SA" dirty="0"/>
              <a:t>رقم المكتب </a:t>
            </a:r>
            <a:r>
              <a:rPr lang="en-US" dirty="0"/>
              <a:t>5T201</a:t>
            </a:r>
          </a:p>
          <a:p>
            <a:pPr algn="ctr" rtl="1"/>
            <a:r>
              <a:rPr lang="ar-SA" dirty="0"/>
              <a:t>الموقع: </a:t>
            </a:r>
            <a:r>
              <a:rPr lang="en-US" u="sng" dirty="0">
                <a:hlinkClick r:id="rId2"/>
              </a:rPr>
              <a:t>http://fac.ksu.edu.sa/asmalsaleh</a:t>
            </a:r>
            <a:endParaRPr lang="en-US" dirty="0"/>
          </a:p>
          <a:p>
            <a:pPr algn="ctr" rtl="1"/>
            <a:r>
              <a:rPr lang="ar-SA" dirty="0"/>
              <a:t>إيميل </a:t>
            </a:r>
            <a:r>
              <a:rPr lang="en-US" u="sng" dirty="0">
                <a:hlinkClick r:id="rId3"/>
              </a:rPr>
              <a:t>asmalsaleh@KSU.EDU.SA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5038" y="760164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490MIC		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298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www.webguru.neu.edu/undergraduate-research/research-funding/research-proposals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www.okstate.edu/ag/agedcm4h/academic/aged5980a/5980/mini.htm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www.cayuga-cc.edu/pdf/academics/writingassistance/rsrch_proposal.pdf</a:t>
            </a:r>
            <a:endParaRPr lang="en-US" dirty="0" smtClean="0"/>
          </a:p>
          <a:p>
            <a:r>
              <a:rPr lang="en-US" dirty="0">
                <a:hlinkClick r:id="rId5"/>
              </a:rPr>
              <a:t>http://www2.hawaii.edu/~</a:t>
            </a:r>
            <a:r>
              <a:rPr lang="en-US" dirty="0" smtClean="0">
                <a:hlinkClick r:id="rId5"/>
              </a:rPr>
              <a:t>matt/proposal.html</a:t>
            </a:r>
            <a:endParaRPr lang="en-US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www.library.illinois.edu/learn/research/proposal.html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90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research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proposal is a request for support of sponsored research, instruction, or extension </a:t>
            </a:r>
            <a:r>
              <a:rPr lang="en-US" dirty="0" smtClean="0"/>
              <a:t>projects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 PROPOSAL IS NOT A MINI-RESEARCH PAPER.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proposal is to sell your idea. So you need to convince your funding agency that: 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Your research question is important and worthy of study. 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The technical approach is likely to generate of yield results.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The investigators and their research team are the right group to carry out this work and accomplish the research goals. </a:t>
            </a:r>
            <a:endParaRPr lang="en-US" dirty="0" smtClean="0"/>
          </a:p>
          <a:p>
            <a:pPr marL="457200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54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does the proposal answer?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3"/>
            <a:ext cx="7828672" cy="443783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</a:t>
            </a:r>
            <a:r>
              <a:rPr lang="en-US" sz="2400" dirty="0" smtClean="0"/>
              <a:t>t should answer the following questions </a:t>
            </a:r>
            <a:r>
              <a:rPr lang="en-US" sz="2400" b="1" u="sng" dirty="0" smtClean="0">
                <a:solidFill>
                  <a:srgbClr val="FF0000"/>
                </a:solidFill>
              </a:rPr>
              <a:t>QUICKLY AND EASILY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 It should explain:</a:t>
            </a:r>
          </a:p>
          <a:p>
            <a:pPr lvl="1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100" dirty="0" smtClean="0"/>
              <a:t>Your intention (</a:t>
            </a:r>
            <a:r>
              <a:rPr lang="en-US" sz="2100" dirty="0" err="1" smtClean="0"/>
              <a:t>i.e</a:t>
            </a:r>
            <a:r>
              <a:rPr lang="en-US" sz="2100" dirty="0" smtClean="0"/>
              <a:t> what </a:t>
            </a:r>
            <a:r>
              <a:rPr lang="en-US" sz="2100" dirty="0"/>
              <a:t>do you want to </a:t>
            </a:r>
            <a:r>
              <a:rPr lang="en-US" sz="2100" dirty="0" smtClean="0"/>
              <a:t>do)</a:t>
            </a:r>
          </a:p>
          <a:p>
            <a:pPr lvl="1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100" dirty="0" smtClean="0"/>
              <a:t>The expenses </a:t>
            </a:r>
          </a:p>
          <a:p>
            <a:pPr lvl="1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100" dirty="0" smtClean="0"/>
              <a:t>Duration of time. </a:t>
            </a:r>
            <a:endParaRPr lang="en-US" sz="2100" dirty="0"/>
          </a:p>
          <a:p>
            <a:pPr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 How </a:t>
            </a:r>
            <a:r>
              <a:rPr lang="en-US" sz="2400" dirty="0"/>
              <a:t>does </a:t>
            </a:r>
            <a:r>
              <a:rPr lang="en-US" sz="2400" dirty="0" smtClean="0"/>
              <a:t>this </a:t>
            </a:r>
            <a:r>
              <a:rPr lang="en-US" sz="2400" dirty="0"/>
              <a:t>project relate to </a:t>
            </a:r>
            <a:r>
              <a:rPr lang="en-US" sz="2400" dirty="0" smtClean="0"/>
              <a:t>your </a:t>
            </a:r>
            <a:r>
              <a:rPr lang="en-US" sz="2400" dirty="0"/>
              <a:t>sponsor's interests?</a:t>
            </a:r>
          </a:p>
          <a:p>
            <a:pPr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 The difference that your research will make to </a:t>
            </a:r>
            <a:r>
              <a:rPr lang="en-US" sz="2400" dirty="0"/>
              <a:t>your university, your students, your discipline, the state, the nation, or any other concerned parties?</a:t>
            </a:r>
          </a:p>
          <a:p>
            <a:pPr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 the previous studies and achievements in the same field. </a:t>
            </a:r>
            <a:endParaRPr lang="en-US" sz="2400" dirty="0"/>
          </a:p>
          <a:p>
            <a:pPr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 Detailed plan (task per time)</a:t>
            </a:r>
            <a:endParaRPr lang="en-US" sz="2400" dirty="0"/>
          </a:p>
          <a:p>
            <a:pPr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 The method in which you will evaluate your results?</a:t>
            </a:r>
            <a:endParaRPr lang="en-US" sz="2400" dirty="0"/>
          </a:p>
          <a:p>
            <a:pPr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 Your previous work in this field and why </a:t>
            </a:r>
            <a:r>
              <a:rPr lang="en-US" sz="2400" b="1" u="sng" dirty="0" smtClean="0"/>
              <a:t>YOU NOT OTHERS</a:t>
            </a:r>
            <a:r>
              <a:rPr lang="en-US" sz="2400" dirty="0" smtClean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51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670410" cy="455506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u="sng" dirty="0"/>
              <a:t>Solicited </a:t>
            </a:r>
            <a:r>
              <a:rPr lang="en-US" b="1" u="sng" dirty="0" smtClean="0"/>
              <a:t>proposals. </a:t>
            </a:r>
          </a:p>
          <a:p>
            <a:pPr marL="457200" indent="-457200">
              <a:buFont typeface="+mj-lt"/>
              <a:buAutoNum type="arabicPeriod"/>
            </a:pPr>
            <a:endParaRPr lang="en-US" b="1" u="sng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u="sng" dirty="0" smtClean="0"/>
              <a:t>Unsolicited proposals. </a:t>
            </a:r>
          </a:p>
          <a:p>
            <a:pPr marL="457200" indent="-457200">
              <a:buFont typeface="+mj-lt"/>
              <a:buAutoNum type="arabicPeriod"/>
            </a:pPr>
            <a:endParaRPr lang="en-US" b="1" u="sng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u="sng" dirty="0" smtClean="0"/>
              <a:t>Other types include: </a:t>
            </a:r>
          </a:p>
          <a:p>
            <a:pPr marL="749808" lvl="1" indent="-457200">
              <a:buFont typeface="+mj-lt"/>
              <a:buAutoNum type="alphaLcParenR"/>
            </a:pPr>
            <a:r>
              <a:rPr lang="en-US" b="1" u="sng" dirty="0" smtClean="0"/>
              <a:t>Pre-proposals </a:t>
            </a:r>
            <a:endParaRPr lang="en-US" b="1" u="sng" dirty="0" smtClean="0"/>
          </a:p>
          <a:p>
            <a:pPr marL="749808" lvl="1" indent="-457200">
              <a:buFont typeface="+mj-lt"/>
              <a:buAutoNum type="alphaLcParenR"/>
            </a:pPr>
            <a:endParaRPr lang="en-US" b="1" u="sng" dirty="0" smtClean="0"/>
          </a:p>
          <a:p>
            <a:pPr marL="749808" lvl="1" indent="-457200">
              <a:buFont typeface="+mj-lt"/>
              <a:buAutoNum type="alphaLcParenR"/>
            </a:pPr>
            <a:r>
              <a:rPr lang="en-US" b="1" u="sng" dirty="0"/>
              <a:t>Continuation or non-competing </a:t>
            </a:r>
            <a:r>
              <a:rPr lang="en-US" b="1" u="sng" dirty="0" smtClean="0"/>
              <a:t>proposals</a:t>
            </a:r>
          </a:p>
          <a:p>
            <a:pPr marL="749808" lvl="1" indent="-457200">
              <a:buFont typeface="+mj-lt"/>
              <a:buAutoNum type="alphaLcParenR"/>
            </a:pPr>
            <a:endParaRPr lang="en-US" b="1" u="sng" dirty="0" smtClean="0"/>
          </a:p>
          <a:p>
            <a:pPr marL="749808" lvl="1" indent="-457200">
              <a:buFont typeface="+mj-lt"/>
              <a:buAutoNum type="alphaLcParenR"/>
            </a:pPr>
            <a:r>
              <a:rPr lang="en-US" b="1" u="sng" dirty="0"/>
              <a:t>Renewal or competing </a:t>
            </a:r>
            <a:r>
              <a:rPr lang="en-US" b="1" u="sng" dirty="0" smtClean="0"/>
              <a:t>proposals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346929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758333" cy="450231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u="sng" dirty="0"/>
              <a:t>Solicited </a:t>
            </a:r>
            <a:r>
              <a:rPr lang="en-US" b="1" u="sng" dirty="0" smtClean="0"/>
              <a:t>proposals. </a:t>
            </a:r>
            <a:r>
              <a:rPr lang="en-US" dirty="0" smtClean="0"/>
              <a:t>Submitted in response to a specific solicitation issued by a sponsor. Typically called Request for Proposals (RFP) or Request for Quotations (RFQ). </a:t>
            </a:r>
            <a:endParaRPr lang="en-US" b="1" u="sng" dirty="0" smtClean="0"/>
          </a:p>
          <a:p>
            <a:pPr marL="457200" indent="-457200">
              <a:buFont typeface="+mj-lt"/>
              <a:buAutoNum type="arabicPeriod"/>
            </a:pPr>
            <a:endParaRPr lang="en-US" b="1" u="sng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u="sng" dirty="0" smtClean="0"/>
              <a:t>Unsolicited proposals. </a:t>
            </a:r>
            <a:r>
              <a:rPr lang="en-US" dirty="0" smtClean="0"/>
              <a:t>Submitted to a sponsor that has not issued a specific solicitation but they have interest in the subjects. </a:t>
            </a:r>
            <a:endParaRPr lang="en-US" b="1" u="sng" dirty="0" smtClean="0"/>
          </a:p>
          <a:p>
            <a:pPr marL="457200" indent="-457200">
              <a:buFont typeface="+mj-lt"/>
              <a:buAutoNum type="arabicPeriod"/>
            </a:pPr>
            <a:endParaRPr lang="en-US" b="1" u="sng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u="sng" dirty="0" smtClean="0"/>
              <a:t>Other types include: </a:t>
            </a:r>
          </a:p>
          <a:p>
            <a:pPr marL="749808" lvl="1" indent="-457200">
              <a:buFont typeface="+mj-lt"/>
              <a:buAutoNum type="alphaLcParenR"/>
            </a:pPr>
            <a:r>
              <a:rPr lang="en-US" b="1" u="sng" dirty="0" smtClean="0"/>
              <a:t>Pre-proposals </a:t>
            </a:r>
            <a:r>
              <a:rPr lang="en-US" dirty="0" smtClean="0"/>
              <a:t>issued by the sponsor to minimize the applicant number.</a:t>
            </a:r>
            <a:endParaRPr lang="en-US" b="1" u="sng" dirty="0" smtClean="0"/>
          </a:p>
          <a:p>
            <a:pPr marL="749808" lvl="1" indent="-457200">
              <a:buFont typeface="+mj-lt"/>
              <a:buAutoNum type="alphaLcParenR"/>
            </a:pPr>
            <a:endParaRPr lang="en-US" b="1" u="sng" dirty="0" smtClean="0"/>
          </a:p>
          <a:p>
            <a:pPr marL="749808" lvl="1" indent="-457200">
              <a:buFont typeface="+mj-lt"/>
              <a:buAutoNum type="alphaLcParenR"/>
            </a:pPr>
            <a:r>
              <a:rPr lang="en-US" b="1" u="sng" dirty="0"/>
              <a:t>Continuation or non-competing </a:t>
            </a:r>
            <a:r>
              <a:rPr lang="en-US" b="1" u="sng" dirty="0" smtClean="0"/>
              <a:t>proposals </a:t>
            </a:r>
            <a:r>
              <a:rPr lang="en-US" dirty="0" smtClean="0"/>
              <a:t>Confirm the original proposal and funding requirement of a multi-year project. </a:t>
            </a:r>
            <a:endParaRPr lang="en-US" b="1" u="sng" dirty="0" smtClean="0"/>
          </a:p>
          <a:p>
            <a:pPr marL="749808" lvl="1" indent="-457200">
              <a:buFont typeface="+mj-lt"/>
              <a:buAutoNum type="alphaLcParenR"/>
            </a:pPr>
            <a:endParaRPr lang="en-US" b="1" u="sng" dirty="0" smtClean="0"/>
          </a:p>
          <a:p>
            <a:pPr marL="749808" lvl="1" indent="-457200">
              <a:buFont typeface="+mj-lt"/>
              <a:buAutoNum type="alphaLcParenR"/>
            </a:pPr>
            <a:r>
              <a:rPr lang="en-US" b="1" u="sng" dirty="0"/>
              <a:t>Renewal or competing </a:t>
            </a:r>
            <a:r>
              <a:rPr lang="en-US" b="1" u="sng" dirty="0" smtClean="0"/>
              <a:t>proposals </a:t>
            </a:r>
            <a:r>
              <a:rPr lang="en-US" dirty="0" smtClean="0"/>
              <a:t>Requested for continued support for an existing project that is about to terminate 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084277" y="6488723"/>
            <a:ext cx="3059723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Illinois University Library, USA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46445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format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45733"/>
            <a:ext cx="7543800" cy="4519897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Title: </a:t>
            </a:r>
            <a:r>
              <a:rPr lang="en-US" dirty="0" smtClean="0"/>
              <a:t>Short, accurate and clear. No acronyms or technical jargon. </a:t>
            </a:r>
            <a:endParaRPr lang="en-US" b="1" u="sng" dirty="0" smtClean="0"/>
          </a:p>
          <a:p>
            <a:r>
              <a:rPr lang="en-US" b="1" u="sng" dirty="0" smtClean="0"/>
              <a:t>Abstract: </a:t>
            </a:r>
            <a:r>
              <a:rPr lang="en-US" dirty="0" smtClean="0"/>
              <a:t>(100-200 words) summery of the project, its objectives, significance, methods, identity of research team and the expected results. </a:t>
            </a:r>
            <a:endParaRPr lang="en-US" b="1" u="sng" dirty="0" smtClean="0"/>
          </a:p>
          <a:p>
            <a:r>
              <a:rPr lang="en-US" b="1" u="sng" dirty="0" smtClean="0"/>
              <a:t>Introduction </a:t>
            </a:r>
            <a:r>
              <a:rPr lang="en-US" dirty="0"/>
              <a:t>the research problem, its significance, and the technical approach</a:t>
            </a:r>
            <a:endParaRPr lang="en-US" b="1" u="sng" dirty="0" smtClean="0"/>
          </a:p>
          <a:p>
            <a:r>
              <a:rPr lang="en-US" b="1" u="sng" dirty="0" smtClean="0"/>
              <a:t>Background </a:t>
            </a:r>
            <a:r>
              <a:rPr lang="en-US" dirty="0"/>
              <a:t>This section should present a concise review of the primary literature relevant to your proposed research efforts. As such it should: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Cite the key literature sources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 up to date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Critically appraise the literature</a:t>
            </a:r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64947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format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45733"/>
            <a:ext cx="7543800" cy="4519897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Preliminary studies </a:t>
            </a:r>
            <a:r>
              <a:rPr lang="en-US" dirty="0" smtClean="0"/>
              <a:t>(If applied). Was there any past studies from your laboratory in this field? If not?</a:t>
            </a:r>
            <a:endParaRPr lang="en-US" b="1" u="sng" dirty="0" smtClean="0"/>
          </a:p>
          <a:p>
            <a:r>
              <a:rPr lang="en-US" b="1" u="sng" dirty="0" smtClean="0"/>
              <a:t>Research methodologies: </a:t>
            </a:r>
            <a:r>
              <a:rPr lang="en-US" dirty="0"/>
              <a:t>description of the specific </a:t>
            </a:r>
            <a:r>
              <a:rPr lang="en-US" dirty="0" smtClean="0"/>
              <a:t>experiments and </a:t>
            </a:r>
            <a:r>
              <a:rPr lang="en-US" dirty="0"/>
              <a:t>alternate plans in case of potential </a:t>
            </a:r>
            <a:r>
              <a:rPr lang="en-US" dirty="0" smtClean="0"/>
              <a:t>difficulties/challenges. Should include a timeline of work and experiments. </a:t>
            </a:r>
            <a:endParaRPr lang="en-US" b="1" u="sng" dirty="0" smtClean="0"/>
          </a:p>
          <a:p>
            <a:r>
              <a:rPr lang="en-US" b="1" u="sng" dirty="0" smtClean="0"/>
              <a:t>Requirements: </a:t>
            </a:r>
          </a:p>
          <a:p>
            <a:pPr lvl="1"/>
            <a:r>
              <a:rPr lang="en-US" b="1" u="sng" dirty="0" smtClean="0"/>
              <a:t>Budget: </a:t>
            </a:r>
            <a:r>
              <a:rPr lang="en-US" dirty="0" smtClean="0"/>
              <a:t>direct and indirect expenses. </a:t>
            </a:r>
            <a:endParaRPr lang="en-US" b="1" u="sng" dirty="0" smtClean="0"/>
          </a:p>
          <a:p>
            <a:pPr lvl="1"/>
            <a:r>
              <a:rPr lang="en-US" b="1" u="sng" dirty="0" smtClean="0"/>
              <a:t>Specific requirements: </a:t>
            </a:r>
            <a:r>
              <a:rPr lang="en-US" dirty="0" smtClean="0"/>
              <a:t>such as laboratory consumables, instruments, reagents and chemicals .. Etc. </a:t>
            </a:r>
          </a:p>
          <a:p>
            <a:r>
              <a:rPr lang="en-US" b="1" u="sng" dirty="0" smtClean="0"/>
              <a:t>List of references.</a:t>
            </a:r>
          </a:p>
          <a:p>
            <a:r>
              <a:rPr lang="en-US" b="1" u="sng" dirty="0" smtClean="0"/>
              <a:t>Curriculum </a:t>
            </a:r>
            <a:r>
              <a:rPr lang="en-US" b="1" u="sng" dirty="0"/>
              <a:t>Vitae for Principal </a:t>
            </a:r>
            <a:r>
              <a:rPr lang="en-US" b="1" u="sng" dirty="0" smtClean="0"/>
              <a:t>Investigators </a:t>
            </a:r>
            <a:r>
              <a:rPr lang="en-US" dirty="0" smtClean="0"/>
              <a:t>Include information about your research team and their expertise in the field. </a:t>
            </a:r>
            <a:endParaRPr lang="en-US" b="1" u="sng" dirty="0"/>
          </a:p>
          <a:p>
            <a:pPr marL="0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330833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Mini-proposal.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502312"/>
          </a:xfrm>
        </p:spPr>
        <p:txBody>
          <a:bodyPr>
            <a:normAutofit/>
          </a:bodyPr>
          <a:lstStyle/>
          <a:p>
            <a:endParaRPr lang="en-US" b="1" u="sng" dirty="0" smtClean="0"/>
          </a:p>
          <a:p>
            <a:r>
              <a:rPr lang="en-US" b="1" u="sng" dirty="0" smtClean="0"/>
              <a:t>IN </a:t>
            </a:r>
            <a:r>
              <a:rPr lang="en-US" b="1" u="sng" dirty="0"/>
              <a:t>OUR CASE:</a:t>
            </a:r>
            <a:r>
              <a:rPr lang="en-US" dirty="0"/>
              <a:t> The purpose is to give your instructor a basic idea of what will be discussed in your research paper. </a:t>
            </a:r>
            <a:endParaRPr lang="en-US" dirty="0" smtClean="0"/>
          </a:p>
          <a:p>
            <a:pPr lvl="1"/>
            <a:r>
              <a:rPr lang="en-US" b="1" dirty="0"/>
              <a:t>Title</a:t>
            </a:r>
            <a:r>
              <a:rPr lang="en-US" dirty="0"/>
              <a:t> - Clear, Concise</a:t>
            </a:r>
          </a:p>
          <a:p>
            <a:pPr lvl="1"/>
            <a:r>
              <a:rPr lang="en-US" b="1" dirty="0"/>
              <a:t>Introduction</a:t>
            </a:r>
            <a:r>
              <a:rPr lang="en-US" dirty="0"/>
              <a:t> - </a:t>
            </a:r>
            <a:r>
              <a:rPr lang="en-US" dirty="0" smtClean="0"/>
              <a:t>Include: Problem, </a:t>
            </a:r>
            <a:r>
              <a:rPr lang="en-US" dirty="0"/>
              <a:t>Need, Importance, Rationale, Situation </a:t>
            </a:r>
            <a:r>
              <a:rPr lang="en-US" dirty="0" smtClean="0"/>
              <a:t>and What </a:t>
            </a:r>
            <a:r>
              <a:rPr lang="en-US" dirty="0"/>
              <a:t>is this study going to do about the problem</a:t>
            </a:r>
            <a:r>
              <a:rPr lang="en-US" dirty="0" smtClean="0"/>
              <a:t>? research </a:t>
            </a:r>
            <a:r>
              <a:rPr lang="en-US" dirty="0"/>
              <a:t>questions or </a:t>
            </a:r>
            <a:r>
              <a:rPr lang="en-US" dirty="0" smtClean="0"/>
              <a:t>hypotheses. </a:t>
            </a:r>
            <a:endParaRPr lang="en-US" dirty="0"/>
          </a:p>
          <a:p>
            <a:pPr lvl="1"/>
            <a:r>
              <a:rPr lang="en-US" b="1" dirty="0"/>
              <a:t>Review Of Literature</a:t>
            </a:r>
            <a:r>
              <a:rPr lang="en-US" dirty="0"/>
              <a:t> - Which topical areas of the literature will be searched?</a:t>
            </a:r>
          </a:p>
          <a:p>
            <a:pPr lvl="1"/>
            <a:r>
              <a:rPr lang="en-US" b="1" dirty="0"/>
              <a:t>Methodology</a:t>
            </a:r>
            <a:r>
              <a:rPr lang="en-US" dirty="0"/>
              <a:t> - How will the study be conducted? (approximately a sentence each describing population and sampling, instrument development, data gathering method, data analysis, </a:t>
            </a:r>
            <a:r>
              <a:rPr lang="en-US" dirty="0" smtClean="0"/>
              <a:t>statistics design </a:t>
            </a:r>
            <a:r>
              <a:rPr lang="en-US" dirty="0"/>
              <a:t>of the </a:t>
            </a:r>
            <a:r>
              <a:rPr lang="en-US" dirty="0" smtClean="0"/>
              <a:t>study and </a:t>
            </a:r>
            <a:r>
              <a:rPr lang="en-US" b="1" dirty="0" smtClean="0"/>
              <a:t>TIMELINE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b="1" dirty="0"/>
              <a:t>List </a:t>
            </a:r>
            <a:r>
              <a:rPr lang="en-US" b="1" dirty="0" smtClean="0"/>
              <a:t>of </a:t>
            </a:r>
            <a:r>
              <a:rPr lang="en-US" b="1" dirty="0"/>
              <a:t>References</a:t>
            </a:r>
            <a:r>
              <a:rPr lang="en-US" dirty="0"/>
              <a:t> - Two or three primary </a:t>
            </a:r>
            <a:r>
              <a:rPr lang="en-US" dirty="0" smtClean="0"/>
              <a:t>references. </a:t>
            </a:r>
            <a:endParaRPr lang="en-US" dirty="0"/>
          </a:p>
          <a:p>
            <a:pPr lvl="1"/>
            <a:r>
              <a:rPr lang="en-US" b="1" dirty="0" smtClean="0"/>
              <a:t>Your team’s CV</a:t>
            </a:r>
          </a:p>
        </p:txBody>
      </p:sp>
    </p:spTree>
    <p:extLst>
      <p:ext uri="{BB962C8B-B14F-4D97-AF65-F5344CB8AC3E}">
        <p14:creationId xmlns:p14="http://schemas.microsoft.com/office/powerpoint/2010/main" val="2918579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IMPORTANT INFORMATION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Your deadline is 1/10/2015, 18/12/1436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Proposals to be sent to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asmalsaleh@KSU.EDU.SA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Email subject format (490MIC-Group name-Project name)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Send as word file. DO NOT PROTECT YOUR FILE WITH A PASSWORD.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Word file formatting: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English:</a:t>
            </a:r>
            <a:r>
              <a:rPr lang="en-US" dirty="0" smtClean="0">
                <a:solidFill>
                  <a:schemeClr val="tx1"/>
                </a:solidFill>
              </a:rPr>
              <a:t> maximum 2500 words (times new romans, font 12 </a:t>
            </a:r>
            <a:r>
              <a:rPr lang="en-US" dirty="0" err="1" smtClean="0">
                <a:solidFill>
                  <a:schemeClr val="tx1"/>
                </a:solidFill>
              </a:rPr>
              <a:t>pt</a:t>
            </a:r>
            <a:r>
              <a:rPr lang="en-US" dirty="0" smtClean="0">
                <a:solidFill>
                  <a:schemeClr val="tx1"/>
                </a:solidFill>
              </a:rPr>
              <a:t>, line spacing 1.5, margins </a:t>
            </a:r>
            <a:r>
              <a:rPr lang="en-US" b="1" dirty="0" smtClean="0">
                <a:solidFill>
                  <a:schemeClr val="tx1"/>
                </a:solidFill>
              </a:rPr>
              <a:t>2.5cm)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Arabic: </a:t>
            </a:r>
            <a:r>
              <a:rPr lang="en-US" dirty="0" smtClean="0">
                <a:solidFill>
                  <a:schemeClr val="tx1"/>
                </a:solidFill>
              </a:rPr>
              <a:t>maximum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3800 words (Arial, font 12 </a:t>
            </a:r>
            <a:r>
              <a:rPr lang="en-US" dirty="0" err="1" smtClean="0">
                <a:solidFill>
                  <a:schemeClr val="tx1"/>
                </a:solidFill>
              </a:rPr>
              <a:t>pt</a:t>
            </a:r>
            <a:r>
              <a:rPr lang="en-US" dirty="0" smtClean="0">
                <a:solidFill>
                  <a:schemeClr val="tx1"/>
                </a:solidFill>
              </a:rPr>
              <a:t>, line spacing 1.5, margins 2.5cm)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6826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122</TotalTime>
  <Words>552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Retrospect</vt:lpstr>
      <vt:lpstr>SCIENTIFIC COMMUNICATION  Preparing a Research Proposal  </vt:lpstr>
      <vt:lpstr>What is a research proposal</vt:lpstr>
      <vt:lpstr>What does the proposal answer? </vt:lpstr>
      <vt:lpstr>Types of proposals</vt:lpstr>
      <vt:lpstr>Types of proposals</vt:lpstr>
      <vt:lpstr>Proposal format </vt:lpstr>
      <vt:lpstr>Proposal format </vt:lpstr>
      <vt:lpstr>Mini-proposal. </vt:lpstr>
      <vt:lpstr>IMPORTANT INFORMATION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Asma Alsaleh</dc:creator>
  <cp:lastModifiedBy>Asma Alsaleh</cp:lastModifiedBy>
  <cp:revision>16</cp:revision>
  <dcterms:created xsi:type="dcterms:W3CDTF">2015-09-06T10:20:42Z</dcterms:created>
  <dcterms:modified xsi:type="dcterms:W3CDTF">2015-09-07T07:31:05Z</dcterms:modified>
</cp:coreProperties>
</file>