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198864-41C2-4AE8-AACD-FCBA4F5EE259}" type="datetimeFigureOut">
              <a:rPr lang="en-US" smtClean="0"/>
              <a:t>27/4/2023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F91BEFE-C0E5-4A1D-A753-DE7E62295B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198864-41C2-4AE8-AACD-FCBA4F5EE259}" type="datetimeFigureOut">
              <a:rPr lang="en-US" smtClean="0"/>
              <a:t>27/4/2023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198864-41C2-4AE8-AACD-FCBA4F5EE259}" type="datetimeFigureOut">
              <a:rPr lang="en-US" smtClean="0"/>
              <a:t>27/4/2023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198864-41C2-4AE8-AACD-FCBA4F5EE259}" type="datetimeFigureOut">
              <a:rPr lang="en-US" smtClean="0"/>
              <a:t>27/4/2023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198864-41C2-4AE8-AACD-FCBA4F5EE259}" type="datetimeFigureOut">
              <a:rPr lang="en-US" smtClean="0"/>
              <a:t>27/4/2023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1BEFE-C0E5-4A1D-A753-DE7E62295B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198864-41C2-4AE8-AACD-FCBA4F5EE259}" type="datetimeFigureOut">
              <a:rPr lang="en-US" smtClean="0"/>
              <a:t>27/4/2023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198864-41C2-4AE8-AACD-FCBA4F5EE259}" type="datetimeFigureOut">
              <a:rPr lang="en-US" smtClean="0"/>
              <a:t>27/4/2023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198864-41C2-4AE8-AACD-FCBA4F5EE259}" type="datetimeFigureOut">
              <a:rPr lang="en-US" smtClean="0"/>
              <a:t>27/4/2023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98864-41C2-4AE8-AACD-FCBA4F5EE259}" type="datetimeFigureOut">
              <a:rPr lang="en-US" smtClean="0"/>
              <a:t>27/4/2023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198864-41C2-4AE8-AACD-FCBA4F5EE259}" type="datetimeFigureOut">
              <a:rPr lang="en-US" smtClean="0"/>
              <a:t>27/4/2023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1BEFE-C0E5-4A1D-A753-DE7E62295B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198864-41C2-4AE8-AACD-FCBA4F5EE259}" type="datetimeFigureOut">
              <a:rPr lang="en-US" smtClean="0"/>
              <a:t>27/4/2023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F91BEFE-C0E5-4A1D-A753-DE7E62295B3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198864-41C2-4AE8-AACD-FCBA4F5EE259}" type="datetimeFigureOut">
              <a:rPr lang="en-US" smtClean="0"/>
              <a:t>27/4/2023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91BEFE-C0E5-4A1D-A753-DE7E62295B3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411162"/>
          </a:xfrm>
        </p:spPr>
        <p:txBody>
          <a:bodyPr>
            <a:noAutofit/>
          </a:bodyPr>
          <a:lstStyle/>
          <a:p>
            <a:pPr algn="ctr"/>
            <a:r>
              <a:rPr lang="en-US" sz="2800" b="1" dirty="0" smtClean="0">
                <a:solidFill>
                  <a:srgbClr val="FF0000"/>
                </a:solidFill>
                <a:latin typeface="Times New Roman" panose="02020603050405020304" pitchFamily="18" charset="0"/>
                <a:cs typeface="Times New Roman" panose="02020603050405020304" pitchFamily="18" charset="0"/>
              </a:rPr>
              <a:t>Fins in the fish</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248400"/>
          </a:xfrm>
        </p:spPr>
        <p:txBody>
          <a:bodyPr>
            <a:noAutofit/>
          </a:bodyPr>
          <a:lstStyle/>
          <a:p>
            <a:pPr marL="0" indent="0">
              <a:buNone/>
            </a:pPr>
            <a:r>
              <a:rPr lang="en-US" sz="1800" b="1" dirty="0" smtClean="0">
                <a:solidFill>
                  <a:srgbClr val="7030A0"/>
                </a:solidFill>
                <a:latin typeface="Times New Roman" panose="02020603050405020304" pitchFamily="18" charset="0"/>
                <a:cs typeface="Times New Roman" panose="02020603050405020304" pitchFamily="18" charset="0"/>
              </a:rPr>
              <a:t>► Fins are one of the most important characteristics and features of fish, and they are of two types</a:t>
            </a:r>
          </a:p>
          <a:p>
            <a:pPr marL="0" indent="0">
              <a:buNone/>
            </a:pPr>
            <a:r>
              <a:rPr lang="en-US" sz="1800" b="1" dirty="0" smtClean="0">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Paired fins, including the pectoral fin</a:t>
            </a:r>
          </a:p>
          <a:p>
            <a:pPr marL="0" indent="0">
              <a:buNone/>
            </a:pPr>
            <a:r>
              <a:rPr lang="en-US" sz="1800" b="1" dirty="0" smtClean="0">
                <a:latin typeface="Times New Roman" panose="02020603050405020304" pitchFamily="18" charset="0"/>
                <a:cs typeface="Times New Roman" panose="02020603050405020304" pitchFamily="18" charset="0"/>
              </a:rPr>
              <a:t>      It connects to the pectoral girdle and the pelvic fin and to the pelvic girdle</a:t>
            </a:r>
          </a:p>
          <a:p>
            <a:pPr marL="0" indent="0">
              <a:buNone/>
            </a:pPr>
            <a:r>
              <a:rPr lang="en-US" sz="1800" b="1" dirty="0" smtClean="0">
                <a:latin typeface="Times New Roman" panose="02020603050405020304" pitchFamily="18" charset="0"/>
                <a:cs typeface="Times New Roman" panose="02020603050405020304" pitchFamily="18" charset="0"/>
              </a:rPr>
              <a:t>           pelvic girdle (cartilaginous and bony fish)</a:t>
            </a:r>
          </a:p>
          <a:p>
            <a:pPr marL="0" indent="0">
              <a:buNone/>
            </a:pPr>
            <a:r>
              <a:rPr lang="en-US" sz="1800" b="1" dirty="0" smtClean="0">
                <a:latin typeface="Times New Roman" panose="02020603050405020304" pitchFamily="18" charset="0"/>
                <a:cs typeface="Times New Roman" panose="02020603050405020304" pitchFamily="18" charset="0"/>
              </a:rPr>
              <a:t>   ► Unpaired fins include the dorsal fin, the caudal fin and the anal fin (jawless -  </a:t>
            </a:r>
          </a:p>
          <a:p>
            <a:pPr marL="0" indent="0">
              <a:buNone/>
            </a:pP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cartilaginous and bony fishes)</a:t>
            </a:r>
          </a:p>
          <a:p>
            <a:pPr>
              <a:buFont typeface="Wingdings" panose="05000000000000000000" pitchFamily="2" charset="2"/>
              <a:buChar char="v"/>
            </a:pPr>
            <a:r>
              <a:rPr lang="en-US" sz="1800" b="1" dirty="0" smtClean="0">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Functions of fins in fish</a:t>
            </a:r>
          </a:p>
          <a:p>
            <a:pPr marL="0" indent="0">
              <a:buNone/>
            </a:pPr>
            <a:r>
              <a:rPr lang="en-US" sz="1800" b="1" dirty="0" smtClean="0">
                <a:latin typeface="Times New Roman" panose="02020603050405020304" pitchFamily="18" charset="0"/>
                <a:cs typeface="Times New Roman" panose="02020603050405020304" pitchFamily="18" charset="0"/>
              </a:rPr>
              <a:t>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1- The flippers are used for locomotion (swimming, stopping or changing direction).</a:t>
            </a:r>
          </a:p>
          <a:p>
            <a:pPr marL="0" indent="0">
              <a:buNone/>
            </a:pP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2- Maintaining balance during movement and rest.</a:t>
            </a:r>
          </a:p>
          <a:p>
            <a:pPr marL="0" indent="0">
              <a:buNone/>
            </a:pP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3- Some fish undergo some modifications to their pectoral fins, and they use them to </a:t>
            </a:r>
          </a:p>
          <a:p>
            <a:pPr marL="0" indent="0">
              <a:buNone/>
            </a:pPr>
            <a:r>
              <a:rPr lang="en-US" sz="1800" b="1" dirty="0">
                <a:solidFill>
                  <a:schemeClr val="accent6">
                    <a:lumMod val="75000"/>
                  </a:schemeClr>
                </a:solidFill>
                <a:latin typeface="Times New Roman" panose="02020603050405020304" pitchFamily="18" charset="0"/>
                <a:cs typeface="Times New Roman" panose="02020603050405020304" pitchFamily="18" charset="0"/>
              </a:rPr>
              <a:t>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jump or fly over a surface water for a short distance, as in the family </a:t>
            </a:r>
            <a:r>
              <a:rPr lang="en-US" sz="1800" b="1" dirty="0" err="1" smtClean="0">
                <a:solidFill>
                  <a:schemeClr val="accent6">
                    <a:lumMod val="75000"/>
                  </a:schemeClr>
                </a:solidFill>
                <a:latin typeface="Times New Roman" panose="02020603050405020304" pitchFamily="18" charset="0"/>
                <a:cs typeface="Times New Roman" panose="02020603050405020304" pitchFamily="18" charset="0"/>
              </a:rPr>
              <a:t>Exocoetidae</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a:t>
            </a:r>
          </a:p>
          <a:p>
            <a:pPr marL="0" indent="0">
              <a:buNone/>
            </a:pPr>
            <a:r>
              <a:rPr lang="en-US" sz="1800" b="1" dirty="0">
                <a:solidFill>
                  <a:schemeClr val="accent6">
                    <a:lumMod val="75000"/>
                  </a:schemeClr>
                </a:solidFill>
                <a:latin typeface="Times New Roman" panose="02020603050405020304" pitchFamily="18" charset="0"/>
                <a:cs typeface="Times New Roman" panose="02020603050405020304" pitchFamily="18" charset="0"/>
              </a:rPr>
              <a:t>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where these fish can</a:t>
            </a:r>
          </a:p>
          <a:p>
            <a:pPr marL="0" indent="0">
              <a:buNone/>
            </a:pPr>
            <a:r>
              <a:rPr lang="en-US" sz="1800" b="1" dirty="0" smtClean="0">
                <a:latin typeface="Times New Roman" panose="02020603050405020304" pitchFamily="18" charset="0"/>
                <a:cs typeface="Times New Roman" panose="02020603050405020304" pitchFamily="18" charset="0"/>
              </a:rPr>
              <a:t>       The family can stay in the air for up to 20 seconds, during which they can glide over     </a:t>
            </a:r>
          </a:p>
          <a:p>
            <a:pPr marL="0" indent="0">
              <a:buNone/>
            </a:pP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the surface of the water for a distance of 150 m or more.</a:t>
            </a:r>
          </a:p>
          <a:p>
            <a:pPr marL="0" indent="0">
              <a:buNone/>
            </a:pPr>
            <a:r>
              <a:rPr lang="en-US" sz="1800" b="1" dirty="0" smtClean="0">
                <a:latin typeface="Times New Roman" panose="02020603050405020304" pitchFamily="18" charset="0"/>
                <a:cs typeface="Times New Roman" panose="02020603050405020304" pitchFamily="18" charset="0"/>
              </a:rPr>
              <a:t>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4- The pelvic fins in males of some cartilaginous fish, such as sharks, mutate into </a:t>
            </a:r>
          </a:p>
          <a:p>
            <a:pPr marL="0" indent="0">
              <a:buNone/>
            </a:pPr>
            <a:r>
              <a:rPr lang="en-US" sz="1800" b="1" dirty="0">
                <a:solidFill>
                  <a:schemeClr val="accent6">
                    <a:lumMod val="75000"/>
                  </a:schemeClr>
                </a:solidFill>
                <a:latin typeface="Times New Roman" panose="02020603050405020304" pitchFamily="18" charset="0"/>
                <a:cs typeface="Times New Roman" panose="02020603050405020304" pitchFamily="18" charset="0"/>
              </a:rPr>
              <a:t>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1800" b="1" dirty="0" err="1" smtClean="0">
                <a:solidFill>
                  <a:schemeClr val="accent6">
                    <a:lumMod val="75000"/>
                  </a:schemeClr>
                </a:solidFill>
                <a:latin typeface="Times New Roman" panose="02020603050405020304" pitchFamily="18" charset="0"/>
                <a:cs typeface="Times New Roman" panose="02020603050405020304" pitchFamily="18" charset="0"/>
              </a:rPr>
              <a:t>masktan</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a:t>
            </a:r>
          </a:p>
          <a:p>
            <a:pPr marL="0" indent="0">
              <a:buNone/>
            </a:pP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Claspers help in the internal pollination of fish</a:t>
            </a:r>
            <a:endParaRPr lang="en-US"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4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457200"/>
          </a:xfrm>
        </p:spPr>
        <p:txBody>
          <a:bodyPr>
            <a:normAutofit fontScale="90000"/>
          </a:bodyPr>
          <a:lstStyle/>
          <a:p>
            <a:pPr algn="ctr"/>
            <a:r>
              <a:rPr lang="en-US" dirty="0" smtClean="0">
                <a:solidFill>
                  <a:srgbClr val="FF0000"/>
                </a:solidFill>
              </a:rPr>
              <a:t>Cont. Fins and eyes of fish</a:t>
            </a:r>
            <a:endParaRPr lang="en-US" dirty="0">
              <a:solidFill>
                <a:srgbClr val="FF0000"/>
              </a:solidFill>
            </a:endParaRPr>
          </a:p>
        </p:txBody>
      </p:sp>
      <p:sp>
        <p:nvSpPr>
          <p:cNvPr id="3" name="Content Placeholder 2"/>
          <p:cNvSpPr>
            <a:spLocks noGrp="1"/>
          </p:cNvSpPr>
          <p:nvPr>
            <p:ph idx="1"/>
          </p:nvPr>
        </p:nvSpPr>
        <p:spPr>
          <a:xfrm>
            <a:off x="0" y="533400"/>
            <a:ext cx="9067800" cy="6324600"/>
          </a:xfrm>
        </p:spPr>
        <p:txBody>
          <a:bodyPr>
            <a:noAutofit/>
          </a:bodyPr>
          <a:lstStyle/>
          <a:p>
            <a:pPr marL="0" indent="0">
              <a:buNone/>
            </a:pP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5 </a:t>
            </a:r>
            <a:r>
              <a:rPr lang="en-US" sz="1800" b="1" dirty="0">
                <a:solidFill>
                  <a:schemeClr val="accent6">
                    <a:lumMod val="75000"/>
                  </a:schemeClr>
                </a:solidFill>
                <a:latin typeface="Times New Roman" panose="02020603050405020304" pitchFamily="18" charset="0"/>
                <a:cs typeface="Times New Roman" panose="02020603050405020304" pitchFamily="18" charset="0"/>
              </a:rPr>
              <a:t>- The anterior ray props of the anal fin in males of the family </a:t>
            </a:r>
            <a:r>
              <a:rPr lang="en-US" sz="1800" b="1" dirty="0" err="1">
                <a:solidFill>
                  <a:schemeClr val="accent6">
                    <a:lumMod val="75000"/>
                  </a:schemeClr>
                </a:solidFill>
                <a:latin typeface="Times New Roman" panose="02020603050405020304" pitchFamily="18" charset="0"/>
                <a:cs typeface="Times New Roman" panose="02020603050405020304" pitchFamily="18" charset="0"/>
              </a:rPr>
              <a:t>Poeciliidae</a:t>
            </a:r>
            <a:r>
              <a:rPr lang="en-US" sz="1800" b="1" dirty="0">
                <a:solidFill>
                  <a:schemeClr val="accent6">
                    <a:lumMod val="75000"/>
                  </a:schemeClr>
                </a:solidFill>
                <a:latin typeface="Times New Roman" panose="02020603050405020304" pitchFamily="18" charset="0"/>
                <a:cs typeface="Times New Roman" panose="02020603050405020304" pitchFamily="18" charset="0"/>
              </a:rPr>
              <a:t> are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a:t>
            </a:r>
          </a:p>
          <a:p>
            <a:pPr marL="0" indent="0">
              <a:buNone/>
            </a:pPr>
            <a:r>
              <a:rPr lang="en-US" sz="1800" b="1" dirty="0">
                <a:solidFill>
                  <a:schemeClr val="accent6">
                    <a:lumMod val="75000"/>
                  </a:schemeClr>
                </a:solidFill>
                <a:latin typeface="Times New Roman" panose="02020603050405020304" pitchFamily="18" charset="0"/>
                <a:cs typeface="Times New Roman" panose="02020603050405020304" pitchFamily="18" charset="0"/>
              </a:rPr>
              <a:t>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modified </a:t>
            </a:r>
            <a:r>
              <a:rPr lang="en-US" sz="1800" b="1" dirty="0">
                <a:solidFill>
                  <a:schemeClr val="accent6">
                    <a:lumMod val="75000"/>
                  </a:schemeClr>
                </a:solidFill>
                <a:latin typeface="Times New Roman" panose="02020603050405020304" pitchFamily="18" charset="0"/>
                <a:cs typeface="Times New Roman" panose="02020603050405020304" pitchFamily="18" charset="0"/>
              </a:rPr>
              <a:t>into a </a:t>
            </a:r>
            <a:r>
              <a:rPr lang="en-US" sz="1800" b="1" dirty="0" err="1">
                <a:solidFill>
                  <a:schemeClr val="accent6">
                    <a:lumMod val="75000"/>
                  </a:schemeClr>
                </a:solidFill>
                <a:latin typeface="Times New Roman" panose="02020603050405020304" pitchFamily="18" charset="0"/>
                <a:cs typeface="Times New Roman" panose="02020603050405020304" pitchFamily="18" charset="0"/>
              </a:rPr>
              <a:t>gonopodium</a:t>
            </a:r>
            <a:r>
              <a:rPr lang="en-US" sz="1800" b="1" dirty="0">
                <a:solidFill>
                  <a:schemeClr val="accent6">
                    <a:lumMod val="75000"/>
                  </a:schemeClr>
                </a:solidFill>
                <a:latin typeface="Times New Roman" panose="02020603050405020304" pitchFamily="18" charset="0"/>
                <a:cs typeface="Times New Roman" panose="02020603050405020304" pitchFamily="18" charset="0"/>
              </a:rPr>
              <a:t> that helps in the internal fertilization of the </a:t>
            </a:r>
            <a:endParaRPr lang="en-US" sz="18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r>
              <a:rPr lang="en-US" sz="1800" b="1" dirty="0">
                <a:solidFill>
                  <a:schemeClr val="accent6">
                    <a:lumMod val="75000"/>
                  </a:schemeClr>
                </a:solidFill>
                <a:latin typeface="Times New Roman" panose="02020603050405020304" pitchFamily="18" charset="0"/>
                <a:cs typeface="Times New Roman" panose="02020603050405020304" pitchFamily="18" charset="0"/>
              </a:rPr>
              <a:t> </a:t>
            </a:r>
            <a:r>
              <a:rPr lang="en-US" sz="1800" b="1" dirty="0" smtClean="0">
                <a:solidFill>
                  <a:schemeClr val="accent6">
                    <a:lumMod val="75000"/>
                  </a:schemeClr>
                </a:solidFill>
                <a:latin typeface="Times New Roman" panose="02020603050405020304" pitchFamily="18" charset="0"/>
                <a:cs typeface="Times New Roman" panose="02020603050405020304" pitchFamily="18" charset="0"/>
              </a:rPr>
              <a:t>    female</a:t>
            </a:r>
            <a:r>
              <a:rPr lang="en-US" sz="1800" b="1" dirty="0">
                <a:solidFill>
                  <a:schemeClr val="accent6">
                    <a:lumMod val="75000"/>
                  </a:schemeClr>
                </a:solidFill>
                <a:latin typeface="Times New Roman" panose="02020603050405020304" pitchFamily="18" charset="0"/>
                <a:cs typeface="Times New Roman" panose="02020603050405020304" pitchFamily="18" charset="0"/>
              </a:rPr>
              <a:t>.</a:t>
            </a:r>
          </a:p>
          <a:p>
            <a:pPr marL="0" indent="0">
              <a:buNone/>
            </a:pPr>
            <a:r>
              <a:rPr lang="en-US" sz="1800" b="1" dirty="0">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a:t>
            </a:r>
            <a:r>
              <a:rPr lang="en-US" sz="1800" b="1" dirty="0">
                <a:solidFill>
                  <a:srgbClr val="FF0000"/>
                </a:solidFill>
                <a:latin typeface="Times New Roman" panose="02020603050405020304" pitchFamily="18" charset="0"/>
                <a:cs typeface="Times New Roman" panose="02020603050405020304" pitchFamily="18" charset="0"/>
              </a:rPr>
              <a:t>The structure in fish may be:</a:t>
            </a:r>
          </a:p>
          <a:p>
            <a:pPr marL="0" indent="0">
              <a:buNone/>
            </a:pPr>
            <a:r>
              <a:rPr lang="en-US" sz="1800" b="1" dirty="0">
                <a:latin typeface="Times New Roman" panose="02020603050405020304" pitchFamily="18" charset="0"/>
                <a:cs typeface="Times New Roman" panose="02020603050405020304" pitchFamily="18" charset="0"/>
              </a:rPr>
              <a:t>     </a:t>
            </a:r>
            <a:r>
              <a:rPr lang="en-US" sz="1800" b="1" dirty="0">
                <a:solidFill>
                  <a:schemeClr val="accent4">
                    <a:lumMod val="50000"/>
                  </a:schemeClr>
                </a:solidFill>
                <a:latin typeface="Times New Roman" panose="02020603050405020304" pitchFamily="18" charset="0"/>
                <a:cs typeface="Times New Roman" panose="02020603050405020304" pitchFamily="18" charset="0"/>
              </a:rPr>
              <a:t>1- cartilaginous skeleton with some calcareous deposits (cartilaginous fish)</a:t>
            </a:r>
          </a:p>
          <a:p>
            <a:pPr marL="0" indent="0">
              <a:buNone/>
            </a:pPr>
            <a:r>
              <a:rPr lang="en-US" sz="1800" b="1" dirty="0">
                <a:solidFill>
                  <a:schemeClr val="accent4">
                    <a:lumMod val="50000"/>
                  </a:schemeClr>
                </a:solidFill>
                <a:latin typeface="Times New Roman" panose="02020603050405020304" pitchFamily="18" charset="0"/>
                <a:cs typeface="Times New Roman" panose="02020603050405020304" pitchFamily="18" charset="0"/>
              </a:rPr>
              <a:t>     2- Bony skeleton (most bony fish)</a:t>
            </a:r>
          </a:p>
          <a:p>
            <a:pPr marL="0" indent="0">
              <a:buNone/>
            </a:pPr>
            <a:r>
              <a:rPr lang="en-US" sz="1800" b="1" dirty="0">
                <a:solidFill>
                  <a:schemeClr val="accent4">
                    <a:lumMod val="50000"/>
                  </a:schemeClr>
                </a:solidFill>
                <a:latin typeface="Times New Roman" panose="02020603050405020304" pitchFamily="18" charset="0"/>
                <a:cs typeface="Times New Roman" panose="02020603050405020304" pitchFamily="18" charset="0"/>
              </a:rPr>
              <a:t>     3- Bony &amp; cartilaginous skeleton (bone cartilaginous fish)</a:t>
            </a:r>
          </a:p>
          <a:p>
            <a:pPr marL="0" indent="0">
              <a:buNone/>
            </a:pPr>
            <a:r>
              <a:rPr lang="en-US" sz="1800" b="1" dirty="0">
                <a:solidFill>
                  <a:schemeClr val="accent4">
                    <a:lumMod val="50000"/>
                  </a:schemeClr>
                </a:solidFill>
                <a:latin typeface="Times New Roman" panose="02020603050405020304" pitchFamily="18" charset="0"/>
                <a:cs typeface="Times New Roman" panose="02020603050405020304" pitchFamily="18" charset="0"/>
              </a:rPr>
              <a:t>         Where fish retain a lot of cartilage in their skulls, as in sturgeon fish</a:t>
            </a:r>
          </a:p>
          <a:p>
            <a:pPr marL="0" indent="0">
              <a:buNone/>
            </a:pPr>
            <a:r>
              <a:rPr lang="en-US" sz="1800" b="1" dirty="0">
                <a:solidFill>
                  <a:schemeClr val="accent4">
                    <a:lumMod val="50000"/>
                  </a:schemeClr>
                </a:solidFill>
                <a:latin typeface="Times New Roman" panose="02020603050405020304" pitchFamily="18" charset="0"/>
                <a:cs typeface="Times New Roman" panose="02020603050405020304" pitchFamily="18" charset="0"/>
              </a:rPr>
              <a:t>         And Bowfin </a:t>
            </a:r>
            <a:r>
              <a:rPr lang="en-US" sz="1800" b="1" dirty="0" err="1">
                <a:solidFill>
                  <a:schemeClr val="accent4">
                    <a:lumMod val="50000"/>
                  </a:schemeClr>
                </a:solidFill>
                <a:latin typeface="Times New Roman" panose="02020603050405020304" pitchFamily="18" charset="0"/>
                <a:cs typeface="Times New Roman" panose="02020603050405020304" pitchFamily="18" charset="0"/>
              </a:rPr>
              <a:t>Bowfin</a:t>
            </a:r>
            <a:r>
              <a:rPr lang="en-US" sz="1800" b="1" dirty="0">
                <a:solidFill>
                  <a:schemeClr val="accent4">
                    <a:lumMod val="50000"/>
                  </a:schemeClr>
                </a:solidFill>
                <a:latin typeface="Times New Roman" panose="02020603050405020304" pitchFamily="18" charset="0"/>
                <a:cs typeface="Times New Roman" panose="02020603050405020304" pitchFamily="18" charset="0"/>
              </a:rPr>
              <a:t> and salmon fish Salmons</a:t>
            </a:r>
          </a:p>
          <a:p>
            <a:pPr marL="0" indent="0">
              <a:buNone/>
            </a:pPr>
            <a:r>
              <a:rPr lang="en-US" sz="1800" b="1" dirty="0" smtClean="0">
                <a:solidFill>
                  <a:srgbClr val="FF0000"/>
                </a:solidFill>
                <a:latin typeface="Times New Roman" panose="02020603050405020304" pitchFamily="18" charset="0"/>
                <a:cs typeface="Times New Roman" panose="02020603050405020304" pitchFamily="18" charset="0"/>
              </a:rPr>
              <a:t>  </a:t>
            </a:r>
            <a:r>
              <a:rPr lang="en-US" sz="1800" b="1" dirty="0">
                <a:solidFill>
                  <a:srgbClr val="FF0000"/>
                </a:solidFill>
                <a:latin typeface="Times New Roman" panose="02020603050405020304" pitchFamily="18" charset="0"/>
                <a:cs typeface="Times New Roman" panose="02020603050405020304" pitchFamily="18" charset="0"/>
              </a:rPr>
              <a:t>► The sense of sight in most fish is characterized by sharpness, except for a </a:t>
            </a:r>
            <a:r>
              <a:rPr lang="en-US" sz="1800" b="1" dirty="0" smtClean="0">
                <a:solidFill>
                  <a:srgbClr val="FF0000"/>
                </a:solidFill>
                <a:latin typeface="Times New Roman" panose="02020603050405020304" pitchFamily="18" charset="0"/>
                <a:cs typeface="Times New Roman" panose="02020603050405020304" pitchFamily="18" charset="0"/>
              </a:rPr>
              <a:t>few </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species </a:t>
            </a:r>
            <a:r>
              <a:rPr lang="en-US" sz="1800" b="1" dirty="0">
                <a:solidFill>
                  <a:srgbClr val="FF0000"/>
                </a:solidFill>
                <a:latin typeface="Times New Roman" panose="02020603050405020304" pitchFamily="18" charset="0"/>
                <a:cs typeface="Times New Roman" panose="02020603050405020304" pitchFamily="18" charset="0"/>
              </a:rPr>
              <a:t>(dark deep water fish from the seas and oceans), and these </a:t>
            </a:r>
            <a:r>
              <a:rPr lang="en-US" sz="1800" b="1" dirty="0" smtClean="0">
                <a:solidFill>
                  <a:srgbClr val="FF0000"/>
                </a:solidFill>
                <a:latin typeface="Times New Roman" panose="02020603050405020304" pitchFamily="18" charset="0"/>
                <a:cs typeface="Times New Roman" panose="02020603050405020304" pitchFamily="18" charset="0"/>
              </a:rPr>
              <a:t>fish replace </a:t>
            </a:r>
            <a:r>
              <a:rPr lang="en-US" sz="1800" b="1" dirty="0">
                <a:solidFill>
                  <a:srgbClr val="FF0000"/>
                </a:solidFill>
                <a:latin typeface="Times New Roman" panose="02020603050405020304" pitchFamily="18" charset="0"/>
                <a:cs typeface="Times New Roman" panose="02020603050405020304" pitchFamily="18" charset="0"/>
              </a:rPr>
              <a:t>that by </a:t>
            </a:r>
            <a:r>
              <a:rPr lang="en-US" sz="1800" b="1"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producing </a:t>
            </a:r>
            <a:r>
              <a:rPr lang="en-US" sz="1800" b="1" dirty="0">
                <a:solidFill>
                  <a:srgbClr val="FF0000"/>
                </a:solidFill>
                <a:latin typeface="Times New Roman" panose="02020603050405020304" pitchFamily="18" charset="0"/>
                <a:cs typeface="Times New Roman" panose="02020603050405020304" pitchFamily="18" charset="0"/>
              </a:rPr>
              <a:t>light in what is known as the </a:t>
            </a:r>
            <a:r>
              <a:rPr lang="en-US" sz="1800" b="1" dirty="0" smtClean="0">
                <a:solidFill>
                  <a:srgbClr val="FF0000"/>
                </a:solidFill>
                <a:latin typeface="Times New Roman" panose="02020603050405020304" pitchFamily="18" charset="0"/>
                <a:cs typeface="Times New Roman" panose="02020603050405020304" pitchFamily="18" charset="0"/>
              </a:rPr>
              <a:t>bioluminescence process</a:t>
            </a:r>
            <a:r>
              <a:rPr lang="en-US" sz="1800" b="1" dirty="0">
                <a:solidFill>
                  <a:srgbClr val="FF0000"/>
                </a:solidFill>
                <a:latin typeface="Times New Roman" panose="02020603050405020304" pitchFamily="18" charset="0"/>
                <a:cs typeface="Times New Roman" panose="02020603050405020304" pitchFamily="18" charset="0"/>
              </a:rPr>
              <a:t>.</a:t>
            </a:r>
          </a:p>
          <a:p>
            <a:pPr marL="0" indent="0">
              <a:buNone/>
            </a:pPr>
            <a:r>
              <a:rPr lang="en-US" sz="1800" b="1" dirty="0" smtClean="0">
                <a:solidFill>
                  <a:srgbClr val="FF0000"/>
                </a:solidFill>
                <a:latin typeface="Times New Roman" panose="02020603050405020304" pitchFamily="18" charset="0"/>
                <a:cs typeface="Times New Roman" panose="02020603050405020304" pitchFamily="18" charset="0"/>
              </a:rPr>
              <a:t>► </a:t>
            </a:r>
            <a:r>
              <a:rPr lang="en-US" sz="1800" b="1" dirty="0">
                <a:solidFill>
                  <a:srgbClr val="FF0000"/>
                </a:solidFill>
                <a:latin typeface="Times New Roman" panose="02020603050405020304" pitchFamily="18" charset="0"/>
                <a:cs typeface="Times New Roman" panose="02020603050405020304" pitchFamily="18" charset="0"/>
              </a:rPr>
              <a:t>The size, shape and locations of the eyes differ in different </a:t>
            </a:r>
            <a:r>
              <a:rPr lang="en-US" sz="1800" b="1" dirty="0" smtClean="0">
                <a:solidFill>
                  <a:srgbClr val="FF0000"/>
                </a:solidFill>
                <a:latin typeface="Times New Roman" panose="02020603050405020304" pitchFamily="18" charset="0"/>
                <a:cs typeface="Times New Roman" panose="02020603050405020304" pitchFamily="18" charset="0"/>
              </a:rPr>
              <a:t>species</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 The eyes of fish differ from the rest of the eyes of vertebrates because their anterior lens </a:t>
            </a:r>
            <a:r>
              <a:rPr lang="en-US" sz="1800" b="1"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is </a:t>
            </a:r>
            <a:r>
              <a:rPr lang="en-US" sz="1800" b="1" dirty="0">
                <a:solidFill>
                  <a:srgbClr val="FF0000"/>
                </a:solidFill>
                <a:latin typeface="Times New Roman" panose="02020603050405020304" pitchFamily="18" charset="0"/>
                <a:cs typeface="Times New Roman" panose="02020603050405020304" pitchFamily="18" charset="0"/>
              </a:rPr>
              <a:t>spherical rather than</a:t>
            </a:r>
          </a:p>
          <a:p>
            <a:pPr marL="0" indent="0">
              <a:buNone/>
            </a:pPr>
            <a:r>
              <a:rPr lang="en-US" sz="1800" b="1" dirty="0">
                <a:latin typeface="Times New Roman" panose="02020603050405020304" pitchFamily="18" charset="0"/>
                <a:cs typeface="Times New Roman" panose="02020603050405020304" pitchFamily="18" charset="0"/>
              </a:rPr>
              <a:t>      They are flattened and it is believed that the fish are able to distinguish colors.</a:t>
            </a:r>
          </a:p>
          <a:p>
            <a:pPr marL="0" indent="0">
              <a:buNone/>
            </a:pPr>
            <a:r>
              <a:rPr lang="en-US" sz="1800" b="1" dirty="0" smtClean="0">
                <a:solidFill>
                  <a:srgbClr val="FF0000"/>
                </a:solidFill>
                <a:latin typeface="Times New Roman" panose="02020603050405020304" pitchFamily="18" charset="0"/>
                <a:cs typeface="Times New Roman" panose="02020603050405020304" pitchFamily="18" charset="0"/>
              </a:rPr>
              <a:t>► </a:t>
            </a:r>
            <a:r>
              <a:rPr lang="en-US" sz="1800" b="1" dirty="0">
                <a:solidFill>
                  <a:srgbClr val="FF0000"/>
                </a:solidFill>
                <a:latin typeface="Times New Roman" panose="02020603050405020304" pitchFamily="18" charset="0"/>
                <a:cs typeface="Times New Roman" panose="02020603050405020304" pitchFamily="18" charset="0"/>
              </a:rPr>
              <a:t>The sense of smell in fish is accomplished through one middle nostril or two openings on </a:t>
            </a:r>
            <a:r>
              <a:rPr lang="en-US" sz="1800" b="1"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both </a:t>
            </a:r>
            <a:r>
              <a:rPr lang="en-US" sz="1800" b="1" dirty="0">
                <a:solidFill>
                  <a:srgbClr val="FF0000"/>
                </a:solidFill>
                <a:latin typeface="Times New Roman" panose="02020603050405020304" pitchFamily="18" charset="0"/>
                <a:cs typeface="Times New Roman" panose="02020603050405020304" pitchFamily="18" charset="0"/>
              </a:rPr>
              <a:t>sides of the snout. These two openings lead to two closed sacs that are not </a:t>
            </a:r>
            <a:r>
              <a:rPr lang="en-US" sz="1800" b="1"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smtClean="0">
                <a:solidFill>
                  <a:srgbClr val="FF0000"/>
                </a:solidFill>
                <a:latin typeface="Times New Roman" panose="02020603050405020304" pitchFamily="18" charset="0"/>
                <a:cs typeface="Times New Roman" panose="02020603050405020304" pitchFamily="18" charset="0"/>
              </a:rPr>
              <a:t>       connected </a:t>
            </a:r>
            <a:r>
              <a:rPr lang="en-US" sz="1800" b="1" dirty="0">
                <a:solidFill>
                  <a:srgbClr val="FF0000"/>
                </a:solidFill>
                <a:latin typeface="Times New Roman" panose="02020603050405020304" pitchFamily="18" charset="0"/>
                <a:cs typeface="Times New Roman" panose="02020603050405020304" pitchFamily="18" charset="0"/>
              </a:rPr>
              <a:t>to the mouth, representing the organ of smell.</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07684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381000"/>
          </a:xfrm>
        </p:spPr>
        <p:txBody>
          <a:bodyPr>
            <a:normAutofit fontScale="90000"/>
          </a:bodyPr>
          <a:lstStyle/>
          <a:p>
            <a:pPr algn="ctr"/>
            <a:r>
              <a:rPr lang="en-US" sz="2800" b="1" dirty="0" smtClean="0">
                <a:solidFill>
                  <a:srgbClr val="FF0000"/>
                </a:solidFill>
                <a:latin typeface="Times New Roman" panose="02020603050405020304" pitchFamily="18" charset="0"/>
                <a:cs typeface="Times New Roman" panose="02020603050405020304" pitchFamily="18" charset="0"/>
              </a:rPr>
              <a:t>Eyes</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067800" cy="6400800"/>
          </a:xfrm>
        </p:spPr>
        <p:txBody>
          <a:bodyPr>
            <a:noAutofit/>
          </a:bodyPr>
          <a:lstStyle/>
          <a:p>
            <a:pPr marL="0" indent="0">
              <a:buNone/>
            </a:pPr>
            <a:r>
              <a:rPr lang="en-US" sz="1800" b="1" dirty="0">
                <a:latin typeface="Times New Roman" panose="02020603050405020304" pitchFamily="18" charset="0"/>
                <a:cs typeface="Times New Roman" panose="02020603050405020304" pitchFamily="18" charset="0"/>
              </a:rPr>
              <a:t>► Despite the presence of nasal openings, smell has nothing to do with breathing and is not linked to the respiratory system like other vertebrates.</a:t>
            </a:r>
          </a:p>
          <a:p>
            <a:pPr marL="0" indent="0">
              <a:buNone/>
            </a:pPr>
            <a:r>
              <a:rPr lang="en-US" sz="1800" b="1" dirty="0">
                <a:latin typeface="Times New Roman" panose="02020603050405020304" pitchFamily="18" charset="0"/>
                <a:cs typeface="Times New Roman" panose="02020603050405020304" pitchFamily="18" charset="0"/>
              </a:rPr>
              <a:t>  ► It may perform a respiratory function in a few fish, including lungfish (when the environment is dry).</a:t>
            </a:r>
          </a:p>
          <a:p>
            <a:pPr marL="0" indent="0">
              <a:buNone/>
            </a:pPr>
            <a:r>
              <a:rPr lang="en-US" sz="1800" b="1" dirty="0">
                <a:latin typeface="Times New Roman" panose="02020603050405020304" pitchFamily="18" charset="0"/>
                <a:cs typeface="Times New Roman" panose="02020603050405020304" pitchFamily="18" charset="0"/>
              </a:rPr>
              <a:t>  ► The importance of smell lies in locating food, especially for many species that feed in a dark environment or search for food at the bottom or through aquatic plants.</a:t>
            </a:r>
          </a:p>
          <a:p>
            <a:pPr marL="0" indent="0">
              <a:buNone/>
            </a:pPr>
            <a:r>
              <a:rPr lang="en-US" sz="1800" b="1" dirty="0">
                <a:latin typeface="Times New Roman" panose="02020603050405020304" pitchFamily="18" charset="0"/>
                <a:cs typeface="Times New Roman" panose="02020603050405020304" pitchFamily="18" charset="0"/>
              </a:rPr>
              <a:t>  ► Smell is also important in reproductive behavior, such as sex discrimination and returning to the egg-laying sites</a:t>
            </a:r>
          </a:p>
          <a:p>
            <a:pPr marL="0" indent="0">
              <a:buNone/>
            </a:pPr>
            <a:r>
              <a:rPr lang="en-US" sz="1800" b="1" dirty="0">
                <a:latin typeface="Times New Roman" panose="02020603050405020304" pitchFamily="18" charset="0"/>
                <a:cs typeface="Times New Roman" panose="02020603050405020304" pitchFamily="18" charset="0"/>
              </a:rPr>
              <a:t>  ► Smell also has a role in distinguishing enemies</a:t>
            </a:r>
          </a:p>
          <a:p>
            <a:pPr marL="0" indent="0">
              <a:buNone/>
            </a:pPr>
            <a:r>
              <a:rPr lang="en-US"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The auditory system is an inner ear where there is no external or middle ear</a:t>
            </a:r>
            <a:r>
              <a:rPr lang="en-US" sz="1800" b="1" dirty="0" smtClean="0">
                <a:latin typeface="Times New Roman" panose="02020603050405020304" pitchFamily="18" charset="0"/>
                <a:cs typeface="Times New Roman" panose="02020603050405020304" pitchFamily="18" charset="0"/>
              </a:rPr>
              <a:t>.</a:t>
            </a:r>
          </a:p>
          <a:p>
            <a:pPr marL="0" indent="0">
              <a:buNone/>
            </a:pPr>
            <a:r>
              <a:rPr lang="en-US" sz="1800" b="1" dirty="0">
                <a:latin typeface="Times New Roman" panose="02020603050405020304" pitchFamily="18" charset="0"/>
                <a:cs typeface="Times New Roman" panose="02020603050405020304" pitchFamily="18" charset="0"/>
              </a:rPr>
              <a:t>► Fish normally breathe with gills, either the so-called air-bladder or gas bladder.</a:t>
            </a:r>
          </a:p>
          <a:p>
            <a:pPr marL="0" indent="0">
              <a:buNone/>
            </a:pPr>
            <a:r>
              <a:rPr lang="en-US" sz="1800" b="1" dirty="0">
                <a:latin typeface="Times New Roman" panose="02020603050405020304" pitchFamily="18" charset="0"/>
                <a:cs typeface="Times New Roman" panose="02020603050405020304" pitchFamily="18" charset="0"/>
              </a:rPr>
              <a:t>      gas-bladder or swim-bladder, often found in bony fish</a:t>
            </a:r>
          </a:p>
          <a:p>
            <a:pPr marL="0" indent="0">
              <a:buNone/>
            </a:pPr>
            <a:r>
              <a:rPr lang="en-US" sz="1800" b="1" dirty="0">
                <a:latin typeface="Times New Roman" panose="02020603050405020304" pitchFamily="18" charset="0"/>
                <a:cs typeface="Times New Roman" panose="02020603050405020304" pitchFamily="18" charset="0"/>
              </a:rPr>
              <a:t>      It does not perform a respiratory function except in some species, such as lungfish, where the bladder mutates into a</a:t>
            </a:r>
          </a:p>
          <a:p>
            <a:pPr marL="0" indent="0">
              <a:buNone/>
            </a:pPr>
            <a:r>
              <a:rPr lang="en-US" sz="1800" b="1" dirty="0">
                <a:latin typeface="Times New Roman" panose="02020603050405020304" pitchFamily="18" charset="0"/>
                <a:cs typeface="Times New Roman" panose="02020603050405020304" pitchFamily="18" charset="0"/>
              </a:rPr>
              <a:t>      A respiratory organ similar in function to the lungs of aquatic and terrestrial vertebrates, as well as fish that live in</a:t>
            </a:r>
          </a:p>
          <a:p>
            <a:pPr marL="0" indent="0">
              <a:buNone/>
            </a:pPr>
            <a:r>
              <a:rPr lang="en-US" sz="1800" b="1" dirty="0">
                <a:latin typeface="Times New Roman" panose="02020603050405020304" pitchFamily="18" charset="0"/>
                <a:cs typeface="Times New Roman" panose="02020603050405020304" pitchFamily="18" charset="0"/>
              </a:rPr>
              <a:t>      Shallow or stagnant waters with little oxygen use their bladders to breathe</a:t>
            </a:r>
          </a:p>
          <a:p>
            <a:pPr marL="0" indent="0">
              <a:buNone/>
            </a:pPr>
            <a:r>
              <a:rPr lang="en-US"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The primary function of the bladder is that it is a hydrostatic buoyancy organ whose function is to maintain the water balance in the body.</a:t>
            </a:r>
          </a:p>
          <a:p>
            <a:pPr marL="0" indent="0">
              <a:buNone/>
            </a:pPr>
            <a:r>
              <a:rPr lang="en-US" sz="1800" b="1" dirty="0">
                <a:latin typeface="Times New Roman" panose="02020603050405020304" pitchFamily="18" charset="0"/>
                <a:cs typeface="Times New Roman" panose="02020603050405020304" pitchFamily="18" charset="0"/>
              </a:rPr>
              <a:t>      Different depths, and other functions may be added to the bladder, such as helping to produce sound in some fish</a:t>
            </a:r>
          </a:p>
          <a:p>
            <a:pPr marL="0" indent="0">
              <a:buNone/>
            </a:pPr>
            <a:r>
              <a:rPr lang="en-US" sz="1800" b="1" dirty="0">
                <a:latin typeface="Times New Roman" panose="02020603050405020304" pitchFamily="18" charset="0"/>
                <a:cs typeface="Times New Roman" panose="02020603050405020304" pitchFamily="18" charset="0"/>
              </a:rPr>
              <a:t> </a:t>
            </a:r>
          </a:p>
          <a:p>
            <a:pPr marL="0" indent="0">
              <a:buNone/>
            </a:pPr>
            <a:endParaRPr lang="en-US" sz="1800" dirty="0"/>
          </a:p>
        </p:txBody>
      </p:sp>
    </p:spTree>
    <p:extLst>
      <p:ext uri="{BB962C8B-B14F-4D97-AF65-F5344CB8AC3E}">
        <p14:creationId xmlns:p14="http://schemas.microsoft.com/office/powerpoint/2010/main" val="104370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657"/>
            <a:ext cx="8229600" cy="424543"/>
          </a:xfrm>
        </p:spPr>
        <p:txBody>
          <a:bodyPr>
            <a:normAutofit fontScale="90000"/>
          </a:bodyPr>
          <a:lstStyle/>
          <a:p>
            <a:pPr algn="ctr"/>
            <a:r>
              <a:rPr lang="en-US" sz="2800" b="1" dirty="0" smtClean="0">
                <a:solidFill>
                  <a:srgbClr val="FF0000"/>
                </a:solidFill>
                <a:latin typeface="Times New Roman" panose="02020603050405020304" pitchFamily="18" charset="0"/>
                <a:cs typeface="Times New Roman" panose="02020603050405020304" pitchFamily="18" charset="0"/>
              </a:rPr>
              <a:t>Breathe of fish</a:t>
            </a:r>
            <a:endParaRPr lang="en-US" sz="2800" dirty="0">
              <a:solidFill>
                <a:srgbClr val="FF0000"/>
              </a:solidFill>
            </a:endParaRPr>
          </a:p>
        </p:txBody>
      </p:sp>
      <p:sp>
        <p:nvSpPr>
          <p:cNvPr id="3" name="Content Placeholder 2"/>
          <p:cNvSpPr>
            <a:spLocks noGrp="1"/>
          </p:cNvSpPr>
          <p:nvPr>
            <p:ph idx="1"/>
          </p:nvPr>
        </p:nvSpPr>
        <p:spPr>
          <a:xfrm>
            <a:off x="76200" y="457200"/>
            <a:ext cx="8991600" cy="6248400"/>
          </a:xfrm>
        </p:spPr>
        <p:txBody>
          <a:bodyPr>
            <a:normAutofit lnSpcReduction="10000"/>
          </a:bodyPr>
          <a:lstStyle/>
          <a:p>
            <a:pPr marL="0" indent="0">
              <a:buNone/>
            </a:pPr>
            <a:r>
              <a:rPr lang="en-US" sz="1800" b="1" dirty="0">
                <a:latin typeface="Times New Roman" panose="02020603050405020304" pitchFamily="18" charset="0"/>
                <a:cs typeface="Times New Roman" panose="02020603050405020304" pitchFamily="18" charset="0"/>
              </a:rPr>
              <a:t> ► The sexes are mostly separate, and fertilization in most bony fishes is external, where the females lay eggs in the water, then the male sperm fertilizes them, and the eggs hatch from larvae that grow to reach the adult stage. Fertilization may be internal in cartilaginous fishes and some bony fishes.</a:t>
            </a:r>
          </a:p>
          <a:p>
            <a:pPr marL="0" indent="0">
              <a:buNone/>
            </a:pPr>
            <a:r>
              <a:rPr lang="en-US"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The fully formed digestive system is similar to what is found in the rest of the vertebrates in terms of the presence of the mouth, pharynx, stomach and intestines, in addition to the presence of glands such as the liver and </a:t>
            </a:r>
            <a:r>
              <a:rPr lang="en-US" sz="1800" b="1" dirty="0" smtClean="0">
                <a:latin typeface="Times New Roman" panose="02020603050405020304" pitchFamily="18" charset="0"/>
                <a:cs typeface="Times New Roman" panose="02020603050405020304" pitchFamily="18" charset="0"/>
              </a:rPr>
              <a:t>pancreas</a:t>
            </a:r>
          </a:p>
          <a:p>
            <a:pPr marL="0" indent="0">
              <a:buNone/>
            </a:pPr>
            <a:r>
              <a:rPr lang="en-US" sz="1800" b="1" dirty="0">
                <a:latin typeface="Times New Roman" panose="02020603050405020304" pitchFamily="18" charset="0"/>
                <a:cs typeface="Times New Roman" panose="02020603050405020304" pitchFamily="18" charset="0"/>
              </a:rPr>
              <a:t>► The mouth in fish varies in size and shape, as it may be very small, as in fish</a:t>
            </a:r>
          </a:p>
          <a:p>
            <a:pPr marL="0" indent="0">
              <a:buNone/>
            </a:pPr>
            <a:r>
              <a:rPr lang="en-US" sz="1800" b="1" dirty="0">
                <a:latin typeface="Times New Roman" panose="02020603050405020304" pitchFamily="18" charset="0"/>
                <a:cs typeface="Times New Roman" panose="02020603050405020304" pitchFamily="18" charset="0"/>
              </a:rPr>
              <a:t>     Pipefish or large so that its opening reaches about one meter, as in sharks</a:t>
            </a:r>
          </a:p>
          <a:p>
            <a:pPr marL="0" indent="0">
              <a:buNone/>
            </a:pPr>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  ► The location of the mouth differs from the head according to the type of feeding, so it is:</a:t>
            </a:r>
          </a:p>
          <a:p>
            <a:pPr marL="0" indent="0">
              <a:buNone/>
            </a:pPr>
            <a:r>
              <a:rPr lang="en-US" sz="1800" b="1" dirty="0">
                <a:latin typeface="Times New Roman" panose="02020603050405020304" pitchFamily="18" charset="0"/>
                <a:cs typeface="Times New Roman" panose="02020603050405020304" pitchFamily="18" charset="0"/>
              </a:rPr>
              <a:t>     1- The inferior mouth (i.e., on the ventral side) of the head, as in the dog fish.</a:t>
            </a:r>
          </a:p>
          <a:p>
            <a:pPr marL="0" indent="0">
              <a:buNone/>
            </a:pPr>
            <a:r>
              <a:rPr lang="en-US" sz="1800" b="1" dirty="0">
                <a:latin typeface="Times New Roman" panose="02020603050405020304" pitchFamily="18" charset="0"/>
                <a:cs typeface="Times New Roman" panose="02020603050405020304" pitchFamily="18" charset="0"/>
              </a:rPr>
              <a:t>       and sturgeon</a:t>
            </a:r>
          </a:p>
          <a:p>
            <a:pPr marL="0" indent="0">
              <a:buNone/>
            </a:pPr>
            <a:r>
              <a:rPr lang="en-US" sz="1800" b="1" dirty="0">
                <a:latin typeface="Times New Roman" panose="02020603050405020304" pitchFamily="18" charset="0"/>
                <a:cs typeface="Times New Roman" panose="02020603050405020304" pitchFamily="18" charset="0"/>
              </a:rPr>
              <a:t>     2- The </a:t>
            </a:r>
            <a:r>
              <a:rPr lang="en-US" sz="1800" b="1" dirty="0" err="1">
                <a:latin typeface="Times New Roman" panose="02020603050405020304" pitchFamily="18" charset="0"/>
                <a:cs typeface="Times New Roman" panose="02020603050405020304" pitchFamily="18" charset="0"/>
              </a:rPr>
              <a:t>subterminal</a:t>
            </a:r>
            <a:r>
              <a:rPr lang="en-US" sz="1800" b="1" dirty="0">
                <a:latin typeface="Times New Roman" panose="02020603050405020304" pitchFamily="18" charset="0"/>
                <a:cs typeface="Times New Roman" panose="02020603050405020304" pitchFamily="18" charset="0"/>
              </a:rPr>
              <a:t> (the upper jaw is slightly longer than the lower jaw) as in</a:t>
            </a:r>
          </a:p>
          <a:p>
            <a:pPr marL="0" indent="0">
              <a:buNone/>
            </a:pPr>
            <a:r>
              <a:rPr lang="en-US" sz="1800" b="1" dirty="0">
                <a:latin typeface="Times New Roman" panose="02020603050405020304" pitchFamily="18" charset="0"/>
                <a:cs typeface="Times New Roman" panose="02020603050405020304" pitchFamily="18" charset="0"/>
              </a:rPr>
              <a:t>        Dace fish</a:t>
            </a:r>
          </a:p>
          <a:p>
            <a:pPr marL="0" indent="0">
              <a:buNone/>
            </a:pPr>
            <a:r>
              <a:rPr lang="en-US" sz="1800" b="1" dirty="0">
                <a:latin typeface="Times New Roman" panose="02020603050405020304" pitchFamily="18" charset="0"/>
                <a:cs typeface="Times New Roman" panose="02020603050405020304" pitchFamily="18" charset="0"/>
              </a:rPr>
              <a:t>     3- The two ends of the terminal (the jaws are equal) as in carp and trout</a:t>
            </a:r>
          </a:p>
          <a:p>
            <a:pPr marL="0" indent="0">
              <a:buNone/>
            </a:pPr>
            <a:r>
              <a:rPr lang="en-US" sz="1800" b="1" dirty="0">
                <a:latin typeface="Times New Roman" panose="02020603050405020304" pitchFamily="18" charset="0"/>
                <a:cs typeface="Times New Roman" panose="02020603050405020304" pitchFamily="18" charset="0"/>
              </a:rPr>
              <a:t>         Trout</a:t>
            </a:r>
          </a:p>
          <a:p>
            <a:pPr marL="0" indent="0">
              <a:buNone/>
            </a:pPr>
            <a:r>
              <a:rPr lang="en-US" sz="1800" b="1" dirty="0">
                <a:latin typeface="Times New Roman" panose="02020603050405020304" pitchFamily="18" charset="0"/>
                <a:cs typeface="Times New Roman" panose="02020603050405020304" pitchFamily="18" charset="0"/>
              </a:rPr>
              <a:t>     4- superior, where the length of the lower jaw exceeds the upper jaw, as in some fish</a:t>
            </a:r>
          </a:p>
          <a:p>
            <a:pPr marL="0" indent="0">
              <a:buNone/>
            </a:pPr>
            <a:r>
              <a:rPr lang="en-US" sz="1800" b="1" dirty="0">
                <a:latin typeface="Times New Roman" panose="02020603050405020304" pitchFamily="18" charset="0"/>
                <a:cs typeface="Times New Roman" panose="02020603050405020304" pitchFamily="18" charset="0"/>
              </a:rPr>
              <a:t>        that feed near the surface, such as </a:t>
            </a:r>
            <a:r>
              <a:rPr lang="en-US" sz="1800" b="1" dirty="0" err="1">
                <a:latin typeface="Times New Roman" panose="02020603050405020304" pitchFamily="18" charset="0"/>
                <a:cs typeface="Times New Roman" panose="02020603050405020304" pitchFamily="18" charset="0"/>
              </a:rPr>
              <a:t>Gambusia</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affinis</a:t>
            </a:r>
            <a:r>
              <a:rPr lang="en-US" sz="1800" b="1" dirty="0">
                <a:latin typeface="Times New Roman" panose="02020603050405020304" pitchFamily="18" charset="0"/>
                <a:cs typeface="Times New Roman" panose="02020603050405020304" pitchFamily="18" charset="0"/>
              </a:rPr>
              <a:t> and Gar fish</a:t>
            </a:r>
          </a:p>
        </p:txBody>
      </p:sp>
    </p:spTree>
    <p:extLst>
      <p:ext uri="{BB962C8B-B14F-4D97-AF65-F5344CB8AC3E}">
        <p14:creationId xmlns:p14="http://schemas.microsoft.com/office/powerpoint/2010/main" val="346146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620713"/>
            <a:ext cx="8229600" cy="5703887"/>
          </a:xfrm>
        </p:spPr>
        <p:txBody>
          <a:bodyPr/>
          <a:lstStyle/>
          <a:p>
            <a:pPr>
              <a:buFont typeface="Wingdings 2" pitchFamily="18" charset="2"/>
              <a:buNone/>
            </a:pPr>
            <a:endParaRPr lang="ar-SA" altLang="en-US" sz="1600" smtClean="0">
              <a:ea typeface="Majalla UI"/>
            </a:endParaRPr>
          </a:p>
          <a:p>
            <a:pPr>
              <a:buFont typeface="Wingdings 2" pitchFamily="18" charset="2"/>
              <a:buNone/>
            </a:pPr>
            <a:endParaRPr lang="ar-SA" altLang="en-US" sz="1600" smtClean="0">
              <a:ea typeface="Majalla UI"/>
            </a:endParaRPr>
          </a:p>
          <a:p>
            <a:pPr>
              <a:buFont typeface="Wingdings 2" pitchFamily="18" charset="2"/>
              <a:buNone/>
            </a:pPr>
            <a:endParaRPr lang="ar-SA" altLang="en-US" sz="1600" smtClean="0">
              <a:ea typeface="Majalla UI"/>
            </a:endParaRPr>
          </a:p>
          <a:p>
            <a:pPr>
              <a:buFont typeface="Wingdings 2" pitchFamily="18" charset="2"/>
              <a:buNone/>
            </a:pPr>
            <a:endParaRPr lang="ar-SA" altLang="en-US" sz="1600" smtClean="0">
              <a:ea typeface="Majalla UI"/>
            </a:endParaRPr>
          </a:p>
          <a:p>
            <a:pPr>
              <a:buFont typeface="Wingdings 2" pitchFamily="18" charset="2"/>
              <a:buNone/>
            </a:pPr>
            <a:endParaRPr lang="ar-SA" altLang="en-US" sz="1600" smtClean="0">
              <a:ea typeface="Majalla UI"/>
            </a:endParaRPr>
          </a:p>
          <a:p>
            <a:pPr>
              <a:buFont typeface="Wingdings 2" pitchFamily="18" charset="2"/>
              <a:buNone/>
            </a:pPr>
            <a:endParaRPr lang="ar-SA" altLang="en-US" sz="1600" smtClean="0">
              <a:ea typeface="Majalla UI"/>
            </a:endParaRPr>
          </a:p>
          <a:p>
            <a:pP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rtl="1">
              <a:buFont typeface="Wingdings 2" pitchFamily="18" charset="2"/>
              <a:buNone/>
            </a:pPr>
            <a:r>
              <a:rPr lang="ar-SA" altLang="en-US" sz="1600" b="1" smtClean="0">
                <a:ea typeface="Majalla UI"/>
              </a:rPr>
              <a:t>             الأسـماك الأنبوبية </a:t>
            </a:r>
            <a:r>
              <a:rPr lang="en-US" altLang="en-US" sz="1600" smtClean="0"/>
              <a:t>Pipefish</a:t>
            </a:r>
            <a:r>
              <a:rPr lang="ar-SA" altLang="en-US" sz="1600" smtClean="0">
                <a:ea typeface="Majalla UI"/>
              </a:rPr>
              <a:t>                      </a:t>
            </a:r>
            <a:r>
              <a:rPr lang="ar-SA" altLang="en-US" sz="1600" b="1" smtClean="0">
                <a:ea typeface="Majalla UI"/>
              </a:rPr>
              <a:t>سمك القرش الأبيض العظيم  </a:t>
            </a:r>
            <a:r>
              <a:rPr lang="en-US" altLang="en-US" sz="1600" smtClean="0"/>
              <a:t>Great White Shark</a:t>
            </a:r>
            <a:r>
              <a:rPr lang="ar-SA" altLang="en-US" sz="1600" smtClean="0">
                <a:ea typeface="Majalla UI"/>
              </a:rPr>
              <a:t>   </a:t>
            </a:r>
            <a:r>
              <a:rPr lang="ar-SA" altLang="en-US" sz="1600" b="1" smtClean="0">
                <a:ea typeface="Majalla UI"/>
              </a:rPr>
              <a:t>  </a:t>
            </a: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a:buFont typeface="Wingdings 2" pitchFamily="18" charset="2"/>
              <a:buNone/>
            </a:pPr>
            <a:endParaRPr lang="ar-SA" altLang="en-US" sz="1600" smtClean="0">
              <a:ea typeface="Majalla UI"/>
            </a:endParaRPr>
          </a:p>
          <a:p>
            <a:pPr algn="r" rtl="1">
              <a:buFont typeface="Wingdings 2" pitchFamily="18" charset="2"/>
              <a:buNone/>
            </a:pPr>
            <a:r>
              <a:rPr lang="ar-SA" altLang="en-US" sz="1600" b="1" smtClean="0">
                <a:ea typeface="Majalla UI"/>
              </a:rPr>
              <a:t>               سـمك الحفش </a:t>
            </a:r>
            <a:r>
              <a:rPr lang="en-US" altLang="en-US" sz="1600" smtClean="0"/>
              <a:t>Sturgeon</a:t>
            </a:r>
            <a:r>
              <a:rPr lang="ar-SA" altLang="en-US" sz="1600" smtClean="0">
                <a:ea typeface="Majalla UI"/>
              </a:rPr>
              <a:t>                                       </a:t>
            </a:r>
            <a:r>
              <a:rPr lang="ar-SA" altLang="en-US" sz="1600" b="1" smtClean="0">
                <a:ea typeface="Majalla UI"/>
              </a:rPr>
              <a:t>سمك الجـار </a:t>
            </a:r>
            <a:r>
              <a:rPr lang="en-US" altLang="en-US" sz="1600" b="1" smtClean="0"/>
              <a:t>Gar fish</a:t>
            </a:r>
            <a:endParaRPr lang="en-US" altLang="en-US" sz="1600" smtClean="0"/>
          </a:p>
          <a:p>
            <a:pPr algn="r" rtl="1">
              <a:buFont typeface="Wingdings 2" pitchFamily="18" charset="2"/>
              <a:buNone/>
            </a:pPr>
            <a:endParaRPr lang="en-US" altLang="en-US" sz="1600" smtClean="0"/>
          </a:p>
          <a:p>
            <a:pPr algn="r">
              <a:buFont typeface="Wingdings 2" pitchFamily="18" charset="2"/>
              <a:buNone/>
            </a:pPr>
            <a:endParaRPr lang="en-US" altLang="en-US" sz="1600" smtClean="0"/>
          </a:p>
        </p:txBody>
      </p:sp>
      <p:pic>
        <p:nvPicPr>
          <p:cNvPr id="19459" name="Picture 3" descr="Dragonface Pipefi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981075"/>
            <a:ext cx="3529013"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descr="Jaws Great White Shark South 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981075"/>
            <a:ext cx="3587750" cy="1871663"/>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9461" name="Picture 5" descr="Sturgeo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3500438"/>
            <a:ext cx="3586162" cy="230505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9462" name="Picture 6" descr="Gar fis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3500438"/>
            <a:ext cx="3671887" cy="230505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943882"/>
      </p:ext>
    </p:extLst>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657"/>
            <a:ext cx="8229600" cy="424543"/>
          </a:xfrm>
        </p:spPr>
        <p:txBody>
          <a:bodyPr>
            <a:normAutofit fontScale="90000"/>
          </a:bodyPr>
          <a:lstStyle/>
          <a:p>
            <a:pPr algn="ctr"/>
            <a:r>
              <a:rPr lang="en-US" sz="2800" b="1" dirty="0">
                <a:solidFill>
                  <a:srgbClr val="FF0000"/>
                </a:solidFill>
                <a:latin typeface="Times New Roman" panose="02020603050405020304" pitchFamily="18" charset="0"/>
                <a:cs typeface="Times New Roman" panose="02020603050405020304" pitchFamily="18" charset="0"/>
              </a:rPr>
              <a:t>General classification of fish</a:t>
            </a:r>
          </a:p>
        </p:txBody>
      </p:sp>
      <p:sp>
        <p:nvSpPr>
          <p:cNvPr id="3" name="Content Placeholder 2"/>
          <p:cNvSpPr>
            <a:spLocks noGrp="1"/>
          </p:cNvSpPr>
          <p:nvPr>
            <p:ph idx="1"/>
          </p:nvPr>
        </p:nvSpPr>
        <p:spPr>
          <a:xfrm>
            <a:off x="76200" y="533400"/>
            <a:ext cx="8991600" cy="6248400"/>
          </a:xfrm>
        </p:spPr>
        <p:txBody>
          <a:bodyPr>
            <a:normAutofit/>
          </a:bodyPr>
          <a:lstStyle/>
          <a:p>
            <a:pPr marL="0" indent="0">
              <a:buNone/>
            </a:pPr>
            <a:r>
              <a:rPr lang="en-US" sz="1800" b="1" dirty="0">
                <a:latin typeface="Times New Roman" panose="02020603050405020304" pitchFamily="18" charset="0"/>
                <a:cs typeface="Times New Roman" panose="02020603050405020304" pitchFamily="18" charset="0"/>
              </a:rPr>
              <a:t>►► Modern fish include between 20,000 and 25,000 species, and fish are classified</a:t>
            </a:r>
          </a:p>
          <a:p>
            <a:pPr marL="0" indent="0">
              <a:buNone/>
            </a:pPr>
            <a:r>
              <a:rPr lang="en-US" sz="1800" b="1" dirty="0">
                <a:latin typeface="Times New Roman" panose="02020603050405020304" pitchFamily="18" charset="0"/>
                <a:cs typeface="Times New Roman" panose="02020603050405020304" pitchFamily="18" charset="0"/>
              </a:rPr>
              <a:t>          in three main classes</a:t>
            </a:r>
          </a:p>
          <a:p>
            <a:pPr marL="0" indent="0">
              <a:buNone/>
            </a:pPr>
            <a:r>
              <a:rPr lang="en-US" sz="1800" b="1"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 Jawless fish class (Jawless) Class: </a:t>
            </a:r>
            <a:r>
              <a:rPr lang="en-US" sz="1800" b="1" dirty="0" err="1">
                <a:latin typeface="Times New Roman" panose="02020603050405020304" pitchFamily="18" charset="0"/>
                <a:cs typeface="Times New Roman" panose="02020603050405020304" pitchFamily="18" charset="0"/>
              </a:rPr>
              <a:t>Agnatha</a:t>
            </a:r>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     It includes a few species up to 55 species that often live parasitic on other fish and are found in</a:t>
            </a:r>
          </a:p>
          <a:p>
            <a:pPr marL="0" indent="0">
              <a:buNone/>
            </a:pPr>
            <a:r>
              <a:rPr lang="en-US" sz="1800" b="1" dirty="0">
                <a:latin typeface="Times New Roman" panose="02020603050405020304" pitchFamily="18" charset="0"/>
                <a:cs typeface="Times New Roman" panose="02020603050405020304" pitchFamily="18" charset="0"/>
              </a:rPr>
              <a:t>       Lakes of North America and rivers of Europe, and in some temperate regions of the world</a:t>
            </a:r>
          </a:p>
          <a:p>
            <a:pPr marL="0" indent="0">
              <a:buNone/>
            </a:pPr>
            <a:r>
              <a:rPr lang="en-US" sz="1800" b="1" dirty="0">
                <a:latin typeface="Times New Roman" panose="02020603050405020304" pitchFamily="18" charset="0"/>
                <a:cs typeface="Times New Roman" panose="02020603050405020304" pitchFamily="18" charset="0"/>
              </a:rPr>
              <a:t>     - With serpentine bodies without scales</a:t>
            </a:r>
          </a:p>
          <a:p>
            <a:pPr marL="0" indent="0">
              <a:buNone/>
            </a:pPr>
            <a:r>
              <a:rPr lang="en-US" sz="1800" b="1" dirty="0">
                <a:latin typeface="Times New Roman" panose="02020603050405020304" pitchFamily="18" charset="0"/>
                <a:cs typeface="Times New Roman" panose="02020603050405020304" pitchFamily="18" charset="0"/>
              </a:rPr>
              <a:t>     - Its structure is composed of a group of cartilages, and it has individual fins, and it does not have fused fins</a:t>
            </a:r>
          </a:p>
          <a:p>
            <a:pPr marL="0" indent="0">
              <a:buNone/>
            </a:pPr>
            <a:r>
              <a:rPr lang="en-US" sz="1800" b="1" dirty="0">
                <a:latin typeface="Times New Roman" panose="02020603050405020304" pitchFamily="18" charset="0"/>
                <a:cs typeface="Times New Roman" panose="02020603050405020304" pitchFamily="18" charset="0"/>
              </a:rPr>
              <a:t>     The mouth is a jawless sucker, which is a round ventral opening located at the anterior end of the head</a:t>
            </a:r>
          </a:p>
          <a:p>
            <a:pPr marL="0" indent="0">
              <a:buNone/>
            </a:pPr>
            <a:r>
              <a:rPr lang="en-US" sz="1800" b="1" dirty="0">
                <a:latin typeface="Times New Roman" panose="02020603050405020304" pitchFamily="18" charset="0"/>
                <a:cs typeface="Times New Roman" panose="02020603050405020304" pitchFamily="18" charset="0"/>
              </a:rPr>
              <a:t>       It has a toothed tongue known as the tongue and horny teeth that arise from epidermal cells</a:t>
            </a:r>
          </a:p>
          <a:p>
            <a:pPr marL="0" indent="0">
              <a:buNone/>
            </a:pPr>
            <a:r>
              <a:rPr lang="en-US" sz="1800" b="1" dirty="0">
                <a:latin typeface="Times New Roman" panose="02020603050405020304" pitchFamily="18" charset="0"/>
                <a:cs typeface="Times New Roman" panose="02020603050405020304" pitchFamily="18" charset="0"/>
              </a:rPr>
              <a:t>       transformed into a horny substance on the surface, and it is worth noting that these teeth wear out and are replaced by others</a:t>
            </a:r>
          </a:p>
          <a:p>
            <a:pPr marL="0" indent="0">
              <a:buNone/>
            </a:pPr>
            <a:r>
              <a:rPr lang="en-US" sz="1800" b="1" dirty="0">
                <a:latin typeface="Times New Roman" panose="02020603050405020304" pitchFamily="18" charset="0"/>
                <a:cs typeface="Times New Roman" panose="02020603050405020304" pitchFamily="18" charset="0"/>
              </a:rPr>
              <a:t>       The more you erode</a:t>
            </a:r>
          </a:p>
        </p:txBody>
      </p:sp>
    </p:spTree>
    <p:extLst>
      <p:ext uri="{BB962C8B-B14F-4D97-AF65-F5344CB8AC3E}">
        <p14:creationId xmlns:p14="http://schemas.microsoft.com/office/powerpoint/2010/main" val="371631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150"/>
            <a:ext cx="8229600" cy="5832475"/>
          </a:xfrm>
        </p:spPr>
        <p:txBody>
          <a:bodyPr>
            <a:normAutofit lnSpcReduction="10000"/>
          </a:bodyPr>
          <a:lstStyle/>
          <a:p>
            <a:pPr>
              <a:buFont typeface="Wingdings 2" pitchFamily="18" charset="2"/>
              <a:buNone/>
              <a:defRPr/>
            </a:pPr>
            <a:endParaRPr lang="ar-SA" dirty="0" smtClean="0"/>
          </a:p>
          <a:p>
            <a:pPr>
              <a:buFont typeface="Wingdings 2" pitchFamily="18" charset="2"/>
              <a:buNone/>
              <a:defRPr/>
            </a:pPr>
            <a:endParaRPr lang="ar-SA" dirty="0" smtClean="0"/>
          </a:p>
          <a:p>
            <a:pPr>
              <a:buFont typeface="Wingdings 2" pitchFamily="18" charset="2"/>
              <a:buNone/>
              <a:defRPr/>
            </a:pPr>
            <a:endParaRPr lang="ar-SA" dirty="0" smtClean="0"/>
          </a:p>
          <a:p>
            <a:pPr>
              <a:buFont typeface="Wingdings 2" pitchFamily="18" charset="2"/>
              <a:buNone/>
              <a:defRPr/>
            </a:pPr>
            <a:endParaRPr lang="ar-SA" dirty="0" smtClean="0"/>
          </a:p>
          <a:p>
            <a:pPr>
              <a:buFont typeface="Wingdings 2" pitchFamily="18" charset="2"/>
              <a:buNone/>
              <a:defRPr/>
            </a:pPr>
            <a:endParaRPr lang="ar-SA" dirty="0" smtClean="0"/>
          </a:p>
          <a:p>
            <a:pPr algn="r" rtl="1">
              <a:buFont typeface="Wingdings 2" pitchFamily="18" charset="2"/>
              <a:buNone/>
              <a:defRPr/>
            </a:pPr>
            <a:r>
              <a:rPr lang="ar-SA" sz="1400" b="1" dirty="0" smtClean="0"/>
              <a:t>                                                   أسنان قرنية </a:t>
            </a:r>
            <a:r>
              <a:rPr lang="en-US" sz="1400" dirty="0" smtClean="0"/>
              <a:t>  Horny teeth</a:t>
            </a:r>
            <a:r>
              <a:rPr lang="ar-SA" sz="1400" b="1" dirty="0" smtClean="0"/>
              <a:t>( </a:t>
            </a:r>
            <a:r>
              <a:rPr lang="en-US" sz="1400" b="1" dirty="0" err="1" smtClean="0"/>
              <a:t>Lampary</a:t>
            </a:r>
            <a:r>
              <a:rPr lang="ar-SA" sz="1400" b="1" dirty="0" smtClean="0"/>
              <a:t>)</a:t>
            </a:r>
            <a:endParaRPr lang="en-US" sz="1400" b="1" dirty="0" smtClean="0"/>
          </a:p>
          <a:p>
            <a:pPr algn="r" rtl="1">
              <a:buFont typeface="Wingdings 2" pitchFamily="18" charset="2"/>
              <a:buNone/>
              <a:defRPr/>
            </a:pPr>
            <a:endParaRPr lang="ar-SA" sz="2400" b="1" dirty="0" smtClean="0">
              <a:solidFill>
                <a:srgbClr val="FF0000"/>
              </a:solidFill>
            </a:endParaRPr>
          </a:p>
          <a:p>
            <a:pPr rtl="1">
              <a:buFont typeface="Wingdings 2" pitchFamily="18" charset="2"/>
              <a:buNone/>
              <a:defRPr/>
            </a:pPr>
            <a:r>
              <a:rPr lang="en-US" sz="2400" b="1" dirty="0" smtClean="0">
                <a:solidFill>
                  <a:srgbClr val="FF0000"/>
                </a:solidFill>
              </a:rPr>
              <a:t> </a:t>
            </a:r>
            <a:r>
              <a:rPr lang="ar-SA" sz="2400" b="1" dirty="0" smtClean="0">
                <a:solidFill>
                  <a:srgbClr val="FF0000"/>
                </a:solidFill>
              </a:rPr>
              <a:t> </a:t>
            </a:r>
            <a:r>
              <a:rPr lang="en-US" sz="2200" b="1" dirty="0">
                <a:latin typeface="Times New Roman" panose="02020603050405020304" pitchFamily="18" charset="0"/>
                <a:cs typeface="Times New Roman" panose="02020603050405020304" pitchFamily="18" charset="0"/>
              </a:rPr>
              <a:t>► Cartilaginous fish class: </a:t>
            </a:r>
            <a:r>
              <a:rPr lang="en-US" sz="2200" b="1" dirty="0" err="1">
                <a:latin typeface="Times New Roman" panose="02020603050405020304" pitchFamily="18" charset="0"/>
                <a:cs typeface="Times New Roman" panose="02020603050405020304" pitchFamily="18" charset="0"/>
              </a:rPr>
              <a:t>Chondrichthyes</a:t>
            </a:r>
            <a:endParaRPr lang="en-US" sz="2200" b="1" dirty="0">
              <a:latin typeface="Times New Roman" panose="02020603050405020304" pitchFamily="18" charset="0"/>
              <a:cs typeface="Times New Roman" panose="02020603050405020304" pitchFamily="18" charset="0"/>
            </a:endParaRPr>
          </a:p>
          <a:p>
            <a:pPr rtl="1">
              <a:buFont typeface="Wingdings 2" pitchFamily="18" charset="2"/>
              <a:buNone/>
              <a:defRPr/>
            </a:pPr>
            <a:r>
              <a:rPr lang="en-US" sz="2200" b="1" dirty="0">
                <a:latin typeface="Times New Roman" panose="02020603050405020304" pitchFamily="18" charset="0"/>
                <a:cs typeface="Times New Roman" panose="02020603050405020304" pitchFamily="18" charset="0"/>
              </a:rPr>
              <a:t>   There are approximately 550 species of these fish that live mostly in the seas, and a few of them live in fresh water</a:t>
            </a:r>
          </a:p>
          <a:p>
            <a:pPr rtl="1">
              <a:buFont typeface="Wingdings 2" pitchFamily="18" charset="2"/>
              <a:buNone/>
              <a:defRPr/>
            </a:pPr>
            <a:r>
              <a:rPr lang="en-US" sz="2200" b="1" dirty="0">
                <a:latin typeface="Times New Roman" panose="02020603050405020304" pitchFamily="18" charset="0"/>
                <a:cs typeface="Times New Roman" panose="02020603050405020304" pitchFamily="18" charset="0"/>
              </a:rPr>
              <a:t>   - The fish of this class is distinguished by the cartilaginous structure, where the backbone is fully formed, as well as the skull is cartilaginous</a:t>
            </a:r>
          </a:p>
          <a:p>
            <a:pPr rtl="1">
              <a:buFont typeface="Wingdings 2" pitchFamily="18" charset="2"/>
              <a:buNone/>
              <a:defRPr/>
            </a:pPr>
            <a:r>
              <a:rPr lang="en-US" sz="2200" b="1" dirty="0">
                <a:latin typeface="Times New Roman" panose="02020603050405020304" pitchFamily="18" charset="0"/>
                <a:cs typeface="Times New Roman" panose="02020603050405020304" pitchFamily="18" charset="0"/>
              </a:rPr>
              <a:t>    Their skin is thick and often covered with </a:t>
            </a:r>
            <a:r>
              <a:rPr lang="en-US" sz="2200" b="1" dirty="0" err="1">
                <a:latin typeface="Times New Roman" panose="02020603050405020304" pitchFamily="18" charset="0"/>
                <a:cs typeface="Times New Roman" panose="02020603050405020304" pitchFamily="18" charset="0"/>
              </a:rPr>
              <a:t>placoid</a:t>
            </a:r>
            <a:r>
              <a:rPr lang="en-US" sz="2200" b="1" dirty="0">
                <a:latin typeface="Times New Roman" panose="02020603050405020304" pitchFamily="18" charset="0"/>
                <a:cs typeface="Times New Roman" panose="02020603050405020304" pitchFamily="18" charset="0"/>
              </a:rPr>
              <a:t> scales</a:t>
            </a:r>
          </a:p>
          <a:p>
            <a:pPr rtl="1">
              <a:buFont typeface="Wingdings 2" pitchFamily="18" charset="2"/>
              <a:buNone/>
              <a:defRPr/>
            </a:pPr>
            <a:r>
              <a:rPr lang="en-US" sz="2200" b="1" dirty="0">
                <a:latin typeface="Times New Roman" panose="02020603050405020304" pitchFamily="18" charset="0"/>
                <a:cs typeface="Times New Roman" panose="02020603050405020304" pitchFamily="18" charset="0"/>
              </a:rPr>
              <a:t>    It has jaws with teeth, nostrils, single and paired fins</a:t>
            </a:r>
            <a:endParaRPr lang="en-US" altLang="en-US" sz="2200" dirty="0" smtClean="0">
              <a:latin typeface="Times New Roman" panose="02020603050405020304" pitchFamily="18" charset="0"/>
              <a:cs typeface="Times New Roman" panose="02020603050405020304" pitchFamily="18" charset="0"/>
            </a:endParaRPr>
          </a:p>
          <a:p>
            <a:pPr rtl="1">
              <a:buFont typeface="Wingdings 2" pitchFamily="18" charset="2"/>
              <a:buNone/>
              <a:defRPr/>
            </a:pPr>
            <a:endParaRPr lang="en-US" sz="2200" b="1" dirty="0" smtClean="0">
              <a:latin typeface="Times New Roman" panose="02020603050405020304" pitchFamily="18" charset="0"/>
              <a:cs typeface="Times New Roman" panose="02020603050405020304" pitchFamily="18" charset="0"/>
            </a:endParaRPr>
          </a:p>
          <a:p>
            <a:pPr rtl="1">
              <a:buFont typeface="Wingdings 2" pitchFamily="18" charset="2"/>
              <a:buNone/>
              <a:defRPr/>
            </a:pPr>
            <a:endParaRPr lang="ar-SA" sz="2200" dirty="0" smtClean="0">
              <a:latin typeface="Times New Roman" panose="02020603050405020304" pitchFamily="18" charset="0"/>
              <a:cs typeface="Times New Roman" panose="02020603050405020304" pitchFamily="18" charset="0"/>
            </a:endParaRPr>
          </a:p>
          <a:p>
            <a:pPr>
              <a:buFont typeface="Wingdings 2" pitchFamily="18" charset="2"/>
              <a:buNone/>
              <a:defRPr/>
            </a:pPr>
            <a:endParaRPr lang="en-US" dirty="0"/>
          </a:p>
        </p:txBody>
      </p:sp>
      <p:pic>
        <p:nvPicPr>
          <p:cNvPr id="21507" name="Picture 4" descr="Mouth of a river lampr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3552" y="228600"/>
            <a:ext cx="4032250" cy="2087562"/>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216741"/>
      </p:ext>
    </p:extLst>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1511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100" b="1" dirty="0">
                <a:solidFill>
                  <a:srgbClr val="FF0000"/>
                </a:solidFill>
                <a:latin typeface="Times New Roman" panose="02020603050405020304" pitchFamily="18" charset="0"/>
                <a:cs typeface="Times New Roman" panose="02020603050405020304" pitchFamily="18" charset="0"/>
              </a:rPr>
              <a:t>Class: </a:t>
            </a:r>
            <a:r>
              <a:rPr lang="en-US" sz="3100" b="1" dirty="0" err="1">
                <a:solidFill>
                  <a:srgbClr val="FF0000"/>
                </a:solidFill>
                <a:latin typeface="Times New Roman" panose="02020603050405020304" pitchFamily="18" charset="0"/>
                <a:cs typeface="Times New Roman" panose="02020603050405020304" pitchFamily="18" charset="0"/>
              </a:rPr>
              <a:t>Osteichthyes</a:t>
            </a:r>
            <a:endParaRPr lang="en-US" sz="31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609600"/>
            <a:ext cx="8915400" cy="6019800"/>
          </a:xfrm>
        </p:spPr>
        <p:txBody>
          <a:bodyPr>
            <a:normAutofit/>
          </a:bodyPr>
          <a:lstStyle/>
          <a:p>
            <a:pPr marL="0" indent="0">
              <a:buNone/>
            </a:pPr>
            <a:r>
              <a:rPr lang="en-US" sz="1800" b="1" dirty="0">
                <a:latin typeface="Times New Roman" panose="02020603050405020304" pitchFamily="18" charset="0"/>
                <a:cs typeface="Times New Roman" panose="02020603050405020304" pitchFamily="18" charset="0"/>
              </a:rPr>
              <a:t>► Class: </a:t>
            </a:r>
            <a:r>
              <a:rPr lang="en-US" sz="1800" b="1" dirty="0" err="1">
                <a:latin typeface="Times New Roman" panose="02020603050405020304" pitchFamily="18" charset="0"/>
                <a:cs typeface="Times New Roman" panose="02020603050405020304" pitchFamily="18" charset="0"/>
              </a:rPr>
              <a:t>Osteichthyes</a:t>
            </a:r>
            <a:endParaRPr lang="en-US" sz="1800" b="1" dirty="0">
              <a:latin typeface="Times New Roman" panose="02020603050405020304" pitchFamily="18" charset="0"/>
              <a:cs typeface="Times New Roman" panose="02020603050405020304" pitchFamily="18" charset="0"/>
            </a:endParaRPr>
          </a:p>
          <a:p>
            <a:pPr marL="0" indent="0">
              <a:buNone/>
            </a:pPr>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   It represents the majority of live fish and the most diverse, with more than 20,000 species</a:t>
            </a:r>
          </a:p>
          <a:p>
            <a:pPr marL="0" indent="0">
              <a:buNone/>
            </a:pPr>
            <a:r>
              <a:rPr lang="en-US" sz="1800" b="1" dirty="0">
                <a:latin typeface="Times New Roman" panose="02020603050405020304" pitchFamily="18" charset="0"/>
                <a:cs typeface="Times New Roman" panose="02020603050405020304" pitchFamily="18" charset="0"/>
              </a:rPr>
              <a:t>    Widespread in the seas, rivers and oceans</a:t>
            </a:r>
          </a:p>
          <a:p>
            <a:pPr marL="0" indent="0">
              <a:buNone/>
            </a:pPr>
            <a:r>
              <a:rPr lang="en-US" sz="1800" b="1" dirty="0">
                <a:latin typeface="Times New Roman" panose="02020603050405020304" pitchFamily="18" charset="0"/>
                <a:cs typeface="Times New Roman" panose="02020603050405020304" pitchFamily="18" charset="0"/>
              </a:rPr>
              <a:t>   Its structure is mainly composed of bones, and some of them may retain many cartilages in the structure of the skull</a:t>
            </a:r>
          </a:p>
          <a:p>
            <a:pPr marL="0" indent="0">
              <a:buNone/>
            </a:pPr>
            <a:r>
              <a:rPr lang="en-US" sz="1800" b="1" dirty="0">
                <a:latin typeface="Times New Roman" panose="02020603050405020304" pitchFamily="18" charset="0"/>
                <a:cs typeface="Times New Roman" panose="02020603050405020304" pitchFamily="18" charset="0"/>
              </a:rPr>
              <a:t>   It has a special gill chamber on both sides of the head covered by a gill cover</a:t>
            </a:r>
          </a:p>
          <a:p>
            <a:pPr marL="0" indent="0">
              <a:buNone/>
            </a:pPr>
            <a:r>
              <a:rPr lang="en-US" sz="1800" b="1" dirty="0">
                <a:latin typeface="Times New Roman" panose="02020603050405020304" pitchFamily="18" charset="0"/>
                <a:cs typeface="Times New Roman" panose="02020603050405020304" pitchFamily="18" charset="0"/>
              </a:rPr>
              <a:t>   It has jaws with teeth, nostrils, single and paired fins</a:t>
            </a:r>
          </a:p>
          <a:p>
            <a:pPr marL="0" indent="0">
              <a:buNone/>
            </a:pPr>
            <a:r>
              <a:rPr lang="en-US" sz="1800" b="1" dirty="0">
                <a:latin typeface="Times New Roman" panose="02020603050405020304" pitchFamily="18" charset="0"/>
                <a:cs typeface="Times New Roman" panose="02020603050405020304" pitchFamily="18" charset="0"/>
              </a:rPr>
              <a:t>   The skin is often covered with scales, most of which are cycloid or </a:t>
            </a:r>
            <a:r>
              <a:rPr lang="en-US" sz="1800" b="1" dirty="0" err="1">
                <a:latin typeface="Times New Roman" panose="02020603050405020304" pitchFamily="18" charset="0"/>
                <a:cs typeface="Times New Roman" panose="02020603050405020304" pitchFamily="18" charset="0"/>
              </a:rPr>
              <a:t>ctenoid</a:t>
            </a:r>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   The class of bony fishes is divided into two subclasses.</a:t>
            </a:r>
          </a:p>
          <a:p>
            <a:pPr marL="0" indent="0">
              <a:buNone/>
            </a:pPr>
            <a:r>
              <a:rPr lang="en-US" sz="1800" b="1" dirty="0">
                <a:latin typeface="Times New Roman" panose="02020603050405020304" pitchFamily="18" charset="0"/>
                <a:cs typeface="Times New Roman" panose="02020603050405020304" pitchFamily="18" charset="0"/>
              </a:rPr>
              <a:t>      1- </a:t>
            </a:r>
            <a:r>
              <a:rPr lang="en-US" sz="1800" b="1" dirty="0" err="1">
                <a:latin typeface="Times New Roman" panose="02020603050405020304" pitchFamily="18" charset="0"/>
                <a:cs typeface="Times New Roman" panose="02020603050405020304" pitchFamily="18" charset="0"/>
              </a:rPr>
              <a:t>Sarcopterygii</a:t>
            </a:r>
            <a:r>
              <a:rPr lang="en-US" sz="1800" b="1" dirty="0">
                <a:latin typeface="Times New Roman" panose="02020603050405020304" pitchFamily="18" charset="0"/>
                <a:cs typeface="Times New Roman" panose="02020603050405020304" pitchFamily="18" charset="0"/>
              </a:rPr>
              <a:t> phylum </a:t>
            </a:r>
            <a:r>
              <a:rPr lang="en-US" sz="1800" b="1" dirty="0" err="1">
                <a:latin typeface="Times New Roman" panose="02020603050405020304" pitchFamily="18" charset="0"/>
                <a:cs typeface="Times New Roman" panose="02020603050405020304" pitchFamily="18" charset="0"/>
              </a:rPr>
              <a:t>Sarcopterygii</a:t>
            </a:r>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     2 - Actinopterygii (which includes the majority of bony fish) and is divided into three subclasses.</a:t>
            </a:r>
          </a:p>
          <a:p>
            <a:pPr marL="0" indent="0">
              <a:buNone/>
            </a:pPr>
            <a:r>
              <a:rPr lang="en-US" sz="1800" b="1" dirty="0">
                <a:latin typeface="Times New Roman" panose="02020603050405020304" pitchFamily="18" charset="0"/>
                <a:cs typeface="Times New Roman" panose="02020603050405020304" pitchFamily="18" charset="0"/>
              </a:rPr>
              <a:t>     A- It is under the class </a:t>
            </a:r>
            <a:r>
              <a:rPr lang="en-US" sz="1800" b="1" dirty="0" err="1">
                <a:latin typeface="Times New Roman" panose="02020603050405020304" pitchFamily="18" charset="0"/>
                <a:cs typeface="Times New Roman" panose="02020603050405020304" pitchFamily="18" charset="0"/>
              </a:rPr>
              <a:t>Chondrostei</a:t>
            </a:r>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     b - The </a:t>
            </a:r>
            <a:r>
              <a:rPr lang="en-US" sz="1800" b="1" dirty="0" err="1">
                <a:latin typeface="Times New Roman" panose="02020603050405020304" pitchFamily="18" charset="0"/>
                <a:cs typeface="Times New Roman" panose="02020603050405020304" pitchFamily="18" charset="0"/>
              </a:rPr>
              <a:t>Holostei</a:t>
            </a:r>
            <a:r>
              <a:rPr lang="en-US" sz="1800" b="1" dirty="0">
                <a:latin typeface="Times New Roman" panose="02020603050405020304" pitchFamily="18" charset="0"/>
                <a:cs typeface="Times New Roman" panose="02020603050405020304" pitchFamily="18" charset="0"/>
              </a:rPr>
              <a:t> primitive complete ossification</a:t>
            </a:r>
          </a:p>
          <a:p>
            <a:pPr marL="0" indent="0">
              <a:buNone/>
            </a:pPr>
            <a:r>
              <a:rPr lang="en-US" sz="1800" b="1" dirty="0">
                <a:latin typeface="Times New Roman" panose="02020603050405020304" pitchFamily="18" charset="0"/>
                <a:cs typeface="Times New Roman" panose="02020603050405020304" pitchFamily="18" charset="0"/>
              </a:rPr>
              <a:t>    C - and modern </a:t>
            </a:r>
            <a:r>
              <a:rPr lang="en-US" sz="1800" b="1" dirty="0" err="1">
                <a:latin typeface="Times New Roman" panose="02020603050405020304" pitchFamily="18" charset="0"/>
                <a:cs typeface="Times New Roman" panose="02020603050405020304" pitchFamily="18" charset="0"/>
              </a:rPr>
              <a:t>Teleostei</a:t>
            </a:r>
            <a:r>
              <a:rPr lang="en-US" sz="1800" b="1" dirty="0">
                <a:latin typeface="Times New Roman" panose="02020603050405020304" pitchFamily="18" charset="0"/>
                <a:cs typeface="Times New Roman" panose="02020603050405020304" pitchFamily="18" charset="0"/>
              </a:rPr>
              <a:t> (most bony ray-finned fish)</a:t>
            </a:r>
          </a:p>
        </p:txBody>
      </p:sp>
    </p:spTree>
    <p:extLst>
      <p:ext uri="{BB962C8B-B14F-4D97-AF65-F5344CB8AC3E}">
        <p14:creationId xmlns:p14="http://schemas.microsoft.com/office/powerpoint/2010/main" val="3609880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1462</Words>
  <Application>Microsoft Office PowerPoint</Application>
  <PresentationFormat>On-screen Show (4:3)</PresentationFormat>
  <Paragraphs>128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Fins in the fish</vt:lpstr>
      <vt:lpstr>Cont. Fins and eyes of fish</vt:lpstr>
      <vt:lpstr>Eyes</vt:lpstr>
      <vt:lpstr>Breathe of fish</vt:lpstr>
      <vt:lpstr>PowerPoint Presentation</vt:lpstr>
      <vt:lpstr>General classification of fish</vt:lpstr>
      <vt:lpstr>PowerPoint Presentation</vt:lpstr>
      <vt:lpstr>      Class: Osteichthyes</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Fins in the fish</dc:title>
  <dc:creator>User</dc:creator>
  <cp:lastModifiedBy>User</cp:lastModifiedBy>
  <cp:revision>5</cp:revision>
  <dcterms:created xsi:type="dcterms:W3CDTF">2023-04-27T08:29:19Z</dcterms:created>
  <dcterms:modified xsi:type="dcterms:W3CDTF">2023-04-27T09:14:20Z</dcterms:modified>
</cp:coreProperties>
</file>