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sldIdLst>
    <p:sldId id="257" r:id="rId4"/>
    <p:sldId id="258" r:id="rId5"/>
    <p:sldId id="260" r:id="rId6"/>
    <p:sldId id="262" r:id="rId7"/>
    <p:sldId id="264" r:id="rId8"/>
    <p:sldId id="268" r:id="rId9"/>
    <p:sldId id="270" r:id="rId10"/>
    <p:sldId id="271" r:id="rId11"/>
    <p:sldId id="2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5A45-2386-414C-AAE3-7A2683870867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E05E-BD70-4B45-AF83-2D66572D1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92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5A45-2386-414C-AAE3-7A2683870867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E05E-BD70-4B45-AF83-2D66572D1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98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5A45-2386-414C-AAE3-7A2683870867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E05E-BD70-4B45-AF83-2D66572D1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73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315ED6B4-7C7C-449F-AD0B-1827753486B2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9086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638BB-0201-4FF4-A773-AC2F3F71EF2F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387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EEC6393D-DD8D-46B7-97E8-0A13248149ED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0934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071E9-D752-431B-B5A4-B2C43B2CE57E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83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FEEB9-C27E-4241-AB92-A7765C5B7F1B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8587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9FC22-8C28-4007-9160-4556607A1771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3012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17880-1477-4C40-A89D-B871840FC59F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163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0E98F-6511-4D2E-ABC0-BB77627B9D5D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00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5A45-2386-414C-AAE3-7A2683870867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E05E-BD70-4B45-AF83-2D66572D1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254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fld id="{BBCBDE0F-993F-438C-972E-4B286AA9EB4E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1312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211C1-78A9-4BE1-811A-C8834427A080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9759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75275-FA8D-4F26-9105-EE21BF74166E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6071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315ED6B4-7C7C-449F-AD0B-1827753486B2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9262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638BB-0201-4FF4-A773-AC2F3F71EF2F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6875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EEC6393D-DD8D-46B7-97E8-0A13248149ED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77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071E9-D752-431B-B5A4-B2C43B2CE57E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9695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FEEB9-C27E-4241-AB92-A7765C5B7F1B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1548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9FC22-8C28-4007-9160-4556607A1771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2849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17880-1477-4C40-A89D-B871840FC59F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151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5A45-2386-414C-AAE3-7A2683870867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E05E-BD70-4B45-AF83-2D66572D1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865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0E98F-6511-4D2E-ABC0-BB77627B9D5D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1744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fld id="{BBCBDE0F-993F-438C-972E-4B286AA9EB4E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265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211C1-78A9-4BE1-811A-C8834427A080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955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75275-FA8D-4F26-9105-EE21BF74166E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766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5A45-2386-414C-AAE3-7A2683870867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E05E-BD70-4B45-AF83-2D66572D1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52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5A45-2386-414C-AAE3-7A2683870867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E05E-BD70-4B45-AF83-2D66572D1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78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5A45-2386-414C-AAE3-7A2683870867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E05E-BD70-4B45-AF83-2D66572D1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92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5A45-2386-414C-AAE3-7A2683870867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E05E-BD70-4B45-AF83-2D66572D1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84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5A45-2386-414C-AAE3-7A2683870867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E05E-BD70-4B45-AF83-2D66572D1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392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5A45-2386-414C-AAE3-7A2683870867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E05E-BD70-4B45-AF83-2D66572D1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11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95A45-2386-414C-AAE3-7A2683870867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EE05E-BD70-4B45-AF83-2D66572D1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030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en-GB">
              <a:solidFill>
                <a:srgbClr val="04617B">
                  <a:shade val="9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en-GB">
              <a:solidFill>
                <a:srgbClr val="04617B">
                  <a:shade val="9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fld id="{7CABAA2F-F138-46AA-8076-4649CBBE47B3}" type="slidenum">
              <a:rPr lang="ar-SA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291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en-GB">
              <a:solidFill>
                <a:srgbClr val="04617B">
                  <a:shade val="9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en-GB">
              <a:solidFill>
                <a:srgbClr val="04617B">
                  <a:shade val="9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fld id="{7CABAA2F-F138-46AA-8076-4649CBBE47B3}" type="slidenum">
              <a:rPr lang="ar-SA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589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81200" y="765176"/>
            <a:ext cx="8229600" cy="792163"/>
          </a:xfrm>
        </p:spPr>
        <p:txBody>
          <a:bodyPr>
            <a:normAutofit fontScale="90000"/>
          </a:bodyPr>
          <a:lstStyle/>
          <a:p>
            <a:pPr algn="ctr" rtl="1"/>
            <a:r>
              <a:rPr lang="ar-SA" b="1" dirty="0" smtClean="0"/>
              <a:t>الأسماك في عالم</a:t>
            </a:r>
            <a:r>
              <a:rPr lang="ar-SA" dirty="0" smtClean="0"/>
              <a:t> </a:t>
            </a:r>
            <a:r>
              <a:rPr lang="ar-SA" b="1" dirty="0" smtClean="0"/>
              <a:t>الحيوان</a:t>
            </a:r>
            <a:r>
              <a:rPr lang="en-US" b="1" dirty="0" smtClean="0"/>
              <a:t>fish in the zoology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981200" y="1773239"/>
            <a:ext cx="8229600" cy="4084637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ar-SA">
              <a:ea typeface="Majalla UI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/>
          </a:p>
        </p:txBody>
      </p:sp>
      <p:pic>
        <p:nvPicPr>
          <p:cNvPr id="5124" name="Picture 3" descr="مروحية الذيل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464" y="1700214"/>
            <a:ext cx="4103687" cy="2160587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4" descr="H:\صور الأسماك\شراعية الزعنفة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1700214"/>
            <a:ext cx="3960812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5" descr="H:\صور الأسماك\البلطي النيلي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464" y="4005264"/>
            <a:ext cx="4103687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6" descr="H:\صور الأسماك\Clarias gariepinus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4005264"/>
            <a:ext cx="3960812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1750963"/>
      </p:ext>
    </p:extLst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6027" y="799659"/>
            <a:ext cx="1103586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Fish are aquatic vertebrate chordates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► Chordates are characterized by having a notochord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► Vertebrates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notochord → vertebral column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►► Fish make up between 50-60% of the total vertebrate animals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► Amphibians 6%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► Reptiles 14%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► Bird Aves 20%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► Mammals 10%</a:t>
            </a:r>
          </a:p>
          <a:p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932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09903" y="1412875"/>
            <a:ext cx="11256580" cy="5090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rtl="1">
              <a:spcBef>
                <a:spcPct val="20000"/>
              </a:spcBef>
              <a:buClr>
                <a:srgbClr val="FF0000"/>
              </a:buClr>
              <a:buSzPct val="75000"/>
              <a:tabLst>
                <a:tab pos="2743200" algn="l"/>
              </a:tabLst>
              <a:defRPr/>
            </a:pPr>
            <a:r>
              <a:rPr lang="ar-SA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◄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الأسماك ذات دم بارد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Poikilothermic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ar-S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rtl="1">
              <a:spcBef>
                <a:spcPct val="20000"/>
              </a:spcBef>
              <a:buClr>
                <a:srgbClr val="FF0000"/>
              </a:buClr>
              <a:buSzPct val="75000"/>
              <a:tabLst>
                <a:tab pos="2743200" algn="l"/>
              </a:tabLst>
              <a:defRPr/>
            </a:pPr>
            <a:r>
              <a:rPr lang="ar-SA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◄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body is usually divided into a head, trunk, and tail</a:t>
            </a:r>
          </a:p>
          <a:p>
            <a:pPr marL="342900" indent="-342900" rtl="1">
              <a:spcBef>
                <a:spcPct val="20000"/>
              </a:spcBef>
              <a:buClr>
                <a:srgbClr val="FF0000"/>
              </a:buClr>
              <a:buSzPct val="75000"/>
              <a:tabLst>
                <a:tab pos="2743200" algn="l"/>
              </a:tabLst>
              <a:defRPr/>
            </a:pP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► Body shape varies greatly</a:t>
            </a:r>
            <a:r>
              <a:rPr lang="ar-S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GB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Fusiform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Anguilliform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pPr marL="342900" indent="-342900" rtl="1">
              <a:spcBef>
                <a:spcPct val="20000"/>
              </a:spcBef>
              <a:buClr>
                <a:srgbClr val="FF0000"/>
              </a:buClr>
              <a:buSzPct val="75000"/>
              <a:tabLst>
                <a:tab pos="2743200" algn="l"/>
              </a:tabLst>
              <a:defRPr/>
            </a:pP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Sagittiform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GB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Globiform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Filiform</a:t>
            </a:r>
            <a:r>
              <a:rPr lang="ar-SY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Taeniform</a:t>
            </a:r>
            <a:r>
              <a:rPr lang="ar-SY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Compressiform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Depressiform</a:t>
            </a:r>
            <a:endParaRPr lang="ar-S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rtl="1">
              <a:spcBef>
                <a:spcPct val="20000"/>
              </a:spcBef>
              <a:buClr>
                <a:srgbClr val="FF0000"/>
              </a:buClr>
              <a:buSzPct val="75000"/>
              <a:tabLst>
                <a:tab pos="2743200" algn="l"/>
              </a:tabLst>
              <a:defRPr/>
            </a:pPr>
            <a:r>
              <a:rPr lang="ar-S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with anomalous shape such as sea horse and cow fish</a:t>
            </a:r>
            <a:endParaRPr lang="ar-SA" sz="2800" b="1" kern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rtl="1">
              <a:spcBef>
                <a:spcPct val="20000"/>
              </a:spcBef>
              <a:buClr>
                <a:srgbClr val="FF0000"/>
              </a:buClr>
              <a:buSzPct val="75000"/>
              <a:tabLst>
                <a:tab pos="2743200" algn="l"/>
              </a:tabLst>
              <a:defRPr/>
            </a:pPr>
            <a:endParaRPr lang="ar-SA" sz="2800" b="1" kern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rtl="1">
              <a:spcBef>
                <a:spcPct val="20000"/>
              </a:spcBef>
              <a:buClr>
                <a:srgbClr val="FF0000"/>
              </a:buClr>
              <a:buSzPct val="75000"/>
              <a:tabLst>
                <a:tab pos="2743200" algn="l"/>
              </a:tabLst>
              <a:defRPr/>
            </a:pPr>
            <a:endParaRPr lang="ar-SA" sz="2800" kern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rtl="1">
              <a:spcBef>
                <a:spcPct val="20000"/>
              </a:spcBef>
              <a:buClr>
                <a:srgbClr val="FF0000"/>
              </a:buClr>
              <a:buSzPct val="75000"/>
              <a:tabLst>
                <a:tab pos="2743200" algn="l"/>
              </a:tabLst>
              <a:defRPr/>
            </a:pPr>
            <a:endParaRPr lang="ar-SA" sz="2800" kern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rtl="1">
              <a:spcBef>
                <a:spcPct val="20000"/>
              </a:spcBef>
              <a:buClr>
                <a:srgbClr val="FF0000"/>
              </a:buClr>
              <a:buSzPct val="75000"/>
              <a:tabLst>
                <a:tab pos="2743200" algn="l"/>
              </a:tabLst>
              <a:defRPr/>
            </a:pPr>
            <a:endParaRPr lang="en-US" sz="2800" kern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647307" y="315311"/>
            <a:ext cx="107545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ar-SA" sz="3600" b="1" dirty="0">
                <a:solidFill>
                  <a:srgbClr val="FF0000"/>
                </a:solidFill>
              </a:rPr>
              <a:t>الخصائص العامة </a:t>
            </a:r>
            <a:r>
              <a:rPr lang="ar-SA" sz="3600" b="1" dirty="0" smtClean="0">
                <a:solidFill>
                  <a:srgbClr val="FF0000"/>
                </a:solidFill>
              </a:rPr>
              <a:t>للأسماك</a:t>
            </a:r>
            <a:r>
              <a:rPr lang="ar-MA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  </a:t>
            </a:r>
            <a:r>
              <a:rPr lang="en-US" sz="3600" b="1" dirty="0">
                <a:solidFill>
                  <a:srgbClr val="FF0000"/>
                </a:solidFill>
              </a:rPr>
              <a:t>General characteristics of fish</a:t>
            </a:r>
            <a:endParaRPr lang="en-GB" sz="3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7172" name="Picture 4" descr="Hippocampus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574" y="4459786"/>
            <a:ext cx="4543700" cy="2494946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Longhorn Cowfi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03" y="4459786"/>
            <a:ext cx="4652964" cy="2494946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911400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141890" y="240804"/>
            <a:ext cx="12050110" cy="6617196"/>
          </a:xfrm>
        </p:spPr>
        <p:txBody>
          <a:bodyPr wrap="square">
            <a:spAutoFit/>
          </a:bodyPr>
          <a:lstStyle/>
          <a:p>
            <a:pPr marL="274320" indent="-274320" rtl="1">
              <a:buClr>
                <a:srgbClr val="339933"/>
              </a:buClr>
              <a:buNone/>
              <a:tabLst>
                <a:tab pos="2743200" algn="l"/>
              </a:tabLst>
              <a:defRPr/>
            </a:pPr>
            <a:r>
              <a:rPr lang="ar-SA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◄</a:t>
            </a:r>
            <a:r>
              <a:rPr lang="ar-SA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skin in fish usually consists of two layers, the epidermis</a:t>
            </a:r>
          </a:p>
          <a:p>
            <a:pPr marL="274320" indent="-274320" rtl="1">
              <a:buClr>
                <a:srgbClr val="339933"/>
              </a:buClr>
              <a:buNone/>
              <a:tabLst>
                <a:tab pos="2743200" algn="l"/>
              </a:tabLst>
              <a:defRPr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and the dermis</a:t>
            </a:r>
          </a:p>
          <a:p>
            <a:pPr marL="274320" indent="-274320" rtl="1">
              <a:buClr>
                <a:srgbClr val="339933"/>
              </a:buClr>
              <a:buNone/>
              <a:tabLst>
                <a:tab pos="2743200" algn="l"/>
              </a:tabLst>
              <a:defRPr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► Epidermis: A thin outer layer composed of stratified squamous epithelial tissue</a:t>
            </a:r>
          </a:p>
          <a:p>
            <a:pPr marL="274320" indent="-274320" rtl="1">
              <a:buClr>
                <a:srgbClr val="339933"/>
              </a:buClr>
              <a:buNone/>
              <a:tabLst>
                <a:tab pos="2743200" algn="l"/>
              </a:tabLst>
              <a:defRPr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(Stratified Squamous Epithelium)</a:t>
            </a:r>
          </a:p>
          <a:p>
            <a:pPr marL="274320" indent="-274320" rtl="1">
              <a:buClr>
                <a:srgbClr val="339933"/>
              </a:buClr>
              <a:buNone/>
              <a:tabLst>
                <a:tab pos="2743200" algn="l"/>
              </a:tabLst>
              <a:defRPr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Dermis: thicker than the epidermis and made up of connective tissue.</a:t>
            </a:r>
          </a:p>
          <a:p>
            <a:pPr marL="274320" indent="-274320" rtl="1">
              <a:buClr>
                <a:srgbClr val="339933"/>
              </a:buClr>
              <a:buNone/>
              <a:tabLst>
                <a:tab pos="2743200" algn="l"/>
              </a:tabLst>
              <a:defRPr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► Epidermal cells contain mucous glands that secrete mucus, which consists of glycoproteins.</a:t>
            </a:r>
          </a:p>
          <a:p>
            <a:pPr marL="274320" indent="-274320" rtl="1">
              <a:buClr>
                <a:srgbClr val="339933"/>
              </a:buClr>
              <a:buNone/>
              <a:tabLst>
                <a:tab pos="2743200" algn="l"/>
              </a:tabLst>
              <a:defRPr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Benefits of mucus in fish</a:t>
            </a:r>
          </a:p>
          <a:p>
            <a:pPr marL="274320" indent="-274320" rtl="1">
              <a:buClr>
                <a:srgbClr val="339933"/>
              </a:buClr>
              <a:buNone/>
              <a:tabLst>
                <a:tab pos="2743200" algn="l"/>
              </a:tabLst>
              <a:defRPr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1- It forms a protective covering that contributes to the protection of the skin and makes it difficult to catch fish.</a:t>
            </a:r>
          </a:p>
          <a:p>
            <a:pPr marL="274320" indent="-274320" rtl="1">
              <a:buClr>
                <a:srgbClr val="339933"/>
              </a:buClr>
              <a:buNone/>
              <a:tabLst>
                <a:tab pos="2743200" algn="l"/>
              </a:tabLst>
              <a:defRPr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2- It reduces the force of friction between the water and the body of the fish</a:t>
            </a:r>
          </a:p>
          <a:p>
            <a:pPr marL="274320" indent="-274320" rtl="1">
              <a:buClr>
                <a:srgbClr val="339933"/>
              </a:buClr>
              <a:buNone/>
              <a:tabLst>
                <a:tab pos="2743200" algn="l"/>
              </a:tabLst>
              <a:defRPr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3- It inhibits the action of some irritating substances and heavy metal salts</a:t>
            </a:r>
          </a:p>
          <a:p>
            <a:pPr marL="274320" indent="-274320" rtl="1">
              <a:buClr>
                <a:srgbClr val="339933"/>
              </a:buClr>
              <a:buNone/>
              <a:tabLst>
                <a:tab pos="2743200" algn="l"/>
              </a:tabLst>
              <a:defRPr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4- Helps prevent bacteria and parasites from reaching skin cells</a:t>
            </a:r>
          </a:p>
          <a:p>
            <a:pPr marL="274320" indent="-274320" rtl="1">
              <a:buClr>
                <a:srgbClr val="339933"/>
              </a:buClr>
              <a:buNone/>
              <a:tabLst>
                <a:tab pos="2743200" algn="l"/>
              </a:tabLst>
              <a:defRPr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5- Contributes to the process of osmotic regulation in some types of fish</a:t>
            </a:r>
          </a:p>
          <a:p>
            <a:pPr marL="274320" indent="-274320" rtl="1">
              <a:buClr>
                <a:srgbClr val="339933"/>
              </a:buClr>
              <a:buNone/>
              <a:tabLst>
                <a:tab pos="2743200" algn="l"/>
              </a:tabLst>
              <a:defRPr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6- Fish also benefit from mucus in building their nests to lay eggs</a:t>
            </a:r>
            <a:endParaRPr lang="ar-SA" altLang="en-US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999091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2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27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27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15311" y="324725"/>
            <a:ext cx="11571889" cy="5792295"/>
          </a:xfrm>
        </p:spPr>
        <p:txBody>
          <a:bodyPr/>
          <a:lstStyle/>
          <a:p>
            <a:pPr rtl="1">
              <a:buNone/>
              <a:defRPr/>
            </a:pPr>
            <a:r>
              <a:rPr lang="ar-SA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◄</a:t>
            </a:r>
            <a:r>
              <a:rPr lang="en-US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epidermis of some fish contains cells that specialize in secreting venom</a:t>
            </a:r>
          </a:p>
          <a:p>
            <a:pPr rtl="1">
              <a:buNone/>
              <a:defRPr/>
            </a:pPr>
            <a:r>
              <a:rPr lang="en-US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These cells are attached to the spines of the fins, hence the name (</a:t>
            </a:r>
            <a:r>
              <a:rPr lang="en-US" alt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Ichthyoacnthotoxin</a:t>
            </a:r>
            <a:r>
              <a:rPr lang="en-US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rtl="1">
              <a:buNone/>
              <a:defRPr/>
            </a:pPr>
            <a:r>
              <a:rPr lang="en-US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As in the rock fish or stone scorpion </a:t>
            </a:r>
            <a:r>
              <a:rPr lang="en-US" alt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Synanceja</a:t>
            </a:r>
            <a:r>
              <a:rPr lang="en-US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verrucosa</a:t>
            </a:r>
            <a:r>
              <a:rPr lang="en-US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and chicken fish</a:t>
            </a:r>
          </a:p>
          <a:p>
            <a:pPr rtl="1">
              <a:buNone/>
              <a:defRPr/>
            </a:pPr>
            <a:r>
              <a:rPr lang="en-US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The </a:t>
            </a:r>
            <a:r>
              <a:rPr lang="en-US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sea, also known as the sea butterfly or sea lion, </a:t>
            </a:r>
            <a:r>
              <a:rPr lang="en-US" alt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Pterois</a:t>
            </a:r>
            <a:r>
              <a:rPr lang="en-US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volitans</a:t>
            </a:r>
            <a:r>
              <a:rPr lang="en-US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as well as some</a:t>
            </a:r>
          </a:p>
          <a:p>
            <a:pPr rtl="1">
              <a:buNone/>
              <a:defRPr/>
            </a:pPr>
            <a:r>
              <a:rPr lang="en-US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Fishes of the </a:t>
            </a:r>
            <a:r>
              <a:rPr lang="en-US" alt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Siganidae</a:t>
            </a:r>
            <a:r>
              <a:rPr lang="en-US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family, or Rabbit Fishes, such as a </a:t>
            </a:r>
            <a:r>
              <a:rPr lang="en-US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fish </a:t>
            </a:r>
            <a:r>
              <a:rPr lang="en-US" alt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Sigan</a:t>
            </a:r>
            <a:r>
              <a:rPr lang="en-US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(pure) </a:t>
            </a:r>
            <a:r>
              <a:rPr lang="en-US" alt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Siganus</a:t>
            </a:r>
            <a:r>
              <a:rPr lang="en-US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rivulatus</a:t>
            </a:r>
            <a:endParaRPr lang="en-US" sz="20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9" name="Picture 5" descr="Synanceja verrucosa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325" y="3500438"/>
            <a:ext cx="2592388" cy="230505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8" descr="Pterois volitans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6" y="3500438"/>
            <a:ext cx="2665413" cy="230505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9" descr="Siganus rivulatus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3500438"/>
            <a:ext cx="2736850" cy="230505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15518"/>
      </p:ext>
    </p:extLst>
  </p:cSld>
  <p:clrMapOvr>
    <a:masterClrMapping/>
  </p:clrMapOvr>
  <p:transition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498" y="513912"/>
            <a:ext cx="10925502" cy="5545138"/>
          </a:xfrm>
        </p:spPr>
        <p:txBody>
          <a:bodyPr/>
          <a:lstStyle/>
          <a:p>
            <a:pPr rtl="1">
              <a:buNone/>
              <a:defRPr/>
            </a:pP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Epidermal cells specialized in producing venom (</a:t>
            </a:r>
            <a:r>
              <a:rPr lang="en-US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Ichthyoacnthotoxin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may be attached to spines on the body, as in some ornamental fish.</a:t>
            </a:r>
          </a:p>
          <a:p>
            <a:pPr rtl="1"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attached to spines on the tail, such as fish of the stingray family </a:t>
            </a:r>
            <a:r>
              <a:rPr lang="en-US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Dasyatidae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(large stingray or long-whip stingray </a:t>
            </a:r>
            <a:r>
              <a:rPr lang="en-US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Dasyatis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uranak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small stingray </a:t>
            </a:r>
            <a:r>
              <a:rPr lang="en-US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Taeniura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lymma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ar-SA" sz="2000" dirty="0"/>
          </a:p>
          <a:p>
            <a:pPr algn="r" rtl="1">
              <a:buFont typeface="Wingdings 2" panose="05020102010507070707" pitchFamily="18" charset="2"/>
              <a:buNone/>
              <a:defRPr/>
            </a:pPr>
            <a:endParaRPr lang="en-US" sz="2000" dirty="0"/>
          </a:p>
        </p:txBody>
      </p:sp>
      <p:pic>
        <p:nvPicPr>
          <p:cNvPr id="10243" name="Picture 3" descr="Dasyatic uarna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338" y="3573464"/>
            <a:ext cx="3529012" cy="2232025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5" descr="Taeniura lymm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988" y="3573464"/>
            <a:ext cx="3529012" cy="2232025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453887"/>
      </p:ext>
    </p:extLst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59" y="567560"/>
            <a:ext cx="11871434" cy="6180082"/>
          </a:xfrm>
        </p:spPr>
        <p:txBody>
          <a:bodyPr/>
          <a:lstStyle/>
          <a:p>
            <a:pPr>
              <a:buNone/>
              <a:defRPr/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►► Fish poison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Ichthyotoxin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None/>
              <a:defRPr/>
            </a:pP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 given to a fishy source of poison, and these toxins are found either in the thorns</a:t>
            </a:r>
          </a:p>
          <a:p>
            <a:pPr>
              <a:buNone/>
              <a:defRPr/>
            </a:pP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(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Ichthyoacnthotoxin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or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meat (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Ichthyosarcotoxin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fish meat)</a:t>
            </a:r>
          </a:p>
          <a:p>
            <a:pPr rtl="1">
              <a:buNone/>
              <a:defRPr/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Baracudas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fish, (the family of the pod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Sphyrnidae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the snappers (the family of the snapper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Lutjanidae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some grouper fish or the lighter groupers, where the poison is present in the meat of these fish as a result of their feeding on some marine algae that grow around the coral root, which are considered poisonous algae and as a result the poison is concentrated within the tissues of these fish.</a:t>
            </a:r>
          </a:p>
          <a:p>
            <a:pPr rtl="1">
              <a:buNone/>
              <a:defRPr/>
            </a:pP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in eggs or caviar (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Ichthyootoxin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poison of fish eggs), as in some herring fish, and in these fish (the ovaries) contain toxins produced only during egg laying.</a:t>
            </a:r>
          </a:p>
          <a:p>
            <a:pPr rtl="1">
              <a:buNone/>
              <a:defRPr/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viscera (liver, stomach, and intestines) as in the anisotropic fish or puffer fish (family of spherical or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quadrupedal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fish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Tetradontidae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The poison of these fish has been classified as a special type due to its strength. It is called the anisotropic poison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Tetradotoxin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Which the Japanese accept greedily.</a:t>
            </a:r>
            <a:endParaRPr lang="ar-S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12"/>
      </p:ext>
    </p:extLst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850"/>
            <a:ext cx="10972800" cy="3514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483" y="1371600"/>
            <a:ext cx="11761076" cy="5265683"/>
          </a:xfrm>
        </p:spPr>
        <p:txBody>
          <a:bodyPr/>
          <a:lstStyle/>
          <a:p>
            <a:pPr lvl="0" rtl="1">
              <a:buNone/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► Both epidermis and dermis contain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chromatophores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rtl="1">
              <a:buNone/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However, they spread more in the dermis, and these cells usually have four colors: black, yellow, red, and blue. Fish control these cells through the nervous system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rtl="1"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pigment cells in fish</a:t>
            </a:r>
          </a:p>
          <a:p>
            <a:pPr lvl="0" rtl="1">
              <a:buNone/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1- Pigment cells abound more in colored fish, giving them a variety of bright colors.</a:t>
            </a:r>
          </a:p>
          <a:p>
            <a:pPr lvl="0" rtl="1">
              <a:buNone/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2- The coloration of fish is a means of protection from enemies in its environment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lvl="0" rtl="1">
              <a:buNone/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when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close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color of the environment.</a:t>
            </a:r>
          </a:p>
          <a:p>
            <a:pPr lvl="0" rtl="1">
              <a:buNone/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3- The male in many fish species may change color (especially the color of the fins)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lvl="0" rtl="1">
              <a:buNone/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during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breeding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season strategy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this process</a:t>
            </a:r>
          </a:p>
          <a:p>
            <a:pPr lvl="0" rtl="1"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dermis layer contains special organs called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photophores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light carriers, which are composed of tubular glandular cells equipped with cerebral and spinal nerves and reflective cells that look like lenses.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533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9545" y="1028343"/>
            <a:ext cx="11177751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most fish, the skin, except for the head and fins, is covered with scales of different shapes</a:t>
            </a:r>
          </a:p>
          <a:p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1-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Placoid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scales (some cartilaginous fishes) such as sharks</a:t>
            </a:r>
          </a:p>
          <a:p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2- scales cycloid (bony fish scales)</a:t>
            </a:r>
          </a:p>
          <a:p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3 -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ctenoid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scales (bony fish scales)</a:t>
            </a:r>
          </a:p>
          <a:p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4- Rhombic or ganoid scales (primitive bony fish scales)</a:t>
            </a:r>
          </a:p>
          <a:p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5- shiny or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cosmoid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scales (bony fish scales)</a:t>
            </a:r>
          </a:p>
          <a:p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► Scales often arise from the dermis layer, with the exception of the armor scales, which arise from both the epidermis and the dermis together.</a:t>
            </a:r>
          </a:p>
          <a:p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► Circular and comb scales are the most common</a:t>
            </a:r>
          </a:p>
          <a:p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► The scales are shiny or cosmic, so named because they contain a layer of a solid substance called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cosmine</a:t>
            </a:r>
            <a:endParaRPr lang="en-US" sz="2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► Some fish do not have scales, where the skin is naked or covered by bony plates, as in the sturgeon fish, which belongs to the class of cartilaginous bony fishes (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chondrostei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en-US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92551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973</Words>
  <Application>Microsoft Office PowerPoint</Application>
  <PresentationFormat>Widescreen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Calibri Light</vt:lpstr>
      <vt:lpstr>Constantia</vt:lpstr>
      <vt:lpstr>Majalla UI</vt:lpstr>
      <vt:lpstr>Times New Roman</vt:lpstr>
      <vt:lpstr>Wingdings 2</vt:lpstr>
      <vt:lpstr>Office Theme</vt:lpstr>
      <vt:lpstr>1_Flow</vt:lpstr>
      <vt:lpstr>Flow</vt:lpstr>
      <vt:lpstr>الأسماك في عالم الحيوانfish in the zoology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الأسماك في عالم الحيوانfish in the zoology world</dc:title>
  <dc:creator>hp</dc:creator>
  <cp:lastModifiedBy>hp</cp:lastModifiedBy>
  <cp:revision>6</cp:revision>
  <dcterms:created xsi:type="dcterms:W3CDTF">2023-04-05T18:07:25Z</dcterms:created>
  <dcterms:modified xsi:type="dcterms:W3CDTF">2023-04-05T19:43:10Z</dcterms:modified>
</cp:coreProperties>
</file>