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65" r:id="rId2"/>
    <p:sldId id="283" r:id="rId3"/>
    <p:sldId id="272" r:id="rId4"/>
    <p:sldId id="281" r:id="rId5"/>
    <p:sldId id="257" r:id="rId6"/>
    <p:sldId id="264" r:id="rId7"/>
    <p:sldId id="282" r:id="rId8"/>
    <p:sldId id="258" r:id="rId9"/>
    <p:sldId id="259" r:id="rId10"/>
    <p:sldId id="273" r:id="rId11"/>
    <p:sldId id="260" r:id="rId12"/>
    <p:sldId id="274" r:id="rId13"/>
    <p:sldId id="275" r:id="rId14"/>
    <p:sldId id="284" r:id="rId15"/>
    <p:sldId id="285" r:id="rId16"/>
    <p:sldId id="269" r:id="rId17"/>
    <p:sldId id="278" r:id="rId18"/>
    <p:sldId id="288" r:id="rId19"/>
    <p:sldId id="289" r:id="rId20"/>
    <p:sldId id="268" r:id="rId21"/>
    <p:sldId id="267" r:id="rId22"/>
    <p:sldId id="277" r:id="rId23"/>
    <p:sldId id="286" r:id="rId24"/>
    <p:sldId id="287" r:id="rId25"/>
    <p:sldId id="27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828EBC1-AD87-42B6-8709-E31481B06CB8}" type="datetimeFigureOut">
              <a:rPr lang="ar-SA" smtClean="0"/>
              <a:t>21/06/43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17519B1-7831-4752-9274-14A6A93DDD2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20320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1525-4EF6-4761-9C42-6E6AA0F042A8}" type="datetime1">
              <a:rPr lang="en-US" smtClean="0"/>
              <a:t>1/24/2022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2665-EA48-46FC-9F9A-A3548BDB3B43}" type="datetime1">
              <a:rPr lang="en-US" smtClean="0"/>
              <a:t>1/24/2022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23E1B-5694-4C95-A7E8-696006CCA807}" type="datetime1">
              <a:rPr lang="en-US" smtClean="0"/>
              <a:t>1/24/2022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AB91F-E046-40A1-9C7F-72DDBD0895BF}" type="datetime1">
              <a:rPr lang="en-US" smtClean="0"/>
              <a:t>1/24/2022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9E637-71CE-42AE-B7CC-01A00DC52907}" type="datetime1">
              <a:rPr lang="en-US" smtClean="0"/>
              <a:t>1/24/2022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67C7-EF25-48DC-A9A7-6EB0FFAF2D97}" type="datetime1">
              <a:rPr lang="en-US" smtClean="0"/>
              <a:t>1/24/2022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A2728-60E7-40A9-A065-54D1B334EF50}" type="datetime1">
              <a:rPr lang="en-US" smtClean="0"/>
              <a:t>1/24/2022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52F27-C70C-4D3E-835B-0F6882A842F8}" type="datetime1">
              <a:rPr lang="en-US" smtClean="0"/>
              <a:t>1/24/2022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78E0-0376-4150-836C-1C5986706A6A}" type="datetime1">
              <a:rPr lang="en-US" smtClean="0"/>
              <a:t>1/24/2022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1710-D7A4-4D4D-9DE7-060B67FB758F}" type="datetime1">
              <a:rPr lang="en-US" smtClean="0"/>
              <a:t>1/24/2022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6644F-5AFE-4444-AC25-5F5B507DA4E4}" type="datetime1">
              <a:rPr lang="en-US" smtClean="0"/>
              <a:t>1/24/2022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FB73D-0B7E-4007-9721-EBCA8A67560C}" type="datetime1">
              <a:rPr lang="en-US" smtClean="0"/>
              <a:t>1/24/2022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0B8CF-B1D0-413D-B646-2EB09F7CA7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laalshehri@ksu.edu.s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A8C2626-B1C9-4DB4-A90A-9F63378D9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719861"/>
            <a:ext cx="7010400" cy="762000"/>
          </a:xfrm>
        </p:spPr>
        <p:txBody>
          <a:bodyPr/>
          <a:lstStyle/>
          <a:p>
            <a:r>
              <a:rPr lang="en-US" b="1" u="sng" dirty="0">
                <a:solidFill>
                  <a:srgbClr val="FF0000"/>
                </a:solidFill>
              </a:rPr>
              <a:t>MATH 153</a:t>
            </a: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CEB4051-8AD9-47EC-AB52-3FF82D2F3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/>
          <a:p>
            <a:r>
              <a:rPr lang="en-US" dirty="0"/>
              <a:t> Laila Al-Zaid</a:t>
            </a:r>
          </a:p>
          <a:p>
            <a:r>
              <a:rPr lang="en-US" dirty="0">
                <a:hlinkClick r:id="rId2"/>
              </a:rPr>
              <a:t>laalzaid@ksu.edu.sa</a:t>
            </a:r>
            <a:endParaRPr lang="en-US" dirty="0"/>
          </a:p>
          <a:p>
            <a:endParaRPr lang="ar-SA" dirty="0"/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42B6958D-479C-41BC-936D-F6087C1BFA9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11"/>
          <a:stretch/>
        </p:blipFill>
        <p:spPr>
          <a:xfrm>
            <a:off x="914400" y="400049"/>
            <a:ext cx="6858000" cy="302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39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34182C8B-46E3-49C9-A957-C6BD074FB8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9643"/>
          <a:stretch/>
        </p:blipFill>
        <p:spPr>
          <a:xfrm>
            <a:off x="152400" y="1371599"/>
            <a:ext cx="8686800" cy="342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050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304800" y="304800"/>
            <a:ext cx="28194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Example2</a:t>
            </a:r>
            <a:r>
              <a:rPr lang="en-US" sz="3600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8F947695-9138-4923-8E76-ECDC96966D84}"/>
              </a:ext>
            </a:extLst>
          </p:cNvPr>
          <p:cNvSpPr txBox="1"/>
          <p:nvPr/>
        </p:nvSpPr>
        <p:spPr>
          <a:xfrm>
            <a:off x="304800" y="1524000"/>
            <a:ext cx="8382000" cy="95410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(</a:t>
            </a:r>
            <a:r>
              <a:rPr lang="en-US" sz="2800" dirty="0" err="1">
                <a:solidFill>
                  <a:srgbClr val="FF0000"/>
                </a:solidFill>
              </a:rPr>
              <a:t>Exr</a:t>
            </a:r>
            <a:r>
              <a:rPr lang="en-US" sz="2800" dirty="0">
                <a:solidFill>
                  <a:srgbClr val="FF0000"/>
                </a:solidFill>
              </a:rPr>
              <a:t> 2\91): </a:t>
            </a:r>
            <a:r>
              <a:rPr lang="en-US" sz="2800" dirty="0"/>
              <a:t>Use a direct proof to show that the sum of two even integers is even.</a:t>
            </a:r>
            <a:endParaRPr lang="ar-SA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8B4B10E-3720-4E09-92AE-5E790E591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Suppose that m and n are two even integers , so ∃ 𝑘,𝑗 𝑠𝑢𝑐ℎ 𝑡ℎ𝑎𝑡 𝑚=2𝑘 𝑎𝑛𝑑 𝑛=2j.</a:t>
            </a:r>
          </a:p>
          <a:p>
            <a:pPr marL="0" indent="0">
              <a:buNone/>
            </a:pPr>
            <a:r>
              <a:rPr lang="en-US" dirty="0"/>
              <a:t>Then 𝑚+𝑛=(2𝑘)+(2𝑗)</a:t>
            </a:r>
          </a:p>
          <a:p>
            <a:pPr marL="0" indent="0">
              <a:buNone/>
            </a:pPr>
            <a:r>
              <a:rPr lang="en-US" dirty="0"/>
              <a:t>                       =2k+2j</a:t>
            </a:r>
          </a:p>
          <a:p>
            <a:pPr marL="0" indent="0">
              <a:buNone/>
            </a:pPr>
            <a:r>
              <a:rPr lang="en-US" dirty="0"/>
              <a:t>                       =2(𝑘+𝑗)</a:t>
            </a:r>
          </a:p>
          <a:p>
            <a:pPr marL="0" indent="0">
              <a:buNone/>
            </a:pPr>
            <a:r>
              <a:rPr lang="en-US" dirty="0"/>
              <a:t>                        =2𝑡 , 𝑤ℎ𝑒𝑟𝑒 𝑡=𝑘+𝑗.</a:t>
            </a:r>
          </a:p>
          <a:p>
            <a:pPr marL="0" indent="0">
              <a:buNone/>
            </a:pPr>
            <a:r>
              <a:rPr lang="en-US" dirty="0"/>
              <a:t>Thus, 𝑚+𝑛 is even. □</a:t>
            </a:r>
          </a:p>
          <a:p>
            <a:endParaRPr lang="ar-SA" dirty="0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157C0DE5-0AFF-45E7-8E16-622654178533}"/>
              </a:ext>
            </a:extLst>
          </p:cNvPr>
          <p:cNvSpPr txBox="1"/>
          <p:nvPr/>
        </p:nvSpPr>
        <p:spPr>
          <a:xfrm>
            <a:off x="533400" y="1007307"/>
            <a:ext cx="3429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u="sng" dirty="0">
                <a:solidFill>
                  <a:srgbClr val="0070C0"/>
                </a:solidFill>
              </a:rPr>
              <a:t>Solution:</a:t>
            </a:r>
            <a:endParaRPr lang="ar-SA" sz="28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593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309E463-3B0A-4182-9DD4-AD27212FD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 fontScale="90000"/>
          </a:bodyPr>
          <a:lstStyle/>
          <a:p>
            <a:pPr algn="l"/>
            <a:br>
              <a:rPr lang="en-US" sz="3200" dirty="0">
                <a:solidFill>
                  <a:srgbClr val="7030A0"/>
                </a:solidFill>
              </a:rPr>
            </a:br>
            <a:r>
              <a:rPr lang="en-US" sz="3200" u="sng" dirty="0">
                <a:solidFill>
                  <a:srgbClr val="FF0000"/>
                </a:solidFill>
              </a:rPr>
              <a:t> </a:t>
            </a:r>
            <a:br>
              <a:rPr lang="en-US" sz="3200" u="sng" dirty="0">
                <a:solidFill>
                  <a:srgbClr val="FF0000"/>
                </a:solidFill>
              </a:rPr>
            </a:br>
            <a:br>
              <a:rPr lang="en-US" sz="3200" dirty="0">
                <a:solidFill>
                  <a:srgbClr val="7030A0"/>
                </a:solidFill>
              </a:rPr>
            </a:br>
            <a:r>
              <a:rPr lang="en-US" sz="2700" u="sng" dirty="0"/>
              <a:t>Give a direct proof </a:t>
            </a:r>
            <a:r>
              <a:rPr lang="en-US" sz="2700" dirty="0"/>
              <a:t>that if </a:t>
            </a:r>
            <a:r>
              <a:rPr lang="en-US" sz="2700" dirty="0">
                <a:solidFill>
                  <a:srgbClr val="FF0000"/>
                </a:solidFill>
              </a:rPr>
              <a:t>m</a:t>
            </a:r>
            <a:r>
              <a:rPr lang="en-US" sz="2700" dirty="0"/>
              <a:t> and </a:t>
            </a:r>
            <a:r>
              <a:rPr lang="en-US" sz="2700" dirty="0">
                <a:solidFill>
                  <a:srgbClr val="FF0000"/>
                </a:solidFill>
              </a:rPr>
              <a:t>n</a:t>
            </a:r>
            <a:r>
              <a:rPr lang="en-US" sz="2700" dirty="0"/>
              <a:t> are both perfect squares, then </a:t>
            </a:r>
            <a:r>
              <a:rPr lang="en-US" sz="2700" dirty="0">
                <a:solidFill>
                  <a:srgbClr val="FF0000"/>
                </a:solidFill>
              </a:rPr>
              <a:t>nm</a:t>
            </a:r>
            <a:r>
              <a:rPr lang="en-US" sz="2700" dirty="0"/>
              <a:t> is also a perfect square</a:t>
            </a:r>
            <a:br>
              <a:rPr lang="en-US" sz="2000" dirty="0"/>
            </a:br>
            <a:endParaRPr lang="ar-SA" sz="3200" dirty="0">
              <a:solidFill>
                <a:srgbClr val="7030A0"/>
              </a:solidFill>
            </a:endParaRPr>
          </a:p>
        </p:txBody>
      </p:sp>
      <p:sp>
        <p:nvSpPr>
          <p:cNvPr id="5" name="مستطيل مستدير الزوايا 4">
            <a:extLst>
              <a:ext uri="{FF2B5EF4-FFF2-40B4-BE49-F238E27FC236}">
                <a16:creationId xmlns:a16="http://schemas.microsoft.com/office/drawing/2014/main" id="{ECEA4C30-BDF8-450F-9911-2635532CD846}"/>
              </a:ext>
            </a:extLst>
          </p:cNvPr>
          <p:cNvSpPr/>
          <p:nvPr/>
        </p:nvSpPr>
        <p:spPr>
          <a:xfrm>
            <a:off x="533400" y="629306"/>
            <a:ext cx="28194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Example 3</a:t>
            </a:r>
            <a:r>
              <a:rPr lang="en-US" sz="3600" dirty="0">
                <a:solidFill>
                  <a:schemeClr val="tx2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229020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3954D41-8F48-48AF-9C00-9FDF50F51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b="1" u="sng" dirty="0">
                <a:solidFill>
                  <a:srgbClr val="0070C0"/>
                </a:solidFill>
              </a:rPr>
              <a:t>Solution:</a:t>
            </a:r>
            <a:endParaRPr lang="ar-SA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F74D5F08-E45D-4FD2-A804-9B2A12B5E8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84163"/>
                <a:ext cx="8229600" cy="4525963"/>
              </a:xfrm>
              <a:ln>
                <a:solidFill>
                  <a:schemeClr val="accent2">
                    <a:lumMod val="75000"/>
                  </a:schemeClr>
                </a:solidFill>
              </a:ln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/>
                  <a:t>Assume that </a:t>
                </a:r>
                <a:r>
                  <a:rPr lang="en-US" sz="2800" dirty="0">
                    <a:solidFill>
                      <a:srgbClr val="FF0000"/>
                    </a:solidFill>
                  </a:rPr>
                  <a:t>m</a:t>
                </a:r>
                <a:r>
                  <a:rPr lang="en-US" sz="2800" dirty="0"/>
                  <a:t> and </a:t>
                </a:r>
                <a:r>
                  <a:rPr lang="en-US" sz="2800" dirty="0">
                    <a:solidFill>
                      <a:srgbClr val="FF0000"/>
                    </a:solidFill>
                  </a:rPr>
                  <a:t>n</a:t>
                </a:r>
                <a:r>
                  <a:rPr lang="en-US" sz="2800" dirty="0"/>
                  <a:t> are integers and are perfect squares. Then by definition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8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 and</a:t>
                </a:r>
                <a:r>
                  <a:rPr lang="en-US" sz="28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8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n-US" sz="2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 for some integers </a:t>
                </a:r>
                <a:r>
                  <a:rPr lang="en-US" sz="2800" dirty="0">
                    <a:solidFill>
                      <a:srgbClr val="FF0000"/>
                    </a:solidFill>
                  </a:rPr>
                  <a:t>k</a:t>
                </a:r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2800" dirty="0"/>
                  <a:t>. </a:t>
                </a:r>
              </a:p>
              <a:p>
                <a:pPr marL="0" indent="0">
                  <a:buNone/>
                </a:pPr>
                <a:r>
                  <a:rPr lang="en-US" sz="2800" dirty="0"/>
                  <a:t>We will now use these facts to show that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𝑚𝑛</m:t>
                    </m:r>
                  </m:oMath>
                </a14:m>
                <a:r>
                  <a:rPr lang="en-US" sz="2800" dirty="0"/>
                  <a:t> is also a perfect square.</a:t>
                </a:r>
              </a:p>
              <a:p>
                <a:pPr marL="0" indent="0">
                  <a:buNone/>
                </a:pPr>
                <a:r>
                  <a:rPr lang="en-US" sz="2800" dirty="0"/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𝑚𝑛</m:t>
                    </m:r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𝑘𝑙</m:t>
                        </m:r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8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𝑘𝑙</m:t>
                    </m:r>
                  </m:oMath>
                </a14:m>
                <a:r>
                  <a:rPr lang="en-US" sz="2800" dirty="0"/>
                  <a:t> is an integer, therefore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𝑚𝑛</m:t>
                    </m:r>
                    <m:r>
                      <a:rPr lang="en-US" sz="28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/>
                  <a:t>is a perfect square.</a:t>
                </a:r>
                <a:endParaRPr lang="ar-SA" sz="2800" dirty="0"/>
              </a:p>
            </p:txBody>
          </p:sp>
        </mc:Choice>
        <mc:Fallback xmlns="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F74D5F08-E45D-4FD2-A804-9B2A12B5E8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84163"/>
                <a:ext cx="8229600" cy="4525963"/>
              </a:xfrm>
              <a:blipFill>
                <a:blip r:embed="rId2"/>
                <a:stretch>
                  <a:fillRect l="-1405" t="-1074"/>
                </a:stretch>
              </a:blipFill>
              <a:ln>
                <a:solidFill>
                  <a:schemeClr val="accent2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90461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2">
            <a:extLst>
              <a:ext uri="{FF2B5EF4-FFF2-40B4-BE49-F238E27FC236}">
                <a16:creationId xmlns:a16="http://schemas.microsoft.com/office/drawing/2014/main" id="{5B717216-2977-4D9D-A592-444A6F6A6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ln w="285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Recall that first-order logic shows that the statement </a:t>
            </a:r>
            <a:r>
              <a:rPr lang="en-US" b="1" dirty="0">
                <a:solidFill>
                  <a:srgbClr val="FF0000"/>
                </a:solidFill>
              </a:rPr>
              <a:t>P ⇒ Q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equivalent to </a:t>
            </a:r>
            <a:r>
              <a:rPr lang="en-US" b="1" dirty="0">
                <a:solidFill>
                  <a:srgbClr val="FF0000"/>
                </a:solidFill>
              </a:rPr>
              <a:t>¬Q ⇒ ¬P</a:t>
            </a:r>
            <a:r>
              <a:rPr lang="en-US" dirty="0"/>
              <a:t>.</a:t>
            </a:r>
          </a:p>
          <a:p>
            <a:r>
              <a:rPr lang="en-US" dirty="0"/>
              <a:t>1. Assume </a:t>
            </a:r>
            <a:r>
              <a:rPr lang="en-US" b="1" dirty="0">
                <a:solidFill>
                  <a:srgbClr val="FF0000"/>
                </a:solidFill>
              </a:rPr>
              <a:t>¬Q</a:t>
            </a:r>
            <a:r>
              <a:rPr lang="en-US" dirty="0"/>
              <a:t> is true.</a:t>
            </a:r>
          </a:p>
          <a:p>
            <a:r>
              <a:rPr lang="en-US" dirty="0"/>
              <a:t>2. Show that </a:t>
            </a:r>
            <a:r>
              <a:rPr lang="en-US" b="1" dirty="0">
                <a:solidFill>
                  <a:srgbClr val="FF0000"/>
                </a:solidFill>
              </a:rPr>
              <a:t>¬P</a:t>
            </a:r>
            <a:r>
              <a:rPr lang="en-US" dirty="0"/>
              <a:t> must be true.</a:t>
            </a:r>
          </a:p>
          <a:p>
            <a:r>
              <a:rPr lang="en-US" dirty="0"/>
              <a:t>3. Observe that </a:t>
            </a:r>
            <a:r>
              <a:rPr lang="en-US" b="1" dirty="0">
                <a:solidFill>
                  <a:srgbClr val="FF0000"/>
                </a:solidFill>
              </a:rPr>
              <a:t>P ⇒ Q </a:t>
            </a:r>
            <a:r>
              <a:rPr lang="en-US" dirty="0"/>
              <a:t>by contraposition.</a:t>
            </a:r>
            <a:endParaRPr lang="ar-SA" dirty="0"/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0E27B040-6FAD-41FB-A956-1F3820E51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 w="285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rgbClr val="FF0000"/>
                </a:solidFill>
              </a:rPr>
              <a:t>Indirect proof (Proof by Contraposition)</a:t>
            </a:r>
            <a:endParaRPr lang="ar-SA" sz="3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538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86F7639-CE0A-4E52-956F-A1699C116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3999"/>
          </a:xfrm>
          <a:ln w="28575"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Let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 be an integer. Prove that : If </a:t>
            </a:r>
            <a:r>
              <a:rPr lang="en-US" dirty="0">
                <a:solidFill>
                  <a:srgbClr val="FF0000"/>
                </a:solidFill>
              </a:rPr>
              <a:t>x²</a:t>
            </a:r>
            <a:r>
              <a:rPr lang="en-US" dirty="0"/>
              <a:t> is even, then </a:t>
            </a:r>
            <a:r>
              <a:rPr lang="en-US" dirty="0">
                <a:solidFill>
                  <a:srgbClr val="FF0000"/>
                </a:solidFill>
              </a:rPr>
              <a:t>x</a:t>
            </a:r>
            <a:r>
              <a:rPr lang="en-US" dirty="0"/>
              <a:t> is even. (by Contraposition proof)</a:t>
            </a:r>
          </a:p>
          <a:p>
            <a:pPr marL="0" indent="0">
              <a:buNone/>
            </a:pPr>
            <a:endParaRPr lang="ar-SA" dirty="0"/>
          </a:p>
        </p:txBody>
      </p:sp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37B826B1-6BB0-4B8A-85FF-738DD76F268E}"/>
              </a:ext>
            </a:extLst>
          </p:cNvPr>
          <p:cNvSpPr/>
          <p:nvPr/>
        </p:nvSpPr>
        <p:spPr>
          <a:xfrm>
            <a:off x="457200" y="457199"/>
            <a:ext cx="2590800" cy="912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Example 4:</a:t>
            </a:r>
            <a:endParaRPr lang="ar-SA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091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>
            <a:extLst>
              <a:ext uri="{FF2B5EF4-FFF2-40B4-BE49-F238E27FC236}">
                <a16:creationId xmlns:a16="http://schemas.microsoft.com/office/drawing/2014/main" id="{2A8DE2CE-7584-4B45-A8C7-8FE1D82791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5264"/>
          <a:stretch/>
        </p:blipFill>
        <p:spPr>
          <a:xfrm>
            <a:off x="457200" y="1371600"/>
            <a:ext cx="8229600" cy="3381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530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1899CF40-32D3-43BA-ACFA-E21C873A266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Using by contraposition to show that:</a:t>
                </a:r>
              </a:p>
              <a:p>
                <a:pPr marL="0" indent="0">
                  <a:buNone/>
                </a:pPr>
                <a:r>
                  <a:rPr lang="en-US" dirty="0"/>
                  <a:t>For x is an integer:</a:t>
                </a:r>
              </a:p>
              <a:p>
                <a:pPr marL="0" indent="0">
                  <a:buNone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even , then </a:t>
                </a:r>
                <a:r>
                  <a:rPr lang="en-US" dirty="0">
                    <a:solidFill>
                      <a:srgbClr val="FF0000"/>
                    </a:solidFill>
                  </a:rPr>
                  <a:t>x </a:t>
                </a:r>
                <a:r>
                  <a:rPr lang="en-US" dirty="0"/>
                  <a:t>is odd.</a:t>
                </a:r>
                <a:endParaRPr lang="ar-SA" dirty="0"/>
              </a:p>
            </p:txBody>
          </p:sp>
        </mc:Choice>
        <mc:Fallback xmlns="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1899CF40-32D3-43BA-ACFA-E21C873A266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عنوان 4">
            <a:extLst>
              <a:ext uri="{FF2B5EF4-FFF2-40B4-BE49-F238E27FC236}">
                <a16:creationId xmlns:a16="http://schemas.microsoft.com/office/drawing/2014/main" id="{73424A22-CB08-4358-95BE-7DD1A6F8A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2667000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srgbClr val="0070C0"/>
                </a:solidFill>
              </a:rPr>
              <a:t>Example 5:</a:t>
            </a:r>
            <a:endParaRPr lang="ar-SA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998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8C93F62-EAD2-4687-9308-E640A8D4C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u="sng" dirty="0">
                <a:solidFill>
                  <a:schemeClr val="tx2"/>
                </a:solidFill>
              </a:rPr>
              <a:t>Proof:</a:t>
            </a:r>
            <a:endParaRPr lang="ar-SA" sz="2800" u="sng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CBD1F70A-2F82-4C6D-BADD-2CEDAD676C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4525963"/>
              </a:xfrm>
              <a:ln>
                <a:solidFill>
                  <a:schemeClr val="accent2">
                    <a:lumMod val="75000"/>
                  </a:schemeClr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Suppose that x is even so,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US" dirty="0"/>
                  <a:t> such that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dirty="0"/>
                  <a:t>Now,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14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endParaRPr lang="en-US" b="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b="0" dirty="0"/>
                  <a:t>         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b="0" dirty="0"/>
                  <a:t>         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r>
                  <a:rPr lang="en-US" b="0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ℤ</m:t>
                    </m:r>
                  </m:oMath>
                </a14:m>
                <a:r>
                  <a:rPr lang="en-US" b="0" dirty="0"/>
                  <a:t>.</a:t>
                </a:r>
              </a:p>
              <a:p>
                <a:pPr marL="0" indent="0">
                  <a:buNone/>
                </a:pPr>
                <a:r>
                  <a:rPr lang="en-US" b="0" dirty="0"/>
                  <a:t>Thus</a:t>
                </a:r>
                <a:r>
                  <a:rPr lang="en-US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US" dirty="0"/>
                  <a:t> is odd</a:t>
                </a:r>
                <a:endParaRPr lang="ar-SA" dirty="0"/>
              </a:p>
            </p:txBody>
          </p:sp>
        </mc:Choice>
        <mc:Fallback xmlns="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CBD1F70A-2F82-4C6D-BADD-2CEDAD676C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4525963"/>
              </a:xfrm>
              <a:blipFill>
                <a:blip r:embed="rId2"/>
                <a:stretch>
                  <a:fillRect l="-1775" t="-1478"/>
                </a:stretch>
              </a:blipFill>
              <a:ln>
                <a:solidFill>
                  <a:schemeClr val="accent2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193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7DEDD4-2661-4AE4-975E-9A09D8A45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u="sng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Reference:</a:t>
            </a:r>
            <a:endParaRPr lang="ar-SA" sz="2800" dirty="0"/>
          </a:p>
        </p:txBody>
      </p:sp>
      <p:pic>
        <p:nvPicPr>
          <p:cNvPr id="6" name="عنصر نائب للمحتوى 5">
            <a:extLst>
              <a:ext uri="{FF2B5EF4-FFF2-40B4-BE49-F238E27FC236}">
                <a16:creationId xmlns:a16="http://schemas.microsoft.com/office/drawing/2014/main" id="{4082E231-60BE-4CD9-BD74-6CFE6F136C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013" y="1166018"/>
            <a:ext cx="3656978" cy="4525963"/>
          </a:xfrm>
        </p:spPr>
      </p:pic>
    </p:spTree>
    <p:extLst>
      <p:ext uri="{BB962C8B-B14F-4D97-AF65-F5344CB8AC3E}">
        <p14:creationId xmlns:p14="http://schemas.microsoft.com/office/powerpoint/2010/main" val="1267305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33FEB19-361E-4CB7-836D-68FB167320AA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4400" b="1" u="sng" dirty="0">
                <a:solidFill>
                  <a:srgbClr val="FF0000"/>
                </a:solidFill>
              </a:rPr>
              <a:t>Proof by Contradiction.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عنصر نائب للمحتوى 2">
                <a:extLst>
                  <a:ext uri="{FF2B5EF4-FFF2-40B4-BE49-F238E27FC236}">
                    <a16:creationId xmlns:a16="http://schemas.microsoft.com/office/drawing/2014/main" id="{ABEF3F95-7AA8-4B38-A956-E24E49D1E64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US" dirty="0"/>
                  <a:t>The proof by contradiction is grounded in the fact that any proposition must be either true or false, but not both true and false at the same time.</a:t>
                </a:r>
              </a:p>
              <a:p>
                <a:r>
                  <a:rPr lang="en-US" dirty="0"/>
                  <a:t> 1. Assume that </a:t>
                </a:r>
                <a:r>
                  <a:rPr lang="en-US" b="1" dirty="0">
                    <a:solidFill>
                      <a:srgbClr val="FF0000"/>
                    </a:solidFill>
                  </a:rPr>
                  <a:t>P</a:t>
                </a:r>
                <a:r>
                  <a:rPr lang="en-US" dirty="0"/>
                  <a:t> is true.</a:t>
                </a:r>
              </a:p>
              <a:p>
                <a:r>
                  <a:rPr lang="en-US" dirty="0"/>
                  <a:t>2. Assume that </a:t>
                </a:r>
                <a14:m>
                  <m:oMath xmlns:m="http://schemas.openxmlformats.org/officeDocument/2006/math"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𝐐</m:t>
                    </m:r>
                  </m:oMath>
                </a14:m>
                <a:r>
                  <a:rPr lang="en-US" dirty="0"/>
                  <a:t> is true.</a:t>
                </a:r>
              </a:p>
              <a:p>
                <a:r>
                  <a:rPr lang="en-US" dirty="0"/>
                  <a:t>3. Use </a:t>
                </a:r>
                <a:r>
                  <a:rPr lang="en-US" b="1" dirty="0">
                    <a:solidFill>
                      <a:srgbClr val="FF0000"/>
                    </a:solidFill>
                  </a:rPr>
                  <a:t>P </a:t>
                </a:r>
                <a:r>
                  <a:rPr lang="en-US" dirty="0"/>
                  <a:t>and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b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𝐐</m:t>
                    </m:r>
                  </m:oMath>
                </a14:m>
                <a:r>
                  <a:rPr lang="en-US" dirty="0"/>
                  <a:t> to demonstrate a contradiction.</a:t>
                </a:r>
                <a:endParaRPr lang="ar-SA" dirty="0"/>
              </a:p>
            </p:txBody>
          </p:sp>
        </mc:Choice>
        <mc:Fallback xmlns="">
          <p:sp>
            <p:nvSpPr>
              <p:cNvPr id="6" name="عنصر نائب للمحتوى 2">
                <a:extLst>
                  <a:ext uri="{FF2B5EF4-FFF2-40B4-BE49-F238E27FC236}">
                    <a16:creationId xmlns:a16="http://schemas.microsoft.com/office/drawing/2014/main" id="{ABEF3F95-7AA8-4B38-A956-E24E49D1E64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525963"/>
              </a:xfrm>
              <a:blipFill>
                <a:blip r:embed="rId2"/>
                <a:stretch>
                  <a:fillRect l="-1475" t="-1337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4056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B1824B2D-728B-4681-829B-8F3E493099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1447799"/>
              </a:xfrm>
              <a:ln w="19050">
                <a:solidFill>
                  <a:schemeClr val="tx1"/>
                </a:solidFill>
              </a:ln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Proof by contradiction :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is an odd  then so is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.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endParaRPr lang="ar-SA" dirty="0"/>
              </a:p>
            </p:txBody>
          </p:sp>
        </mc:Choice>
        <mc:Fallback xmlns="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B1824B2D-728B-4681-829B-8F3E493099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1447799"/>
              </a:xfrm>
              <a:blipFill>
                <a:blip r:embed="rId2"/>
                <a:stretch>
                  <a:fillRect l="-1404" t="-7500" r="-517"/>
                </a:stretch>
              </a:blipFill>
              <a:ln w="190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E37B6E5D-0AA6-4C20-8E4D-D962876AD31A}"/>
              </a:ext>
            </a:extLst>
          </p:cNvPr>
          <p:cNvSpPr/>
          <p:nvPr/>
        </p:nvSpPr>
        <p:spPr>
          <a:xfrm>
            <a:off x="609600" y="457200"/>
            <a:ext cx="2514600" cy="68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Example 6:</a:t>
            </a:r>
            <a:endParaRPr lang="ar-SA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3891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>
            <a:extLst>
              <a:ext uri="{FF2B5EF4-FFF2-40B4-BE49-F238E27FC236}">
                <a16:creationId xmlns:a16="http://schemas.microsoft.com/office/drawing/2014/main" id="{5DBFEB0F-D5A6-48CB-BCCC-86956BD930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844"/>
          <a:stretch/>
        </p:blipFill>
        <p:spPr>
          <a:xfrm>
            <a:off x="383685" y="892659"/>
            <a:ext cx="8376630" cy="451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0812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E91CFAAE-8BC9-4E03-890F-35D3AB031BF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Prove that if </a:t>
                </a:r>
                <a:r>
                  <a:rPr lang="en-US" dirty="0">
                    <a:solidFill>
                      <a:srgbClr val="FF0000"/>
                    </a:solidFill>
                  </a:rPr>
                  <a:t>n = ab</a:t>
                </a:r>
                <a:r>
                  <a:rPr lang="en-US" dirty="0"/>
                  <a:t>, where </a:t>
                </a:r>
                <a:r>
                  <a:rPr lang="en-US" dirty="0">
                    <a:solidFill>
                      <a:srgbClr val="FF0000"/>
                    </a:solidFill>
                  </a:rPr>
                  <a:t>a</a:t>
                </a:r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b</a:t>
                </a:r>
                <a:r>
                  <a:rPr lang="en-US" dirty="0"/>
                  <a:t> are positive integers, then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≤</m:t>
                    </m:r>
                    <m:rad>
                      <m:radPr>
                        <m:degHide m:val="on"/>
                        <m:ctrlPr>
                          <a:rPr lang="en-US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or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≤</m:t>
                    </m:r>
                    <m:rad>
                      <m:radPr>
                        <m:degHide m:val="on"/>
                        <m:ctrlP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. ( by </a:t>
                </a:r>
                <a:r>
                  <a:rPr lang="en-US" u="sng" dirty="0"/>
                  <a:t>Contradiction)</a:t>
                </a:r>
              </a:p>
              <a:p>
                <a:endParaRPr lang="ar-SA" dirty="0"/>
              </a:p>
            </p:txBody>
          </p:sp>
        </mc:Choice>
        <mc:Fallback xmlns="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E91CFAAE-8BC9-4E03-890F-35D3AB031BF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1752" r="-2667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مستطيل: زوايا مستديرة 4">
            <a:extLst>
              <a:ext uri="{FF2B5EF4-FFF2-40B4-BE49-F238E27FC236}">
                <a16:creationId xmlns:a16="http://schemas.microsoft.com/office/drawing/2014/main" id="{A7295C21-56DD-434F-A2AD-31928510A726}"/>
              </a:ext>
            </a:extLst>
          </p:cNvPr>
          <p:cNvSpPr/>
          <p:nvPr/>
        </p:nvSpPr>
        <p:spPr>
          <a:xfrm>
            <a:off x="609600" y="457200"/>
            <a:ext cx="2514600" cy="68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Example 7:</a:t>
            </a:r>
            <a:endParaRPr lang="ar-SA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381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3C437A6-E3D5-4BCE-8839-1A5A784D6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>
                <a:solidFill>
                  <a:srgbClr val="0070C0"/>
                </a:solidFill>
              </a:rPr>
              <a:t>Proof:</a:t>
            </a:r>
            <a:endParaRPr lang="ar-SA" u="sng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BA18660B-693E-42D2-BC4B-DCD917ABAC1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Assume that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ra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, this implies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en-US" b="0" i="1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(→←)</m:t>
                    </m:r>
                  </m:oMath>
                </a14:m>
                <a:r>
                  <a:rPr lang="en-US" dirty="0"/>
                  <a:t>this Contradiction</a:t>
                </a:r>
                <a:endParaRPr lang="ar-SA" dirty="0"/>
              </a:p>
            </p:txBody>
          </p:sp>
        </mc:Choice>
        <mc:Fallback xmlns="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BA18660B-693E-42D2-BC4B-DCD917ABAC1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482"/>
                </a:stretch>
              </a:blipFill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66161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7C774ABB-2F98-4959-ACB3-44F6163F4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16332"/>
            <a:ext cx="2840982" cy="859611"/>
          </a:xfrm>
          <a:prstGeom prst="rect">
            <a:avLst/>
          </a:prstGeom>
        </p:spPr>
      </p:pic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499ED11-6C8E-429F-99D1-39FF1EF32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Pages 91: </a:t>
            </a:r>
            <a:r>
              <a:rPr lang="en-US" dirty="0"/>
              <a:t>1,5,8,9,15,16,18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1118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1056247-D252-4A50-811E-203FE6CAC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accent4">
                    <a:lumMod val="75000"/>
                  </a:schemeClr>
                </a:solidFill>
              </a:rPr>
              <a:t>Test dates </a:t>
            </a:r>
            <a:endParaRPr lang="ar-SA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B0E6CE9-87BE-47E5-9D04-A41307D03C29}"/>
              </a:ext>
            </a:extLst>
          </p:cNvPr>
          <p:cNvSpPr txBox="1"/>
          <p:nvPr/>
        </p:nvSpPr>
        <p:spPr>
          <a:xfrm>
            <a:off x="990600" y="2057400"/>
            <a:ext cx="68580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400" b="1" dirty="0">
                <a:solidFill>
                  <a:srgbClr val="FF0000"/>
                </a:solidFill>
              </a:rPr>
              <a:t>First Midterm: 7</a:t>
            </a:r>
            <a:r>
              <a:rPr lang="en-US" sz="2400" b="1" baseline="30000" dirty="0">
                <a:solidFill>
                  <a:srgbClr val="FF0000"/>
                </a:solidFill>
              </a:rPr>
              <a:t>th</a:t>
            </a:r>
            <a:r>
              <a:rPr lang="en-US" sz="2400" b="1" dirty="0">
                <a:solidFill>
                  <a:srgbClr val="FF0000"/>
                </a:solidFill>
              </a:rPr>
              <a:t> week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</a:rPr>
              <a:t> Second Midterm: 14</a:t>
            </a:r>
            <a:r>
              <a:rPr lang="en-US" sz="2400" b="1" baseline="30000" dirty="0">
                <a:solidFill>
                  <a:srgbClr val="FF0000"/>
                </a:solidFill>
              </a:rPr>
              <a:t>th</a:t>
            </a:r>
            <a:r>
              <a:rPr lang="en-US" sz="2400" b="1" dirty="0">
                <a:solidFill>
                  <a:srgbClr val="FF0000"/>
                </a:solidFill>
              </a:rPr>
              <a:t> week  </a:t>
            </a:r>
          </a:p>
        </p:txBody>
      </p:sp>
    </p:spTree>
    <p:extLst>
      <p:ext uri="{BB962C8B-B14F-4D97-AF65-F5344CB8AC3E}">
        <p14:creationId xmlns:p14="http://schemas.microsoft.com/office/powerpoint/2010/main" val="2691122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90BDFA-9DB2-4F7C-A2D9-1D7B79D6B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>
                <a:solidFill>
                  <a:srgbClr val="002060"/>
                </a:solidFill>
              </a:rPr>
              <a:t>Methods of Assessment:</a:t>
            </a:r>
            <a:endParaRPr lang="ar-SA" b="1" u="sng" dirty="0">
              <a:solidFill>
                <a:srgbClr val="002060"/>
              </a:solidFill>
            </a:endParaRPr>
          </a:p>
        </p:txBody>
      </p:sp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DA6D291D-F88A-4F25-867D-6B4B456284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640905"/>
              </p:ext>
            </p:extLst>
          </p:nvPr>
        </p:nvGraphicFramePr>
        <p:xfrm>
          <a:off x="1098455" y="1417638"/>
          <a:ext cx="6686550" cy="2606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43275">
                  <a:extLst>
                    <a:ext uri="{9D8B030D-6E8A-4147-A177-3AD203B41FA5}">
                      <a16:colId xmlns:a16="http://schemas.microsoft.com/office/drawing/2014/main" val="1478700926"/>
                    </a:ext>
                  </a:extLst>
                </a:gridCol>
                <a:gridCol w="3343275">
                  <a:extLst>
                    <a:ext uri="{9D8B030D-6E8A-4147-A177-3AD203B41FA5}">
                      <a16:colId xmlns:a16="http://schemas.microsoft.com/office/drawing/2014/main" val="742112710"/>
                    </a:ext>
                  </a:extLst>
                </a:gridCol>
              </a:tblGrid>
              <a:tr h="40136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/>
                        <a:t>Mark </a:t>
                      </a:r>
                      <a:endParaRPr lang="ar-SA" sz="2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Course Assessment</a:t>
                      </a:r>
                      <a:endParaRPr lang="ar-SA" sz="2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119080839"/>
                  </a:ext>
                </a:extLst>
              </a:tr>
              <a:tr h="40136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40</a:t>
                      </a:r>
                      <a:endParaRPr lang="ar-SA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Midterm exam</a:t>
                      </a:r>
                      <a:endParaRPr lang="ar-SA" sz="2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47751033"/>
                  </a:ext>
                </a:extLst>
              </a:tr>
              <a:tr h="40136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10</a:t>
                      </a:r>
                      <a:endParaRPr lang="ar-SA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HomeWorks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59223499"/>
                  </a:ext>
                </a:extLst>
              </a:tr>
              <a:tr h="40136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10</a:t>
                      </a:r>
                      <a:endParaRPr lang="ar-SA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dirty="0"/>
                        <a:t>Quizzes</a:t>
                      </a:r>
                      <a:endParaRPr lang="ar-SA" sz="2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820941792"/>
                  </a:ext>
                </a:extLst>
              </a:tr>
              <a:tr h="40136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/>
                        <a:t>40</a:t>
                      </a:r>
                      <a:endParaRPr lang="ar-SA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 Examination</a:t>
                      </a:r>
                      <a:endParaRPr lang="ar-SA" sz="2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30492050"/>
                  </a:ext>
                </a:extLst>
              </a:tr>
              <a:tr h="40136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ar-SA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4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ar-SA" sz="24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24046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02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5">
            <a:extLst>
              <a:ext uri="{FF2B5EF4-FFF2-40B4-BE49-F238E27FC236}">
                <a16:creationId xmlns:a16="http://schemas.microsoft.com/office/drawing/2014/main" id="{4FCEC9FC-F312-457E-955F-86FA13920D5E}"/>
              </a:ext>
            </a:extLst>
          </p:cNvPr>
          <p:cNvSpPr txBox="1"/>
          <p:nvPr/>
        </p:nvSpPr>
        <p:spPr>
          <a:xfrm>
            <a:off x="1143000" y="1981200"/>
            <a:ext cx="7086600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Direct Proof.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Indirect Proof (Proof by Contraposition).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b="1" dirty="0">
                <a:solidFill>
                  <a:schemeClr val="tx1"/>
                </a:solidFill>
              </a:rPr>
              <a:t>Proof by Contradiction.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800" b="1" dirty="0"/>
              <a:t>Mathematical</a:t>
            </a:r>
            <a:r>
              <a:rPr lang="en-US" sz="2800" b="1" dirty="0">
                <a:solidFill>
                  <a:schemeClr val="tx1"/>
                </a:solidFill>
              </a:rPr>
              <a:t> Induction. </a:t>
            </a:r>
          </a:p>
          <a:p>
            <a:pPr marL="342900" indent="-342900">
              <a:buFont typeface="+mj-lt"/>
              <a:buAutoNum type="arabicPeriod"/>
            </a:pP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/>
          </a:p>
          <a:p>
            <a:pPr marL="342900" indent="-342900">
              <a:buFont typeface="+mj-lt"/>
              <a:buAutoNum type="arabicPeriod"/>
            </a:pPr>
            <a:endParaRPr lang="en-US" sz="1800" b="1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ar-SA" dirty="0"/>
          </a:p>
        </p:txBody>
      </p:sp>
      <p:grpSp>
        <p:nvGrpSpPr>
          <p:cNvPr id="7" name="مجموعة 6">
            <a:extLst>
              <a:ext uri="{FF2B5EF4-FFF2-40B4-BE49-F238E27FC236}">
                <a16:creationId xmlns:a16="http://schemas.microsoft.com/office/drawing/2014/main" id="{629C2F9C-F16D-4036-911D-C3A885199907}"/>
              </a:ext>
            </a:extLst>
          </p:cNvPr>
          <p:cNvGrpSpPr/>
          <p:nvPr/>
        </p:nvGrpSpPr>
        <p:grpSpPr>
          <a:xfrm>
            <a:off x="228600" y="778238"/>
            <a:ext cx="8115300" cy="767520"/>
            <a:chOff x="0" y="28644"/>
            <a:chExt cx="8915400" cy="767520"/>
          </a:xfrm>
        </p:grpSpPr>
        <p:sp>
          <p:nvSpPr>
            <p:cNvPr id="8" name="مستطيل: زوايا مستديرة 7">
              <a:extLst>
                <a:ext uri="{FF2B5EF4-FFF2-40B4-BE49-F238E27FC236}">
                  <a16:creationId xmlns:a16="http://schemas.microsoft.com/office/drawing/2014/main" id="{E17EE8DC-8FD4-414A-9CA8-548C1106D412}"/>
                </a:ext>
              </a:extLst>
            </p:cNvPr>
            <p:cNvSpPr/>
            <p:nvPr/>
          </p:nvSpPr>
          <p:spPr>
            <a:xfrm>
              <a:off x="0" y="28644"/>
              <a:ext cx="8915400" cy="76752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مستطيل: زوايا مستديرة 4">
              <a:extLst>
                <a:ext uri="{FF2B5EF4-FFF2-40B4-BE49-F238E27FC236}">
                  <a16:creationId xmlns:a16="http://schemas.microsoft.com/office/drawing/2014/main" id="{E0F5A1F9-1918-4FCA-A6D7-9A2501ADD404}"/>
                </a:ext>
              </a:extLst>
            </p:cNvPr>
            <p:cNvSpPr txBox="1"/>
            <p:nvPr/>
          </p:nvSpPr>
          <p:spPr>
            <a:xfrm>
              <a:off x="37467" y="66111"/>
              <a:ext cx="8840466" cy="6925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marL="0" lvl="0" indent="0" algn="l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ar-SA" sz="3200" kern="1200" dirty="0"/>
            </a:p>
          </p:txBody>
        </p:sp>
      </p:grp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AA4F2349-1C4C-4694-8400-D7D8FAEE7051}"/>
              </a:ext>
            </a:extLst>
          </p:cNvPr>
          <p:cNvSpPr txBox="1"/>
          <p:nvPr/>
        </p:nvSpPr>
        <p:spPr>
          <a:xfrm>
            <a:off x="457200" y="869611"/>
            <a:ext cx="46612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chemeClr val="bg1"/>
                </a:solidFill>
              </a:rPr>
              <a:t>Methods of Proof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9F274C-4395-43BF-B501-074799F01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361" y="13009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b="1" u="sng" dirty="0">
                <a:solidFill>
                  <a:srgbClr val="FF0000"/>
                </a:solidFill>
              </a:rPr>
              <a:t>DEFINITION</a:t>
            </a:r>
            <a:r>
              <a:rPr lang="en-US" sz="3600" u="sng" dirty="0">
                <a:solidFill>
                  <a:srgbClr val="FF0000"/>
                </a:solidFill>
              </a:rPr>
              <a:t>: </a:t>
            </a:r>
            <a:endParaRPr lang="ar-SA" sz="3600" u="sng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9942923C-A50C-453A-927E-CDCE08AC72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287961"/>
              </a:xfrm>
              <a:ln w="57150">
                <a:solidFill>
                  <a:schemeClr val="accent1">
                    <a:lumMod val="75000"/>
                  </a:schemeClr>
                </a:solidFill>
              </a:ln>
            </p:spPr>
            <p:txBody>
              <a:bodyPr>
                <a:normAutofit/>
              </a:bodyPr>
              <a:lstStyle/>
              <a:p>
                <a:r>
                  <a:rPr lang="en-US" dirty="0"/>
                  <a:t>An integer number </a:t>
                </a:r>
                <a:r>
                  <a:rPr lang="en-US" dirty="0">
                    <a:solidFill>
                      <a:srgbClr val="FF0000"/>
                    </a:solidFill>
                  </a:rPr>
                  <a:t>n</a:t>
                </a:r>
                <a:r>
                  <a:rPr lang="en-US" dirty="0"/>
                  <a:t> is </a:t>
                </a:r>
                <a:r>
                  <a:rPr lang="en-US" b="1" u="sng" dirty="0"/>
                  <a:t>even</a:t>
                </a:r>
                <a:r>
                  <a:rPr lang="en-US" b="1" dirty="0"/>
                  <a:t> </a:t>
                </a:r>
                <a:r>
                  <a:rPr lang="en-US" dirty="0"/>
                  <a:t>if and only if there exists a number </a:t>
                </a:r>
                <a:r>
                  <a:rPr lang="en-US" dirty="0">
                    <a:solidFill>
                      <a:srgbClr val="FF0000"/>
                    </a:solidFill>
                  </a:rPr>
                  <a:t>k</a:t>
                </a:r>
                <a:r>
                  <a:rPr lang="en-US" dirty="0"/>
                  <a:t> such that </a:t>
                </a:r>
                <a:r>
                  <a:rPr lang="en-US" dirty="0">
                    <a:solidFill>
                      <a:srgbClr val="FF0000"/>
                    </a:solidFill>
                  </a:rPr>
                  <a:t>n = 2k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An integer number </a:t>
                </a:r>
                <a:r>
                  <a:rPr lang="en-US" dirty="0">
                    <a:solidFill>
                      <a:srgbClr val="FF0000"/>
                    </a:solidFill>
                  </a:rPr>
                  <a:t>n</a:t>
                </a:r>
                <a:r>
                  <a:rPr lang="en-US" dirty="0"/>
                  <a:t> is </a:t>
                </a:r>
                <a:r>
                  <a:rPr lang="en-US" b="1" u="sng" dirty="0"/>
                  <a:t>odd</a:t>
                </a:r>
                <a:r>
                  <a:rPr lang="en-US" dirty="0"/>
                  <a:t> if and only if there exists a number </a:t>
                </a:r>
                <a:r>
                  <a:rPr lang="en-US" dirty="0">
                    <a:solidFill>
                      <a:srgbClr val="FF0000"/>
                    </a:solidFill>
                  </a:rPr>
                  <a:t>k</a:t>
                </a:r>
                <a:r>
                  <a:rPr lang="en-US" dirty="0"/>
                  <a:t> such that </a:t>
                </a:r>
                <a:r>
                  <a:rPr lang="en-US" dirty="0">
                    <a:solidFill>
                      <a:srgbClr val="FF0000"/>
                    </a:solidFill>
                  </a:rPr>
                  <a:t>n = 2k + 1</a:t>
                </a:r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An integer </a:t>
                </a:r>
                <a:r>
                  <a:rPr lang="en-US" dirty="0">
                    <a:solidFill>
                      <a:srgbClr val="FF0000"/>
                    </a:solidFill>
                  </a:rPr>
                  <a:t>a</a:t>
                </a:r>
                <a:r>
                  <a:rPr lang="en-US" dirty="0"/>
                  <a:t> is a </a:t>
                </a:r>
                <a:r>
                  <a:rPr lang="en-US" b="1" u="sng" dirty="0"/>
                  <a:t>perfect square </a:t>
                </a:r>
                <a:r>
                  <a:rPr lang="en-US" dirty="0"/>
                  <a:t>if there is an integer </a:t>
                </a:r>
                <a:r>
                  <a:rPr lang="en-US" dirty="0">
                    <a:solidFill>
                      <a:srgbClr val="FF0000"/>
                    </a:solidFill>
                  </a:rPr>
                  <a:t>b</a:t>
                </a:r>
                <a:r>
                  <a:rPr lang="en-US" dirty="0"/>
                  <a:t> such that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.)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9942923C-A50C-453A-927E-CDCE08AC72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287961"/>
              </a:xfrm>
              <a:blipFill>
                <a:blip r:embed="rId2"/>
                <a:stretch>
                  <a:fillRect l="-1398" t="-1027" r="-1619"/>
                </a:stretch>
              </a:blipFill>
              <a:ln w="57150"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2821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78BB78-ED31-4E44-AA45-D5A6D65F3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400" b="1" u="sng" dirty="0">
                <a:solidFill>
                  <a:srgbClr val="FF0000"/>
                </a:solidFill>
              </a:rPr>
              <a:t>DEFINITION</a:t>
            </a:r>
            <a:r>
              <a:rPr lang="en-US" sz="4400" u="sng" dirty="0">
                <a:solidFill>
                  <a:srgbClr val="FF0000"/>
                </a:solidFill>
              </a:rPr>
              <a:t>: </a:t>
            </a:r>
            <a:endParaRPr lang="ar-S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43C6BFA6-321D-4129-9F04-EC956B1990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ln w="57150">
                <a:solidFill>
                  <a:schemeClr val="accent1">
                    <a:lumMod val="75000"/>
                  </a:schemeClr>
                </a:solidFill>
              </a:ln>
            </p:spPr>
            <p:txBody>
              <a:bodyPr vert="horz" lIns="91440" tIns="45720" rIns="91440" bIns="45720" rtlCol="0">
                <a:normAutofit/>
              </a:bodyPr>
              <a:lstStyle/>
              <a:p>
                <a:r>
                  <a:rPr lang="en-US" dirty="0"/>
                  <a:t>The real number </a:t>
                </a:r>
                <a:r>
                  <a:rPr lang="en-US" dirty="0">
                    <a:solidFill>
                      <a:srgbClr val="FF0000"/>
                    </a:solidFill>
                  </a:rPr>
                  <a:t>r</a:t>
                </a:r>
                <a:r>
                  <a:rPr lang="en-US" dirty="0"/>
                  <a:t> is </a:t>
                </a:r>
                <a:r>
                  <a:rPr lang="en-US" b="1" u="sng" dirty="0"/>
                  <a:t>rational</a:t>
                </a:r>
                <a:r>
                  <a:rPr lang="en-US" dirty="0"/>
                  <a:t> if there exist integers </a:t>
                </a:r>
                <a:r>
                  <a:rPr lang="en-US" dirty="0">
                    <a:solidFill>
                      <a:srgbClr val="FF0000"/>
                    </a:solidFill>
                  </a:rPr>
                  <a:t>p</a:t>
                </a:r>
                <a:r>
                  <a:rPr lang="en-US" dirty="0"/>
                  <a:t> and </a:t>
                </a:r>
                <a:r>
                  <a:rPr lang="en-US" dirty="0">
                    <a:solidFill>
                      <a:srgbClr val="FF0000"/>
                    </a:solidFill>
                  </a:rPr>
                  <a:t>q</a:t>
                </a:r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such that </a:t>
                </a:r>
                <a14:m>
                  <m:oMath xmlns:m="http://schemas.openxmlformats.org/officeDocument/2006/math">
                    <m:r>
                      <a:rPr lang="en-US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p </a:t>
                </a:r>
                <a:r>
                  <a:rPr lang="en-US" dirty="0"/>
                  <a:t>and </a:t>
                </a:r>
                <a:r>
                  <a:rPr lang="en-US" dirty="0">
                    <a:solidFill>
                      <a:srgbClr val="FF0000"/>
                    </a:solidFill>
                  </a:rPr>
                  <a:t>q</a:t>
                </a:r>
                <a:r>
                  <a:rPr lang="en-US" dirty="0"/>
                  <a:t> have no common factors (so that the fraction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en-US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den>
                    </m:f>
                    <m:r>
                      <a:rPr lang="en-US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is in lowest terms.) </a:t>
                </a:r>
              </a:p>
              <a:p>
                <a:pPr marL="0" indent="0">
                  <a:buNone/>
                </a:pPr>
                <a:r>
                  <a:rPr lang="en-US" dirty="0"/>
                  <a:t>A real number that is not rational is called irrational.</a:t>
                </a:r>
              </a:p>
              <a:p>
                <a:endParaRPr lang="ar-SA" dirty="0"/>
              </a:p>
            </p:txBody>
          </p:sp>
        </mc:Choice>
        <mc:Fallback xmlns="">
          <p:sp>
            <p:nvSpPr>
              <p:cNvPr id="3" name="عنصر نائب للمحتوى 2">
                <a:extLst>
                  <a:ext uri="{FF2B5EF4-FFF2-40B4-BE49-F238E27FC236}">
                    <a16:creationId xmlns:a16="http://schemas.microsoft.com/office/drawing/2014/main" id="{43C6BFA6-321D-4129-9F04-EC956B1990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5" t="-1198"/>
                </a:stretch>
              </a:blipFill>
              <a:ln w="57150">
                <a:solidFill>
                  <a:schemeClr val="accent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2037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مستدير الزوايا 2"/>
          <p:cNvSpPr/>
          <p:nvPr/>
        </p:nvSpPr>
        <p:spPr>
          <a:xfrm>
            <a:off x="533400" y="609600"/>
            <a:ext cx="28194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Direct Proof:</a:t>
            </a:r>
            <a:endParaRPr lang="en-US" sz="3600" dirty="0">
              <a:solidFill>
                <a:schemeClr val="tx2"/>
              </a:solidFill>
            </a:endParaRP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45AEE776-7C68-4069-858F-AE5E65F2D400}"/>
              </a:ext>
            </a:extLst>
          </p:cNvPr>
          <p:cNvSpPr txBox="1"/>
          <p:nvPr/>
        </p:nvSpPr>
        <p:spPr>
          <a:xfrm>
            <a:off x="723900" y="1676400"/>
            <a:ext cx="7696200" cy="2554545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txBody>
          <a:bodyPr wrap="square" rtlCol="1">
            <a:spAutoFit/>
          </a:bodyPr>
          <a:lstStyle/>
          <a:p>
            <a:r>
              <a:rPr lang="en-US" sz="3200" dirty="0"/>
              <a:t>The simplest and easiest method of proof available to us. There are only two steps to a direct proof:</a:t>
            </a:r>
          </a:p>
          <a:p>
            <a:r>
              <a:rPr lang="en-US" sz="3200" dirty="0"/>
              <a:t>1. Assume that </a:t>
            </a:r>
            <a:r>
              <a:rPr lang="en-US" sz="3200" dirty="0">
                <a:solidFill>
                  <a:srgbClr val="FF0000"/>
                </a:solidFill>
              </a:rPr>
              <a:t>P</a:t>
            </a:r>
            <a:r>
              <a:rPr lang="en-US" sz="3200" dirty="0"/>
              <a:t> is true.</a:t>
            </a:r>
          </a:p>
          <a:p>
            <a:r>
              <a:rPr lang="en-US" sz="3200" dirty="0"/>
              <a:t>2. Use </a:t>
            </a:r>
            <a:r>
              <a:rPr lang="en-US" sz="3200" dirty="0">
                <a:solidFill>
                  <a:srgbClr val="FF0000"/>
                </a:solidFill>
              </a:rPr>
              <a:t>P</a:t>
            </a:r>
            <a:r>
              <a:rPr lang="en-US" sz="3200" dirty="0"/>
              <a:t> to show that </a:t>
            </a:r>
            <a:r>
              <a:rPr lang="en-US" sz="3200" dirty="0">
                <a:solidFill>
                  <a:srgbClr val="FF0000"/>
                </a:solidFill>
              </a:rPr>
              <a:t>Q</a:t>
            </a:r>
            <a:r>
              <a:rPr lang="en-US" sz="3200" dirty="0"/>
              <a:t> must be true.</a:t>
            </a:r>
            <a:endParaRPr lang="ar-SA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مستدير الزوايا 4"/>
          <p:cNvSpPr/>
          <p:nvPr/>
        </p:nvSpPr>
        <p:spPr>
          <a:xfrm>
            <a:off x="304800" y="381000"/>
            <a:ext cx="2819400" cy="838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>
                  <a:solidFill>
                    <a:schemeClr val="tx2"/>
                  </a:solidFill>
                </a:ln>
                <a:solidFill>
                  <a:schemeClr val="tx2"/>
                </a:solidFill>
              </a:rPr>
              <a:t>Example 1</a:t>
            </a:r>
            <a:r>
              <a:rPr lang="en-US" sz="3600" dirty="0">
                <a:solidFill>
                  <a:schemeClr val="tx2"/>
                </a:solidFill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EA8F558E-3475-49EE-BA3D-9EB3E4D79698}"/>
                  </a:ext>
                </a:extLst>
              </p:cNvPr>
              <p:cNvSpPr txBox="1"/>
              <p:nvPr/>
            </p:nvSpPr>
            <p:spPr>
              <a:xfrm>
                <a:off x="304800" y="1538406"/>
                <a:ext cx="7696200" cy="830997"/>
              </a:xfrm>
              <a:prstGeom prst="rect">
                <a:avLst/>
              </a:prstGeom>
              <a:noFill/>
              <a:ln w="285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 wrap="square" rtlCol="1">
                <a:spAutoFit/>
              </a:bodyPr>
              <a:lstStyle/>
              <a:p>
                <a:r>
                  <a:rPr lang="en-US" sz="2400" dirty="0"/>
                  <a:t>Directly prove that : If </a:t>
                </a:r>
                <a:r>
                  <a:rPr lang="en-US" sz="2400" dirty="0">
                    <a:solidFill>
                      <a:srgbClr val="FF0000"/>
                    </a:solidFill>
                  </a:rPr>
                  <a:t>n</a:t>
                </a:r>
                <a:r>
                  <a:rPr lang="en-US" sz="2400" dirty="0"/>
                  <a:t> is an odd integer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is also an odd integer. </a:t>
                </a:r>
                <a:endParaRPr lang="ar-SA" sz="2400" dirty="0"/>
              </a:p>
            </p:txBody>
          </p:sp>
        </mc:Choice>
        <mc:Fallback xmlns="">
          <p:sp>
            <p:nvSpPr>
              <p:cNvPr id="2" name="مربع نص 1">
                <a:extLst>
                  <a:ext uri="{FF2B5EF4-FFF2-40B4-BE49-F238E27FC236}">
                    <a16:creationId xmlns:a16="http://schemas.microsoft.com/office/drawing/2014/main" id="{EA8F558E-3475-49EE-BA3D-9EB3E4D796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538406"/>
                <a:ext cx="7696200" cy="830997"/>
              </a:xfrm>
              <a:prstGeom prst="rect">
                <a:avLst/>
              </a:prstGeom>
              <a:blipFill>
                <a:blip r:embed="rId2"/>
                <a:stretch>
                  <a:fillRect l="-1025" t="-4225" b="-12676"/>
                </a:stretch>
              </a:blipFill>
              <a:ln w="28575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txBody>
              <a:bodyPr/>
              <a:lstStyle/>
              <a:p>
                <a:r>
                  <a:rPr lang="ar-S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768</Words>
  <Application>Microsoft Office PowerPoint</Application>
  <PresentationFormat>عرض على الشاشة (4:3)</PresentationFormat>
  <Paragraphs>92</Paragraphs>
  <Slides>25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9" baseType="lpstr">
      <vt:lpstr>Arial</vt:lpstr>
      <vt:lpstr>Calibri</vt:lpstr>
      <vt:lpstr>Cambria Math</vt:lpstr>
      <vt:lpstr>سمة Office</vt:lpstr>
      <vt:lpstr>MATH 153</vt:lpstr>
      <vt:lpstr>Reference:</vt:lpstr>
      <vt:lpstr>Test dates </vt:lpstr>
      <vt:lpstr>Methods of Assessment:</vt:lpstr>
      <vt:lpstr>عرض تقديمي في PowerPoint</vt:lpstr>
      <vt:lpstr>DEFINITION: </vt:lpstr>
      <vt:lpstr>DEFINITION: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   Give a direct proof that if m and n are both perfect squares, then nm is also a perfect square </vt:lpstr>
      <vt:lpstr>Solution:</vt:lpstr>
      <vt:lpstr>Indirect proof (Proof by Contraposition)</vt:lpstr>
      <vt:lpstr>عرض تقديمي في PowerPoint</vt:lpstr>
      <vt:lpstr>عرض تقديمي في PowerPoint</vt:lpstr>
      <vt:lpstr>Example 5:</vt:lpstr>
      <vt:lpstr>Proof:</vt:lpstr>
      <vt:lpstr>Proof by Contradiction.</vt:lpstr>
      <vt:lpstr>عرض تقديمي في PowerPoint</vt:lpstr>
      <vt:lpstr>عرض تقديمي في PowerPoint</vt:lpstr>
      <vt:lpstr>عرض تقديمي في PowerPoint</vt:lpstr>
      <vt:lpstr>Proof: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Microsoft</dc:creator>
  <cp:lastModifiedBy>Laila Alzaid</cp:lastModifiedBy>
  <cp:revision>48</cp:revision>
  <dcterms:created xsi:type="dcterms:W3CDTF">2017-11-21T14:58:47Z</dcterms:created>
  <dcterms:modified xsi:type="dcterms:W3CDTF">2022-01-24T15:51:05Z</dcterms:modified>
</cp:coreProperties>
</file>