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1" r:id="rId4"/>
    <p:sldId id="263" r:id="rId5"/>
    <p:sldId id="265" r:id="rId6"/>
    <p:sldId id="267" r:id="rId7"/>
    <p:sldId id="269"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197842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153007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99367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1982156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4795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889321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353053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79936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139628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0587D-7A92-4845-AF34-CB75C329E3FE}"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396767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E0587D-7A92-4845-AF34-CB75C329E3FE}"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67265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E0587D-7A92-4845-AF34-CB75C329E3FE}"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1955431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E0587D-7A92-4845-AF34-CB75C329E3FE}"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68960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0587D-7A92-4845-AF34-CB75C329E3FE}"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39983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0587D-7A92-4845-AF34-CB75C329E3FE}"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564928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0587D-7A92-4845-AF34-CB75C329E3FE}"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10B07-01AE-4E0B-8B71-2B01A0357A4C}" type="slidenum">
              <a:rPr lang="en-US" smtClean="0"/>
              <a:t>‹#›</a:t>
            </a:fld>
            <a:endParaRPr lang="en-US"/>
          </a:p>
        </p:txBody>
      </p:sp>
    </p:spTree>
    <p:extLst>
      <p:ext uri="{BB962C8B-B14F-4D97-AF65-F5344CB8AC3E}">
        <p14:creationId xmlns:p14="http://schemas.microsoft.com/office/powerpoint/2010/main" val="202875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E0587D-7A92-4845-AF34-CB75C329E3FE}" type="datetimeFigureOut">
              <a:rPr lang="en-US" smtClean="0"/>
              <a:t>3/29/2023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E510B07-01AE-4E0B-8B71-2B01A0357A4C}" type="slidenum">
              <a:rPr lang="en-US" smtClean="0"/>
              <a:t>‹#›</a:t>
            </a:fld>
            <a:endParaRPr lang="en-US"/>
          </a:p>
        </p:txBody>
      </p:sp>
    </p:spTree>
    <p:extLst>
      <p:ext uri="{BB962C8B-B14F-4D97-AF65-F5344CB8AC3E}">
        <p14:creationId xmlns:p14="http://schemas.microsoft.com/office/powerpoint/2010/main" val="2994219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a:xfrm>
            <a:off x="2209800" y="609600"/>
            <a:ext cx="7772400" cy="5562600"/>
          </a:xfrm>
        </p:spPr>
        <p:txBody>
          <a:bodyPr/>
          <a:lstStyle/>
          <a:p>
            <a:pPr>
              <a:buFont typeface="Wingdings" charset="0"/>
              <a:buChar char="l"/>
              <a:defRPr/>
            </a:pPr>
            <a:r>
              <a:rPr lang="en-US" dirty="0">
                <a:cs typeface="+mn-cs"/>
              </a:rPr>
              <a:t>Chapter Goals</a:t>
            </a:r>
          </a:p>
        </p:txBody>
      </p:sp>
      <p:sp>
        <p:nvSpPr>
          <p:cNvPr id="2052" name="Text Box 4"/>
          <p:cNvSpPr txBox="1">
            <a:spLocks noChangeArrowheads="1"/>
          </p:cNvSpPr>
          <p:nvPr/>
        </p:nvSpPr>
        <p:spPr bwMode="auto">
          <a:xfrm>
            <a:off x="914400" y="1283920"/>
            <a:ext cx="77724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dirty="0"/>
              <a:t>Demonstrate an appreciation for fishes and an interest in ichthyology.</a:t>
            </a:r>
          </a:p>
        </p:txBody>
      </p:sp>
      <p:sp>
        <p:nvSpPr>
          <p:cNvPr id="3076" name="Text Box 5"/>
          <p:cNvSpPr txBox="1">
            <a:spLocks noChangeArrowheads="1"/>
          </p:cNvSpPr>
          <p:nvPr/>
        </p:nvSpPr>
        <p:spPr bwMode="auto">
          <a:xfrm>
            <a:off x="2133600" y="3505200"/>
            <a:ext cx="7848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endParaRPr lang="en-US" altLang="en-US" sz="2400"/>
          </a:p>
        </p:txBody>
      </p:sp>
      <p:sp>
        <p:nvSpPr>
          <p:cNvPr id="2054" name="Text Box 6"/>
          <p:cNvSpPr txBox="1">
            <a:spLocks noChangeArrowheads="1"/>
          </p:cNvSpPr>
          <p:nvPr/>
        </p:nvSpPr>
        <p:spPr bwMode="auto">
          <a:xfrm>
            <a:off x="914400" y="2270919"/>
            <a:ext cx="8153400"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dirty="0"/>
              <a:t>Discuss the diversity of fishes and demonstrate familiarity with the different groups of fishes.</a:t>
            </a:r>
          </a:p>
        </p:txBody>
      </p:sp>
      <p:sp>
        <p:nvSpPr>
          <p:cNvPr id="2055" name="Text Box 7"/>
          <p:cNvSpPr txBox="1">
            <a:spLocks noChangeArrowheads="1"/>
          </p:cNvSpPr>
          <p:nvPr/>
        </p:nvSpPr>
        <p:spPr bwMode="auto">
          <a:xfrm>
            <a:off x="914400" y="3245703"/>
            <a:ext cx="79248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dirty="0"/>
              <a:t>Understand the relationships among various groups of fishes.</a:t>
            </a:r>
          </a:p>
        </p:txBody>
      </p:sp>
      <p:sp>
        <p:nvSpPr>
          <p:cNvPr id="2056" name="Text Box 8"/>
          <p:cNvSpPr txBox="1">
            <a:spLocks noChangeArrowheads="1"/>
          </p:cNvSpPr>
          <p:nvPr/>
        </p:nvSpPr>
        <p:spPr bwMode="auto">
          <a:xfrm>
            <a:off x="914400" y="4191001"/>
            <a:ext cx="88392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dirty="0"/>
              <a:t>Demonstrate knowledge about the general characteristics of the major groups of fishes.</a:t>
            </a:r>
          </a:p>
        </p:txBody>
      </p:sp>
      <p:sp>
        <p:nvSpPr>
          <p:cNvPr id="2057" name="Text Box 9"/>
          <p:cNvSpPr txBox="1">
            <a:spLocks noChangeArrowheads="1"/>
          </p:cNvSpPr>
          <p:nvPr/>
        </p:nvSpPr>
        <p:spPr bwMode="auto">
          <a:xfrm>
            <a:off x="714704" y="5105401"/>
            <a:ext cx="9572296" cy="2492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dirty="0"/>
              <a:t>Discuss basic principles of fish behavior, physiology, and ecology and relate these principles to environmental adaptations</a:t>
            </a:r>
            <a:r>
              <a:rPr lang="en-US" altLang="en-US" sz="2400" dirty="0" smtClean="0"/>
              <a:t>.</a:t>
            </a:r>
          </a:p>
          <a:p>
            <a:pPr>
              <a:lnSpc>
                <a:spcPct val="100000"/>
              </a:lnSpc>
              <a:spcBef>
                <a:spcPct val="50000"/>
              </a:spcBef>
              <a:buSzTx/>
              <a:buFontTx/>
              <a:buNone/>
            </a:pPr>
            <a:r>
              <a:rPr lang="en-US" altLang="en-US" sz="2400" dirty="0" smtClean="0"/>
              <a:t>Fishes are the most numerous vertebrates on the planet.</a:t>
            </a:r>
          </a:p>
          <a:p>
            <a:pPr>
              <a:lnSpc>
                <a:spcPct val="100000"/>
              </a:lnSpc>
              <a:spcBef>
                <a:spcPct val="50000"/>
              </a:spcBef>
              <a:buSzTx/>
              <a:buFontTx/>
              <a:buNone/>
            </a:pPr>
            <a:r>
              <a:rPr lang="en-US" altLang="en-US" sz="2400" dirty="0" smtClean="0"/>
              <a:t>Estimates between 25,000 and 40,000 species</a:t>
            </a:r>
          </a:p>
          <a:p>
            <a:pPr>
              <a:lnSpc>
                <a:spcPct val="100000"/>
              </a:lnSpc>
              <a:spcBef>
                <a:spcPct val="50000"/>
              </a:spcBef>
              <a:buSzTx/>
              <a:buFontTx/>
              <a:buNone/>
            </a:pPr>
            <a:endParaRPr lang="en-US" altLang="en-US" sz="2400" dirty="0"/>
          </a:p>
        </p:txBody>
      </p:sp>
    </p:spTree>
    <p:extLst>
      <p:ext uri="{BB962C8B-B14F-4D97-AF65-F5344CB8AC3E}">
        <p14:creationId xmlns:p14="http://schemas.microsoft.com/office/powerpoint/2010/main" val="24075380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4" grpId="0"/>
      <p:bldP spid="2055" grpId="0"/>
      <p:bldP spid="2056" grpId="0"/>
      <p:bldP spid="20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1"/>
            <a:ext cx="8096250" cy="8086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2614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0" name="Picture 10" descr="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362201"/>
            <a:ext cx="3200400" cy="175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11" descr="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057400"/>
            <a:ext cx="11366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2" descr="hagfi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4572000"/>
            <a:ext cx="25146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Rectangle 13"/>
          <p:cNvSpPr>
            <a:spLocks noChangeArrowheads="1"/>
          </p:cNvSpPr>
          <p:nvPr/>
        </p:nvSpPr>
        <p:spPr bwMode="auto">
          <a:xfrm>
            <a:off x="2133600" y="685800"/>
            <a:ext cx="43195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spcBef>
                <a:spcPct val="0"/>
              </a:spcBef>
              <a:buSzTx/>
              <a:buFontTx/>
              <a:buNone/>
            </a:pPr>
            <a:r>
              <a:rPr lang="en-US" altLang="en-US" sz="4000">
                <a:solidFill>
                  <a:schemeClr val="tx2"/>
                </a:solidFill>
                <a:latin typeface="Times New Roman" panose="02020603050405020304" pitchFamily="18" charset="0"/>
              </a:rPr>
              <a:t>Superclass Agnatha</a:t>
            </a:r>
          </a:p>
        </p:txBody>
      </p:sp>
      <p:sp>
        <p:nvSpPr>
          <p:cNvPr id="10254" name="Text Box 14"/>
          <p:cNvSpPr txBox="1">
            <a:spLocks noChangeArrowheads="1"/>
          </p:cNvSpPr>
          <p:nvPr/>
        </p:nvSpPr>
        <p:spPr bwMode="auto">
          <a:xfrm>
            <a:off x="6553200" y="685800"/>
            <a:ext cx="3581400" cy="1036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eaLnBrk="1" hangingPunct="1">
              <a:buSzTx/>
              <a:buFontTx/>
              <a:buChar char="•"/>
            </a:pPr>
            <a:r>
              <a:rPr lang="ja-JP" altLang="en-US" sz="2000"/>
              <a:t>“</a:t>
            </a:r>
            <a:r>
              <a:rPr lang="en-US" altLang="ja-JP" sz="2000"/>
              <a:t>without jaws</a:t>
            </a:r>
            <a:r>
              <a:rPr lang="ja-JP" altLang="en-US" sz="2000"/>
              <a:t>”</a:t>
            </a:r>
            <a:endParaRPr lang="en-US" altLang="ja-JP" sz="2000"/>
          </a:p>
          <a:p>
            <a:pPr eaLnBrk="1" hangingPunct="1">
              <a:buSzTx/>
              <a:buFontTx/>
              <a:buChar char="•"/>
            </a:pPr>
            <a:r>
              <a:rPr lang="en-US" altLang="en-US" sz="2000"/>
              <a:t>Lack paired appendages</a:t>
            </a:r>
          </a:p>
          <a:p>
            <a:pPr eaLnBrk="1" hangingPunct="1">
              <a:buSzTx/>
              <a:buFontTx/>
              <a:buChar char="•"/>
            </a:pPr>
            <a:r>
              <a:rPr lang="en-US" altLang="en-US" sz="2000"/>
              <a:t>Most primitive of living fishes</a:t>
            </a:r>
            <a:endParaRPr lang="en-US" altLang="en-US" sz="2400"/>
          </a:p>
        </p:txBody>
      </p:sp>
      <p:sp>
        <p:nvSpPr>
          <p:cNvPr id="10255" name="Text Box 15"/>
          <p:cNvSpPr txBox="1">
            <a:spLocks noChangeArrowheads="1"/>
          </p:cNvSpPr>
          <p:nvPr/>
        </p:nvSpPr>
        <p:spPr bwMode="auto">
          <a:xfrm>
            <a:off x="2286000" y="1371601"/>
            <a:ext cx="3886200"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solidFill>
                  <a:srgbClr val="FF0000"/>
                </a:solidFill>
              </a:rPr>
              <a:t>Lampreys</a:t>
            </a:r>
          </a:p>
          <a:p>
            <a:pPr>
              <a:lnSpc>
                <a:spcPct val="100000"/>
              </a:lnSpc>
              <a:spcBef>
                <a:spcPct val="50000"/>
              </a:spcBef>
              <a:buSzTx/>
              <a:buFontTx/>
              <a:buNone/>
            </a:pPr>
            <a:r>
              <a:rPr lang="en-US" altLang="en-US" sz="1800"/>
              <a:t>Round mouth with rasping tongue; feed on tissue and blood of prey</a:t>
            </a:r>
          </a:p>
          <a:p>
            <a:pPr>
              <a:lnSpc>
                <a:spcPct val="100000"/>
              </a:lnSpc>
              <a:spcBef>
                <a:spcPct val="50000"/>
              </a:spcBef>
              <a:buSzTx/>
              <a:buFontTx/>
              <a:buNone/>
            </a:pPr>
            <a:r>
              <a:rPr lang="en-US" altLang="en-US" sz="1800"/>
              <a:t>Most, but not all, live as larvae in freshwater streams and migrate to sea as adults</a:t>
            </a:r>
          </a:p>
        </p:txBody>
      </p:sp>
      <p:sp>
        <p:nvSpPr>
          <p:cNvPr id="10256" name="Text Box 16"/>
          <p:cNvSpPr txBox="1">
            <a:spLocks noChangeArrowheads="1"/>
          </p:cNvSpPr>
          <p:nvPr/>
        </p:nvSpPr>
        <p:spPr bwMode="auto">
          <a:xfrm>
            <a:off x="2362200" y="4343401"/>
            <a:ext cx="4191000" cy="183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solidFill>
                  <a:srgbClr val="FF0000"/>
                </a:solidFill>
              </a:rPr>
              <a:t>Hagfishes</a:t>
            </a:r>
          </a:p>
          <a:p>
            <a:pPr>
              <a:lnSpc>
                <a:spcPct val="100000"/>
              </a:lnSpc>
              <a:spcBef>
                <a:spcPct val="50000"/>
              </a:spcBef>
              <a:buSzTx/>
              <a:buFontTx/>
              <a:buNone/>
            </a:pPr>
            <a:r>
              <a:rPr lang="en-US" altLang="en-US" sz="1800"/>
              <a:t>Mainly scavengers; lack rasping mouthparts; eyespots only</a:t>
            </a:r>
          </a:p>
          <a:p>
            <a:pPr>
              <a:lnSpc>
                <a:spcPct val="100000"/>
              </a:lnSpc>
              <a:spcBef>
                <a:spcPct val="50000"/>
              </a:spcBef>
              <a:buSzTx/>
              <a:buFontTx/>
              <a:buNone/>
            </a:pPr>
            <a:r>
              <a:rPr lang="en-US" altLang="en-US" sz="1800"/>
              <a:t>Lack a larval stage and live entirely in salt water.</a:t>
            </a:r>
            <a:endParaRPr lang="en-US" altLang="en-US" sz="2400"/>
          </a:p>
        </p:txBody>
      </p:sp>
    </p:spTree>
    <p:extLst>
      <p:ext uri="{BB962C8B-B14F-4D97-AF65-F5344CB8AC3E}">
        <p14:creationId xmlns:p14="http://schemas.microsoft.com/office/powerpoint/2010/main" val="501788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5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5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p:bldP spid="10254" grpId="0"/>
      <p:bldP spid="10255" grpId="0"/>
      <p:bldP spid="102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86200" y="533400"/>
            <a:ext cx="487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spcBef>
                <a:spcPct val="0"/>
              </a:spcBef>
              <a:buSzTx/>
              <a:buFontTx/>
              <a:buNone/>
            </a:pPr>
            <a:r>
              <a:rPr lang="en-US" altLang="en-US" sz="4000">
                <a:solidFill>
                  <a:schemeClr val="tx2"/>
                </a:solidFill>
                <a:latin typeface="Times New Roman" panose="02020603050405020304" pitchFamily="18" charset="0"/>
              </a:rPr>
              <a:t>Class Chondrichthyes</a:t>
            </a:r>
          </a:p>
        </p:txBody>
      </p:sp>
      <p:pic>
        <p:nvPicPr>
          <p:cNvPr id="7171" name="Picture 3" descr="sh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057400"/>
            <a:ext cx="4343400" cy="352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sp>
        <p:nvSpPr>
          <p:cNvPr id="7172" name="Text Box 4"/>
          <p:cNvSpPr txBox="1">
            <a:spLocks noChangeArrowheads="1"/>
          </p:cNvSpPr>
          <p:nvPr/>
        </p:nvSpPr>
        <p:spPr bwMode="auto">
          <a:xfrm>
            <a:off x="2209800" y="1447801"/>
            <a:ext cx="3581400"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solidFill>
                  <a:srgbClr val="FF0000"/>
                </a:solidFill>
              </a:rPr>
              <a:t>Includes sharks, rays, and their relatives</a:t>
            </a:r>
          </a:p>
        </p:txBody>
      </p:sp>
      <p:sp>
        <p:nvSpPr>
          <p:cNvPr id="14341" name="Text Box 5"/>
          <p:cNvSpPr txBox="1">
            <a:spLocks noChangeArrowheads="1"/>
          </p:cNvSpPr>
          <p:nvPr/>
        </p:nvSpPr>
        <p:spPr bwMode="auto">
          <a:xfrm>
            <a:off x="2362200" y="2438400"/>
            <a:ext cx="28194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Jaws and paired fins are well developed</a:t>
            </a:r>
          </a:p>
        </p:txBody>
      </p:sp>
      <p:sp>
        <p:nvSpPr>
          <p:cNvPr id="14342" name="Text Box 6"/>
          <p:cNvSpPr txBox="1">
            <a:spLocks noChangeArrowheads="1"/>
          </p:cNvSpPr>
          <p:nvPr/>
        </p:nvSpPr>
        <p:spPr bwMode="auto">
          <a:xfrm>
            <a:off x="2362200" y="3200401"/>
            <a:ext cx="29718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Skeleton made of cartilage</a:t>
            </a:r>
          </a:p>
        </p:txBody>
      </p:sp>
      <p:sp>
        <p:nvSpPr>
          <p:cNvPr id="14343" name="Text Box 7"/>
          <p:cNvSpPr txBox="1">
            <a:spLocks noChangeArrowheads="1"/>
          </p:cNvSpPr>
          <p:nvPr/>
        </p:nvSpPr>
        <p:spPr bwMode="auto">
          <a:xfrm>
            <a:off x="2362200" y="3733801"/>
            <a:ext cx="27432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Most are marine. There are about 1,000 living species.</a:t>
            </a:r>
          </a:p>
        </p:txBody>
      </p:sp>
      <p:sp>
        <p:nvSpPr>
          <p:cNvPr id="14344" name="Text Box 8"/>
          <p:cNvSpPr txBox="1">
            <a:spLocks noChangeArrowheads="1"/>
          </p:cNvSpPr>
          <p:nvPr/>
        </p:nvSpPr>
        <p:spPr bwMode="auto">
          <a:xfrm>
            <a:off x="2362200" y="5181600"/>
            <a:ext cx="28956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Fossil shark teeth are quite common in USA</a:t>
            </a:r>
          </a:p>
        </p:txBody>
      </p:sp>
    </p:spTree>
    <p:extLst>
      <p:ext uri="{BB962C8B-B14F-4D97-AF65-F5344CB8AC3E}">
        <p14:creationId xmlns:p14="http://schemas.microsoft.com/office/powerpoint/2010/main" val="836024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4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p:bldP spid="14342" grpId="0"/>
      <p:bldP spid="14343" grpId="0"/>
      <p:bldP spid="143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886200" y="381000"/>
            <a:ext cx="4648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spcBef>
                <a:spcPct val="0"/>
              </a:spcBef>
              <a:buSzTx/>
              <a:buFontTx/>
              <a:buNone/>
            </a:pPr>
            <a:r>
              <a:rPr lang="en-US" altLang="en-US" sz="4400">
                <a:solidFill>
                  <a:schemeClr val="tx2"/>
                </a:solidFill>
                <a:latin typeface="Times New Roman" panose="02020603050405020304" pitchFamily="18" charset="0"/>
              </a:rPr>
              <a:t>Class Osteichthyes</a:t>
            </a:r>
          </a:p>
        </p:txBody>
      </p:sp>
      <p:pic>
        <p:nvPicPr>
          <p:cNvPr id="15364" name="Picture 4" descr="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209800"/>
            <a:ext cx="39624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6"/>
          <p:cNvSpPr txBox="1">
            <a:spLocks noChangeArrowheads="1"/>
          </p:cNvSpPr>
          <p:nvPr/>
        </p:nvSpPr>
        <p:spPr bwMode="auto">
          <a:xfrm>
            <a:off x="2286000" y="2514600"/>
            <a:ext cx="3810000"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Lobe-finned Fishes are the ancestors of amphibians and all tetrapods</a:t>
            </a:r>
          </a:p>
        </p:txBody>
      </p:sp>
      <p:sp>
        <p:nvSpPr>
          <p:cNvPr id="15367" name="Text Box 7"/>
          <p:cNvSpPr txBox="1">
            <a:spLocks noChangeArrowheads="1"/>
          </p:cNvSpPr>
          <p:nvPr/>
        </p:nvSpPr>
        <p:spPr bwMode="auto">
          <a:xfrm>
            <a:off x="2286000" y="3657600"/>
            <a:ext cx="3352800"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Modern lobe-finned fishes include </a:t>
            </a:r>
            <a:r>
              <a:rPr lang="en-US" altLang="en-US" sz="1800">
                <a:solidFill>
                  <a:srgbClr val="FF0000"/>
                </a:solidFill>
              </a:rPr>
              <a:t>lungfishes</a:t>
            </a:r>
            <a:r>
              <a:rPr lang="en-US" altLang="en-US" sz="1800"/>
              <a:t> and </a:t>
            </a:r>
            <a:r>
              <a:rPr lang="en-US" altLang="en-US" sz="1800">
                <a:solidFill>
                  <a:srgbClr val="FF0000"/>
                </a:solidFill>
              </a:rPr>
              <a:t>coelacanths</a:t>
            </a:r>
            <a:endParaRPr lang="en-US" altLang="en-US" sz="2400">
              <a:solidFill>
                <a:srgbClr val="FF0000"/>
              </a:solidFill>
            </a:endParaRPr>
          </a:p>
        </p:txBody>
      </p:sp>
      <p:sp>
        <p:nvSpPr>
          <p:cNvPr id="15368" name="Text Box 8"/>
          <p:cNvSpPr txBox="1">
            <a:spLocks noChangeArrowheads="1"/>
          </p:cNvSpPr>
          <p:nvPr/>
        </p:nvSpPr>
        <p:spPr bwMode="auto">
          <a:xfrm>
            <a:off x="2286000" y="1828800"/>
            <a:ext cx="3124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solidFill>
                  <a:srgbClr val="FF0000"/>
                </a:solidFill>
              </a:rPr>
              <a:t>Lobe-finned Fishes</a:t>
            </a:r>
          </a:p>
        </p:txBody>
      </p:sp>
      <p:pic>
        <p:nvPicPr>
          <p:cNvPr id="15369" name="Picture 9" descr="250px-Australian-Lungfi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114801"/>
            <a:ext cx="4851400"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Text Box 10"/>
          <p:cNvSpPr txBox="1">
            <a:spLocks noChangeArrowheads="1"/>
          </p:cNvSpPr>
          <p:nvPr/>
        </p:nvSpPr>
        <p:spPr bwMode="auto">
          <a:xfrm>
            <a:off x="2362200" y="4800601"/>
            <a:ext cx="2743200"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All are freshwater. Lungfishes are found in Africa, South America, and Australia</a:t>
            </a:r>
          </a:p>
        </p:txBody>
      </p:sp>
      <p:sp>
        <p:nvSpPr>
          <p:cNvPr id="8201" name="Text Box 11"/>
          <p:cNvSpPr txBox="1">
            <a:spLocks noChangeArrowheads="1"/>
          </p:cNvSpPr>
          <p:nvPr/>
        </p:nvSpPr>
        <p:spPr bwMode="auto">
          <a:xfrm>
            <a:off x="4876800" y="1143000"/>
            <a:ext cx="2514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Bony Fishes</a:t>
            </a:r>
          </a:p>
        </p:txBody>
      </p:sp>
    </p:spTree>
    <p:extLst>
      <p:ext uri="{BB962C8B-B14F-4D97-AF65-F5344CB8AC3E}">
        <p14:creationId xmlns:p14="http://schemas.microsoft.com/office/powerpoint/2010/main" val="4233066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P spid="153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810000" y="381000"/>
            <a:ext cx="495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spcBef>
                <a:spcPct val="0"/>
              </a:spcBef>
              <a:buSzTx/>
              <a:buFontTx/>
              <a:buNone/>
            </a:pPr>
            <a:r>
              <a:rPr lang="en-US" altLang="en-US" sz="4400">
                <a:solidFill>
                  <a:schemeClr val="tx2"/>
                </a:solidFill>
                <a:latin typeface="Times New Roman" panose="02020603050405020304" pitchFamily="18" charset="0"/>
              </a:rPr>
              <a:t>Class Osteichthyes</a:t>
            </a:r>
          </a:p>
        </p:txBody>
      </p:sp>
      <p:sp>
        <p:nvSpPr>
          <p:cNvPr id="9219" name="Text Box 3"/>
          <p:cNvSpPr txBox="1">
            <a:spLocks noChangeArrowheads="1"/>
          </p:cNvSpPr>
          <p:nvPr/>
        </p:nvSpPr>
        <p:spPr bwMode="auto">
          <a:xfrm>
            <a:off x="2286000" y="1295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solidFill>
                  <a:srgbClr val="FF0000"/>
                </a:solidFill>
              </a:rPr>
              <a:t>Ray-finned Fishes</a:t>
            </a:r>
          </a:p>
        </p:txBody>
      </p:sp>
      <p:sp>
        <p:nvSpPr>
          <p:cNvPr id="16389" name="Text Box 5"/>
          <p:cNvSpPr txBox="1">
            <a:spLocks noChangeArrowheads="1"/>
          </p:cNvSpPr>
          <p:nvPr/>
        </p:nvSpPr>
        <p:spPr bwMode="auto">
          <a:xfrm>
            <a:off x="2438400" y="5105400"/>
            <a:ext cx="6553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Occur in all habitats where fishes occur. Range from approximately 3 miles above sea level to 7 miles beneath it.</a:t>
            </a:r>
          </a:p>
        </p:txBody>
      </p:sp>
      <p:sp>
        <p:nvSpPr>
          <p:cNvPr id="16390" name="Text Box 6"/>
          <p:cNvSpPr txBox="1">
            <a:spLocks noChangeArrowheads="1"/>
          </p:cNvSpPr>
          <p:nvPr/>
        </p:nvSpPr>
        <p:spPr bwMode="auto">
          <a:xfrm>
            <a:off x="2438400" y="4267200"/>
            <a:ext cx="464820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Most numerous of all vertebrate classes. Number about 24,000 species</a:t>
            </a:r>
            <a:endParaRPr lang="en-US" altLang="en-US" sz="2400"/>
          </a:p>
        </p:txBody>
      </p:sp>
      <p:sp>
        <p:nvSpPr>
          <p:cNvPr id="16391" name="Text Box 7"/>
          <p:cNvSpPr txBox="1">
            <a:spLocks noChangeArrowheads="1"/>
          </p:cNvSpPr>
          <p:nvPr/>
        </p:nvSpPr>
        <p:spPr bwMode="auto">
          <a:xfrm>
            <a:off x="2362200" y="3124201"/>
            <a:ext cx="42672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Include the fish most familiar to USA. Bass, trout, perch, catfish, tuna, herring, etc.</a:t>
            </a:r>
          </a:p>
        </p:txBody>
      </p:sp>
      <p:sp>
        <p:nvSpPr>
          <p:cNvPr id="9223" name="Text Box 8"/>
          <p:cNvSpPr txBox="1">
            <a:spLocks noChangeArrowheads="1"/>
          </p:cNvSpPr>
          <p:nvPr/>
        </p:nvSpPr>
        <p:spPr bwMode="auto">
          <a:xfrm>
            <a:off x="2286000" y="1981200"/>
            <a:ext cx="4419600" cy="915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1800"/>
              <a:t>Fins are supported mainly by long, flexible rays. Modified for maneuvering, defense, and other functions.</a:t>
            </a:r>
            <a:endParaRPr lang="en-US" altLang="en-US" sz="2400"/>
          </a:p>
        </p:txBody>
      </p:sp>
      <p:pic>
        <p:nvPicPr>
          <p:cNvPr id="9224" name="Picture 9" descr="black crapp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057400"/>
            <a:ext cx="3348038"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945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p:bldP spid="163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3200400" y="381000"/>
            <a:ext cx="624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spcBef>
                <a:spcPct val="0"/>
              </a:spcBef>
              <a:buSzTx/>
              <a:buFontTx/>
              <a:buNone/>
            </a:pPr>
            <a:r>
              <a:rPr lang="en-US" altLang="en-US" sz="4400">
                <a:solidFill>
                  <a:schemeClr val="tx2"/>
                </a:solidFill>
                <a:latin typeface="Times New Roman" panose="02020603050405020304" pitchFamily="18" charset="0"/>
              </a:rPr>
              <a:t>Bony Fish Characteristics</a:t>
            </a:r>
          </a:p>
        </p:txBody>
      </p:sp>
      <p:sp>
        <p:nvSpPr>
          <p:cNvPr id="10243" name="Text Box 4"/>
          <p:cNvSpPr txBox="1">
            <a:spLocks noChangeArrowheads="1"/>
          </p:cNvSpPr>
          <p:nvPr/>
        </p:nvSpPr>
        <p:spPr bwMode="auto">
          <a:xfrm>
            <a:off x="2362200" y="1600200"/>
            <a:ext cx="411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Endoskeleton made of bone</a:t>
            </a:r>
          </a:p>
        </p:txBody>
      </p:sp>
      <p:sp>
        <p:nvSpPr>
          <p:cNvPr id="10244" name="Text Box 5"/>
          <p:cNvSpPr txBox="1">
            <a:spLocks noChangeArrowheads="1"/>
          </p:cNvSpPr>
          <p:nvPr/>
        </p:nvSpPr>
        <p:spPr bwMode="auto">
          <a:xfrm>
            <a:off x="2362200" y="2286000"/>
            <a:ext cx="4419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Skin covered by scales</a:t>
            </a:r>
          </a:p>
        </p:txBody>
      </p:sp>
      <p:sp>
        <p:nvSpPr>
          <p:cNvPr id="10245" name="Text Box 6"/>
          <p:cNvSpPr txBox="1">
            <a:spLocks noChangeArrowheads="1"/>
          </p:cNvSpPr>
          <p:nvPr/>
        </p:nvSpPr>
        <p:spPr bwMode="auto">
          <a:xfrm>
            <a:off x="2362200" y="2895601"/>
            <a:ext cx="4419600" cy="1200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Glands in the skin secrete mucus that reduces drag during swimming</a:t>
            </a:r>
          </a:p>
        </p:txBody>
      </p:sp>
      <p:sp>
        <p:nvSpPr>
          <p:cNvPr id="10246" name="Text Box 7"/>
          <p:cNvSpPr txBox="1">
            <a:spLocks noChangeArrowheads="1"/>
          </p:cNvSpPr>
          <p:nvPr/>
        </p:nvSpPr>
        <p:spPr bwMode="auto">
          <a:xfrm>
            <a:off x="2438400" y="4495801"/>
            <a:ext cx="32766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Possess a lateral line system</a:t>
            </a:r>
          </a:p>
        </p:txBody>
      </p:sp>
      <p:sp>
        <p:nvSpPr>
          <p:cNvPr id="10247" name="Text Box 8"/>
          <p:cNvSpPr txBox="1">
            <a:spLocks noChangeArrowheads="1"/>
          </p:cNvSpPr>
          <p:nvPr/>
        </p:nvSpPr>
        <p:spPr bwMode="auto">
          <a:xfrm>
            <a:off x="6629400" y="1600201"/>
            <a:ext cx="35052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Breathe by drawing water across gills</a:t>
            </a:r>
          </a:p>
        </p:txBody>
      </p:sp>
      <p:sp>
        <p:nvSpPr>
          <p:cNvPr id="10248" name="Text Box 9"/>
          <p:cNvSpPr txBox="1">
            <a:spLocks noChangeArrowheads="1"/>
          </p:cNvSpPr>
          <p:nvPr/>
        </p:nvSpPr>
        <p:spPr bwMode="auto">
          <a:xfrm>
            <a:off x="6629400" y="2895601"/>
            <a:ext cx="37338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50000"/>
              </a:spcBef>
              <a:buSzTx/>
              <a:buFontTx/>
              <a:buNone/>
            </a:pPr>
            <a:r>
              <a:rPr lang="en-US" altLang="en-US" sz="2400"/>
              <a:t>Swim bladder controls buoyancy of fish</a:t>
            </a:r>
          </a:p>
        </p:txBody>
      </p:sp>
    </p:spTree>
    <p:extLst>
      <p:ext uri="{BB962C8B-B14F-4D97-AF65-F5344CB8AC3E}">
        <p14:creationId xmlns:p14="http://schemas.microsoft.com/office/powerpoint/2010/main" val="1394997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77510" y="115619"/>
            <a:ext cx="6781800" cy="719953"/>
          </a:xfrm>
        </p:spPr>
        <p:txBody>
          <a:bodyPr>
            <a:normAutofit fontScale="90000"/>
          </a:bodyPr>
          <a:lstStyle/>
          <a:p>
            <a:pPr>
              <a:defRPr/>
            </a:pPr>
            <a:r>
              <a:rPr lang="en-US" sz="3600" dirty="0"/>
              <a:t>Parts of a Fish and Their </a:t>
            </a:r>
            <a:r>
              <a:rPr lang="en-US" sz="3600" dirty="0" smtClean="0"/>
              <a:t>Function</a:t>
            </a:r>
            <a:endParaRPr lang="en-US" sz="3600" dirty="0"/>
          </a:p>
        </p:txBody>
      </p:sp>
      <p:sp>
        <p:nvSpPr>
          <p:cNvPr id="4" name="TextBox 3"/>
          <p:cNvSpPr txBox="1">
            <a:spLocks noChangeArrowheads="1"/>
          </p:cNvSpPr>
          <p:nvPr/>
        </p:nvSpPr>
        <p:spPr bwMode="auto">
          <a:xfrm>
            <a:off x="1252044" y="3200400"/>
            <a:ext cx="869205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0"/>
              </a:spcBef>
              <a:buSzTx/>
              <a:buFontTx/>
              <a:buNone/>
            </a:pPr>
            <a:r>
              <a:rPr lang="en-US" altLang="en-US" sz="2000" b="1" dirty="0">
                <a:solidFill>
                  <a:srgbClr val="FF6600"/>
                </a:solidFill>
                <a:latin typeface="Times New Roman" panose="02020603050405020304" pitchFamily="18" charset="0"/>
                <a:cs typeface="Times New Roman" panose="02020603050405020304" pitchFamily="18" charset="0"/>
              </a:rPr>
              <a:t>Fins: </a:t>
            </a:r>
            <a:r>
              <a:rPr lang="en-US" altLang="en-US" sz="2000" b="1" dirty="0">
                <a:latin typeface="Times New Roman" panose="02020603050405020304" pitchFamily="18" charset="0"/>
                <a:cs typeface="Times New Roman" panose="02020603050405020304" pitchFamily="18" charset="0"/>
              </a:rPr>
              <a:t>Fins move, stabilize and sometimes protect the fish. A fish may have paired fins (pectoral and pelvic fins), and unpaired fins (anal, caudal, and dorsal fins). Some fish do not have all of these fins, and their placement shows great variability. </a:t>
            </a:r>
          </a:p>
        </p:txBody>
      </p:sp>
      <p:sp>
        <p:nvSpPr>
          <p:cNvPr id="7" name="TextBox 6"/>
          <p:cNvSpPr txBox="1">
            <a:spLocks noChangeArrowheads="1"/>
          </p:cNvSpPr>
          <p:nvPr/>
        </p:nvSpPr>
        <p:spPr bwMode="auto">
          <a:xfrm>
            <a:off x="1213943" y="4713020"/>
            <a:ext cx="876825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0"/>
              </a:spcBef>
              <a:buSzTx/>
              <a:buFontTx/>
              <a:buNone/>
            </a:pPr>
            <a:r>
              <a:rPr lang="en-US" altLang="en-US" sz="1800" b="1" dirty="0">
                <a:solidFill>
                  <a:srgbClr val="008000"/>
                </a:solidFill>
                <a:latin typeface="Times New Roman" panose="02020603050405020304" pitchFamily="18" charset="0"/>
                <a:cs typeface="Times New Roman" panose="02020603050405020304" pitchFamily="18" charset="0"/>
              </a:rPr>
              <a:t>The pelvic and pectoral fins are like the arms and legs of mammals. When they extend outward like oars (sunfish), the fish uses them for small maneuvers and in offsetting the propulsion effects of water going over the gills. When they extend outward like stubby wings, they may be used to prop the fish on the bottom or to hold on in strong currents</a:t>
            </a:r>
          </a:p>
        </p:txBody>
      </p:sp>
      <p:sp>
        <p:nvSpPr>
          <p:cNvPr id="8" name="TextBox 7"/>
          <p:cNvSpPr txBox="1">
            <a:spLocks noChangeArrowheads="1"/>
          </p:cNvSpPr>
          <p:nvPr/>
        </p:nvSpPr>
        <p:spPr bwMode="auto">
          <a:xfrm>
            <a:off x="1175844" y="5979420"/>
            <a:ext cx="87682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20000"/>
              </a:spcBef>
              <a:buSzPct val="80000"/>
              <a:buFont typeface="Wingdings" panose="05000000000000000000" pitchFamily="2" charset="2"/>
              <a:buChar char="l"/>
              <a:defRPr sz="3200">
                <a:solidFill>
                  <a:schemeClr val="tx1"/>
                </a:solidFill>
                <a:latin typeface="Arial" panose="020B0604020202020204" pitchFamily="34" charset="0"/>
                <a:ea typeface="ＭＳ Ｐゴシック" pitchFamily="34" charset="-128"/>
              </a:defRPr>
            </a:lvl1pPr>
            <a:lvl2pPr marL="742950" indent="-285750">
              <a:lnSpc>
                <a:spcPct val="90000"/>
              </a:lnSpc>
              <a:spcBef>
                <a:spcPct val="20000"/>
              </a:spcBef>
              <a:buSzPct val="80000"/>
              <a:buFont typeface="Wingdings" panose="05000000000000000000" pitchFamily="2" charset="2"/>
              <a:buChar char="n"/>
              <a:defRPr sz="2800">
                <a:solidFill>
                  <a:schemeClr val="tx1"/>
                </a:solidFill>
                <a:latin typeface="Arial" panose="020B0604020202020204" pitchFamily="34" charset="0"/>
                <a:ea typeface="ＭＳ Ｐゴシック" pitchFamily="34" charset="-128"/>
              </a:defRPr>
            </a:lvl2pPr>
            <a:lvl3pPr marL="1143000" indent="-228600">
              <a:lnSpc>
                <a:spcPct val="90000"/>
              </a:lnSpc>
              <a:spcBef>
                <a:spcPct val="20000"/>
              </a:spcBef>
              <a:buSzPct val="80000"/>
              <a:buFont typeface="Wingdings" panose="05000000000000000000" pitchFamily="2" charset="2"/>
              <a:buChar char="l"/>
              <a:defRPr sz="2400">
                <a:solidFill>
                  <a:schemeClr val="tx1"/>
                </a:solidFill>
                <a:latin typeface="Arial" panose="020B0604020202020204" pitchFamily="34" charset="0"/>
                <a:ea typeface="ＭＳ Ｐゴシック" pitchFamily="34" charset="-128"/>
              </a:defRPr>
            </a:lvl3pPr>
            <a:lvl4pPr marL="1600200" indent="-228600">
              <a:lnSpc>
                <a:spcPct val="90000"/>
              </a:lnSpc>
              <a:spcBef>
                <a:spcPct val="20000"/>
              </a:spcBef>
              <a:buSzPct val="80000"/>
              <a:buFont typeface="Wingdings" panose="05000000000000000000" pitchFamily="2" charset="2"/>
              <a:buChar char="n"/>
              <a:defRPr sz="2000">
                <a:solidFill>
                  <a:schemeClr val="tx1"/>
                </a:solidFill>
                <a:latin typeface="Arial" panose="020B0604020202020204" pitchFamily="34" charset="0"/>
                <a:ea typeface="ＭＳ Ｐゴシック" pitchFamily="34" charset="-128"/>
              </a:defRPr>
            </a:lvl4pPr>
            <a:lvl5pPr marL="2057400" indent="-228600">
              <a:lnSpc>
                <a:spcPct val="90000"/>
              </a:lnSpc>
              <a:spcBef>
                <a:spcPct val="20000"/>
              </a:spcBef>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5pPr>
            <a:lvl6pPr marL="25146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6pPr>
            <a:lvl7pPr marL="29718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7pPr>
            <a:lvl8pPr marL="34290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8pPr>
            <a:lvl9pPr marL="3886200" indent="-228600" eaLnBrk="0" fontAlgn="base" hangingPunct="0">
              <a:lnSpc>
                <a:spcPct val="90000"/>
              </a:lnSpc>
              <a:spcBef>
                <a:spcPct val="20000"/>
              </a:spcBef>
              <a:spcAft>
                <a:spcPct val="0"/>
              </a:spcAft>
              <a:buSzPct val="80000"/>
              <a:buFont typeface="Wingdings" panose="05000000000000000000" pitchFamily="2" charset="2"/>
              <a:buChar char="l"/>
              <a:defRPr sz="2000">
                <a:solidFill>
                  <a:schemeClr val="tx1"/>
                </a:solidFill>
                <a:latin typeface="Arial" panose="020B0604020202020204" pitchFamily="34" charset="0"/>
                <a:ea typeface="ＭＳ Ｐゴシック" pitchFamily="34" charset="-128"/>
              </a:defRPr>
            </a:lvl9pPr>
          </a:lstStyle>
          <a:p>
            <a:pPr>
              <a:lnSpc>
                <a:spcPct val="100000"/>
              </a:lnSpc>
              <a:spcBef>
                <a:spcPct val="0"/>
              </a:spcBef>
              <a:buSzTx/>
              <a:buFontTx/>
              <a:buNone/>
            </a:pPr>
            <a:r>
              <a:rPr lang="en-US" altLang="en-US" sz="1800" b="1" dirty="0">
                <a:solidFill>
                  <a:srgbClr val="FF0000"/>
                </a:solidFill>
                <a:latin typeface="Times New Roman" panose="02020603050405020304" pitchFamily="18" charset="0"/>
                <a:cs typeface="Times New Roman" panose="02020603050405020304" pitchFamily="18" charset="0"/>
              </a:rPr>
              <a:t>The position of the pectoral and pelvic fins provides an important means of identifying major groups of fish.</a:t>
            </a:r>
          </a:p>
        </p:txBody>
      </p:sp>
      <p:pic>
        <p:nvPicPr>
          <p:cNvPr id="1127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8704" y="728288"/>
            <a:ext cx="6321972" cy="2593428"/>
          </a:xfrm>
          <a:prstGeom prst="rect">
            <a:avLst/>
          </a:prstGeom>
          <a:solidFill>
            <a:srgbClr val="C0504D"/>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249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496</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ＭＳ Ｐゴシック</vt:lpstr>
      <vt:lpstr>Arial</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Parts of a Fish and Their Function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cp:revision>
  <dcterms:created xsi:type="dcterms:W3CDTF">2023-03-28T21:42:51Z</dcterms:created>
  <dcterms:modified xsi:type="dcterms:W3CDTF">2023-03-28T21:46:19Z</dcterms:modified>
</cp:coreProperties>
</file>