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57" r:id="rId4"/>
    <p:sldId id="258" r:id="rId5"/>
    <p:sldId id="259" r:id="rId6"/>
    <p:sldId id="260" r:id="rId7"/>
    <p:sldId id="27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6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4" autoAdjust="0"/>
    <p:restoredTop sz="94660"/>
  </p:normalViewPr>
  <p:slideViewPr>
    <p:cSldViewPr>
      <p:cViewPr varScale="1">
        <p:scale>
          <a:sx n="57" d="100"/>
          <a:sy n="57" d="100"/>
        </p:scale>
        <p:origin x="17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F86F-D3A6-4E00-9273-732F7986A6D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96354-D384-4676-AA64-8A0D54994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3169-AFA3-4774-B369-04A467524FC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AF29-DDC4-4210-BCE2-6FBB4BF6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2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5AF29-DDC4-4210-BCE2-6FBB4BF696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983F-75EC-4F66-8FB4-8583709B803B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8FF0-0A09-4FE8-8C40-D3C45319169A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2EC-5E3C-4C6A-ABA0-568BEED1062D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8C3-7B43-41AB-B1CB-0C86927EB072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16FD-4FD4-4D7A-A8D1-741F2E12537C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BA8E-4EEC-4056-BEBE-AE5081EF8013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6F18-E699-4667-9B6B-943BE104E168}" type="datetime1">
              <a:rPr lang="ar-SA" smtClean="0"/>
              <a:t>02/04/43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1F24-FA52-4933-9D74-2136A7005A76}" type="datetime1">
              <a:rPr lang="ar-SA" smtClean="0"/>
              <a:t>02/04/43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1BE4-5A23-4336-B795-D68B9288483C}" type="datetime1">
              <a:rPr lang="ar-SA" smtClean="0"/>
              <a:t>02/04/43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6A41-673C-4599-9704-E0F252FFED63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E3A6-0ED0-4776-8C85-ED0E523FEB3A}" type="datetime1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799C-C132-4974-9FA3-BEA08B9A0923}" type="datetime1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7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28.png"/><Relationship Id="rId5" Type="http://schemas.openxmlformats.org/officeDocument/2006/relationships/image" Target="../media/image33.png"/><Relationship Id="rId10" Type="http://schemas.openxmlformats.org/officeDocument/2006/relationships/image" Target="../media/image27.png"/><Relationship Id="rId4" Type="http://schemas.openxmlformats.org/officeDocument/2006/relationships/image" Target="../media/image32.png"/><Relationship Id="rId9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Minimization of Circuits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800" dirty="0"/>
              <a:t>Simplify the sum-of-products expansions given in Example 1 .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Solution:</a:t>
            </a:r>
            <a:endParaRPr lang="ar-SA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2420888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03848" y="2492896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492896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996952"/>
            <a:ext cx="2592288" cy="264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068960"/>
            <a:ext cx="2228081" cy="251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9566" y="3140968"/>
            <a:ext cx="2016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5877272"/>
            <a:ext cx="1008112" cy="46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87824" y="5949280"/>
            <a:ext cx="21256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4286"/>
          <a:stretch>
            <a:fillRect/>
          </a:stretch>
        </p:blipFill>
        <p:spPr bwMode="auto">
          <a:xfrm>
            <a:off x="6804248" y="5877272"/>
            <a:ext cx="167509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pPr rtl="0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4857403"/>
          </a:xfrm>
        </p:spPr>
        <p:txBody>
          <a:bodyPr/>
          <a:lstStyle/>
          <a:p>
            <a:pPr algn="l" rtl="0">
              <a:buNone/>
            </a:pPr>
            <a:r>
              <a:rPr lang="en-US" sz="2800" dirty="0"/>
              <a:t>A K-map in three variables is </a:t>
            </a:r>
            <a:r>
              <a:rPr lang="en-US" sz="2800" b="1" dirty="0">
                <a:solidFill>
                  <a:srgbClr val="0070C0"/>
                </a:solidFill>
              </a:rPr>
              <a:t>a rectangle divided into eight cells</a:t>
            </a:r>
            <a:r>
              <a:rPr lang="en-US" sz="2800" dirty="0"/>
              <a:t>. The cells represent the eight possible </a:t>
            </a:r>
            <a:r>
              <a:rPr lang="en-US" sz="2800" dirty="0" err="1"/>
              <a:t>minterms</a:t>
            </a:r>
            <a:r>
              <a:rPr lang="en-US" sz="2800" dirty="0"/>
              <a:t> in three variables. Two cells are said to be </a:t>
            </a:r>
            <a:r>
              <a:rPr lang="en-US" sz="2800" b="1" dirty="0">
                <a:solidFill>
                  <a:srgbClr val="FF0000"/>
                </a:solidFill>
              </a:rPr>
              <a:t>adjacent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if the </a:t>
            </a:r>
            <a:r>
              <a:rPr lang="en-US" sz="2800" b="1" dirty="0" err="1">
                <a:solidFill>
                  <a:srgbClr val="0070C0"/>
                </a:solidFill>
              </a:rPr>
              <a:t>minterms</a:t>
            </a:r>
            <a:r>
              <a:rPr lang="en-US" sz="2800" b="1" dirty="0">
                <a:solidFill>
                  <a:srgbClr val="0070C0"/>
                </a:solidFill>
              </a:rPr>
              <a:t> that they represent differ in exactly one literal</a:t>
            </a:r>
            <a:r>
              <a:rPr lang="en-US" sz="2800" dirty="0"/>
              <a:t>. One of the ways to form a K-map in three variables is shown in Figure 5(a).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09426"/>
            <a:ext cx="5904656" cy="3226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This K-map can be thought of as lying on a cylinder, as shown in Figure 5(b). On the cylinder, </a:t>
            </a:r>
            <a:r>
              <a:rPr lang="en-US" b="1" dirty="0">
                <a:solidFill>
                  <a:srgbClr val="0070C0"/>
                </a:solidFill>
              </a:rPr>
              <a:t>two cells have a common border if and only if they are adjacent.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6972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3 variables</a:t>
            </a:r>
            <a:endParaRPr lang="ar-SA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/>
              <a:t>To simplify a sum-of-products expansion in three variables, we use the K-map to identify blocks of </a:t>
            </a:r>
            <a:r>
              <a:rPr lang="en-US" dirty="0" err="1"/>
              <a:t>minterms</a:t>
            </a:r>
            <a:r>
              <a:rPr lang="en-US" dirty="0"/>
              <a:t> that can be combined. Blocks of two adjacent cells represent pairs of </a:t>
            </a:r>
            <a:r>
              <a:rPr lang="en-US" dirty="0" err="1"/>
              <a:t>minterms</a:t>
            </a:r>
            <a:r>
              <a:rPr lang="en-US" dirty="0"/>
              <a:t> that can be combined into a product of two literals; 2 x 2 and 4 x 1 blocks of cells represent </a:t>
            </a:r>
            <a:r>
              <a:rPr lang="en-US" dirty="0" err="1"/>
              <a:t>minterms</a:t>
            </a:r>
            <a:r>
              <a:rPr lang="en-US" dirty="0"/>
              <a:t> that can be combined into a single literal; and the block of all eight cells represents a product of no literals, namely, the function 1 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3 variables</a:t>
            </a:r>
            <a:endParaRPr lang="ar-SA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057525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2951" y="1628800"/>
            <a:ext cx="2943225" cy="2181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7925" y="1628800"/>
            <a:ext cx="2886075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429126"/>
            <a:ext cx="3240359" cy="2240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3312368" cy="23139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683568" y="1340768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1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3928" y="126876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 x 1 block</a:t>
            </a:r>
            <a:endParaRPr lang="ar-SA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8264" y="1268760"/>
            <a:ext cx="14401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2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616" y="4005064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4 x 1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0232" y="393305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4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7666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3 </a:t>
            </a:r>
          </a:p>
          <a:p>
            <a:pPr algn="l" rtl="0">
              <a:buNone/>
            </a:pPr>
            <a:r>
              <a:rPr lang="en-US" b="1" dirty="0">
                <a:solidFill>
                  <a:srgbClr val="00B050"/>
                </a:solidFill>
              </a:rPr>
              <a:t>Use K-maps to minimize these sum-of-products expansions.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4764710" cy="48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11692"/>
            <a:ext cx="5774057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03779"/>
            <a:ext cx="7614637" cy="3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51852"/>
            <a:ext cx="4735023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57606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2852936"/>
            <a:ext cx="2304256" cy="40425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44208" y="2852936"/>
            <a:ext cx="1296144" cy="398814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600" y="6237312"/>
            <a:ext cx="1800200" cy="439073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052736"/>
            <a:ext cx="2895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9" y="980729"/>
            <a:ext cx="28754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293096"/>
            <a:ext cx="28479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221088"/>
            <a:ext cx="29813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1796"/>
          <a:stretch>
            <a:fillRect/>
          </a:stretch>
        </p:blipFill>
        <p:spPr bwMode="auto">
          <a:xfrm>
            <a:off x="0" y="764704"/>
            <a:ext cx="3707904" cy="3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6056" y="764704"/>
            <a:ext cx="373481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861048"/>
            <a:ext cx="4523812" cy="37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32040" y="3789040"/>
            <a:ext cx="3600400" cy="33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72008" y="692696"/>
            <a:ext cx="4427984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32040" y="620688"/>
            <a:ext cx="3923928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3717032"/>
            <a:ext cx="4499992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0032" y="3789040"/>
            <a:ext cx="399593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6165304"/>
            <a:ext cx="1728192" cy="408694"/>
          </a:xfrm>
          <a:prstGeom prst="rect">
            <a:avLst/>
          </a:prstGeom>
          <a:noFill/>
        </p:spPr>
      </p:pic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4 variables </a:t>
            </a:r>
            <a:endParaRPr lang="ar-S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/>
              <a:t>A K-map in four variables is a square that is divided into 16 cells. The cells represent the 16 possible </a:t>
            </a:r>
            <a:r>
              <a:rPr lang="en-US" sz="2800" dirty="0" err="1"/>
              <a:t>minterms</a:t>
            </a:r>
            <a:r>
              <a:rPr lang="en-US" sz="2800" dirty="0"/>
              <a:t> in four variables. One of the ways to form a K-map in four variables is shown in Figure 8.</a:t>
            </a:r>
            <a:endParaRPr lang="ar-SA" sz="28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16624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4 variables</a:t>
            </a:r>
            <a:endParaRPr lang="ar-SA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/>
              <a:t>The simplification of a sum-of-products expansion in four variables is carried out by identifying those blocks of 2, 4, 8, or 1 6 cells that represent </a:t>
            </a:r>
            <a:r>
              <a:rPr lang="en-US" b="1" dirty="0" err="1"/>
              <a:t>minterms</a:t>
            </a:r>
            <a:r>
              <a:rPr lang="en-US" b="1" dirty="0"/>
              <a:t> that can be combined.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>
                <a:solidFill>
                  <a:srgbClr val="FF0000"/>
                </a:solidFill>
              </a:rPr>
              <a:t>EXAMPLE 4 </a:t>
            </a:r>
          </a:p>
          <a:p>
            <a:pPr algn="l" rtl="0">
              <a:buNone/>
            </a:pPr>
            <a:r>
              <a:rPr lang="en-US" b="1" dirty="0">
                <a:solidFill>
                  <a:srgbClr val="00B050"/>
                </a:solidFill>
              </a:rPr>
              <a:t>Use K-maps to simplify these sum-of-products expansions: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7800883" cy="100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8050237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9120"/>
            <a:ext cx="8964488" cy="84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875CA5-1488-4677-95F0-A73DB2DF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32CEC981-A348-4D8A-9C6A-A3D575631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86" y="692696"/>
            <a:ext cx="3462828" cy="104860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69FA1C86-B514-4609-9C5A-CE640EFEB479}"/>
              </a:ext>
            </a:extLst>
          </p:cNvPr>
          <p:cNvSpPr txBox="1"/>
          <p:nvPr/>
        </p:nvSpPr>
        <p:spPr>
          <a:xfrm>
            <a:off x="887768" y="1988840"/>
            <a:ext cx="7673054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solidFill>
                  <a:srgbClr val="7030A0"/>
                </a:solidFill>
              </a:rPr>
              <a:t>The main purpose for this lesson is to introduce the following</a:t>
            </a:r>
            <a:r>
              <a:rPr lang="en-US" dirty="0"/>
              <a:t>: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n-US" sz="2400" dirty="0"/>
              <a:t>How can use the sum-of-products expansion of a circuit to find a set of logic gates.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n-US" sz="2400" dirty="0"/>
              <a:t>Finding minimization of the Boolean function.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n-US" sz="2400" dirty="0"/>
              <a:t>Karnaugh Maps (K-map). 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 algn="l" rtl="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70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53265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i="1" u="sng" dirty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764704"/>
            <a:ext cx="791267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12776"/>
            <a:ext cx="3888432" cy="401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91680" y="5445224"/>
            <a:ext cx="5832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620688"/>
            <a:ext cx="692234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340768"/>
            <a:ext cx="3816424" cy="379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83768" y="5661248"/>
            <a:ext cx="354639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692696"/>
            <a:ext cx="83640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744416" cy="383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43808" y="5877272"/>
            <a:ext cx="33123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Homework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02027"/>
          </a:xfrm>
        </p:spPr>
        <p:txBody>
          <a:bodyPr/>
          <a:lstStyle/>
          <a:p>
            <a:pPr algn="l" rtl="0">
              <a:buNone/>
            </a:pPr>
            <a:r>
              <a:rPr lang="en-US" b="1" u="sng">
                <a:solidFill>
                  <a:srgbClr val="0070C0"/>
                </a:solidFill>
              </a:rPr>
              <a:t>Page 841/842</a:t>
            </a:r>
            <a:endParaRPr lang="en-US" b="1" u="sng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1 (b)</a:t>
            </a:r>
          </a:p>
          <a:p>
            <a:pPr algn="l" rtl="0"/>
            <a:r>
              <a:rPr lang="en-US" dirty="0"/>
              <a:t>2 (c)</a:t>
            </a:r>
          </a:p>
          <a:p>
            <a:pPr algn="l" rtl="0"/>
            <a:r>
              <a:rPr lang="en-US" dirty="0"/>
              <a:t>3 (</a:t>
            </a:r>
            <a:r>
              <a:rPr lang="en-US" dirty="0" err="1"/>
              <a:t>a,b,c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5 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7 (</a:t>
            </a:r>
            <a:r>
              <a:rPr lang="en-US" dirty="0" err="1"/>
              <a:t>a,b</a:t>
            </a:r>
            <a:r>
              <a:rPr lang="en-US" dirty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</a:rPr>
              <a:t>Introduction</a:t>
            </a:r>
            <a:endParaRPr lang="ar-SA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We can always use the sum-of-products expansion of a circuit to find a set of logic gates that will implement this circuit.</a:t>
            </a:r>
          </a:p>
          <a:p>
            <a:pPr algn="just" rtl="0"/>
            <a:r>
              <a:rPr lang="en-US" dirty="0"/>
              <a:t>The sum-of products expansion may contain many more terms than are necessary. </a:t>
            </a:r>
          </a:p>
          <a:p>
            <a:pPr algn="just" rtl="0"/>
            <a:r>
              <a:rPr lang="en-US" dirty="0"/>
              <a:t>Terms in a sum-of products expansion that differ in just one variable, so that in one term this variable occurs and in the other term the complement of this variable occurs, can be combined.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l" rtl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 : </a:t>
            </a:r>
          </a:p>
          <a:p>
            <a:pPr algn="l" rtl="0"/>
            <a:r>
              <a:rPr lang="en-US" sz="2400" dirty="0"/>
              <a:t>consider the circuit that has </a:t>
            </a:r>
            <a:r>
              <a:rPr lang="en-US" sz="2400" dirty="0">
                <a:solidFill>
                  <a:srgbClr val="0070C0"/>
                </a:solidFill>
              </a:rPr>
              <a:t>output 1</a:t>
            </a:r>
            <a:r>
              <a:rPr lang="en-US" sz="2400" dirty="0"/>
              <a:t> if and only if </a:t>
            </a:r>
            <a:r>
              <a:rPr lang="en-US" sz="2400" dirty="0">
                <a:solidFill>
                  <a:srgbClr val="FF0000"/>
                </a:solidFill>
              </a:rPr>
              <a:t>x = y = z = 1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00"/>
                </a:solidFill>
              </a:rPr>
              <a:t>x = z = 1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y = 0</a:t>
            </a:r>
            <a:r>
              <a:rPr lang="en-US" sz="2400" dirty="0"/>
              <a:t>. The sum-of-products expansion of this circuit is</a:t>
            </a:r>
          </a:p>
          <a:p>
            <a:pPr algn="l" rtl="0"/>
            <a:r>
              <a:rPr lang="en-US" sz="2400" dirty="0"/>
              <a:t> The two products in this expansion differ in exactly one variable, namely,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dirty="0"/>
              <a:t>. They can be combined as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Hence, x z is a Boolean expression with fewer operators that represents the circuit in Figure 1 .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50396"/>
            <a:ext cx="3384376" cy="120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45024" y="1412776"/>
            <a:ext cx="1878904" cy="3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3016"/>
            <a:ext cx="8964488" cy="280831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600" dirty="0"/>
              <a:t>The second circuit uses only one gate, whereas the first circuit uses three gates and an inverter. Finding such a sum of products is called </a:t>
            </a:r>
            <a:r>
              <a:rPr lang="en-US" sz="2600" b="1" i="1" u="sng" dirty="0">
                <a:solidFill>
                  <a:srgbClr val="FF0000"/>
                </a:solidFill>
              </a:rPr>
              <a:t>minimization of the Boolean function</a:t>
            </a:r>
            <a:r>
              <a:rPr lang="en-US" sz="2600" dirty="0"/>
              <a:t>. Minimizing a Boolean function makes it possible to construct a circuit for this function that </a:t>
            </a:r>
            <a:r>
              <a:rPr lang="en-US" sz="2600" u="sng" dirty="0">
                <a:solidFill>
                  <a:srgbClr val="FF0000"/>
                </a:solidFill>
              </a:rPr>
              <a:t>uses the fewest gates and</a:t>
            </a:r>
          </a:p>
          <a:p>
            <a:pPr algn="l" rtl="0">
              <a:buNone/>
            </a:pPr>
            <a:r>
              <a:rPr lang="en-US" sz="2600" u="sng" dirty="0">
                <a:solidFill>
                  <a:srgbClr val="FF0000"/>
                </a:solidFill>
              </a:rPr>
              <a:t>fewest inputs</a:t>
            </a:r>
            <a:r>
              <a:rPr lang="en-US" sz="2600" dirty="0"/>
              <a:t> to the AND gates and OR gates in the circuit.</a:t>
            </a:r>
          </a:p>
          <a:p>
            <a:pPr algn="l" rtl="0">
              <a:buNone/>
            </a:pPr>
            <a:endParaRPr lang="ar-SA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8863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0872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Karnaugh Maps 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(K-map)</a:t>
            </a:r>
            <a:endParaRPr lang="ar-SA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50205"/>
            <a:ext cx="8784976" cy="21823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/>
              <a:t>There are four possible </a:t>
            </a:r>
            <a:r>
              <a:rPr lang="en-US" sz="2400" dirty="0" err="1"/>
              <a:t>minterms</a:t>
            </a:r>
            <a:r>
              <a:rPr lang="en-US" sz="2400" dirty="0"/>
              <a:t> in the sum-of-products expansion of a Boolean function in the two variables x and y. A K-map for a Boolean function in these two variables consists of four cells, where a 1 is placed in the cell representing a </a:t>
            </a:r>
            <a:r>
              <a:rPr lang="en-US" sz="2400" dirty="0" err="1"/>
              <a:t>minterm</a:t>
            </a:r>
            <a:r>
              <a:rPr lang="en-US" sz="2400" dirty="0"/>
              <a:t> if this </a:t>
            </a:r>
            <a:r>
              <a:rPr lang="en-US" sz="2400" dirty="0" err="1"/>
              <a:t>minterm</a:t>
            </a:r>
            <a:r>
              <a:rPr lang="en-US" sz="2400" dirty="0"/>
              <a:t> is present in the expansion. </a:t>
            </a:r>
            <a:endParaRPr lang="ar-S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443DF8-EF2C-43F4-B4AA-BA3CB720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ستطيل 8">
                <a:extLst>
                  <a:ext uri="{FF2B5EF4-FFF2-40B4-BE49-F238E27FC236}">
                    <a16:creationId xmlns:a16="http://schemas.microsoft.com/office/drawing/2014/main" id="{EDDF16CA-70AA-41AA-8268-B663519B66C5}"/>
                  </a:ext>
                </a:extLst>
              </p:cNvPr>
              <p:cNvSpPr/>
              <p:nvPr/>
            </p:nvSpPr>
            <p:spPr>
              <a:xfrm>
                <a:off x="457200" y="751344"/>
                <a:ext cx="8363272" cy="229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800" dirty="0"/>
                  <a:t>Cells are said to be adjacent if the </a:t>
                </a:r>
                <a:r>
                  <a:rPr lang="en-US" sz="2800" dirty="0" err="1"/>
                  <a:t>minterms</a:t>
                </a:r>
                <a:r>
                  <a:rPr lang="en-US" sz="2800" dirty="0"/>
                  <a:t> that they represent differ in exactly one literal. For instance, the cell representing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/>
                  <a:t>y is adjacent to the cells representing </a:t>
                </a:r>
                <a:r>
                  <a:rPr lang="en-US" sz="2800" dirty="0" err="1"/>
                  <a:t>xy</a:t>
                </a:r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/>
                  <a:t>. The four cells and the terms that they represent are shown in Figure 2.</a:t>
                </a:r>
                <a:endParaRPr lang="ar-SA" sz="2800" dirty="0"/>
              </a:p>
            </p:txBody>
          </p:sp>
        </mc:Choice>
        <mc:Fallback xmlns="">
          <p:sp>
            <p:nvSpPr>
              <p:cNvPr id="9" name="مستطيل 8">
                <a:extLst>
                  <a:ext uri="{FF2B5EF4-FFF2-40B4-BE49-F238E27FC236}">
                    <a16:creationId xmlns:a16="http://schemas.microsoft.com/office/drawing/2014/main" id="{EDDF16CA-70AA-41AA-8268-B663519B6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51344"/>
                <a:ext cx="8363272" cy="2299476"/>
              </a:xfrm>
              <a:prstGeom prst="rect">
                <a:avLst/>
              </a:prstGeom>
              <a:blipFill>
                <a:blip r:embed="rId2"/>
                <a:stretch>
                  <a:fillRect l="-1458" t="-2387" r="-729" b="-450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صورة 9">
            <a:extLst>
              <a:ext uri="{FF2B5EF4-FFF2-40B4-BE49-F238E27FC236}">
                <a16:creationId xmlns:a16="http://schemas.microsoft.com/office/drawing/2014/main" id="{806C865A-7CAD-477B-96FE-7D9066F32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207" y="3050820"/>
            <a:ext cx="3889585" cy="2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3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1</a:t>
            </a:r>
          </a:p>
          <a:p>
            <a:pPr algn="l" rtl="0">
              <a:buNone/>
            </a:pPr>
            <a:r>
              <a:rPr lang="en-US" dirty="0"/>
              <a:t>Find the K-maps for: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1772815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2924944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4005064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720080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ar-SA" b="1" u="sng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2448272" cy="255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060848"/>
            <a:ext cx="2110531" cy="238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132856"/>
            <a:ext cx="2232248" cy="238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1340768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47864" y="1412776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84168" y="1484784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791</Words>
  <Application>Microsoft Office PowerPoint</Application>
  <PresentationFormat>عرض على الشاشة (4:3)</PresentationFormat>
  <Paragraphs>83</Paragraphs>
  <Slides>23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سمة Office</vt:lpstr>
      <vt:lpstr>Minimization of Circuits</vt:lpstr>
      <vt:lpstr>عرض تقديمي في PowerPoint</vt:lpstr>
      <vt:lpstr>Introduction</vt:lpstr>
      <vt:lpstr>عرض تقديمي في PowerPoint</vt:lpstr>
      <vt:lpstr>عرض تقديمي في PowerPoint</vt:lpstr>
      <vt:lpstr>Karnaugh Maps (K-map)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K-map in three variables </vt:lpstr>
      <vt:lpstr>K-map in three variables </vt:lpstr>
      <vt:lpstr>Simplify a sum-of-products in 3 variables</vt:lpstr>
      <vt:lpstr>Simplify a sum-of-products in 3 variables</vt:lpstr>
      <vt:lpstr>عرض تقديمي في PowerPoint</vt:lpstr>
      <vt:lpstr>عرض تقديمي في PowerPoint</vt:lpstr>
      <vt:lpstr>K-map in 4 variables </vt:lpstr>
      <vt:lpstr>Simplify a sum-of-products in 4 variables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Minimization of Circuits</dc:title>
  <dc:creator>Zainab</dc:creator>
  <cp:lastModifiedBy>Halimah Alshehri</cp:lastModifiedBy>
  <cp:revision>53</cp:revision>
  <dcterms:created xsi:type="dcterms:W3CDTF">2013-03-09T08:19:23Z</dcterms:created>
  <dcterms:modified xsi:type="dcterms:W3CDTF">2021-11-07T03:07:41Z</dcterms:modified>
</cp:coreProperties>
</file>