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386" r:id="rId4"/>
    <p:sldId id="388" r:id="rId5"/>
    <p:sldId id="389" r:id="rId6"/>
    <p:sldId id="347" r:id="rId7"/>
    <p:sldId id="379" r:id="rId8"/>
    <p:sldId id="390" r:id="rId9"/>
    <p:sldId id="349" r:id="rId10"/>
    <p:sldId id="329" r:id="rId11"/>
    <p:sldId id="380" r:id="rId12"/>
    <p:sldId id="382" r:id="rId13"/>
    <p:sldId id="391" r:id="rId14"/>
    <p:sldId id="381" r:id="rId15"/>
    <p:sldId id="393" r:id="rId16"/>
    <p:sldId id="383" r:id="rId17"/>
    <p:sldId id="384" r:id="rId18"/>
    <p:sldId id="394" r:id="rId19"/>
    <p:sldId id="332" r:id="rId20"/>
    <p:sldId id="392" r:id="rId21"/>
    <p:sldId id="395" r:id="rId22"/>
    <p:sldId id="29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323BF2"/>
    <a:srgbClr val="DEE9FA"/>
    <a:srgbClr val="DDFFEE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37"/>
  </p:normalViewPr>
  <p:slideViewPr>
    <p:cSldViewPr snapToGrid="0">
      <p:cViewPr varScale="1">
        <p:scale>
          <a:sx n="89" d="100"/>
          <a:sy n="89" d="100"/>
        </p:scale>
        <p:origin x="8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49DA25-8E47-F046-9681-97A988D39820}" type="doc">
      <dgm:prSet loTypeId="urn:microsoft.com/office/officeart/2008/layout/HorizontalMultiLevelHierarchy" loCatId="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F3A7AAB-BAD9-3349-A565-3F217A381CF1}">
      <dgm:prSet phldrT="[Text]"/>
      <dgm:spPr/>
      <dgm:t>
        <a:bodyPr/>
        <a:lstStyle/>
        <a:p>
          <a:r>
            <a:rPr lang="en-US" dirty="0"/>
            <a:t>Digital Signal Transmission</a:t>
          </a:r>
        </a:p>
      </dgm:t>
    </dgm:pt>
    <dgm:pt modelId="{9E0E0830-01C2-8343-8602-B3984875BFAC}" type="parTrans" cxnId="{F01220D0-3164-ED4C-98CD-204598E2DAF8}">
      <dgm:prSet/>
      <dgm:spPr/>
      <dgm:t>
        <a:bodyPr/>
        <a:lstStyle/>
        <a:p>
          <a:endParaRPr lang="en-US"/>
        </a:p>
      </dgm:t>
    </dgm:pt>
    <dgm:pt modelId="{D22476B6-336E-034A-9C68-ADFDA8559D2B}" type="sibTrans" cxnId="{F01220D0-3164-ED4C-98CD-204598E2DAF8}">
      <dgm:prSet/>
      <dgm:spPr/>
      <dgm:t>
        <a:bodyPr/>
        <a:lstStyle/>
        <a:p>
          <a:endParaRPr lang="en-US"/>
        </a:p>
      </dgm:t>
    </dgm:pt>
    <dgm:pt modelId="{A9ACFD66-EF1E-3947-813D-E217F1BFF83E}">
      <dgm:prSet phldrT="[Text]"/>
      <dgm:spPr/>
      <dgm:t>
        <a:bodyPr/>
        <a:lstStyle/>
        <a:p>
          <a:r>
            <a:rPr lang="en-US" dirty="0">
              <a:solidFill>
                <a:schemeClr val="bg2">
                  <a:lumMod val="10000"/>
                </a:schemeClr>
              </a:solidFill>
            </a:rPr>
            <a:t>Digital Data transmitted as Digital Signals</a:t>
          </a:r>
        </a:p>
      </dgm:t>
    </dgm:pt>
    <dgm:pt modelId="{7583353F-13CF-3F40-9C36-988EFA30AB44}" type="parTrans" cxnId="{F0B8327C-78AE-9F4E-A149-769C156CBCB5}">
      <dgm:prSet/>
      <dgm:spPr/>
      <dgm:t>
        <a:bodyPr/>
        <a:lstStyle/>
        <a:p>
          <a:endParaRPr lang="en-US"/>
        </a:p>
      </dgm:t>
    </dgm:pt>
    <dgm:pt modelId="{E5F376E4-E0AF-B34A-897E-15FF10FE7EBF}" type="sibTrans" cxnId="{F0B8327C-78AE-9F4E-A149-769C156CBCB5}">
      <dgm:prSet/>
      <dgm:spPr/>
      <dgm:t>
        <a:bodyPr/>
        <a:lstStyle/>
        <a:p>
          <a:endParaRPr lang="en-US"/>
        </a:p>
      </dgm:t>
    </dgm:pt>
    <dgm:pt modelId="{3EB8C574-DBD9-BC4E-B178-6A51A5A7C490}">
      <dgm:prSet phldrT="[Text]"/>
      <dgm:spPr/>
      <dgm:t>
        <a:bodyPr/>
        <a:lstStyle/>
        <a:p>
          <a:r>
            <a:rPr lang="en-US" dirty="0">
              <a:solidFill>
                <a:schemeClr val="bg2">
                  <a:lumMod val="10000"/>
                </a:schemeClr>
              </a:solidFill>
            </a:rPr>
            <a:t>Analog Data transmitted as Digital Signals</a:t>
          </a:r>
        </a:p>
      </dgm:t>
    </dgm:pt>
    <dgm:pt modelId="{25D0B81E-8B8A-DE41-8DB0-7C601D3ECA35}" type="parTrans" cxnId="{3B918DC6-A714-934E-815C-85A0D9238CFB}">
      <dgm:prSet/>
      <dgm:spPr/>
      <dgm:t>
        <a:bodyPr/>
        <a:lstStyle/>
        <a:p>
          <a:endParaRPr lang="en-US"/>
        </a:p>
      </dgm:t>
    </dgm:pt>
    <dgm:pt modelId="{166F5813-2BD6-FB49-9D6A-B2044C48BA48}" type="sibTrans" cxnId="{3B918DC6-A714-934E-815C-85A0D9238CFB}">
      <dgm:prSet/>
      <dgm:spPr/>
      <dgm:t>
        <a:bodyPr/>
        <a:lstStyle/>
        <a:p>
          <a:endParaRPr lang="en-US"/>
        </a:p>
      </dgm:t>
    </dgm:pt>
    <dgm:pt modelId="{702E0E6E-ABC5-E141-A0A7-474771807CBA}" type="pres">
      <dgm:prSet presAssocID="{D349DA25-8E47-F046-9681-97A988D3982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A1E5B02-BA9C-6E49-AF43-638CAF70BFF1}" type="pres">
      <dgm:prSet presAssocID="{6F3A7AAB-BAD9-3349-A565-3F217A381CF1}" presName="root1" presStyleCnt="0"/>
      <dgm:spPr/>
    </dgm:pt>
    <dgm:pt modelId="{7CDF437B-C271-C34F-80EA-6406AFE78FE1}" type="pres">
      <dgm:prSet presAssocID="{6F3A7AAB-BAD9-3349-A565-3F217A381CF1}" presName="LevelOneTextNode" presStyleLbl="node0" presStyleIdx="0" presStyleCnt="1">
        <dgm:presLayoutVars>
          <dgm:chPref val="3"/>
        </dgm:presLayoutVars>
      </dgm:prSet>
      <dgm:spPr/>
    </dgm:pt>
    <dgm:pt modelId="{48B18233-EFA0-6646-8C0D-B1C6DB474AE4}" type="pres">
      <dgm:prSet presAssocID="{6F3A7AAB-BAD9-3349-A565-3F217A381CF1}" presName="level2hierChild" presStyleCnt="0"/>
      <dgm:spPr/>
    </dgm:pt>
    <dgm:pt modelId="{D4C1AE7B-BA10-204B-94A7-52C514DF7479}" type="pres">
      <dgm:prSet presAssocID="{7583353F-13CF-3F40-9C36-988EFA30AB44}" presName="conn2-1" presStyleLbl="parChTrans1D2" presStyleIdx="0" presStyleCnt="2"/>
      <dgm:spPr/>
    </dgm:pt>
    <dgm:pt modelId="{D713B2DF-CF50-A846-8D06-B9AF8AC29537}" type="pres">
      <dgm:prSet presAssocID="{7583353F-13CF-3F40-9C36-988EFA30AB44}" presName="connTx" presStyleLbl="parChTrans1D2" presStyleIdx="0" presStyleCnt="2"/>
      <dgm:spPr/>
    </dgm:pt>
    <dgm:pt modelId="{4BE5B8D5-6BD9-1145-A367-5884B56B76E0}" type="pres">
      <dgm:prSet presAssocID="{A9ACFD66-EF1E-3947-813D-E217F1BFF83E}" presName="root2" presStyleCnt="0"/>
      <dgm:spPr/>
    </dgm:pt>
    <dgm:pt modelId="{87681A0D-6CDC-C747-AE58-51A35B9C2EF4}" type="pres">
      <dgm:prSet presAssocID="{A9ACFD66-EF1E-3947-813D-E217F1BFF83E}" presName="LevelTwoTextNode" presStyleLbl="node2" presStyleIdx="0" presStyleCnt="2" custScaleX="196223">
        <dgm:presLayoutVars>
          <dgm:chPref val="3"/>
        </dgm:presLayoutVars>
      </dgm:prSet>
      <dgm:spPr/>
    </dgm:pt>
    <dgm:pt modelId="{1FE3AFCA-1FD2-6647-8D61-4CE14E1A522A}" type="pres">
      <dgm:prSet presAssocID="{A9ACFD66-EF1E-3947-813D-E217F1BFF83E}" presName="level3hierChild" presStyleCnt="0"/>
      <dgm:spPr/>
    </dgm:pt>
    <dgm:pt modelId="{F6AF7332-FD74-8E43-B438-34C569628769}" type="pres">
      <dgm:prSet presAssocID="{25D0B81E-8B8A-DE41-8DB0-7C601D3ECA35}" presName="conn2-1" presStyleLbl="parChTrans1D2" presStyleIdx="1" presStyleCnt="2"/>
      <dgm:spPr/>
    </dgm:pt>
    <dgm:pt modelId="{CC1BEB48-C21E-5243-85CD-DA4C532D7E7F}" type="pres">
      <dgm:prSet presAssocID="{25D0B81E-8B8A-DE41-8DB0-7C601D3ECA35}" presName="connTx" presStyleLbl="parChTrans1D2" presStyleIdx="1" presStyleCnt="2"/>
      <dgm:spPr/>
    </dgm:pt>
    <dgm:pt modelId="{E0444BC7-E752-AE46-ACE7-B3977A8A8CD6}" type="pres">
      <dgm:prSet presAssocID="{3EB8C574-DBD9-BC4E-B178-6A51A5A7C490}" presName="root2" presStyleCnt="0"/>
      <dgm:spPr/>
    </dgm:pt>
    <dgm:pt modelId="{6B8C3579-0DF8-FC40-8B12-75582E39A019}" type="pres">
      <dgm:prSet presAssocID="{3EB8C574-DBD9-BC4E-B178-6A51A5A7C490}" presName="LevelTwoTextNode" presStyleLbl="node2" presStyleIdx="1" presStyleCnt="2" custScaleX="196223">
        <dgm:presLayoutVars>
          <dgm:chPref val="3"/>
        </dgm:presLayoutVars>
      </dgm:prSet>
      <dgm:spPr/>
    </dgm:pt>
    <dgm:pt modelId="{71F5044F-C0CF-1346-A7FA-C9531997B399}" type="pres">
      <dgm:prSet presAssocID="{3EB8C574-DBD9-BC4E-B178-6A51A5A7C490}" presName="level3hierChild" presStyleCnt="0"/>
      <dgm:spPr/>
    </dgm:pt>
  </dgm:ptLst>
  <dgm:cxnLst>
    <dgm:cxn modelId="{659F4908-2C02-C44D-A720-B1556F7A7F71}" type="presOf" srcId="{25D0B81E-8B8A-DE41-8DB0-7C601D3ECA35}" destId="{F6AF7332-FD74-8E43-B438-34C569628769}" srcOrd="0" destOrd="0" presId="urn:microsoft.com/office/officeart/2008/layout/HorizontalMultiLevelHierarchy"/>
    <dgm:cxn modelId="{D28C2318-1F0B-EA4E-B4CD-9E7FA76E6E45}" type="presOf" srcId="{A9ACFD66-EF1E-3947-813D-E217F1BFF83E}" destId="{87681A0D-6CDC-C747-AE58-51A35B9C2EF4}" srcOrd="0" destOrd="0" presId="urn:microsoft.com/office/officeart/2008/layout/HorizontalMultiLevelHierarchy"/>
    <dgm:cxn modelId="{52FBC124-758D-3542-9BAA-E8450144DAD5}" type="presOf" srcId="{25D0B81E-8B8A-DE41-8DB0-7C601D3ECA35}" destId="{CC1BEB48-C21E-5243-85CD-DA4C532D7E7F}" srcOrd="1" destOrd="0" presId="urn:microsoft.com/office/officeart/2008/layout/HorizontalMultiLevelHierarchy"/>
    <dgm:cxn modelId="{5692A035-FA2F-1744-9F0F-B9F4B33C1756}" type="presOf" srcId="{7583353F-13CF-3F40-9C36-988EFA30AB44}" destId="{D713B2DF-CF50-A846-8D06-B9AF8AC29537}" srcOrd="1" destOrd="0" presId="urn:microsoft.com/office/officeart/2008/layout/HorizontalMultiLevelHierarchy"/>
    <dgm:cxn modelId="{958C4944-5093-4741-A8E2-9A6C3B3DAB69}" type="presOf" srcId="{7583353F-13CF-3F40-9C36-988EFA30AB44}" destId="{D4C1AE7B-BA10-204B-94A7-52C514DF7479}" srcOrd="0" destOrd="0" presId="urn:microsoft.com/office/officeart/2008/layout/HorizontalMultiLevelHierarchy"/>
    <dgm:cxn modelId="{8C54C55A-BBA2-C047-8C77-D89F44B72082}" type="presOf" srcId="{D349DA25-8E47-F046-9681-97A988D39820}" destId="{702E0E6E-ABC5-E141-A0A7-474771807CBA}" srcOrd="0" destOrd="0" presId="urn:microsoft.com/office/officeart/2008/layout/HorizontalMultiLevelHierarchy"/>
    <dgm:cxn modelId="{F0B8327C-78AE-9F4E-A149-769C156CBCB5}" srcId="{6F3A7AAB-BAD9-3349-A565-3F217A381CF1}" destId="{A9ACFD66-EF1E-3947-813D-E217F1BFF83E}" srcOrd="0" destOrd="0" parTransId="{7583353F-13CF-3F40-9C36-988EFA30AB44}" sibTransId="{E5F376E4-E0AF-B34A-897E-15FF10FE7EBF}"/>
    <dgm:cxn modelId="{E86CDCA6-66E2-4E4D-B4C0-37C80A333DD4}" type="presOf" srcId="{6F3A7AAB-BAD9-3349-A565-3F217A381CF1}" destId="{7CDF437B-C271-C34F-80EA-6406AFE78FE1}" srcOrd="0" destOrd="0" presId="urn:microsoft.com/office/officeart/2008/layout/HorizontalMultiLevelHierarchy"/>
    <dgm:cxn modelId="{090CF1C0-4353-A446-8C79-C512C5AE781A}" type="presOf" srcId="{3EB8C574-DBD9-BC4E-B178-6A51A5A7C490}" destId="{6B8C3579-0DF8-FC40-8B12-75582E39A019}" srcOrd="0" destOrd="0" presId="urn:microsoft.com/office/officeart/2008/layout/HorizontalMultiLevelHierarchy"/>
    <dgm:cxn modelId="{3B918DC6-A714-934E-815C-85A0D9238CFB}" srcId="{6F3A7AAB-BAD9-3349-A565-3F217A381CF1}" destId="{3EB8C574-DBD9-BC4E-B178-6A51A5A7C490}" srcOrd="1" destOrd="0" parTransId="{25D0B81E-8B8A-DE41-8DB0-7C601D3ECA35}" sibTransId="{166F5813-2BD6-FB49-9D6A-B2044C48BA48}"/>
    <dgm:cxn modelId="{F01220D0-3164-ED4C-98CD-204598E2DAF8}" srcId="{D349DA25-8E47-F046-9681-97A988D39820}" destId="{6F3A7AAB-BAD9-3349-A565-3F217A381CF1}" srcOrd="0" destOrd="0" parTransId="{9E0E0830-01C2-8343-8602-B3984875BFAC}" sibTransId="{D22476B6-336E-034A-9C68-ADFDA8559D2B}"/>
    <dgm:cxn modelId="{8A92A2A9-C760-CF4E-869A-03E1A867FC06}" type="presParOf" srcId="{702E0E6E-ABC5-E141-A0A7-474771807CBA}" destId="{AA1E5B02-BA9C-6E49-AF43-638CAF70BFF1}" srcOrd="0" destOrd="0" presId="urn:microsoft.com/office/officeart/2008/layout/HorizontalMultiLevelHierarchy"/>
    <dgm:cxn modelId="{666D9162-1269-3942-8051-2F669CA40163}" type="presParOf" srcId="{AA1E5B02-BA9C-6E49-AF43-638CAF70BFF1}" destId="{7CDF437B-C271-C34F-80EA-6406AFE78FE1}" srcOrd="0" destOrd="0" presId="urn:microsoft.com/office/officeart/2008/layout/HorizontalMultiLevelHierarchy"/>
    <dgm:cxn modelId="{82495B34-8F0E-5B47-88B4-91B770B756D5}" type="presParOf" srcId="{AA1E5B02-BA9C-6E49-AF43-638CAF70BFF1}" destId="{48B18233-EFA0-6646-8C0D-B1C6DB474AE4}" srcOrd="1" destOrd="0" presId="urn:microsoft.com/office/officeart/2008/layout/HorizontalMultiLevelHierarchy"/>
    <dgm:cxn modelId="{37C64BB9-45F8-3049-AD7A-EBA34768B045}" type="presParOf" srcId="{48B18233-EFA0-6646-8C0D-B1C6DB474AE4}" destId="{D4C1AE7B-BA10-204B-94A7-52C514DF7479}" srcOrd="0" destOrd="0" presId="urn:microsoft.com/office/officeart/2008/layout/HorizontalMultiLevelHierarchy"/>
    <dgm:cxn modelId="{5F117FE8-C266-9B4E-BB10-970857AAB1F5}" type="presParOf" srcId="{D4C1AE7B-BA10-204B-94A7-52C514DF7479}" destId="{D713B2DF-CF50-A846-8D06-B9AF8AC29537}" srcOrd="0" destOrd="0" presId="urn:microsoft.com/office/officeart/2008/layout/HorizontalMultiLevelHierarchy"/>
    <dgm:cxn modelId="{F9BB2A4B-4E03-C547-97E4-12348282D69B}" type="presParOf" srcId="{48B18233-EFA0-6646-8C0D-B1C6DB474AE4}" destId="{4BE5B8D5-6BD9-1145-A367-5884B56B76E0}" srcOrd="1" destOrd="0" presId="urn:microsoft.com/office/officeart/2008/layout/HorizontalMultiLevelHierarchy"/>
    <dgm:cxn modelId="{8DABC18C-C047-3D45-A980-7F494EFC90C2}" type="presParOf" srcId="{4BE5B8D5-6BD9-1145-A367-5884B56B76E0}" destId="{87681A0D-6CDC-C747-AE58-51A35B9C2EF4}" srcOrd="0" destOrd="0" presId="urn:microsoft.com/office/officeart/2008/layout/HorizontalMultiLevelHierarchy"/>
    <dgm:cxn modelId="{2B2E6AD8-6B86-0544-8D14-819E380223F2}" type="presParOf" srcId="{4BE5B8D5-6BD9-1145-A367-5884B56B76E0}" destId="{1FE3AFCA-1FD2-6647-8D61-4CE14E1A522A}" srcOrd="1" destOrd="0" presId="urn:microsoft.com/office/officeart/2008/layout/HorizontalMultiLevelHierarchy"/>
    <dgm:cxn modelId="{13D34CD9-FD40-2F40-8B0A-F45B3CD4930D}" type="presParOf" srcId="{48B18233-EFA0-6646-8C0D-B1C6DB474AE4}" destId="{F6AF7332-FD74-8E43-B438-34C569628769}" srcOrd="2" destOrd="0" presId="urn:microsoft.com/office/officeart/2008/layout/HorizontalMultiLevelHierarchy"/>
    <dgm:cxn modelId="{375355CB-6947-A341-B8AC-0ADA02B55F33}" type="presParOf" srcId="{F6AF7332-FD74-8E43-B438-34C569628769}" destId="{CC1BEB48-C21E-5243-85CD-DA4C532D7E7F}" srcOrd="0" destOrd="0" presId="urn:microsoft.com/office/officeart/2008/layout/HorizontalMultiLevelHierarchy"/>
    <dgm:cxn modelId="{06E9F618-7BF6-A94D-8D1C-4BDE6BDE041B}" type="presParOf" srcId="{48B18233-EFA0-6646-8C0D-B1C6DB474AE4}" destId="{E0444BC7-E752-AE46-ACE7-B3977A8A8CD6}" srcOrd="3" destOrd="0" presId="urn:microsoft.com/office/officeart/2008/layout/HorizontalMultiLevelHierarchy"/>
    <dgm:cxn modelId="{0BCFBDEA-BCB6-1F49-9A91-B1F61EBAB74D}" type="presParOf" srcId="{E0444BC7-E752-AE46-ACE7-B3977A8A8CD6}" destId="{6B8C3579-0DF8-FC40-8B12-75582E39A019}" srcOrd="0" destOrd="0" presId="urn:microsoft.com/office/officeart/2008/layout/HorizontalMultiLevelHierarchy"/>
    <dgm:cxn modelId="{041D4CED-02E9-F341-82DD-84BC46520A8B}" type="presParOf" srcId="{E0444BC7-E752-AE46-ACE7-B3977A8A8CD6}" destId="{71F5044F-C0CF-1346-A7FA-C9531997B39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AF7332-FD74-8E43-B438-34C569628769}">
      <dsp:nvSpPr>
        <dsp:cNvPr id="0" name=""/>
        <dsp:cNvSpPr/>
      </dsp:nvSpPr>
      <dsp:spPr>
        <a:xfrm>
          <a:off x="885751" y="2349500"/>
          <a:ext cx="580535" cy="553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0267" y="0"/>
              </a:lnTo>
              <a:lnTo>
                <a:pt x="290267" y="553101"/>
              </a:lnTo>
              <a:lnTo>
                <a:pt x="580535" y="553101"/>
              </a:lnTo>
            </a:path>
          </a:pathLst>
        </a:custGeom>
        <a:noFill/>
        <a:ln w="1397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55973" y="2606005"/>
        <a:ext cx="40091" cy="40091"/>
      </dsp:txXfrm>
    </dsp:sp>
    <dsp:sp modelId="{D4C1AE7B-BA10-204B-94A7-52C514DF7479}">
      <dsp:nvSpPr>
        <dsp:cNvPr id="0" name=""/>
        <dsp:cNvSpPr/>
      </dsp:nvSpPr>
      <dsp:spPr>
        <a:xfrm>
          <a:off x="885751" y="1796398"/>
          <a:ext cx="580535" cy="553101"/>
        </a:xfrm>
        <a:custGeom>
          <a:avLst/>
          <a:gdLst/>
          <a:ahLst/>
          <a:cxnLst/>
          <a:rect l="0" t="0" r="0" b="0"/>
          <a:pathLst>
            <a:path>
              <a:moveTo>
                <a:pt x="0" y="553101"/>
              </a:moveTo>
              <a:lnTo>
                <a:pt x="290267" y="553101"/>
              </a:lnTo>
              <a:lnTo>
                <a:pt x="290267" y="0"/>
              </a:lnTo>
              <a:lnTo>
                <a:pt x="580535" y="0"/>
              </a:lnTo>
            </a:path>
          </a:pathLst>
        </a:custGeom>
        <a:noFill/>
        <a:ln w="1397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55973" y="2052903"/>
        <a:ext cx="40091" cy="40091"/>
      </dsp:txXfrm>
    </dsp:sp>
    <dsp:sp modelId="{7CDF437B-C271-C34F-80EA-6406AFE78FE1}">
      <dsp:nvSpPr>
        <dsp:cNvPr id="0" name=""/>
        <dsp:cNvSpPr/>
      </dsp:nvSpPr>
      <dsp:spPr>
        <a:xfrm rot="16200000">
          <a:off x="-1885579" y="1907018"/>
          <a:ext cx="4657700" cy="884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Digital Signal Transmission</a:t>
          </a:r>
        </a:p>
      </dsp:txBody>
      <dsp:txXfrm>
        <a:off x="-1885579" y="1907018"/>
        <a:ext cx="4657700" cy="884963"/>
      </dsp:txXfrm>
    </dsp:sp>
    <dsp:sp modelId="{87681A0D-6CDC-C747-AE58-51A35B9C2EF4}">
      <dsp:nvSpPr>
        <dsp:cNvPr id="0" name=""/>
        <dsp:cNvSpPr/>
      </dsp:nvSpPr>
      <dsp:spPr>
        <a:xfrm>
          <a:off x="1466287" y="1353916"/>
          <a:ext cx="5695723" cy="8849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chemeClr val="bg2">
                  <a:lumMod val="10000"/>
                </a:schemeClr>
              </a:solidFill>
            </a:rPr>
            <a:t>Digital Data transmitted as Digital Signals</a:t>
          </a:r>
        </a:p>
      </dsp:txBody>
      <dsp:txXfrm>
        <a:off x="1466287" y="1353916"/>
        <a:ext cx="5695723" cy="884963"/>
      </dsp:txXfrm>
    </dsp:sp>
    <dsp:sp modelId="{6B8C3579-0DF8-FC40-8B12-75582E39A019}">
      <dsp:nvSpPr>
        <dsp:cNvPr id="0" name=""/>
        <dsp:cNvSpPr/>
      </dsp:nvSpPr>
      <dsp:spPr>
        <a:xfrm>
          <a:off x="1466287" y="2460120"/>
          <a:ext cx="5695723" cy="8849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2">
                  <a:lumMod val="10000"/>
                </a:schemeClr>
              </a:solidFill>
            </a:rPr>
            <a:t>Analog Data transmitted as Digital Signals</a:t>
          </a:r>
        </a:p>
      </dsp:txBody>
      <dsp:txXfrm>
        <a:off x="1466287" y="2460120"/>
        <a:ext cx="5695723" cy="884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7C5C6-E9BF-4466-AE1B-25D18F372A53}" type="datetimeFigureOut">
              <a:rPr lang="en-US" smtClean="0"/>
              <a:t>3/5/19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04FC7-1B0F-44F0-A396-CE9D336DC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91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Digital data </a:t>
            </a:r>
            <a:r>
              <a:rPr lang="en-US" altLang="en-US">
                <a:latin typeface="Arial" panose="020B0604020202020204" pitchFamily="34" charset="0"/>
                <a:sym typeface="Wingdings" panose="05000000000000000000" pitchFamily="2" charset="2"/>
              </a:rPr>
              <a:t> like for examples Alphabets </a:t>
            </a:r>
          </a:p>
          <a:p>
            <a:r>
              <a:rPr lang="en-US" altLang="en-US">
                <a:latin typeface="Arial" panose="020B0604020202020204" pitchFamily="34" charset="0"/>
                <a:sym typeface="Wingdings" panose="05000000000000000000" pitchFamily="2" charset="2"/>
              </a:rPr>
              <a:t>It first converted to 0s and 1s</a:t>
            </a:r>
          </a:p>
          <a:p>
            <a:endParaRPr lang="en-US" altLang="en-US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en-US">
                <a:latin typeface="Arial" panose="020B0604020202020204" pitchFamily="34" charset="0"/>
              </a:rPr>
              <a:t>However, as digital information cannot be sent directly in the form of 0s and 1s, it must be encoded in the form of a </a:t>
            </a:r>
            <a:r>
              <a:rPr lang="en-US" altLang="en-US" u="sng">
                <a:latin typeface="Arial" panose="020B0604020202020204" pitchFamily="34" charset="0"/>
              </a:rPr>
              <a:t>signal</a:t>
            </a:r>
            <a:r>
              <a:rPr lang="en-US" altLang="en-US">
                <a:latin typeface="Arial" panose="020B0604020202020204" pitchFamily="34" charset="0"/>
              </a:rPr>
              <a:t> with </a:t>
            </a:r>
            <a:r>
              <a:rPr lang="en-US" altLang="en-US" u="sng">
                <a:latin typeface="Arial" panose="020B0604020202020204" pitchFamily="34" charset="0"/>
              </a:rPr>
              <a:t>two states</a:t>
            </a:r>
            <a:r>
              <a:rPr lang="en-US" altLang="en-US">
                <a:latin typeface="Arial" panose="020B0604020202020204" pitchFamily="34" charset="0"/>
              </a:rPr>
              <a:t>, for example:</a:t>
            </a:r>
          </a:p>
          <a:p>
            <a:endParaRPr lang="en-US" altLang="en-US">
              <a:latin typeface="Arial" panose="020B0604020202020204" pitchFamily="34" charset="0"/>
            </a:endParaRPr>
          </a:p>
          <a:p>
            <a:r>
              <a:rPr lang="en-US" altLang="en-US">
                <a:latin typeface="Arial" panose="020B0604020202020204" pitchFamily="34" charset="0"/>
              </a:rPr>
              <a:t>two voltage levels with respect to earth</a:t>
            </a:r>
          </a:p>
          <a:p>
            <a:r>
              <a:rPr lang="en-US" altLang="en-US">
                <a:latin typeface="Arial" panose="020B0604020202020204" pitchFamily="34" charset="0"/>
              </a:rPr>
              <a:t>the difference in voltage between two wires</a:t>
            </a:r>
          </a:p>
          <a:p>
            <a:r>
              <a:rPr lang="en-US" altLang="en-US">
                <a:latin typeface="Arial" panose="020B0604020202020204" pitchFamily="34" charset="0"/>
              </a:rPr>
              <a:t>the presence/absence of current in a wire</a:t>
            </a:r>
          </a:p>
          <a:p>
            <a:r>
              <a:rPr lang="en-US" altLang="en-US">
                <a:latin typeface="Arial" panose="020B0604020202020204" pitchFamily="34" charset="0"/>
              </a:rPr>
              <a:t>the presence/absence of light</a:t>
            </a:r>
          </a:p>
          <a:p>
            <a:r>
              <a:rPr lang="en-US" altLang="en-US">
                <a:latin typeface="Arial" panose="020B0604020202020204" pitchFamily="34" charset="0"/>
              </a:rPr>
              <a:t>...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D20925F-FD79-4C62-B6E3-4634C624256E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46218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It is also called Unipolar-Non-return-to-zero, because there is no rest condition i.e. it either represents 1 or 0.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779C9F2-A662-4DDD-98DD-5EAA1EAAB6B0}" type="slidenum">
              <a:rPr lang="en-US" altLang="en-US" sz="1200"/>
              <a:pPr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61676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Problem with NRZ is that the receiver cannot conclude when a bit ended and when the next bit is started, in case when sender and receiver’s clock are not synchronized.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7164B26-A803-4DAF-8252-F3CA426F0974}" type="slidenum">
              <a:rPr lang="en-US" altLang="en-US" sz="1200"/>
              <a:pPr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85858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84C6D10-EBB1-4D27-87F3-4D5AD63989E0}" type="slidenum">
              <a:rPr lang="en-US" altLang="en-US" sz="1200"/>
              <a:pPr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60244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This encoding scheme is a combination of RZ and NRZ-L. Bit time is divided into two halves. It transits in the middle of the bit and changes phase when a different bit is encountered.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9F9E8B2-DA2E-41A7-946B-C1DD7D538DB7}" type="slidenum">
              <a:rPr lang="en-US" altLang="en-US" sz="1200"/>
              <a:pPr/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06820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This encoding scheme is a combination of RZ and NRZ-I. It also transit at the middle of the bit but changes phase only when 1 is encountered.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F0C6981-3A14-40A4-8693-6234DD3C19DA}" type="slidenum">
              <a:rPr lang="en-US" altLang="en-US" sz="1200"/>
              <a:pPr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14948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94DD8-11C4-4E23-A16B-18DBF0294556}" type="slidenum">
              <a:rPr lang="ar-SA" smtClean="0"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1828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9C90AA7-2E6A-4E7F-A3CF-B2732BE8B355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8748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1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2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0105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0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3/5/19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8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3/5/19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9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3/5/19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6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0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0AA7-2E6A-4E7F-A3CF-B2732BE8B355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1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79C90AA7-2E6A-4E7F-A3CF-B2732BE8B355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0ED048A-1FA4-4EAC-9A82-D8865462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7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37209" y="3895107"/>
            <a:ext cx="1490355" cy="1662546"/>
          </a:xfrm>
          <a:prstGeom prst="ellipse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1436914" y="5118266"/>
            <a:ext cx="724395" cy="760020"/>
          </a:xfrm>
          <a:prstGeom prst="star5">
            <a:avLst/>
          </a:prstGeom>
          <a:solidFill>
            <a:srgbClr val="DEE9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656608" y="4690753"/>
            <a:ext cx="748146" cy="736271"/>
          </a:xfrm>
          <a:prstGeom prst="star5">
            <a:avLst/>
          </a:prstGeom>
          <a:solidFill>
            <a:srgbClr val="DDFFE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57808" y="1875103"/>
            <a:ext cx="70807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bg1">
                    <a:lumMod val="25000"/>
                  </a:schemeClr>
                </a:solidFill>
              </a:rPr>
              <a:t>(</a:t>
            </a:r>
            <a:r>
              <a:rPr lang="en-US" altLang="x-none" sz="2400" dirty="0">
                <a:solidFill>
                  <a:schemeClr val="bg1">
                    <a:lumMod val="25000"/>
                  </a:schemeClr>
                </a:solidFill>
              </a:rPr>
              <a:t>Line Encoding</a:t>
            </a:r>
            <a:r>
              <a:rPr lang="en-US" sz="2400" dirty="0">
                <a:solidFill>
                  <a:schemeClr val="bg1">
                    <a:lumMod val="25000"/>
                  </a:schemeClr>
                </a:solidFill>
              </a:rPr>
              <a:t> )</a:t>
            </a:r>
            <a:r>
              <a:rPr lang="en-US" altLang="en-US" sz="3200" dirty="0">
                <a:solidFill>
                  <a:schemeClr val="tx1">
                    <a:lumMod val="50000"/>
                  </a:schemeClr>
                </a:solidFill>
              </a:rPr>
              <a:t> </a:t>
            </a:r>
            <a:endParaRPr lang="en-US" altLang="en-US" dirty="0">
              <a:solidFill>
                <a:schemeClr val="tx1">
                  <a:lumMod val="50000"/>
                </a:schemeClr>
              </a:solidFill>
            </a:endParaRPr>
          </a:p>
          <a:p>
            <a:pPr algn="ctr"/>
            <a:r>
              <a:rPr lang="en-US" sz="2400" dirty="0">
                <a:solidFill>
                  <a:schemeClr val="bg1">
                    <a:lumMod val="25000"/>
                  </a:schemeClr>
                </a:solidFill>
              </a:rPr>
              <a:t>Data Transmission And Digital  Communication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6042037" y="3134623"/>
            <a:ext cx="17123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75000"/>
                  </a:schemeClr>
                </a:solidFill>
              </a:rPr>
              <a:t>Lecture 6– 2019/1440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249" y="6581001"/>
            <a:ext cx="11320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By: Elham Sunbu</a:t>
            </a:r>
          </a:p>
        </p:txBody>
      </p:sp>
    </p:spTree>
    <p:extLst>
      <p:ext uri="{BB962C8B-B14F-4D97-AF65-F5344CB8AC3E}">
        <p14:creationId xmlns:p14="http://schemas.microsoft.com/office/powerpoint/2010/main" val="2823261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464CA34-783F-4A9F-A6D7-5333F9530349}" type="slidenum">
              <a:rPr lang="en-US" altLang="en-US" sz="1100">
                <a:solidFill>
                  <a:srgbClr val="FFFFFF"/>
                </a:solidFill>
              </a:rPr>
              <a:pPr/>
              <a:t>10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143000" y="749300"/>
            <a:ext cx="9144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4000" b="1" spc="-50" dirty="0">
                <a:solidFill>
                  <a:srgbClr val="000000"/>
                </a:solidFill>
                <a:latin typeface="Calibri"/>
                <a:cs typeface="Bold Italic Art" pitchFamily="2" charset="-78"/>
              </a:rPr>
              <a:t>Polar Encoding</a:t>
            </a: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2"/>
          <a:stretch>
            <a:fillRect/>
          </a:stretch>
        </p:blipFill>
        <p:spPr bwMode="auto">
          <a:xfrm>
            <a:off x="1981200" y="3194050"/>
            <a:ext cx="7467600" cy="2778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0484" name="مستطيل 1"/>
          <p:cNvSpPr>
            <a:spLocks noChangeArrowheads="1"/>
          </p:cNvSpPr>
          <p:nvPr/>
        </p:nvSpPr>
        <p:spPr bwMode="auto">
          <a:xfrm>
            <a:off x="1828800" y="1447800"/>
            <a:ext cx="74676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</a:pP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Polar encoding uses two voltage levels (</a:t>
            </a:r>
            <a:r>
              <a:rPr lang="en-US" altLang="en-US" sz="2000" dirty="0">
                <a:solidFill>
                  <a:srgbClr val="C00000"/>
                </a:solidFill>
                <a:cs typeface="Arial" panose="020B0604020202020204" pitchFamily="34" charset="0"/>
              </a:rPr>
              <a:t>positive and negative</a:t>
            </a: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).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</a:pP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Polar encodings is available in four types:</a:t>
            </a:r>
          </a:p>
        </p:txBody>
      </p:sp>
    </p:spTree>
    <p:extLst>
      <p:ext uri="{BB962C8B-B14F-4D97-AF65-F5344CB8AC3E}">
        <p14:creationId xmlns:p14="http://schemas.microsoft.com/office/powerpoint/2010/main" val="800750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922338" y="457200"/>
            <a:ext cx="9144001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cs typeface="Bold Italic Art" pitchFamily="2" charset="-78"/>
              </a:rPr>
              <a:t>Polar Encoding</a:t>
            </a:r>
          </a:p>
        </p:txBody>
      </p:sp>
      <p:sp>
        <p:nvSpPr>
          <p:cNvPr id="13315" name="مستطيل 1"/>
          <p:cNvSpPr>
            <a:spLocks noChangeArrowheads="1"/>
          </p:cNvSpPr>
          <p:nvPr/>
        </p:nvSpPr>
        <p:spPr bwMode="auto">
          <a:xfrm>
            <a:off x="1905000" y="1219200"/>
            <a:ext cx="7467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r>
              <a:rPr lang="en-US" sz="2400" b="1" dirty="0">
                <a:solidFill>
                  <a:srgbClr val="00843C"/>
                </a:solidFill>
                <a:latin typeface="Arial" charset="0"/>
                <a:ea typeface="ＭＳ Ｐゴシック" charset="0"/>
                <a:cs typeface="Arial" charset="0"/>
              </a:rPr>
              <a:t>1.1- Polar NRZL (Non Return to Zero) Level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endParaRPr lang="en-US" sz="2000" dirty="0">
              <a:solidFill>
                <a:srgbClr val="40404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endParaRPr lang="en-US" sz="2000" dirty="0">
              <a:solidFill>
                <a:srgbClr val="40404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endParaRPr lang="en-US" sz="2000" dirty="0">
              <a:solidFill>
                <a:srgbClr val="40404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endParaRPr lang="en-US" sz="2000" dirty="0">
              <a:solidFill>
                <a:srgbClr val="40404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r>
              <a:rPr lang="en-US" sz="2000" dirty="0">
                <a:solidFill>
                  <a:srgbClr val="404040"/>
                </a:solidFill>
                <a:latin typeface="Arial" charset="0"/>
                <a:ea typeface="ＭＳ Ｐゴシック" charset="0"/>
                <a:cs typeface="Arial" charset="0"/>
              </a:rPr>
              <a:t>- Bit </a:t>
            </a:r>
            <a:r>
              <a:rPr lang="en-US" sz="2000" b="1" dirty="0">
                <a:solidFill>
                  <a:srgbClr val="00843C"/>
                </a:solidFill>
                <a:latin typeface="Arial" charset="0"/>
                <a:ea typeface="ＭＳ Ｐゴシック" charset="0"/>
                <a:cs typeface="Arial" charset="0"/>
              </a:rPr>
              <a:t>0</a:t>
            </a:r>
            <a:r>
              <a:rPr lang="en-US" sz="2000" dirty="0">
                <a:solidFill>
                  <a:srgbClr val="404040"/>
                </a:solidFill>
                <a:latin typeface="Arial" charset="0"/>
                <a:ea typeface="ＭＳ Ｐゴシック" charset="0"/>
                <a:cs typeface="Arial" charset="0"/>
              </a:rPr>
              <a:t> is mapped </a:t>
            </a:r>
            <a:r>
              <a:rPr lang="en-US" sz="2000" u="sng" dirty="0">
                <a:solidFill>
                  <a:srgbClr val="404040"/>
                </a:solidFill>
                <a:latin typeface="Arial" charset="0"/>
                <a:ea typeface="ＭＳ Ｐゴシック" charset="0"/>
                <a:cs typeface="Arial" charset="0"/>
              </a:rPr>
              <a:t>to a negative amplitude</a:t>
            </a:r>
            <a:r>
              <a:rPr lang="en-US" sz="2000" dirty="0">
                <a:solidFill>
                  <a:srgbClr val="404040"/>
                </a:solidFill>
                <a:latin typeface="Arial" charset="0"/>
                <a:ea typeface="ＭＳ Ｐゴシック" charset="0"/>
                <a:cs typeface="Arial" charset="0"/>
              </a:rPr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000" dirty="0">
                <a:solidFill>
                  <a:srgbClr val="404040"/>
                </a:solidFill>
                <a:latin typeface="Arial" charset="0"/>
                <a:ea typeface="ＭＳ Ｐゴシック" charset="0"/>
                <a:cs typeface="Arial" charset="0"/>
              </a:rPr>
              <a:t>Bit </a:t>
            </a:r>
            <a:r>
              <a:rPr lang="en-US" sz="2000" b="1" dirty="0">
                <a:solidFill>
                  <a:srgbClr val="00843C"/>
                </a:solidFill>
                <a:latin typeface="Arial" charset="0"/>
                <a:ea typeface="ＭＳ Ｐゴシック" charset="0"/>
                <a:cs typeface="Arial" charset="0"/>
              </a:rPr>
              <a:t>1</a:t>
            </a:r>
            <a:r>
              <a:rPr lang="en-US" sz="2000" dirty="0">
                <a:solidFill>
                  <a:srgbClr val="404040"/>
                </a:solidFill>
                <a:latin typeface="Arial" charset="0"/>
                <a:ea typeface="ＭＳ Ｐゴシック" charset="0"/>
                <a:cs typeface="Arial" charset="0"/>
              </a:rPr>
              <a:t> is mapped </a:t>
            </a:r>
            <a:r>
              <a:rPr lang="en-US" sz="2000" u="sng" dirty="0">
                <a:solidFill>
                  <a:srgbClr val="404040"/>
                </a:solidFill>
                <a:latin typeface="Arial" charset="0"/>
                <a:ea typeface="ＭＳ Ｐゴシック" charset="0"/>
                <a:cs typeface="Arial" charset="0"/>
              </a:rPr>
              <a:t>to a positive amplitude</a:t>
            </a:r>
            <a:r>
              <a:rPr lang="en-US" sz="2000" dirty="0">
                <a:solidFill>
                  <a:srgbClr val="404040"/>
                </a:solidFill>
                <a:latin typeface="Arial" charset="0"/>
                <a:ea typeface="ＭＳ Ｐゴシック" charset="0"/>
                <a:cs typeface="Arial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endParaRPr lang="en-US" sz="2000" dirty="0">
              <a:solidFill>
                <a:srgbClr val="40404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026" y="1981200"/>
            <a:ext cx="7673975" cy="217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150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4D035AB-A679-46D7-8A2F-E4124B113DD6}" type="slidenum">
              <a:rPr lang="en-US" altLang="en-US" sz="1100">
                <a:solidFill>
                  <a:schemeClr val="tx2"/>
                </a:solidFill>
              </a:rPr>
              <a:pPr/>
              <a:t>11</a:t>
            </a:fld>
            <a:endParaRPr lang="en-US" altLang="en-US" sz="11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541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922338" y="457200"/>
            <a:ext cx="9144001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cs typeface="Bold Italic Art" pitchFamily="2" charset="-78"/>
              </a:rPr>
              <a:t>Polar Encoding</a:t>
            </a:r>
          </a:p>
        </p:txBody>
      </p:sp>
      <p:sp>
        <p:nvSpPr>
          <p:cNvPr id="22530" name="مستطيل 1"/>
          <p:cNvSpPr>
            <a:spLocks noChangeArrowheads="1"/>
          </p:cNvSpPr>
          <p:nvPr/>
        </p:nvSpPr>
        <p:spPr bwMode="auto">
          <a:xfrm>
            <a:off x="1905000" y="1219201"/>
            <a:ext cx="8355012" cy="497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b="1" dirty="0">
                <a:solidFill>
                  <a:srgbClr val="00843C"/>
                </a:solidFill>
                <a:cs typeface="Arial" panose="020B0604020202020204" pitchFamily="34" charset="0"/>
              </a:rPr>
              <a:t>1.2- </a:t>
            </a:r>
            <a:r>
              <a:rPr lang="pl-PL" altLang="en-US" b="1" dirty="0">
                <a:solidFill>
                  <a:srgbClr val="00843C"/>
                </a:solidFill>
                <a:cs typeface="Arial" panose="020B0604020202020204" pitchFamily="34" charset="0"/>
              </a:rPr>
              <a:t>Polar NRZI (Non Return to Zero Inverted)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- Bit  </a:t>
            </a:r>
            <a:r>
              <a:rPr lang="en-US" altLang="en-US" sz="1800" b="1" dirty="0">
                <a:solidFill>
                  <a:srgbClr val="00843C"/>
                </a:solidFill>
                <a:cs typeface="Arial" panose="020B0604020202020204" pitchFamily="34" charset="0"/>
              </a:rPr>
              <a:t>0</a:t>
            </a: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 mapped to no signal level transition.</a:t>
            </a: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- Bit </a:t>
            </a:r>
            <a:r>
              <a:rPr lang="en-US" altLang="en-US" sz="1800" b="1" dirty="0">
                <a:solidFill>
                  <a:srgbClr val="00843C"/>
                </a:solidFill>
                <a:cs typeface="Arial" panose="020B0604020202020204" pitchFamily="34" charset="0"/>
              </a:rPr>
              <a:t>1</a:t>
            </a: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 is mapped to signal level transition at the beginning of the bit interval.</a:t>
            </a: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1400" dirty="0">
                <a:solidFill>
                  <a:srgbClr val="404040"/>
                </a:solidFill>
                <a:cs typeface="Arial" panose="020B0604020202020204" pitchFamily="34" charset="0"/>
              </a:rPr>
              <a:t>Assumption:  </a:t>
            </a: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1400" dirty="0">
                <a:solidFill>
                  <a:srgbClr val="404040"/>
                </a:solidFill>
                <a:cs typeface="Arial" panose="020B0604020202020204" pitchFamily="34" charset="0"/>
              </a:rPr>
              <a:t> - The  signal level to the </a:t>
            </a:r>
            <a:r>
              <a:rPr lang="en-US" altLang="en-US" sz="1400" b="1" dirty="0">
                <a:solidFill>
                  <a:srgbClr val="00843C"/>
                </a:solidFill>
                <a:cs typeface="Arial" panose="020B0604020202020204" pitchFamily="34" charset="0"/>
              </a:rPr>
              <a:t>left of the bit is high</a:t>
            </a:r>
            <a:r>
              <a:rPr lang="en-US" altLang="en-US" sz="1400" dirty="0">
                <a:solidFill>
                  <a:srgbClr val="404040"/>
                </a:solidFill>
                <a:cs typeface="Arial" panose="020B0604020202020204" pitchFamily="34" charset="0"/>
              </a:rPr>
              <a:t> – </a:t>
            </a:r>
            <a:r>
              <a:rPr lang="en-US" altLang="en-US" sz="1400" u="sng" dirty="0">
                <a:solidFill>
                  <a:srgbClr val="404040"/>
                </a:solidFill>
                <a:cs typeface="Arial" panose="020B0604020202020204" pitchFamily="34" charset="0"/>
              </a:rPr>
              <a:t>Fig. A and Fig. C</a:t>
            </a: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1400" dirty="0">
                <a:solidFill>
                  <a:srgbClr val="404040"/>
                </a:solidFill>
                <a:cs typeface="Arial" panose="020B0604020202020204" pitchFamily="34" charset="0"/>
              </a:rPr>
              <a:t> - The  signal level to the </a:t>
            </a:r>
            <a:r>
              <a:rPr lang="en-US" altLang="en-US" sz="1400" b="1" dirty="0">
                <a:solidFill>
                  <a:srgbClr val="00843C"/>
                </a:solidFill>
                <a:cs typeface="Arial" panose="020B0604020202020204" pitchFamily="34" charset="0"/>
              </a:rPr>
              <a:t>left of the bit is low</a:t>
            </a:r>
            <a:r>
              <a:rPr lang="en-US" altLang="en-US" sz="1400" dirty="0">
                <a:solidFill>
                  <a:srgbClr val="404040"/>
                </a:solidFill>
                <a:cs typeface="Arial" panose="020B0604020202020204" pitchFamily="34" charset="0"/>
              </a:rPr>
              <a:t> – </a:t>
            </a:r>
            <a:r>
              <a:rPr lang="en-US" altLang="en-US" sz="1400" u="sng" dirty="0">
                <a:solidFill>
                  <a:srgbClr val="404040"/>
                </a:solidFill>
                <a:cs typeface="Arial" panose="020B0604020202020204" pitchFamily="34" charset="0"/>
              </a:rPr>
              <a:t>Fig. B and Fig. D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789" y="1905000"/>
            <a:ext cx="6804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253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7CF0CFC-1E1F-4A69-A057-5FB2919A68AF}" type="slidenum">
              <a:rPr lang="en-US" altLang="en-US" sz="1100">
                <a:solidFill>
                  <a:schemeClr val="tx2"/>
                </a:solidFill>
              </a:rPr>
              <a:pPr/>
              <a:t>12</a:t>
            </a:fld>
            <a:endParaRPr lang="en-US" altLang="en-US" sz="11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434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1258E50-D04B-4B0D-98C7-EB73F7DD30D1}" type="slidenum">
              <a:rPr lang="en-US" altLang="en-US" sz="1100">
                <a:solidFill>
                  <a:schemeClr val="tx2"/>
                </a:solidFill>
              </a:rPr>
              <a:pPr/>
              <a:t>13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pic>
        <p:nvPicPr>
          <p:cNvPr id="3686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19100"/>
            <a:ext cx="71501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2057400" y="5185723"/>
            <a:ext cx="731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NRZ-L changes voltage level at when a different bit is encountered whereas NRZ-I changes voltage when a 1 is encountered.</a:t>
            </a:r>
          </a:p>
        </p:txBody>
      </p:sp>
    </p:spTree>
    <p:extLst>
      <p:ext uri="{BB962C8B-B14F-4D97-AF65-F5344CB8AC3E}">
        <p14:creationId xmlns:p14="http://schemas.microsoft.com/office/powerpoint/2010/main" val="1470934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922338" y="457200"/>
            <a:ext cx="9144001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cs typeface="Bold Italic Art" pitchFamily="2" charset="-78"/>
              </a:rPr>
              <a:t>Polar Encoding</a:t>
            </a:r>
          </a:p>
        </p:txBody>
      </p:sp>
      <p:sp>
        <p:nvSpPr>
          <p:cNvPr id="23554" name="مستطيل 1"/>
          <p:cNvSpPr>
            <a:spLocks noChangeArrowheads="1"/>
          </p:cNvSpPr>
          <p:nvPr/>
        </p:nvSpPr>
        <p:spPr bwMode="auto">
          <a:xfrm>
            <a:off x="1905000" y="1041401"/>
            <a:ext cx="835501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b="1" dirty="0">
                <a:solidFill>
                  <a:srgbClr val="00843C"/>
                </a:solidFill>
                <a:cs typeface="Arial" panose="020B0604020202020204" pitchFamily="34" charset="0"/>
              </a:rPr>
              <a:t>2- </a:t>
            </a:r>
            <a:r>
              <a:rPr lang="pl-PL" altLang="en-US" b="1" dirty="0">
                <a:solidFill>
                  <a:srgbClr val="00843C"/>
                </a:solidFill>
                <a:cs typeface="Arial" panose="020B0604020202020204" pitchFamily="34" charset="0"/>
              </a:rPr>
              <a:t>Polar RZ (Return to Zero)</a:t>
            </a: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- Bit </a:t>
            </a:r>
            <a:r>
              <a:rPr lang="en-US" altLang="en-US" sz="2000" b="1" dirty="0">
                <a:solidFill>
                  <a:srgbClr val="00843C"/>
                </a:solidFill>
                <a:cs typeface="Arial" panose="020B0604020202020204" pitchFamily="34" charset="0"/>
              </a:rPr>
              <a:t>0</a:t>
            </a: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 is mapped to a negative amplitude - A for the first half </a:t>
            </a: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of the symbol duration followed by a </a:t>
            </a: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zero amplitude for the second half </a:t>
            </a: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of the symbol duration.</a:t>
            </a: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- Bit </a:t>
            </a:r>
            <a:r>
              <a:rPr lang="en-US" altLang="en-US" sz="2000" b="1" dirty="0">
                <a:solidFill>
                  <a:srgbClr val="00843C"/>
                </a:solidFill>
                <a:cs typeface="Arial" panose="020B0604020202020204" pitchFamily="34" charset="0"/>
              </a:rPr>
              <a:t>1</a:t>
            </a: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 is mapped to a positive amplitude +A for the first half </a:t>
            </a: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of the bit duration followed by</a:t>
            </a: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 a zero amplitude for the second half </a:t>
            </a: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of the bit duration.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03"/>
          <a:stretch/>
        </p:blipFill>
        <p:spPr bwMode="auto">
          <a:xfrm>
            <a:off x="2651748" y="1905000"/>
            <a:ext cx="6644653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355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0A3E8F3-9703-45FE-B147-35FDFBEE7DE4}" type="slidenum">
              <a:rPr lang="en-US" altLang="en-US" sz="1100">
                <a:solidFill>
                  <a:schemeClr val="tx2"/>
                </a:solidFill>
              </a:rPr>
              <a:pPr/>
              <a:t>14</a:t>
            </a:fld>
            <a:endParaRPr lang="en-US" altLang="en-US" sz="11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140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5FAE8FF-975E-409E-AED9-EED1075CF825}" type="slidenum">
              <a:rPr lang="en-US" altLang="en-US" sz="1100">
                <a:solidFill>
                  <a:schemeClr val="tx2"/>
                </a:solidFill>
              </a:rPr>
              <a:pPr/>
              <a:t>15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pic>
        <p:nvPicPr>
          <p:cNvPr id="3789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066800"/>
            <a:ext cx="6337300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7686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922338" y="457200"/>
            <a:ext cx="9144001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cs typeface="Bold Italic Art" pitchFamily="2" charset="-78"/>
              </a:rPr>
              <a:t>Polar Encoding</a:t>
            </a:r>
          </a:p>
        </p:txBody>
      </p:sp>
      <p:sp>
        <p:nvSpPr>
          <p:cNvPr id="24578" name="مستطيل 1"/>
          <p:cNvSpPr>
            <a:spLocks noChangeArrowheads="1"/>
          </p:cNvSpPr>
          <p:nvPr/>
        </p:nvSpPr>
        <p:spPr bwMode="auto">
          <a:xfrm>
            <a:off x="1905000" y="1301750"/>
            <a:ext cx="74676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b="1">
                <a:solidFill>
                  <a:srgbClr val="00843C"/>
                </a:solidFill>
                <a:cs typeface="Arial" panose="020B0604020202020204" pitchFamily="34" charset="0"/>
              </a:rPr>
              <a:t>3- </a:t>
            </a:r>
            <a:r>
              <a:rPr lang="pl-PL" altLang="en-US" b="1">
                <a:solidFill>
                  <a:srgbClr val="00843C"/>
                </a:solidFill>
                <a:cs typeface="Arial" panose="020B0604020202020204" pitchFamily="34" charset="0"/>
              </a:rPr>
              <a:t>Polar Manchester </a:t>
            </a:r>
            <a:r>
              <a:rPr lang="en-US" altLang="en-US" b="1">
                <a:solidFill>
                  <a:srgbClr val="00843C"/>
                </a:solidFill>
                <a:cs typeface="Arial" panose="020B0604020202020204" pitchFamily="34" charset="0"/>
              </a:rPr>
              <a:t>C</a:t>
            </a:r>
            <a:r>
              <a:rPr lang="pl-PL" altLang="en-US" b="1">
                <a:solidFill>
                  <a:srgbClr val="00843C"/>
                </a:solidFill>
                <a:cs typeface="Arial" panose="020B0604020202020204" pitchFamily="34" charset="0"/>
              </a:rPr>
              <a:t>oding</a:t>
            </a:r>
            <a:endParaRPr lang="en-US" altLang="en-US" sz="200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2000">
                <a:solidFill>
                  <a:srgbClr val="404040"/>
                </a:solidFill>
                <a:cs typeface="Arial" panose="020B0604020202020204" pitchFamily="34" charset="0"/>
              </a:rPr>
              <a:t>- Bit </a:t>
            </a:r>
            <a:r>
              <a:rPr lang="en-US" altLang="en-US" sz="2000" b="1">
                <a:solidFill>
                  <a:srgbClr val="00843C"/>
                </a:solidFill>
                <a:cs typeface="Arial" panose="020B0604020202020204" pitchFamily="34" charset="0"/>
              </a:rPr>
              <a:t>0</a:t>
            </a:r>
            <a:r>
              <a:rPr lang="en-US" altLang="en-US" sz="2000">
                <a:solidFill>
                  <a:srgbClr val="404040"/>
                </a:solidFill>
                <a:cs typeface="Arial" panose="020B0604020202020204" pitchFamily="34" charset="0"/>
              </a:rPr>
              <a:t> is sent by </a:t>
            </a:r>
            <a:r>
              <a:rPr lang="en-US" altLang="en-US" sz="2000" u="sng">
                <a:solidFill>
                  <a:srgbClr val="404040"/>
                </a:solidFill>
                <a:cs typeface="Arial" panose="020B0604020202020204" pitchFamily="34" charset="0"/>
              </a:rPr>
              <a:t>having a mid-bit transition from high to low</a:t>
            </a:r>
            <a:r>
              <a:rPr lang="en-US" altLang="en-US" sz="2000">
                <a:solidFill>
                  <a:srgbClr val="404040"/>
                </a:solidFill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2000">
                <a:solidFill>
                  <a:srgbClr val="404040"/>
                </a:solidFill>
                <a:cs typeface="Arial" panose="020B0604020202020204" pitchFamily="34" charset="0"/>
              </a:rPr>
              <a:t>- Bit </a:t>
            </a:r>
            <a:r>
              <a:rPr lang="en-US" altLang="en-US" sz="2000" b="1">
                <a:solidFill>
                  <a:srgbClr val="00843C"/>
                </a:solidFill>
                <a:cs typeface="Arial" panose="020B0604020202020204" pitchFamily="34" charset="0"/>
              </a:rPr>
              <a:t>1</a:t>
            </a:r>
            <a:r>
              <a:rPr lang="en-US" altLang="en-US" sz="2000">
                <a:solidFill>
                  <a:srgbClr val="404040"/>
                </a:solidFill>
                <a:cs typeface="Arial" panose="020B0604020202020204" pitchFamily="34" charset="0"/>
              </a:rPr>
              <a:t> is sent by </a:t>
            </a:r>
            <a:r>
              <a:rPr lang="en-US" altLang="en-US" sz="2000" u="sng">
                <a:solidFill>
                  <a:srgbClr val="404040"/>
                </a:solidFill>
                <a:cs typeface="Arial" panose="020B0604020202020204" pitchFamily="34" charset="0"/>
              </a:rPr>
              <a:t>having a mid-bit transition from low to high.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2057400"/>
            <a:ext cx="8062912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458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6C89C6E-B40F-4821-B498-7E84DD860A08}" type="slidenum">
              <a:rPr lang="en-US" altLang="en-US" sz="1100">
                <a:solidFill>
                  <a:schemeClr val="tx2"/>
                </a:solidFill>
              </a:rPr>
              <a:pPr/>
              <a:t>16</a:t>
            </a:fld>
            <a:endParaRPr lang="en-US" altLang="en-US" sz="11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426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676401" y="177800"/>
            <a:ext cx="9144001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cs typeface="Bold Italic Art" pitchFamily="2" charset="-78"/>
              </a:rPr>
              <a:t>Polar Encoding</a:t>
            </a:r>
          </a:p>
        </p:txBody>
      </p:sp>
      <p:sp>
        <p:nvSpPr>
          <p:cNvPr id="25602" name="مستطيل 1"/>
          <p:cNvSpPr>
            <a:spLocks noChangeArrowheads="1"/>
          </p:cNvSpPr>
          <p:nvPr/>
        </p:nvSpPr>
        <p:spPr bwMode="auto">
          <a:xfrm>
            <a:off x="2050773" y="762000"/>
            <a:ext cx="8610600" cy="5463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2000" b="1" dirty="0">
                <a:solidFill>
                  <a:srgbClr val="00843C"/>
                </a:solidFill>
                <a:cs typeface="Arial" panose="020B0604020202020204" pitchFamily="34" charset="0"/>
              </a:rPr>
              <a:t>4- </a:t>
            </a:r>
            <a:r>
              <a:rPr lang="pl-PL" altLang="en-US" sz="2000" b="1" dirty="0">
                <a:solidFill>
                  <a:srgbClr val="00843C"/>
                </a:solidFill>
                <a:cs typeface="Arial" panose="020B0604020202020204" pitchFamily="34" charset="0"/>
              </a:rPr>
              <a:t>Polar Differential Manchester </a:t>
            </a:r>
            <a:r>
              <a:rPr lang="en-US" altLang="en-US" sz="2000" b="1" dirty="0">
                <a:solidFill>
                  <a:srgbClr val="00843C"/>
                </a:solidFill>
                <a:cs typeface="Arial" panose="020B0604020202020204" pitchFamily="34" charset="0"/>
              </a:rPr>
              <a:t>C</a:t>
            </a:r>
            <a:r>
              <a:rPr lang="pl-PL" altLang="en-US" sz="2000" b="1" dirty="0">
                <a:solidFill>
                  <a:srgbClr val="00843C"/>
                </a:solidFill>
                <a:cs typeface="Arial" panose="020B0604020202020204" pitchFamily="34" charset="0"/>
              </a:rPr>
              <a:t>oding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-</a:t>
            </a: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 </a:t>
            </a: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Bit </a:t>
            </a:r>
            <a:r>
              <a:rPr lang="en-US" altLang="en-US" sz="1800" b="1" dirty="0">
                <a:solidFill>
                  <a:srgbClr val="00843C"/>
                </a:solidFill>
                <a:cs typeface="Arial" panose="020B0604020202020204" pitchFamily="34" charset="0"/>
              </a:rPr>
              <a:t>0</a:t>
            </a: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 is mapped to signal level transition at the beginning of the bit interval.</a:t>
            </a: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- Bit </a:t>
            </a:r>
            <a:r>
              <a:rPr lang="en-US" altLang="en-US" sz="1800" b="1" dirty="0">
                <a:solidFill>
                  <a:srgbClr val="00843C"/>
                </a:solidFill>
                <a:cs typeface="Arial" panose="020B0604020202020204" pitchFamily="34" charset="0"/>
              </a:rPr>
              <a:t>1</a:t>
            </a: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 is mapped to absence of signal level transition  at the beginning of the bit interval.</a:t>
            </a: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1400" dirty="0"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Assumption:  </a:t>
            </a: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1400" dirty="0"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 The  signal level to the </a:t>
            </a:r>
            <a:r>
              <a:rPr lang="en-US" altLang="en-US" sz="1400" b="1" dirty="0"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left of the bit is high</a:t>
            </a:r>
            <a:r>
              <a:rPr lang="en-US" altLang="en-US" sz="1400" dirty="0"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 – </a:t>
            </a:r>
            <a:r>
              <a:rPr lang="en-US" altLang="en-US" sz="1400" u="sng" dirty="0"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Fig. A and Fig. C</a:t>
            </a:r>
          </a:p>
          <a:p>
            <a:pPr algn="just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1400" dirty="0"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 The  signal level to the </a:t>
            </a:r>
            <a:r>
              <a:rPr lang="en-US" altLang="en-US" sz="1400" b="1" dirty="0"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left of the bit is low </a:t>
            </a:r>
            <a:r>
              <a:rPr lang="en-US" altLang="en-US" sz="1400" dirty="0"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– </a:t>
            </a:r>
            <a:r>
              <a:rPr lang="en-US" altLang="en-US" sz="1400" u="sng" dirty="0">
                <a:solidFill>
                  <a:schemeClr val="bg2">
                    <a:lumMod val="10000"/>
                  </a:schemeClr>
                </a:solidFill>
                <a:cs typeface="Arial" panose="020B0604020202020204" pitchFamily="34" charset="0"/>
              </a:rPr>
              <a:t>Fig. B and Fig. D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1676401"/>
            <a:ext cx="6931025" cy="2125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560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C9E7104-5F76-4F02-A290-5E70F8CDAE40}" type="slidenum">
              <a:rPr lang="en-US" altLang="en-US" sz="1100">
                <a:solidFill>
                  <a:schemeClr val="tx2"/>
                </a:solidFill>
              </a:rPr>
              <a:pPr/>
              <a:t>17</a:t>
            </a:fld>
            <a:endParaRPr lang="en-US" altLang="en-US" sz="11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964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A18ACDD-3E3F-4D14-A071-7B9BBEC5B6E8}" type="slidenum">
              <a:rPr lang="en-US" altLang="en-US" sz="1100">
                <a:solidFill>
                  <a:schemeClr val="tx2"/>
                </a:solidFill>
              </a:rPr>
              <a:pPr/>
              <a:t>18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pic>
        <p:nvPicPr>
          <p:cNvPr id="3891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173"/>
          <a:stretch>
            <a:fillRect/>
          </a:stretch>
        </p:blipFill>
        <p:spPr bwMode="auto">
          <a:xfrm>
            <a:off x="2667000" y="760955"/>
            <a:ext cx="68961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851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95DBF8B-3F17-4D3B-9A46-6FB2989A3F64}" type="slidenum">
              <a:rPr lang="en-US" altLang="en-US" sz="1100">
                <a:solidFill>
                  <a:srgbClr val="FFFFFF"/>
                </a:solidFill>
              </a:rPr>
              <a:pPr/>
              <a:t>19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922338" y="457200"/>
            <a:ext cx="9144001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cs typeface="Bold Italic Art" pitchFamily="2" charset="-78"/>
              </a:rPr>
              <a:t>Line Coding Examples</a:t>
            </a:r>
          </a:p>
        </p:txBody>
      </p:sp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1041400"/>
            <a:ext cx="7877175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545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OUTLINE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rgbClr val="31B6FD"/>
              </a:buClr>
              <a:buSzPct val="100000"/>
            </a:pPr>
            <a:r>
              <a:rPr lang="en-US" altLang="en-US" sz="2400" b="1" dirty="0">
                <a:solidFill>
                  <a:schemeClr val="tx1">
                    <a:lumMod val="10000"/>
                  </a:schemeClr>
                </a:solidFill>
              </a:rPr>
              <a:t>What is line coding?</a:t>
            </a:r>
          </a:p>
          <a:p>
            <a:pPr>
              <a:lnSpc>
                <a:spcPct val="150000"/>
              </a:lnSpc>
              <a:spcBef>
                <a:spcPts val="1200"/>
              </a:spcBef>
              <a:buClr>
                <a:srgbClr val="31B6FD"/>
              </a:buClr>
              <a:buSzPct val="100000"/>
            </a:pPr>
            <a:r>
              <a:rPr lang="en-US" altLang="en-US" sz="2400" b="1" dirty="0">
                <a:solidFill>
                  <a:schemeClr val="tx1">
                    <a:lumMod val="10000"/>
                  </a:schemeClr>
                </a:solidFill>
              </a:rPr>
              <a:t>Line coding schemes.</a:t>
            </a:r>
          </a:p>
          <a:p>
            <a:pPr>
              <a:spcBef>
                <a:spcPts val="1200"/>
              </a:spcBef>
              <a:buClr>
                <a:srgbClr val="31B6FD"/>
              </a:buClr>
              <a:buSzPct val="100000"/>
            </a:pPr>
            <a:r>
              <a:rPr lang="en-US" altLang="en-US" sz="2400" b="1" dirty="0">
                <a:solidFill>
                  <a:schemeClr val="tx1">
                    <a:lumMod val="10000"/>
                  </a:schemeClr>
                </a:solidFill>
              </a:rPr>
              <a:t>   - Unipolar encoding; NRZ</a:t>
            </a:r>
          </a:p>
          <a:p>
            <a:pPr>
              <a:spcBef>
                <a:spcPts val="1200"/>
              </a:spcBef>
              <a:buClr>
                <a:srgbClr val="31B6FD"/>
              </a:buClr>
              <a:buSzPct val="100000"/>
            </a:pPr>
            <a:r>
              <a:rPr lang="en-US" altLang="en-US" sz="2400" b="1" dirty="0">
                <a:solidFill>
                  <a:schemeClr val="tx1">
                    <a:lumMod val="10000"/>
                  </a:schemeClr>
                </a:solidFill>
              </a:rPr>
              <a:t>   - Polar encoding; (NRZ, NR, Manchester, Differential Manchester)</a:t>
            </a:r>
          </a:p>
          <a:p>
            <a:pPr>
              <a:lnSpc>
                <a:spcPct val="150000"/>
              </a:lnSpc>
              <a:spcBef>
                <a:spcPts val="1200"/>
              </a:spcBef>
              <a:buClr>
                <a:srgbClr val="31B6FD"/>
              </a:buClr>
              <a:buSzPct val="100000"/>
            </a:pPr>
            <a:r>
              <a:rPr lang="en-US" altLang="en-US" sz="2400" b="1" dirty="0">
                <a:solidFill>
                  <a:schemeClr val="tx1">
                    <a:lumMod val="10000"/>
                  </a:schemeClr>
                </a:solidFill>
              </a:rPr>
              <a:t>Line coding examples.</a:t>
            </a:r>
          </a:p>
          <a:p>
            <a:pPr>
              <a:lnSpc>
                <a:spcPct val="150000"/>
              </a:lnSpc>
              <a:spcBef>
                <a:spcPts val="1200"/>
              </a:spcBef>
              <a:buClr>
                <a:srgbClr val="31B6FD"/>
              </a:buClr>
              <a:buSzPct val="100000"/>
            </a:pPr>
            <a:endParaRPr lang="fr-FR" altLang="en-US" sz="2400" b="1" dirty="0">
              <a:solidFill>
                <a:schemeClr val="tx1">
                  <a:lumMod val="10000"/>
                </a:schemeClr>
              </a:solidFill>
            </a:endParaRPr>
          </a:p>
          <a:p>
            <a:endParaRPr lang="en-US" sz="2400" b="1" dirty="0">
              <a:solidFill>
                <a:schemeClr val="tx1">
                  <a:lumMod val="1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55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A31A14E-C099-4C8D-AA7D-B59AD7C0F605}" type="slidenum">
              <a:rPr lang="en-US" altLang="en-US" sz="1100">
                <a:solidFill>
                  <a:schemeClr val="tx2"/>
                </a:solidFill>
              </a:rPr>
              <a:pPr/>
              <a:t>20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362200" y="1219200"/>
            <a:ext cx="7010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dirty="0">
                <a:solidFill>
                  <a:schemeClr val="bg2">
                    <a:lumMod val="10000"/>
                  </a:schemeClr>
                </a:solidFill>
              </a:rPr>
              <a:t>Bipolar encoding uses three voltage levels, positive, negative and zero. Zero voltage represents binary 0 and bit 1 is represented by altering positive and negative voltages.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922338" y="304800"/>
            <a:ext cx="9144001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cs typeface="Bold Italic Art" pitchFamily="2" charset="-78"/>
              </a:rPr>
              <a:t>Bipolar Encoding</a:t>
            </a:r>
          </a:p>
        </p:txBody>
      </p:sp>
      <p:pic>
        <p:nvPicPr>
          <p:cNvPr id="2765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16636"/>
            <a:ext cx="6337300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5904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B07EEEF-092C-4B39-B9C8-7555B91E5D1D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4114800" y="2590801"/>
            <a:ext cx="43460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2">
                    <a:lumMod val="10000"/>
                  </a:schemeClr>
                </a:solidFill>
              </a:rPr>
              <a:t>Any Question</a:t>
            </a:r>
            <a:r>
              <a:rPr lang="en-US" sz="4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79688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xfrm>
            <a:off x="6457950" y="635635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  <a:normAutofit fontScale="55000" lnSpcReduction="2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275A38B-A046-4FCF-AF9F-62DD063CECAF}" type="slidenum">
              <a:rPr lang="en-US" altLang="en-US" smtClean="0">
                <a:solidFill>
                  <a:srgbClr val="FFFFFF"/>
                </a:solidFill>
              </a:rPr>
              <a:pPr/>
              <a:t>22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مستطيل 3"/>
          <p:cNvSpPr/>
          <p:nvPr/>
        </p:nvSpPr>
        <p:spPr>
          <a:xfrm>
            <a:off x="762000" y="2551113"/>
            <a:ext cx="8077200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ar-SA" sz="6600" spc="-50" dirty="0">
                <a:solidFill>
                  <a:schemeClr val="accent2">
                    <a:lumMod val="75000"/>
                  </a:schemeClr>
                </a:solidFill>
                <a:latin typeface="Calibri"/>
                <a:cs typeface="Bold Italic Art" pitchFamily="2" charset="-78"/>
              </a:rPr>
              <a:t>Thank You</a:t>
            </a:r>
          </a:p>
        </p:txBody>
      </p:sp>
      <p:sp>
        <p:nvSpPr>
          <p:cNvPr id="7" name="Oval 6"/>
          <p:cNvSpPr/>
          <p:nvPr/>
        </p:nvSpPr>
        <p:spPr>
          <a:xfrm>
            <a:off x="854075" y="4114800"/>
            <a:ext cx="1203325" cy="1295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38300" y="4579938"/>
            <a:ext cx="838200" cy="914400"/>
          </a:xfrm>
          <a:prstGeom prst="ellipse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71600" y="3889375"/>
            <a:ext cx="990600" cy="1076325"/>
          </a:xfrm>
          <a:prstGeom prst="ellipse">
            <a:avLst/>
          </a:prstGeom>
          <a:solidFill>
            <a:srgbClr val="D4D3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7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4"/>
          <p:cNvSpPr>
            <a:spLocks noGrp="1"/>
          </p:cNvSpPr>
          <p:nvPr>
            <p:ph idx="1"/>
          </p:nvPr>
        </p:nvSpPr>
        <p:spPr>
          <a:xfrm>
            <a:off x="1981200" y="1346201"/>
            <a:ext cx="8153400" cy="5110163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ts val="3000"/>
              </a:spcAft>
            </a:pPr>
            <a:r>
              <a:rPr lang="en-US" altLang="en-US" sz="2000" u="sng" dirty="0">
                <a:solidFill>
                  <a:srgbClr val="C00000"/>
                </a:solidFill>
                <a:latin typeface="Arial" panose="020B0604020202020204" pitchFamily="34" charset="0"/>
              </a:rPr>
              <a:t>Digital transmission </a:t>
            </a:r>
            <a:r>
              <a:rPr lang="en-US" altLang="en-US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rPr>
              <a:t>is the sending of information over a communications media in the form of digital signals.</a:t>
            </a:r>
          </a:p>
          <a:p>
            <a:pPr>
              <a:lnSpc>
                <a:spcPct val="120000"/>
              </a:lnSpc>
              <a:spcAft>
                <a:spcPts val="3000"/>
              </a:spcAft>
            </a:pPr>
            <a:r>
              <a:rPr lang="en-US" altLang="en-US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rPr>
              <a:t>Digital signals are a sequence of voltage pulses.</a:t>
            </a:r>
          </a:p>
          <a:p>
            <a:pPr>
              <a:lnSpc>
                <a:spcPct val="120000"/>
              </a:lnSpc>
              <a:spcAft>
                <a:spcPts val="3000"/>
              </a:spcAft>
            </a:pPr>
            <a:r>
              <a:rPr lang="en-US" altLang="en-US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rPr>
              <a:t> They can propagate </a:t>
            </a:r>
            <a:r>
              <a:rPr lang="en-US" altLang="en-US" sz="2000" dirty="0">
                <a:solidFill>
                  <a:srgbClr val="7030A0"/>
                </a:solidFill>
                <a:latin typeface="Arial" panose="020B0604020202020204" pitchFamily="34" charset="0"/>
              </a:rPr>
              <a:t>analog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rPr>
              <a:t>and</a:t>
            </a:r>
            <a:r>
              <a:rPr lang="en-US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rgbClr val="7030A0"/>
                </a:solidFill>
                <a:latin typeface="Arial" panose="020B0604020202020204" pitchFamily="34" charset="0"/>
              </a:rPr>
              <a:t>digital data</a:t>
            </a:r>
            <a:r>
              <a:rPr lang="en-US" altLang="en-US" sz="2000" dirty="0"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  <a:spcAft>
                <a:spcPts val="3000"/>
              </a:spcAft>
            </a:pPr>
            <a:r>
              <a:rPr lang="en-US" altLang="en-US" sz="2000" dirty="0"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rPr>
              <a:t>They offer better noise immunity, are cheaper to implement in hardware, more secure and also allow data compression, thereby optimally utilizing the transmission link.</a:t>
            </a:r>
          </a:p>
        </p:txBody>
      </p:sp>
      <p:sp>
        <p:nvSpPr>
          <p:cNvPr id="3277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3B22F7C-86F1-4399-BE1C-DB8807045A05}" type="slidenum">
              <a:rPr lang="en-US" altLang="en-US" sz="1100">
                <a:solidFill>
                  <a:schemeClr val="tx2"/>
                </a:solidFill>
              </a:rPr>
              <a:pPr/>
              <a:t>3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762000"/>
            <a:ext cx="5410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spc="-50" dirty="0">
                <a:solidFill>
                  <a:srgbClr val="000000"/>
                </a:solidFill>
                <a:latin typeface="Calibri"/>
                <a:cs typeface="Bold Italic Art" pitchFamily="2" charset="-78"/>
              </a:rPr>
              <a:t>Digital Transmission</a:t>
            </a:r>
          </a:p>
        </p:txBody>
      </p:sp>
    </p:spTree>
    <p:extLst>
      <p:ext uri="{BB962C8B-B14F-4D97-AF65-F5344CB8AC3E}">
        <p14:creationId xmlns:p14="http://schemas.microsoft.com/office/powerpoint/2010/main" val="201801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96A1462-92DF-411C-97A2-7490186BB5CF}" type="slidenum">
              <a:rPr lang="en-US" altLang="en-US" sz="1100">
                <a:solidFill>
                  <a:schemeClr val="tx2"/>
                </a:solidFill>
              </a:rPr>
              <a:pPr/>
              <a:t>4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29227665"/>
              </p:ext>
            </p:extLst>
          </p:nvPr>
        </p:nvGraphicFramePr>
        <p:xfrm>
          <a:off x="1981200" y="762000"/>
          <a:ext cx="71628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3795" name="TextBox 6"/>
          <p:cNvSpPr txBox="1">
            <a:spLocks noChangeArrowheads="1"/>
          </p:cNvSpPr>
          <p:nvPr/>
        </p:nvSpPr>
        <p:spPr bwMode="auto">
          <a:xfrm>
            <a:off x="9144000" y="2286001"/>
            <a:ext cx="83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 dirty="0">
                <a:solidFill>
                  <a:srgbClr val="FF0000"/>
                </a:solidFill>
                <a:latin typeface="Zapf Dingbats" charset="2"/>
                <a:sym typeface="Zapf Dingbats" charset="2"/>
              </a:rPr>
              <a:t>✔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980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5"/>
          <p:cNvSpPr>
            <a:spLocks noGrp="1"/>
          </p:cNvSpPr>
          <p:nvPr>
            <p:ph idx="1"/>
          </p:nvPr>
        </p:nvSpPr>
        <p:spPr>
          <a:xfrm>
            <a:off x="1981200" y="1828801"/>
            <a:ext cx="7239000" cy="4627563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en-US" altLang="en-US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rPr>
              <a:t>To convert digital data into digital signals. It can be done in two ways, line coding and block coding. </a:t>
            </a:r>
          </a:p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en-US" altLang="en-US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rPr>
              <a:t>For all communications, line coding is necessary whereas block coding is optional.</a:t>
            </a:r>
          </a:p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en-US" altLang="en-US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</a:rPr>
              <a:t>Here digital data is first encoded into a binary stream. These binary streams are then converted into digital signals by line coding techniques.</a:t>
            </a:r>
          </a:p>
        </p:txBody>
      </p:sp>
      <p:sp>
        <p:nvSpPr>
          <p:cNvPr id="3481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7FB920B-E069-4C7F-839A-9B6BA4A8A92C}" type="slidenum">
              <a:rPr lang="en-US" altLang="en-US" sz="1100">
                <a:solidFill>
                  <a:schemeClr val="tx2"/>
                </a:solidFill>
              </a:rPr>
              <a:pPr/>
              <a:t>5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609600"/>
            <a:ext cx="693420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spc="-50" dirty="0">
                <a:solidFill>
                  <a:srgbClr val="000000"/>
                </a:solidFill>
                <a:latin typeface="Calibri"/>
                <a:cs typeface="Bold Italic Art" pitchFamily="2" charset="-78"/>
              </a:rPr>
              <a:t>Digital Data Transmitted as Digital Signals</a:t>
            </a:r>
          </a:p>
        </p:txBody>
      </p:sp>
    </p:spTree>
    <p:extLst>
      <p:ext uri="{BB962C8B-B14F-4D97-AF65-F5344CB8AC3E}">
        <p14:creationId xmlns:p14="http://schemas.microsoft.com/office/powerpoint/2010/main" val="3544808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7EED3D6-7C84-4042-947B-9723E5382059}" type="slidenum">
              <a:rPr lang="en-US" altLang="en-US" sz="1100">
                <a:solidFill>
                  <a:srgbClr val="FFFFFF"/>
                </a:solidFill>
              </a:rPr>
              <a:pPr/>
              <a:t>6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922338" y="749300"/>
            <a:ext cx="9144001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4000" b="1" spc="-50" dirty="0">
                <a:solidFill>
                  <a:srgbClr val="000000"/>
                </a:solidFill>
                <a:latin typeface="Calibri"/>
                <a:cs typeface="Bold Italic Art" pitchFamily="2" charset="-78"/>
              </a:rPr>
              <a:t>What is Line Coding?</a:t>
            </a:r>
          </a:p>
        </p:txBody>
      </p:sp>
      <p:sp>
        <p:nvSpPr>
          <p:cNvPr id="7172" name="مستطيل 1"/>
          <p:cNvSpPr>
            <a:spLocks noChangeArrowheads="1"/>
          </p:cNvSpPr>
          <p:nvPr/>
        </p:nvSpPr>
        <p:spPr bwMode="auto">
          <a:xfrm>
            <a:off x="2133600" y="1747839"/>
            <a:ext cx="8305800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ts val="1200"/>
              </a:spcBef>
              <a:spcAft>
                <a:spcPts val="1400"/>
              </a:spcAft>
              <a:buClr>
                <a:srgbClr val="31B6FD"/>
              </a:buClr>
              <a:buSzPct val="100000"/>
              <a:defRPr/>
            </a:pPr>
            <a:r>
              <a:rPr lang="en-US" sz="2400" dirty="0">
                <a:solidFill>
                  <a:srgbClr val="404040"/>
                </a:solidFill>
                <a:cs typeface="Arial" pitchFamily="34" charset="0"/>
              </a:rPr>
              <a:t>- is the process of converting </a:t>
            </a:r>
            <a:r>
              <a:rPr lang="en-US" sz="2400" u="sng" dirty="0">
                <a:solidFill>
                  <a:srgbClr val="C00000"/>
                </a:solidFill>
                <a:cs typeface="Arial" pitchFamily="34" charset="0"/>
              </a:rPr>
              <a:t>binary data</a:t>
            </a:r>
            <a:r>
              <a:rPr lang="en-US" sz="2400" dirty="0">
                <a:solidFill>
                  <a:srgbClr val="C00000"/>
                </a:solidFill>
                <a:cs typeface="Arial" pitchFamily="34" charset="0"/>
              </a:rPr>
              <a:t> </a:t>
            </a:r>
            <a:r>
              <a:rPr lang="en-US" sz="2400" dirty="0">
                <a:solidFill>
                  <a:srgbClr val="404040"/>
                </a:solidFill>
                <a:cs typeface="Arial" pitchFamily="34" charset="0"/>
              </a:rPr>
              <a:t>(a sequence of bits) to a </a:t>
            </a:r>
            <a:r>
              <a:rPr lang="en-US" sz="2400" u="sng" dirty="0">
                <a:solidFill>
                  <a:srgbClr val="C00000"/>
                </a:solidFill>
                <a:cs typeface="Arial" pitchFamily="34" charset="0"/>
              </a:rPr>
              <a:t>digital signal</a:t>
            </a:r>
            <a:r>
              <a:rPr lang="en-US" sz="2400" dirty="0">
                <a:solidFill>
                  <a:srgbClr val="404040"/>
                </a:solidFill>
                <a:cs typeface="Arial" pitchFamily="34" charset="0"/>
              </a:rPr>
              <a:t>.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  <a:spcAft>
                <a:spcPts val="1400"/>
              </a:spcAft>
              <a:buClr>
                <a:srgbClr val="31B6FD"/>
              </a:buClr>
              <a:buSzPct val="100000"/>
              <a:defRPr/>
            </a:pPr>
            <a:r>
              <a:rPr lang="en-US" sz="2400" dirty="0">
                <a:solidFill>
                  <a:srgbClr val="404040"/>
                </a:solidFill>
                <a:cs typeface="Arial" pitchFamily="34" charset="0"/>
              </a:rPr>
              <a:t>- Different line codes have different attributes.</a:t>
            </a:r>
          </a:p>
          <a:p>
            <a:pPr algn="just">
              <a:lnSpc>
                <a:spcPct val="130000"/>
              </a:lnSpc>
              <a:spcBef>
                <a:spcPts val="1200"/>
              </a:spcBef>
              <a:spcAft>
                <a:spcPts val="1400"/>
              </a:spcAft>
              <a:buClr>
                <a:srgbClr val="31B6FD"/>
              </a:buClr>
              <a:buSzPct val="100000"/>
              <a:defRPr/>
            </a:pPr>
            <a:r>
              <a:rPr lang="en-US" sz="2400" dirty="0">
                <a:solidFill>
                  <a:srgbClr val="404040"/>
                </a:solidFill>
                <a:cs typeface="Arial" pitchFamily="34" charset="0"/>
              </a:rPr>
              <a:t>- Best line code has to be selected for a given application and channel condition.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endParaRPr lang="en-US" sz="2400" dirty="0">
              <a:solidFill>
                <a:srgbClr val="40404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048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3AD255B-D389-483E-B50D-316142DB1AE0}" type="slidenum">
              <a:rPr lang="en-US" altLang="en-US" sz="1100">
                <a:solidFill>
                  <a:srgbClr val="FFFFFF"/>
                </a:solidFill>
              </a:rPr>
              <a:pPr/>
              <a:t>7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990600" y="152401"/>
            <a:ext cx="9144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4800" b="1" spc="-50" dirty="0">
                <a:solidFill>
                  <a:srgbClr val="000000"/>
                </a:solidFill>
                <a:latin typeface="Calibri"/>
                <a:cs typeface="Bold Italic Art" pitchFamily="2" charset="-78"/>
              </a:rPr>
              <a:t> Line Coding</a:t>
            </a:r>
          </a:p>
        </p:txBody>
      </p:sp>
      <p:pic>
        <p:nvPicPr>
          <p:cNvPr id="1843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143001"/>
            <a:ext cx="676275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04" b="27605"/>
          <a:stretch>
            <a:fillRect/>
          </a:stretch>
        </p:blipFill>
        <p:spPr bwMode="auto">
          <a:xfrm>
            <a:off x="1828800" y="4114801"/>
            <a:ext cx="7429500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555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4A999CE-41DF-4EBA-9B41-BE5FDFD75406}" type="slidenum">
              <a:rPr lang="en-US" altLang="en-US" sz="1100">
                <a:solidFill>
                  <a:schemeClr val="tx2"/>
                </a:solidFill>
              </a:rPr>
              <a:pPr/>
              <a:t>8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pic>
        <p:nvPicPr>
          <p:cNvPr id="3584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295400"/>
            <a:ext cx="7112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2197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524001" y="333514"/>
            <a:ext cx="9144001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4000" b="1" spc="-50" dirty="0">
                <a:solidFill>
                  <a:srgbClr val="000000"/>
                </a:solidFill>
                <a:latin typeface="Calibri"/>
                <a:cs typeface="Bold Italic Art" pitchFamily="2" charset="-78"/>
              </a:rPr>
              <a:t>Unipolar Encoding</a:t>
            </a:r>
          </a:p>
        </p:txBody>
      </p:sp>
      <p:sp>
        <p:nvSpPr>
          <p:cNvPr id="7172" name="مستطيل 1"/>
          <p:cNvSpPr>
            <a:spLocks noChangeArrowheads="1"/>
          </p:cNvSpPr>
          <p:nvPr/>
        </p:nvSpPr>
        <p:spPr bwMode="auto">
          <a:xfrm>
            <a:off x="1981200" y="1041400"/>
            <a:ext cx="8686799" cy="5965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000" dirty="0">
                <a:solidFill>
                  <a:srgbClr val="404040"/>
                </a:solidFill>
                <a:cs typeface="Arial" pitchFamily="34" charset="0"/>
              </a:rPr>
              <a:t>Unipolar encoding uses only </a:t>
            </a:r>
            <a:r>
              <a:rPr lang="en-US" sz="2000" dirty="0">
                <a:solidFill>
                  <a:srgbClr val="404040"/>
                </a:solidFill>
                <a:ea typeface="ＭＳ Ｐゴシック" charset="0"/>
                <a:cs typeface="Arial" pitchFamily="34" charset="0"/>
              </a:rPr>
              <a:t>single </a:t>
            </a:r>
            <a:r>
              <a:rPr lang="en-US" sz="2000" dirty="0">
                <a:solidFill>
                  <a:srgbClr val="404040"/>
                </a:solidFill>
                <a:cs typeface="Arial" pitchFamily="34" charset="0"/>
              </a:rPr>
              <a:t>voltage level to represent data.</a:t>
            </a: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000" dirty="0">
                <a:solidFill>
                  <a:srgbClr val="404040"/>
                </a:solidFill>
                <a:cs typeface="Arial" pitchFamily="34" charset="0"/>
              </a:rPr>
              <a:t>It is also called </a:t>
            </a:r>
            <a:r>
              <a:rPr lang="en-US" sz="2000" b="1" dirty="0">
                <a:solidFill>
                  <a:srgbClr val="C00000"/>
                </a:solidFill>
                <a:cs typeface="Arial" pitchFamily="34" charset="0"/>
              </a:rPr>
              <a:t>Unipolar-Non-return-to-zero</a:t>
            </a:r>
            <a:r>
              <a:rPr lang="en-US" sz="2000" dirty="0">
                <a:solidFill>
                  <a:srgbClr val="404040"/>
                </a:solidFill>
                <a:cs typeface="Arial" pitchFamily="34" charset="0"/>
              </a:rPr>
              <a:t>, because there is no rest condition </a:t>
            </a: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endParaRPr lang="en-US" sz="2000" dirty="0">
              <a:solidFill>
                <a:srgbClr val="404040"/>
              </a:solidFill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endParaRPr lang="en-US" sz="2000" dirty="0">
              <a:solidFill>
                <a:srgbClr val="404040"/>
              </a:solidFill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endParaRPr lang="en-US" sz="2000" dirty="0">
              <a:solidFill>
                <a:srgbClr val="404040"/>
              </a:solidFill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000" dirty="0">
                <a:solidFill>
                  <a:srgbClr val="404040"/>
                </a:solidFill>
                <a:cs typeface="Arial" pitchFamily="34" charset="0"/>
              </a:rPr>
              <a:t>In this case, to represent binary 1, high voltage is transmitted and to represent 0, no voltage is transmitted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endParaRPr lang="en-US" sz="2000" dirty="0">
              <a:solidFill>
                <a:srgbClr val="404040"/>
              </a:solidFill>
              <a:cs typeface="Arial" pitchFamily="34" charset="0"/>
            </a:endParaRP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endParaRPr lang="en-US" sz="200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D5C067C-3E4E-4DD7-B290-C76F381C7E00}" type="slidenum">
              <a:rPr lang="en-US" altLang="en-US" sz="1100">
                <a:solidFill>
                  <a:schemeClr val="tx2"/>
                </a:solidFill>
              </a:rPr>
              <a:pPr/>
              <a:t>9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pic>
        <p:nvPicPr>
          <p:cNvPr id="19460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32" r="9521" b="41914"/>
          <a:stretch>
            <a:fillRect/>
          </a:stretch>
        </p:blipFill>
        <p:spPr bwMode="auto">
          <a:xfrm>
            <a:off x="2209800" y="2743200"/>
            <a:ext cx="6858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086444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Custom 9">
      <a:dk1>
        <a:srgbClr val="E7E5E1"/>
      </a:dk1>
      <a:lt1>
        <a:srgbClr val="FFFFFF"/>
      </a:lt1>
      <a:dk2>
        <a:srgbClr val="EDECE9"/>
      </a:dk2>
      <a:lt2>
        <a:srgbClr val="F3F2F0"/>
      </a:lt2>
      <a:accent1>
        <a:srgbClr val="6F6F74"/>
      </a:accent1>
      <a:accent2>
        <a:srgbClr val="D2CFC7"/>
      </a:accent2>
      <a:accent3>
        <a:srgbClr val="E7E5E1"/>
      </a:accent3>
      <a:accent4>
        <a:srgbClr val="D2CFC7"/>
      </a:accent4>
      <a:accent5>
        <a:srgbClr val="E7E5E1"/>
      </a:accent5>
      <a:accent6>
        <a:srgbClr val="D2CFC7"/>
      </a:accent6>
      <a:hlink>
        <a:srgbClr val="D2CFC7"/>
      </a:hlink>
      <a:folHlink>
        <a:srgbClr val="D2CFC7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2528</TotalTime>
  <Words>921</Words>
  <Application>Microsoft Macintosh PowerPoint</Application>
  <PresentationFormat>Widescreen</PresentationFormat>
  <Paragraphs>132</Paragraphs>
  <Slides>22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ＭＳ Ｐゴシック</vt:lpstr>
      <vt:lpstr>ＭＳ Ｐゴシック</vt:lpstr>
      <vt:lpstr>Arial</vt:lpstr>
      <vt:lpstr>Bold Italic Art</vt:lpstr>
      <vt:lpstr>Calibri</vt:lpstr>
      <vt:lpstr>Century Schoolbook</vt:lpstr>
      <vt:lpstr>Wingdings</vt:lpstr>
      <vt:lpstr>Wingdings 2</vt:lpstr>
      <vt:lpstr>Zapf Dingbats</vt:lpstr>
      <vt:lpstr>View</vt:lpstr>
      <vt:lpstr>PowerPoint Presentation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Elham Sunbu</cp:lastModifiedBy>
  <cp:revision>98</cp:revision>
  <dcterms:created xsi:type="dcterms:W3CDTF">2017-10-14T05:22:23Z</dcterms:created>
  <dcterms:modified xsi:type="dcterms:W3CDTF">2019-03-04T21:15:18Z</dcterms:modified>
</cp:coreProperties>
</file>