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4" r:id="rId4"/>
  </p:sldMasterIdLst>
  <p:notesMasterIdLst>
    <p:notesMasterId r:id="rId15"/>
  </p:notesMasterIdLst>
  <p:handoutMasterIdLst>
    <p:handoutMasterId r:id="rId16"/>
  </p:handoutMasterIdLst>
  <p:sldIdLst>
    <p:sldId id="317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395" r:id="rId14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30961-F00F-432E-AE64-4E6EE3B7C916}" type="datetimeFigureOut">
              <a:rPr lang="en-US" altLang="en-US"/>
              <a:pPr/>
              <a:t>14/10/18 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6533B5B-F840-4BDF-A733-EA97275D4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F109D2BE-FBF7-483B-8F3E-74017A57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96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307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532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846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6843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  <p15:guide id="2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357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39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77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251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5992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2124">
          <p15:clr>
            <a:srgbClr val="F26B43"/>
          </p15:clr>
        </p15:guide>
        <p15:guide id="6" pos="360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pos="5400">
          <p15:clr>
            <a:srgbClr val="F26B43"/>
          </p15:clr>
        </p15:guide>
        <p15:guide id="9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FD532D-158F-4BA7-A5D3-A034EB89D86F}" type="slidenum">
              <a:rPr lang="en-US" altLang="en-US" sz="1100">
                <a:solidFill>
                  <a:srgbClr val="FFFFFF"/>
                </a:solidFill>
              </a:rPr>
              <a:pPr/>
              <a:t>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1524000"/>
            <a:ext cx="88392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Lecture </a:t>
            </a:r>
            <a:r>
              <a:rPr lang="en-US" altLang="x-none" sz="4000" b="1" spc="-50" dirty="0" smtClean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3</a:t>
            </a:r>
            <a:endParaRPr lang="en-US" altLang="x-none" sz="4000" b="1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  <a:p>
            <a:pPr algn="ctr"/>
            <a:r>
              <a:rPr lang="en-US" sz="5400" b="1" dirty="0"/>
              <a:t>Delta Modulation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 smtClean="0">
                <a:latin typeface="Candara"/>
                <a:ea typeface="+mn-ea"/>
              </a:rPr>
              <a:t>1</a:t>
            </a:r>
            <a:r>
              <a:rPr lang="en-US" sz="2000" baseline="30000" dirty="0" smtClean="0">
                <a:latin typeface="Candara"/>
                <a:ea typeface="+mn-ea"/>
              </a:rPr>
              <a:t>st</a:t>
            </a:r>
            <a:r>
              <a:rPr lang="en-US" sz="2000" dirty="0" smtClean="0">
                <a:latin typeface="Candara"/>
                <a:ea typeface="+mn-ea"/>
              </a:rPr>
              <a:t> </a:t>
            </a:r>
            <a:r>
              <a:rPr lang="en-US" sz="2000" dirty="0">
                <a:latin typeface="Candara"/>
                <a:ea typeface="+mn-ea"/>
              </a:rPr>
              <a:t>semester </a:t>
            </a:r>
            <a:r>
              <a:rPr lang="en-US" sz="2000" dirty="0" smtClean="0">
                <a:latin typeface="Candara"/>
                <a:ea typeface="+mn-ea"/>
              </a:rPr>
              <a:t>1440 - 2018</a:t>
            </a:r>
            <a:endParaRPr lang="en-US" sz="2000" dirty="0">
              <a:latin typeface="Candara"/>
              <a:ea typeface="+mn-ea"/>
            </a:endParaRP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419600"/>
            <a:ext cx="36830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4227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Any Question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2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4DC20E1-80D7-4326-9E56-404A147D05B3}" type="slidenum">
              <a:rPr lang="en-US" altLang="en-US" sz="1100">
                <a:solidFill>
                  <a:srgbClr val="FFFFFF"/>
                </a:solidFill>
              </a:rPr>
              <a:pPr/>
              <a:t>2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16387" name="مستطيل 1"/>
          <p:cNvSpPr>
            <a:spLocks noChangeArrowheads="1"/>
          </p:cNvSpPr>
          <p:nvPr/>
        </p:nvSpPr>
        <p:spPr bwMode="auto">
          <a:xfrm>
            <a:off x="381000" y="1676400"/>
            <a:ext cx="8001000" cy="208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dirty="0">
                <a:solidFill>
                  <a:srgbClr val="404040"/>
                </a:solidFill>
                <a:cs typeface="Arial" panose="020B0604020202020204" pitchFamily="34" charset="0"/>
              </a:rPr>
              <a:t>- </a:t>
            </a:r>
            <a:r>
              <a:rPr lang="fr-FR" altLang="en-US" dirty="0" smtClean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n-US" dirty="0"/>
              <a:t>Introduction</a:t>
            </a:r>
            <a:r>
              <a:rPr lang="fr-FR" altLang="en-US" dirty="0" smtClean="0">
                <a:solidFill>
                  <a:srgbClr val="404040"/>
                </a:solidFill>
                <a:cs typeface="Arial" panose="020B0604020202020204" pitchFamily="34" charset="0"/>
              </a:rPr>
              <a:t>.</a:t>
            </a:r>
            <a:endParaRPr lang="fr-FR" altLang="en-US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fr-FR" altLang="en-US" dirty="0">
                <a:solidFill>
                  <a:srgbClr val="404040"/>
                </a:solidFill>
                <a:cs typeface="Arial" panose="020B0604020202020204" pitchFamily="34" charset="0"/>
              </a:rPr>
              <a:t>- </a:t>
            </a:r>
            <a:r>
              <a:rPr lang="en-US" dirty="0"/>
              <a:t>Basic</a:t>
            </a:r>
            <a:r>
              <a:rPr lang="en-US" sz="1400" dirty="0"/>
              <a:t> </a:t>
            </a:r>
            <a:r>
              <a:rPr lang="en-US" dirty="0"/>
              <a:t>Operation</a:t>
            </a:r>
            <a:r>
              <a:rPr lang="fr-FR" altLang="en-US" dirty="0" smtClean="0">
                <a:solidFill>
                  <a:srgbClr val="404040"/>
                </a:solidFill>
                <a:cs typeface="Arial" panose="020B0604020202020204" pitchFamily="34" charset="0"/>
              </a:rPr>
              <a:t>.</a:t>
            </a:r>
            <a:endParaRPr lang="fr-FR" altLang="en-US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dirty="0" smtClean="0">
                <a:cs typeface="Arial" pitchFamily="34" charset="0"/>
              </a:rPr>
              <a:t>Delta </a:t>
            </a:r>
            <a:r>
              <a:rPr lang="en-US" altLang="en-US" dirty="0">
                <a:cs typeface="Arial" pitchFamily="34" charset="0"/>
              </a:rPr>
              <a:t>Modulation</a:t>
            </a:r>
            <a:r>
              <a:rPr lang="fr-FR" altLang="en-US" dirty="0" smtClean="0">
                <a:solidFill>
                  <a:srgbClr val="404040"/>
                </a:solidFill>
                <a:cs typeface="Arial" panose="020B0604020202020204" pitchFamily="34" charset="0"/>
              </a:rPr>
              <a:t>.</a:t>
            </a:r>
            <a:endParaRPr lang="fr-FR" altLang="en-US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429500" cy="96432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Introduction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934816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24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Delta modulation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(DM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is </a:t>
            </a:r>
            <a:r>
              <a:rPr lang="en-US" dirty="0">
                <a:latin typeface="Arial" pitchFamily="34" charset="0"/>
                <a:cs typeface="Arial" pitchFamily="34" charset="0"/>
              </a:rPr>
              <a:t>an analog-to-digital signal conversion technique used for transmission of voice information where quality is not of primary importance. 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PCM </a:t>
            </a:r>
            <a:r>
              <a:rPr lang="en-US" dirty="0">
                <a:latin typeface="Arial" pitchFamily="34" charset="0"/>
                <a:cs typeface="Arial" pitchFamily="34" charset="0"/>
              </a:rPr>
              <a:t>finds the value of the signal amplitude for each sample; DM finds the change from the previous sample.</a:t>
            </a:r>
          </a:p>
        </p:txBody>
      </p:sp>
    </p:spTree>
    <p:extLst>
      <p:ext uri="{BB962C8B-B14F-4D97-AF65-F5344CB8AC3E}">
        <p14:creationId xmlns:p14="http://schemas.microsoft.com/office/powerpoint/2010/main" val="140498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Basic</a:t>
            </a:r>
            <a:r>
              <a:rPr lang="en-US" sz="4000" i="0" dirty="0" smtClean="0"/>
              <a:t> </a:t>
            </a:r>
            <a:r>
              <a:rPr lang="en-US" sz="6000" dirty="0"/>
              <a:t>Operation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133600"/>
            <a:ext cx="8229600" cy="2930624"/>
          </a:xfrm>
        </p:spPr>
        <p:txBody>
          <a:bodyPr/>
          <a:lstStyle/>
          <a:p>
            <a:pPr algn="l"/>
            <a:r>
              <a:rPr lang="en-US" sz="2800" dirty="0"/>
              <a:t>The operation of a delta modulator </a:t>
            </a:r>
            <a:r>
              <a:rPr lang="en-US" sz="2800" dirty="0" smtClean="0"/>
              <a:t>is:</a:t>
            </a:r>
          </a:p>
          <a:p>
            <a:pPr lvl="1" algn="l"/>
            <a:r>
              <a:rPr lang="en-US" dirty="0" smtClean="0"/>
              <a:t> </a:t>
            </a:r>
            <a:r>
              <a:rPr lang="en-US" sz="2000" dirty="0"/>
              <a:t>to periodically sample the input message, </a:t>
            </a:r>
          </a:p>
          <a:p>
            <a:pPr lvl="1" algn="l"/>
            <a:r>
              <a:rPr lang="en-US" sz="2000" dirty="0" smtClean="0"/>
              <a:t>to make </a:t>
            </a:r>
            <a:r>
              <a:rPr lang="en-US" sz="2000" dirty="0"/>
              <a:t>a comparison of the current sample with that preceding it, </a:t>
            </a:r>
            <a:endParaRPr lang="en-US" sz="2000" dirty="0" smtClean="0"/>
          </a:p>
          <a:p>
            <a:pPr lvl="1" algn="l"/>
            <a:r>
              <a:rPr lang="en-US" sz="2000" dirty="0" smtClean="0"/>
              <a:t>and </a:t>
            </a:r>
            <a:r>
              <a:rPr lang="en-US" sz="2000" dirty="0"/>
              <a:t>to output </a:t>
            </a:r>
            <a:r>
              <a:rPr lang="en-US" sz="2000" dirty="0" smtClean="0"/>
              <a:t>a single </a:t>
            </a:r>
            <a:r>
              <a:rPr lang="en-US" sz="2000" dirty="0"/>
              <a:t>bit which indicates the sign of the difference between the two samples</a:t>
            </a:r>
          </a:p>
        </p:txBody>
      </p:sp>
    </p:spTree>
    <p:extLst>
      <p:ext uri="{BB962C8B-B14F-4D97-AF65-F5344CB8AC3E}">
        <p14:creationId xmlns:p14="http://schemas.microsoft.com/office/powerpoint/2010/main" val="189246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734300" cy="1116722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dirty="0" smtClean="0">
                <a:latin typeface="Arial" pitchFamily="34" charset="0"/>
                <a:cs typeface="Arial" pitchFamily="34" charset="0"/>
              </a:rPr>
              <a:t>Delta </a:t>
            </a:r>
            <a:r>
              <a:rPr lang="en-US" altLang="en-US" sz="4400" dirty="0">
                <a:latin typeface="Arial" pitchFamily="34" charset="0"/>
                <a:cs typeface="Arial" pitchFamily="34" charset="0"/>
              </a:rPr>
              <a:t>Modulation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29608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In Delta Modulation, only one bit is transmitted per sample </a:t>
            </a:r>
          </a:p>
          <a:p>
            <a:pPr algn="l">
              <a:spcAft>
                <a:spcPts val="600"/>
              </a:spcAft>
              <a:defRPr/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That bit is a </a:t>
            </a:r>
            <a:r>
              <a:rPr lang="en-US" alt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 if the current sample is more positive than the previous sample, and a </a:t>
            </a:r>
            <a:r>
              <a:rPr lang="en-US" alt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 if it is more negative</a:t>
            </a:r>
          </a:p>
          <a:p>
            <a:pPr algn="l">
              <a:spcAft>
                <a:spcPts val="600"/>
              </a:spcAft>
            </a:pP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Since so little information is transmitted, delta modulation requires higher sampling rates than PCM for equal quality of reproduction</a:t>
            </a:r>
          </a:p>
          <a:p>
            <a:pPr algn="l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645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590800"/>
            <a:ext cx="3162300" cy="292137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dirty="0">
                <a:latin typeface="Arial" pitchFamily="34" charset="0"/>
                <a:cs typeface="Arial" pitchFamily="34" charset="0"/>
              </a:rPr>
              <a:t>Delta</a:t>
            </a:r>
            <a:r>
              <a:rPr lang="en-US" altLang="en-US" sz="4400" dirty="0" smtClean="0">
                <a:latin typeface="Arial" pitchFamily="34" charset="0"/>
                <a:cs typeface="Arial" pitchFamily="34" charset="0"/>
              </a:rPr>
              <a:t> Modulation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lnSpc>
                <a:spcPct val="110000"/>
              </a:lnSpc>
              <a:spcAft>
                <a:spcPts val="600"/>
              </a:spcAft>
              <a:buNone/>
            </a:pPr>
            <a:r>
              <a:rPr lang="en-US" altLang="en-US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1- A staircase approximation of the message signal is derived 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altLang="en-US" sz="1900" dirty="0" smtClean="0">
                <a:latin typeface="Arial" pitchFamily="34" charset="0"/>
                <a:cs typeface="Arial" pitchFamily="34" charset="0"/>
              </a:rPr>
              <a:t>The analog signal is approximated with a series of segments ( staircase approximation signal)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altLang="en-US" sz="1900" dirty="0" smtClean="0">
                <a:latin typeface="Arial" pitchFamily="34" charset="0"/>
                <a:cs typeface="Arial" pitchFamily="34" charset="0"/>
              </a:rPr>
              <a:t>Each segment of the approximated signal is compared to the message signal:</a:t>
            </a:r>
          </a:p>
          <a:p>
            <a:pPr marL="822960" lvl="3" indent="-274320" algn="l">
              <a:lnSpc>
                <a:spcPct val="110000"/>
              </a:lnSpc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n-US" altLang="en-US" sz="1700" dirty="0" smtClean="0">
                <a:latin typeface="Arial" pitchFamily="34" charset="0"/>
                <a:cs typeface="Arial" pitchFamily="34" charset="0"/>
              </a:rPr>
              <a:t>If the approximation fall below the signal at any sampling epoch </a:t>
            </a:r>
            <a:r>
              <a:rPr lang="en-US" altLang="en-US" sz="17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the segment is increased by ∆.</a:t>
            </a:r>
          </a:p>
          <a:p>
            <a:pPr marL="822960" lvl="3" indent="-274320" algn="l">
              <a:lnSpc>
                <a:spcPct val="110000"/>
              </a:lnSpc>
              <a:spcAft>
                <a:spcPts val="600"/>
              </a:spcAft>
              <a:buClr>
                <a:schemeClr val="accent3"/>
              </a:buClr>
              <a:buSzPct val="95000"/>
            </a:pPr>
            <a:r>
              <a:rPr lang="en-US" altLang="en-US" sz="1700" dirty="0" smtClean="0">
                <a:latin typeface="Arial" pitchFamily="34" charset="0"/>
                <a:cs typeface="Arial" pitchFamily="34" charset="0"/>
              </a:rPr>
              <a:t>If the approximation lies above the signal at any sampling epoch </a:t>
            </a:r>
            <a:r>
              <a:rPr lang="en-US" altLang="en-US" sz="17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the segment is diminished by ∆.</a:t>
            </a:r>
          </a:p>
          <a:p>
            <a:pPr lvl="1" algn="l">
              <a:lnSpc>
                <a:spcPct val="110000"/>
              </a:lnSpc>
              <a:spcAft>
                <a:spcPts val="600"/>
              </a:spcAft>
            </a:pPr>
            <a:r>
              <a:rPr lang="en-US" altLang="en-US" sz="1900" dirty="0" smtClean="0">
                <a:latin typeface="Arial" pitchFamily="34" charset="0"/>
                <a:cs typeface="Arial" pitchFamily="34" charset="0"/>
              </a:rPr>
              <a:t>So, the time and amplitude axes are quantized.</a:t>
            </a:r>
          </a:p>
          <a:p>
            <a:pPr marL="0" indent="0" algn="l">
              <a:lnSpc>
                <a:spcPct val="70000"/>
              </a:lnSpc>
              <a:spcAft>
                <a:spcPts val="600"/>
              </a:spcAft>
              <a:buNone/>
            </a:pPr>
            <a:endParaRPr lang="en-US" sz="2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799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64095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2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l">
              <a:lnSpc>
                <a:spcPct val="90000"/>
              </a:lnSpc>
              <a:spcAft>
                <a:spcPts val="600"/>
              </a:spcAft>
              <a:buNone/>
              <a:defRPr/>
            </a:pP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2- encoding</a:t>
            </a:r>
          </a:p>
          <a:p>
            <a:pPr indent="0"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This scheme sends only one bit each segment.</a:t>
            </a:r>
          </a:p>
          <a:p>
            <a:pPr lvl="1" indent="0"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if the segment at time t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n+1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 higher in amplitude value than the segment at time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then a bit “1” is used to indicate the positive value.</a:t>
            </a:r>
          </a:p>
          <a:p>
            <a:pPr lvl="1" indent="0" algn="l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segment is lower in value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resulting in a negative value, a “0” is used.</a:t>
            </a:r>
          </a:p>
          <a:p>
            <a:pPr indent="0" algn="l">
              <a:spcAft>
                <a:spcPts val="600"/>
              </a:spcAft>
            </a:pP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500" y="2590800"/>
            <a:ext cx="3162300" cy="292137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dirty="0">
                <a:latin typeface="Arial" pitchFamily="34" charset="0"/>
                <a:cs typeface="Arial" pitchFamily="34" charset="0"/>
              </a:rPr>
              <a:t>Delta</a:t>
            </a:r>
            <a:r>
              <a:rPr lang="en-US" altLang="en-US" sz="4400" dirty="0" smtClean="0">
                <a:latin typeface="Arial" pitchFamily="34" charset="0"/>
                <a:cs typeface="Arial" pitchFamily="34" charset="0"/>
              </a:rPr>
              <a:t> Modulation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136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89016"/>
          </a:xfrm>
        </p:spPr>
        <p:txBody>
          <a:bodyPr>
            <a:normAutofit/>
          </a:bodyPr>
          <a:lstStyle/>
          <a:p>
            <a:pPr marL="626364" indent="-34290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scheme works well for small changes in signal values between samples.</a:t>
            </a:r>
          </a:p>
          <a:p>
            <a:pPr indent="0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changes in amplitude are large, this will result in large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errors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5341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68276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63A02E-A4E3-4B9F-9249-7FB0C4F124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11005</TotalTime>
  <Words>370</Words>
  <Application>Microsoft Macintosh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Headlines</vt:lpstr>
      <vt:lpstr>PowerPoint Presentation</vt:lpstr>
      <vt:lpstr>PowerPoint Presentation</vt:lpstr>
      <vt:lpstr>Introduction</vt:lpstr>
      <vt:lpstr>Basic Operation</vt:lpstr>
      <vt:lpstr>Delta Modulation</vt:lpstr>
      <vt:lpstr>Delta Modulation</vt:lpstr>
      <vt:lpstr>PowerPoint Presentation</vt:lpstr>
      <vt:lpstr>Delta Modulation</vt:lpstr>
      <vt:lpstr>PowerPoint Presentation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Elham Sunbu</cp:lastModifiedBy>
  <cp:revision>185</cp:revision>
  <dcterms:created xsi:type="dcterms:W3CDTF">2007-07-09T18:36:04Z</dcterms:created>
  <dcterms:modified xsi:type="dcterms:W3CDTF">2018-10-14T10:43:39Z</dcterms:modified>
</cp:coreProperties>
</file>