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99" r:id="rId4"/>
    <p:sldId id="258" r:id="rId5"/>
    <p:sldId id="259" r:id="rId6"/>
    <p:sldId id="260" r:id="rId7"/>
    <p:sldId id="315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316" r:id="rId16"/>
    <p:sldId id="263" r:id="rId17"/>
    <p:sldId id="300" r:id="rId18"/>
    <p:sldId id="301" r:id="rId19"/>
    <p:sldId id="302" r:id="rId20"/>
    <p:sldId id="303" r:id="rId21"/>
    <p:sldId id="304" r:id="rId22"/>
    <p:sldId id="296" r:id="rId23"/>
    <p:sldId id="297" r:id="rId24"/>
    <p:sldId id="317" r:id="rId25"/>
    <p:sldId id="305" r:id="rId26"/>
    <p:sldId id="308" r:id="rId27"/>
    <p:sldId id="306" r:id="rId28"/>
    <p:sldId id="307" r:id="rId29"/>
    <p:sldId id="309" r:id="rId30"/>
    <p:sldId id="310" r:id="rId31"/>
    <p:sldId id="265" r:id="rId32"/>
    <p:sldId id="266" r:id="rId33"/>
    <p:sldId id="298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BF2"/>
    <a:srgbClr val="DEE9FA"/>
    <a:srgbClr val="DDFFEE"/>
    <a:srgbClr val="CCFF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77"/>
  </p:normalViewPr>
  <p:slideViewPr>
    <p:cSldViewPr snapToGrid="0">
      <p:cViewPr varScale="1">
        <p:scale>
          <a:sx n="104" d="100"/>
          <a:sy n="104" d="100"/>
        </p:scale>
        <p:origin x="3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7C5C6-E9BF-4466-AE1B-25D18F372A53}" type="datetimeFigureOut">
              <a:rPr lang="en-US" smtClean="0"/>
              <a:t>1/27/19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04FC7-1B0F-44F0-A396-CE9D336DC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91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ar-sa">
              <a:cs typeface="Arial" charset="0"/>
            </a:endParaRPr>
          </a:p>
        </p:txBody>
      </p:sp>
      <p:sp>
        <p:nvSpPr>
          <p:cNvPr id="6148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568A973-87DD-AF4A-A112-71F453442769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771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ar-sa">
              <a:cs typeface="Arial" charset="0"/>
            </a:endParaRPr>
          </a:p>
        </p:txBody>
      </p:sp>
      <p:sp>
        <p:nvSpPr>
          <p:cNvPr id="17412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377C892-A060-1642-ABB4-748B256D89E0}" type="slidenum">
              <a:rPr lang="en-US">
                <a:solidFill>
                  <a:srgbClr val="000000"/>
                </a:solidFill>
              </a:rPr>
              <a:pPr/>
              <a:t>21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4137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ar-sa">
              <a:cs typeface="Arial" charset="0"/>
            </a:endParaRPr>
          </a:p>
        </p:txBody>
      </p:sp>
      <p:sp>
        <p:nvSpPr>
          <p:cNvPr id="1946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93B440F-9F7A-C14D-A029-23F7C4277573}" type="slidenum">
              <a:rPr lang="en-US">
                <a:solidFill>
                  <a:srgbClr val="000000"/>
                </a:solidFill>
              </a:rPr>
              <a:pPr/>
              <a:t>22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472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ar-sa">
              <a:cs typeface="Arial" charset="0"/>
            </a:endParaRPr>
          </a:p>
        </p:txBody>
      </p:sp>
      <p:sp>
        <p:nvSpPr>
          <p:cNvPr id="21508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7B1681-EE5C-0A4C-A739-6182FEC1885D}" type="slidenum">
              <a:rPr lang="en-US">
                <a:solidFill>
                  <a:srgbClr val="000000"/>
                </a:solidFill>
              </a:rPr>
              <a:pPr/>
              <a:t>23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8316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ar-sa">
              <a:cs typeface="Arial" charset="0"/>
            </a:endParaRPr>
          </a:p>
        </p:txBody>
      </p:sp>
      <p:sp>
        <p:nvSpPr>
          <p:cNvPr id="7172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223342-6DA9-5348-A0FB-4DF1B455ABBA}" type="slidenum">
              <a:rPr lang="en-US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002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ar-sa">
              <a:cs typeface="Arial" charset="0"/>
            </a:endParaRPr>
          </a:p>
        </p:txBody>
      </p:sp>
      <p:sp>
        <p:nvSpPr>
          <p:cNvPr id="11268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435A336-DA1E-CB4D-B0A8-492CABA03121}" type="slidenum">
              <a:rPr lang="en-US">
                <a:solidFill>
                  <a:srgbClr val="000000"/>
                </a:solidFill>
              </a:rPr>
              <a:pPr/>
              <a:t>27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8742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ar-sa">
              <a:cs typeface="Arial" charset="0"/>
            </a:endParaRPr>
          </a:p>
        </p:txBody>
      </p:sp>
      <p:sp>
        <p:nvSpPr>
          <p:cNvPr id="13316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1F653E-454A-F544-A83A-F447F4EFB242}" type="slidenum">
              <a:rPr lang="en-US">
                <a:solidFill>
                  <a:srgbClr val="000000"/>
                </a:solidFill>
              </a:rPr>
              <a:pPr/>
              <a:t>28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952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ar-sa">
              <a:cs typeface="Arial" charset="0"/>
            </a:endParaRPr>
          </a:p>
        </p:txBody>
      </p:sp>
      <p:sp>
        <p:nvSpPr>
          <p:cNvPr id="15364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22D51B6-08B3-3A45-872A-C628E5D0765C}" type="slidenum">
              <a:rPr lang="en-US">
                <a:solidFill>
                  <a:srgbClr val="000000"/>
                </a:solidFill>
              </a:rPr>
              <a:pPr/>
              <a:t>29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7211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ar-sa">
              <a:cs typeface="Arial" charset="0"/>
            </a:endParaRPr>
          </a:p>
        </p:txBody>
      </p:sp>
      <p:sp>
        <p:nvSpPr>
          <p:cNvPr id="17412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22AA4E-CDE1-CD47-A59E-1BA51A295A78}" type="slidenum">
              <a:rPr lang="en-US">
                <a:solidFill>
                  <a:srgbClr val="000000"/>
                </a:solidFill>
              </a:rPr>
              <a:pPr/>
              <a:t>30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3708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94DD8-11C4-4E23-A16B-18DBF0294556}" type="slidenum">
              <a:rPr lang="ar-SA" smtClean="0"/>
              <a:t>33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1828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ar-sa">
              <a:cs typeface="Arial" charset="0"/>
            </a:endParaRPr>
          </a:p>
        </p:txBody>
      </p:sp>
      <p:sp>
        <p:nvSpPr>
          <p:cNvPr id="10244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6137EC-434D-BE45-9E58-CD908DE658B3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0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ar-sa">
              <a:cs typeface="Arial" charset="0"/>
            </a:endParaRPr>
          </a:p>
        </p:txBody>
      </p:sp>
      <p:sp>
        <p:nvSpPr>
          <p:cNvPr id="12292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B5E1922-F611-1341-90D1-70B5A1E099D6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53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ar-sa">
              <a:cs typeface="Arial" charset="0"/>
            </a:endParaRPr>
          </a:p>
        </p:txBody>
      </p:sp>
      <p:sp>
        <p:nvSpPr>
          <p:cNvPr id="1434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64B6BE7-364E-7340-A49E-20FA854EDF36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54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ar-sa">
              <a:cs typeface="Arial" charset="0"/>
            </a:endParaRPr>
          </a:p>
        </p:txBody>
      </p:sp>
      <p:sp>
        <p:nvSpPr>
          <p:cNvPr id="16388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103B9D-218D-AB49-A222-6A4B8D1D159D}" type="slidenum">
              <a:rPr lang="en-US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297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ar-sa">
              <a:cs typeface="Arial" charset="0"/>
            </a:endParaRPr>
          </a:p>
        </p:txBody>
      </p:sp>
      <p:sp>
        <p:nvSpPr>
          <p:cNvPr id="922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252A267-8521-524D-B5BA-ABE2F02DF505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81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ar-sa">
              <a:cs typeface="Arial" charset="0"/>
            </a:endParaRPr>
          </a:p>
        </p:txBody>
      </p:sp>
      <p:sp>
        <p:nvSpPr>
          <p:cNvPr id="11268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372822-6162-A847-85C5-590AE0B56572}" type="slidenum">
              <a:rPr lang="en-US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720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ar-sa">
              <a:cs typeface="Arial" charset="0"/>
            </a:endParaRPr>
          </a:p>
        </p:txBody>
      </p:sp>
      <p:sp>
        <p:nvSpPr>
          <p:cNvPr id="13316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F20EAF-6451-024F-963C-E10F3F87B588}" type="slidenum">
              <a:rPr lang="en-US">
                <a:solidFill>
                  <a:srgbClr val="000000"/>
                </a:solidFill>
              </a:rPr>
              <a:pPr/>
              <a:t>19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071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ar-sa">
              <a:cs typeface="Arial" charset="0"/>
            </a:endParaRPr>
          </a:p>
        </p:txBody>
      </p:sp>
      <p:sp>
        <p:nvSpPr>
          <p:cNvPr id="15364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BC5E14-2542-6446-A46D-C310C38AAAAB}" type="slidenum">
              <a:rPr lang="en-US">
                <a:solidFill>
                  <a:srgbClr val="000000"/>
                </a:solidFill>
              </a:rPr>
              <a:pPr/>
              <a:t>20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771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79C90AA7-2E6A-4E7F-A3CF-B2732BE8B355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287481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10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32419" y="1102551"/>
            <a:ext cx="8127161" cy="15894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5933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2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0105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0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1/27/19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8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1/27/19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9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1/27/19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68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04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1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79C90AA7-2E6A-4E7F-A3CF-B2732BE8B355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7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837209" y="3895107"/>
            <a:ext cx="1490355" cy="1662546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1436914" y="5118266"/>
            <a:ext cx="724395" cy="760020"/>
          </a:xfrm>
          <a:prstGeom prst="star5">
            <a:avLst/>
          </a:prstGeom>
          <a:solidFill>
            <a:srgbClr val="DEE9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656608" y="4690753"/>
            <a:ext cx="748146" cy="736271"/>
          </a:xfrm>
          <a:prstGeom prst="star5">
            <a:avLst/>
          </a:prstGeom>
          <a:solidFill>
            <a:srgbClr val="DDFFE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61444" y="1875103"/>
            <a:ext cx="82445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bg1">
                    <a:lumMod val="25000"/>
                  </a:schemeClr>
                </a:solidFill>
              </a:rPr>
              <a:t>(Modulation)</a:t>
            </a:r>
          </a:p>
          <a:p>
            <a:r>
              <a:rPr lang="en-US" sz="2800" dirty="0">
                <a:solidFill>
                  <a:schemeClr val="bg1">
                    <a:lumMod val="25000"/>
                  </a:schemeClr>
                </a:solidFill>
              </a:rPr>
              <a:t>Data Transmission And Digital  Communication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5239231" y="3206061"/>
            <a:ext cx="17123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Lecture 2– 2019/1440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249" y="6581001"/>
            <a:ext cx="11320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By: Elham Sunbu</a:t>
            </a:r>
          </a:p>
        </p:txBody>
      </p:sp>
    </p:spTree>
    <p:extLst>
      <p:ext uri="{BB962C8B-B14F-4D97-AF65-F5344CB8AC3E}">
        <p14:creationId xmlns:p14="http://schemas.microsoft.com/office/powerpoint/2010/main" val="2823261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عنصر نائب لرقم الشريحة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49E812-001C-694B-990C-8C478A7C0875}" type="slidenum">
              <a:rPr lang="en-US">
                <a:solidFill>
                  <a:schemeClr val="tx2"/>
                </a:solidFill>
              </a:rPr>
              <a:pPr/>
              <a:t>10</a:t>
            </a:fld>
            <a:endParaRPr lang="en-US">
              <a:solidFill>
                <a:schemeClr val="tx2"/>
              </a:solidFill>
            </a:endParaRPr>
          </a:p>
        </p:txBody>
      </p:sp>
      <p:pic>
        <p:nvPicPr>
          <p:cNvPr id="819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1" y="1828801"/>
            <a:ext cx="5472113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206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0C1C54-A59A-E045-841B-BCE93B40FBEF}" type="slidenum">
              <a:rPr lang="en-US">
                <a:solidFill>
                  <a:srgbClr val="FFFFFF"/>
                </a:solidFill>
              </a:rPr>
              <a:pPr/>
              <a:t>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590800" y="496888"/>
            <a:ext cx="7315200" cy="584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en-US" altLang="x-none" sz="3200" spc="-215" dirty="0">
                <a:solidFill>
                  <a:schemeClr val="bg2">
                    <a:lumMod val="10000"/>
                  </a:schemeClr>
                </a:solidFill>
              </a:rPr>
              <a:t>Standard AM Modulation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81200" y="1524000"/>
            <a:ext cx="7696200" cy="438943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BD0D9"/>
              </a:buClr>
              <a:buNone/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Tw Cen MT" pitchFamily="34" charset="0"/>
              </a:rPr>
              <a:t>- The envelope of the </a:t>
            </a:r>
            <a:r>
              <a:rPr lang="en-US" sz="2400" u="sng" dirty="0">
                <a:solidFill>
                  <a:sysClr val="windowText" lastClr="000000"/>
                </a:solidFill>
                <a:latin typeface="Tw Cen MT" pitchFamily="34" charset="0"/>
              </a:rPr>
              <a:t>modulated signal has the same shape as the baseband signal</a:t>
            </a:r>
            <a:r>
              <a:rPr lang="en-US" sz="2400" dirty="0">
                <a:solidFill>
                  <a:sysClr val="windowText" lastClr="000000"/>
                </a:solidFill>
                <a:latin typeface="Tw Cen MT" pitchFamily="34" charset="0"/>
              </a:rPr>
              <a:t> provided the following two requirements are satisfied </a:t>
            </a:r>
          </a:p>
          <a:p>
            <a:pPr marL="457200" indent="-457200">
              <a:buClr>
                <a:srgbClr val="0BD0D9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Tw Cen MT" pitchFamily="34" charset="0"/>
              </a:rPr>
              <a:t>The </a:t>
            </a:r>
            <a:r>
              <a:rPr lang="en-US" sz="2400" u="sng" dirty="0">
                <a:solidFill>
                  <a:sysClr val="windowText" lastClr="000000"/>
                </a:solidFill>
                <a:latin typeface="Tw Cen MT" pitchFamily="34" charset="0"/>
              </a:rPr>
              <a:t>carrier frequency fc must be much greater then the highest frequency components </a:t>
            </a:r>
            <a:r>
              <a:rPr lang="en-US" sz="2400" u="sng" dirty="0" err="1">
                <a:solidFill>
                  <a:sysClr val="windowText" lastClr="000000"/>
                </a:solidFill>
                <a:latin typeface="Tw Cen MT" pitchFamily="34" charset="0"/>
              </a:rPr>
              <a:t>fm</a:t>
            </a:r>
            <a:r>
              <a:rPr lang="en-US" sz="2400" u="sng" dirty="0">
                <a:solidFill>
                  <a:sysClr val="windowText" lastClr="000000"/>
                </a:solidFill>
                <a:latin typeface="Tw Cen MT" pitchFamily="34" charset="0"/>
              </a:rPr>
              <a:t> of the message signal </a:t>
            </a:r>
            <a:r>
              <a:rPr lang="en-US" sz="2400" dirty="0">
                <a:solidFill>
                  <a:sysClr val="windowText" lastClr="000000"/>
                </a:solidFill>
                <a:latin typeface="Tw Cen MT" pitchFamily="34" charset="0"/>
              </a:rPr>
              <a:t>m(t)    i.e. fc &gt;&gt; </a:t>
            </a:r>
            <a:r>
              <a:rPr lang="en-US" sz="2400" dirty="0" err="1">
                <a:solidFill>
                  <a:sysClr val="windowText" lastClr="000000"/>
                </a:solidFill>
                <a:latin typeface="Tw Cen MT" pitchFamily="34" charset="0"/>
              </a:rPr>
              <a:t>fm</a:t>
            </a:r>
            <a:endParaRPr lang="en-US" sz="2400" dirty="0">
              <a:solidFill>
                <a:sysClr val="windowText" lastClr="000000"/>
              </a:solidFill>
              <a:latin typeface="Tw Cen MT" pitchFamily="34" charset="0"/>
            </a:endParaRPr>
          </a:p>
          <a:p>
            <a:pPr marL="457200" indent="-457200">
              <a:buClr>
                <a:srgbClr val="0BD0D9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Tw Cen MT" pitchFamily="34" charset="0"/>
              </a:rPr>
              <a:t>The </a:t>
            </a:r>
            <a:r>
              <a:rPr lang="en-US" sz="2400" u="sng" dirty="0">
                <a:solidFill>
                  <a:sysClr val="windowText" lastClr="000000"/>
                </a:solidFill>
                <a:latin typeface="Tw Cen MT" pitchFamily="34" charset="0"/>
              </a:rPr>
              <a:t>modulation index must be less than unity</a:t>
            </a:r>
            <a:r>
              <a:rPr lang="en-US" sz="2400" dirty="0">
                <a:solidFill>
                  <a:sysClr val="windowText" lastClr="000000"/>
                </a:solidFill>
                <a:latin typeface="Tw Cen MT" pitchFamily="34" charset="0"/>
              </a:rPr>
              <a:t>; if the modulation index is greater than unity, the carrier wave becomes over modulated. </a:t>
            </a:r>
          </a:p>
          <a:p>
            <a:pPr marL="0" indent="0">
              <a:buClr>
                <a:srgbClr val="0BD0D9"/>
              </a:buClr>
              <a:buNone/>
              <a:defRPr/>
            </a:pPr>
            <a:endParaRPr lang="en-US" sz="2400" b="1" u="sng" dirty="0">
              <a:solidFill>
                <a:schemeClr val="tx2"/>
              </a:solidFill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195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39BA9F-BDA4-BD44-855C-90F23F0C31DB}" type="slidenum">
              <a:rPr lang="en-US">
                <a:solidFill>
                  <a:srgbClr val="FFFFFF"/>
                </a:solidFill>
              </a:rPr>
              <a:pPr/>
              <a:t>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018507" y="622300"/>
            <a:ext cx="7239000" cy="584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en-US" altLang="x-none" sz="3200" spc="-215" dirty="0">
                <a:solidFill>
                  <a:schemeClr val="bg2">
                    <a:lumMod val="10000"/>
                  </a:schemeClr>
                </a:solidFill>
              </a:rPr>
              <a:t>Modulation Index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81200" y="1600200"/>
            <a:ext cx="8229600" cy="438943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2400" dirty="0">
                <a:solidFill>
                  <a:schemeClr val="tx1">
                    <a:lumMod val="10000"/>
                  </a:schemeClr>
                </a:solidFill>
                <a:latin typeface="Tw Cen MT" pitchFamily="34" charset="0"/>
                <a:cs typeface="Times New Roman" pitchFamily="18" charset="0"/>
              </a:rPr>
              <a:t>- Let </a:t>
            </a:r>
            <a:r>
              <a:rPr lang="en-US" sz="2400" b="1" dirty="0">
                <a:solidFill>
                  <a:schemeClr val="tx1">
                    <a:lumMod val="10000"/>
                  </a:schemeClr>
                </a:solidFill>
                <a:latin typeface="Tw Cen MT" pitchFamily="34" charset="0"/>
                <a:cs typeface="Times New Roman" pitchFamily="18" charset="0"/>
              </a:rPr>
              <a:t>A</a:t>
            </a:r>
            <a:r>
              <a:rPr lang="en-US" sz="2400" b="1" baseline="-25000" dirty="0">
                <a:solidFill>
                  <a:schemeClr val="tx1">
                    <a:lumMod val="10000"/>
                  </a:schemeClr>
                </a:solidFill>
                <a:latin typeface="Tw Cen MT" pitchFamily="34" charset="0"/>
                <a:cs typeface="Times New Roman" pitchFamily="18" charset="0"/>
              </a:rPr>
              <a:t>m</a:t>
            </a:r>
            <a:r>
              <a:rPr lang="en-US" sz="2400" b="1" dirty="0">
                <a:solidFill>
                  <a:schemeClr val="tx1">
                    <a:lumMod val="10000"/>
                  </a:schemeClr>
                </a:solidFill>
                <a:latin typeface="Tw Cen MT" pitchFamily="34" charset="0"/>
                <a:cs typeface="Times New Roman" pitchFamily="18" charset="0"/>
              </a:rPr>
              <a:t> the peak amplitude</a:t>
            </a:r>
            <a:r>
              <a:rPr lang="en-US" sz="2400" dirty="0">
                <a:solidFill>
                  <a:schemeClr val="tx1">
                    <a:lumMod val="10000"/>
                  </a:schemeClr>
                </a:solidFill>
                <a:latin typeface="Tw Cen MT" pitchFamily="34" charset="0"/>
                <a:cs typeface="Times New Roman" pitchFamily="18" charset="0"/>
              </a:rPr>
              <a:t> </a:t>
            </a:r>
            <a:r>
              <a:rPr lang="en-US" sz="2400" u="sng" dirty="0">
                <a:solidFill>
                  <a:schemeClr val="tx1">
                    <a:lumMod val="10000"/>
                  </a:schemeClr>
                </a:solidFill>
                <a:latin typeface="Tw Cen MT" pitchFamily="34" charset="0"/>
                <a:cs typeface="Times New Roman" pitchFamily="18" charset="0"/>
              </a:rPr>
              <a:t>of m(t)</a:t>
            </a:r>
            <a:r>
              <a:rPr lang="en-US" sz="2400" i="1" u="sng" dirty="0">
                <a:solidFill>
                  <a:schemeClr val="tx1">
                    <a:lumMod val="10000"/>
                  </a:schemeClr>
                </a:solidFill>
                <a:latin typeface="Tw Cen MT" pitchFamily="34" charset="0"/>
                <a:cs typeface="Times New Roman" pitchFamily="18" charset="0"/>
              </a:rPr>
              <a:t> </a:t>
            </a:r>
            <a:r>
              <a:rPr lang="en-US" sz="2400" u="sng" dirty="0">
                <a:solidFill>
                  <a:schemeClr val="tx1">
                    <a:lumMod val="10000"/>
                  </a:schemeClr>
                </a:solidFill>
                <a:latin typeface="Tw Cen MT" pitchFamily="34" charset="0"/>
                <a:cs typeface="Times New Roman" pitchFamily="18" charset="0"/>
              </a:rPr>
              <a:t>and</a:t>
            </a:r>
            <a:r>
              <a:rPr lang="en-US" sz="2400" dirty="0">
                <a:solidFill>
                  <a:schemeClr val="tx1">
                    <a:lumMod val="10000"/>
                  </a:schemeClr>
                </a:solidFill>
                <a:latin typeface="Tw Cen MT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1">
                    <a:lumMod val="10000"/>
                  </a:schemeClr>
                </a:solidFill>
                <a:latin typeface="Tw Cen MT" pitchFamily="34" charset="0"/>
                <a:cs typeface="Times New Roman" pitchFamily="18" charset="0"/>
              </a:rPr>
              <a:t>A</a:t>
            </a:r>
            <a:r>
              <a:rPr lang="en-US" sz="2400" b="1" baseline="-25000" dirty="0">
                <a:solidFill>
                  <a:schemeClr val="tx1">
                    <a:lumMod val="10000"/>
                  </a:schemeClr>
                </a:solidFill>
                <a:latin typeface="Tw Cen MT" pitchFamily="34" charset="0"/>
                <a:cs typeface="Times New Roman" pitchFamily="18" charset="0"/>
              </a:rPr>
              <a:t>c</a:t>
            </a:r>
            <a:r>
              <a:rPr lang="en-US" sz="2400" b="1" dirty="0">
                <a:solidFill>
                  <a:schemeClr val="tx1">
                    <a:lumMod val="10000"/>
                  </a:schemeClr>
                </a:solidFill>
                <a:latin typeface="Tw Cen MT" pitchFamily="34" charset="0"/>
                <a:cs typeface="Times New Roman" pitchFamily="18" charset="0"/>
              </a:rPr>
              <a:t> is the carrier amplitude.</a:t>
            </a:r>
          </a:p>
          <a:p>
            <a:pPr marL="0" indent="0">
              <a:buNone/>
              <a:defRPr/>
            </a:pPr>
            <a:r>
              <a:rPr lang="en-US" sz="2400" dirty="0">
                <a:solidFill>
                  <a:schemeClr val="tx1">
                    <a:lumMod val="10000"/>
                  </a:schemeClr>
                </a:solidFill>
                <a:latin typeface="Tw Cen MT" pitchFamily="34" charset="0"/>
                <a:cs typeface="Times New Roman" pitchFamily="18" charset="0"/>
              </a:rPr>
              <a:t>- The </a:t>
            </a:r>
            <a:r>
              <a:rPr lang="en-US" sz="2400" u="sng" dirty="0">
                <a:solidFill>
                  <a:schemeClr val="tx1">
                    <a:lumMod val="10000"/>
                  </a:schemeClr>
                </a:solidFill>
                <a:latin typeface="Tw Cen MT" pitchFamily="34" charset="0"/>
                <a:cs typeface="Times New Roman" pitchFamily="18" charset="0"/>
              </a:rPr>
              <a:t>modulation index is defined as:</a:t>
            </a:r>
          </a:p>
          <a:p>
            <a:pPr>
              <a:defRPr/>
            </a:pPr>
            <a:endParaRPr lang="en-US" sz="2400" dirty="0">
              <a:solidFill>
                <a:schemeClr val="tx1">
                  <a:lumMod val="10000"/>
                </a:schemeClr>
              </a:solidFill>
              <a:latin typeface="Tw Cen MT" pitchFamily="34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>
              <a:solidFill>
                <a:schemeClr val="tx1">
                  <a:lumMod val="10000"/>
                </a:schemeClr>
              </a:solidFill>
              <a:latin typeface="Tw Cen MT" pitchFamily="34" charset="0"/>
              <a:cs typeface="Times New Roman" pitchFamily="18" charset="0"/>
            </a:endParaRPr>
          </a:p>
          <a:p>
            <a:pPr>
              <a:buFont typeface="Wingdings 2"/>
              <a:buNone/>
              <a:defRPr/>
            </a:pPr>
            <a:endParaRPr lang="en-US" sz="2400" dirty="0">
              <a:solidFill>
                <a:schemeClr val="tx1">
                  <a:lumMod val="10000"/>
                </a:schemeClr>
              </a:solidFill>
              <a:latin typeface="Tw Cen MT" pitchFamily="34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sz="2400" dirty="0">
                <a:solidFill>
                  <a:schemeClr val="tx1">
                    <a:lumMod val="10000"/>
                  </a:schemeClr>
                </a:solidFill>
                <a:latin typeface="Tw Cen MT" pitchFamily="34" charset="0"/>
                <a:cs typeface="Times New Roman" pitchFamily="18" charset="0"/>
              </a:rPr>
              <a:t>- The                            </a:t>
            </a:r>
            <a:r>
              <a:rPr lang="en-US" sz="2400" u="sng" dirty="0">
                <a:solidFill>
                  <a:schemeClr val="tx1">
                    <a:lumMod val="10000"/>
                  </a:schemeClr>
                </a:solidFill>
                <a:latin typeface="Tw Cen MT" pitchFamily="34" charset="0"/>
                <a:cs typeface="Times New Roman" pitchFamily="18" charset="0"/>
              </a:rPr>
              <a:t>is a required condition to do the demodulation.</a:t>
            </a:r>
          </a:p>
          <a:p>
            <a:pPr>
              <a:defRPr/>
            </a:pPr>
            <a:endParaRPr lang="en-US" sz="2800" dirty="0">
              <a:solidFill>
                <a:schemeClr val="tx1">
                  <a:lumMod val="10000"/>
                </a:schemeClr>
              </a:solidFill>
              <a:latin typeface="Tw Cen MT" pitchFamily="34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/>
              <a:buNone/>
              <a:defRPr/>
            </a:pPr>
            <a:endParaRPr lang="en-US" sz="28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269" name="Object 2"/>
          <p:cNvGraphicFramePr>
            <a:graphicFrameLocks noChangeAspect="1"/>
          </p:cNvGraphicFramePr>
          <p:nvPr/>
        </p:nvGraphicFramePr>
        <p:xfrm>
          <a:off x="4984751" y="2971801"/>
          <a:ext cx="1306513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معادلة" r:id="rId4" imgW="571252" imgH="431613" progId="Equation.3">
                  <p:embed/>
                </p:oleObj>
              </mc:Choice>
              <mc:Fallback>
                <p:oleObj name="معادلة" r:id="rId4" imgW="571252" imgH="431613" progId="Equation.3">
                  <p:embed/>
                  <p:pic>
                    <p:nvPicPr>
                      <p:cNvPr id="1126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1" y="2971801"/>
                        <a:ext cx="1306513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3"/>
          <p:cNvGraphicFramePr>
            <a:graphicFrameLocks noChangeAspect="1"/>
          </p:cNvGraphicFramePr>
          <p:nvPr/>
        </p:nvGraphicFramePr>
        <p:xfrm>
          <a:off x="2819400" y="4191000"/>
          <a:ext cx="22240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6" imgW="520248" imgH="177646" progId="Equation.3">
                  <p:embed/>
                </p:oleObj>
              </mc:Choice>
              <mc:Fallback>
                <p:oleObj name="Equation" r:id="rId6" imgW="520248" imgH="177646" progId="Equation.3">
                  <p:embed/>
                  <p:pic>
                    <p:nvPicPr>
                      <p:cNvPr id="1127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191000"/>
                        <a:ext cx="222408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9836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700B4A-10E0-4040-86CA-465298C44C13}" type="slidenum">
              <a:rPr lang="en-US">
                <a:solidFill>
                  <a:srgbClr val="FFFFFF"/>
                </a:solidFill>
              </a:rPr>
              <a:pPr/>
              <a:t>13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743200" y="711200"/>
            <a:ext cx="7467600" cy="584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en-US" altLang="x-none" sz="3200" spc="-215" dirty="0">
                <a:solidFill>
                  <a:schemeClr val="bg2">
                    <a:lumMod val="10000"/>
                  </a:schemeClr>
                </a:solidFill>
              </a:rPr>
              <a:t>Over Modulation</a:t>
            </a:r>
          </a:p>
        </p:txBody>
      </p:sp>
      <p:pic>
        <p:nvPicPr>
          <p:cNvPr id="1331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214"/>
          <a:stretch>
            <a:fillRect/>
          </a:stretch>
        </p:blipFill>
        <p:spPr bwMode="auto">
          <a:xfrm>
            <a:off x="1676400" y="2339976"/>
            <a:ext cx="8001000" cy="276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34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9980DB5-C8DE-1C4B-9D47-1F2BC8B0792D}" type="slidenum">
              <a:rPr lang="en-US">
                <a:solidFill>
                  <a:srgbClr val="FFFFFF"/>
                </a:solidFill>
              </a:rPr>
              <a:pPr/>
              <a:t>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667000" y="649288"/>
            <a:ext cx="7086600" cy="584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en-US" altLang="x-none" sz="3200" spc="-215" dirty="0">
                <a:solidFill>
                  <a:schemeClr val="bg2">
                    <a:lumMod val="10000"/>
                  </a:schemeClr>
                </a:solidFill>
              </a:rPr>
              <a:t>Demodulation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81200" y="1600200"/>
            <a:ext cx="7391400" cy="438943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23A0AD"/>
              </a:buClr>
              <a:buNone/>
              <a:defRPr/>
            </a:pPr>
            <a:r>
              <a:rPr lang="en-US" sz="2400" dirty="0">
                <a:solidFill>
                  <a:prstClr val="black"/>
                </a:solidFill>
                <a:latin typeface="Tw Cen MT" pitchFamily="34" charset="0"/>
                <a:cs typeface="Times New Roman" pitchFamily="18" charset="0"/>
              </a:rPr>
              <a:t>- In the standard AM modulation, the modulation index </a:t>
            </a:r>
            <a:r>
              <a:rPr lang="en-US" sz="2400" b="1" dirty="0">
                <a:solidFill>
                  <a:srgbClr val="C00000"/>
                </a:solidFill>
                <a:latin typeface="Tw Cen MT" pitchFamily="34" charset="0"/>
                <a:cs typeface="Times New Roman" pitchFamily="18" charset="0"/>
              </a:rPr>
              <a:t>should be </a:t>
            </a:r>
            <a:r>
              <a:rPr lang="en-US" sz="2400" dirty="0">
                <a:solidFill>
                  <a:prstClr val="black"/>
                </a:solidFill>
                <a:latin typeface="Tw Cen MT" pitchFamily="34" charset="0"/>
                <a:cs typeface="Times New Roman" pitchFamily="18" charset="0"/>
              </a:rPr>
              <a:t>in order to demodulate the received modulated signal by using an </a:t>
            </a:r>
            <a:r>
              <a:rPr lang="en-US" sz="2400" b="1" dirty="0">
                <a:solidFill>
                  <a:srgbClr val="C00000"/>
                </a:solidFill>
                <a:latin typeface="Tw Cen MT" pitchFamily="34" charset="0"/>
                <a:cs typeface="Times New Roman" pitchFamily="18" charset="0"/>
              </a:rPr>
              <a:t>envelope detector</a:t>
            </a:r>
            <a:r>
              <a:rPr lang="en-US" sz="2400" dirty="0">
                <a:solidFill>
                  <a:prstClr val="black"/>
                </a:solidFill>
                <a:latin typeface="Tw Cen MT" pitchFamily="34" charset="0"/>
                <a:cs typeface="Times New Roman" pitchFamily="18" charset="0"/>
              </a:rPr>
              <a:t>. </a:t>
            </a:r>
            <a:endParaRPr lang="en-US" sz="2800" dirty="0">
              <a:solidFill>
                <a:prstClr val="black"/>
              </a:solidFill>
              <a:latin typeface="Tw Cen MT" pitchFamily="34" charset="0"/>
              <a:cs typeface="Times New Roman" pitchFamily="18" charset="0"/>
            </a:endParaRPr>
          </a:p>
          <a:p>
            <a:pPr>
              <a:buClr>
                <a:srgbClr val="23A0AD"/>
              </a:buClr>
              <a:defRPr/>
            </a:pP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23A0AD"/>
              </a:buClr>
              <a:defRPr/>
            </a:pP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23A0AD"/>
              </a:buClr>
              <a:buFont typeface="Wingdings 2"/>
              <a:buNone/>
              <a:defRPr/>
            </a:pP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843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30320-D4BE-2541-BBBB-5F23EBB2D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3148" y="3146030"/>
            <a:ext cx="9692640" cy="1325562"/>
          </a:xfrm>
          <a:solidFill>
            <a:schemeClr val="accent2"/>
          </a:solidFill>
        </p:spPr>
        <p:txBody>
          <a:bodyPr/>
          <a:lstStyle/>
          <a:p>
            <a:r>
              <a:rPr lang="en-US" spc="-95" dirty="0">
                <a:solidFill>
                  <a:schemeClr val="bg2">
                    <a:lumMod val="10000"/>
                  </a:schemeClr>
                </a:solidFill>
              </a:rPr>
              <a:t>Frequency</a:t>
            </a:r>
            <a:r>
              <a:rPr lang="en-US" spc="-35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pc="-95" dirty="0">
                <a:solidFill>
                  <a:schemeClr val="bg2">
                    <a:lumMod val="10000"/>
                  </a:schemeClr>
                </a:solidFill>
              </a:rPr>
              <a:t>Modulation(FM)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849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4277" y="984888"/>
            <a:ext cx="6308725" cy="5355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en-US" sz="3200" spc="-215" dirty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sz="3200" spc="-215" dirty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Frequency Modulation (FM)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D33CFC-A032-7242-B311-1D7BDA2C628C}"/>
              </a:ext>
            </a:extLst>
          </p:cNvPr>
          <p:cNvSpPr/>
          <p:nvPr/>
        </p:nvSpPr>
        <p:spPr>
          <a:xfrm>
            <a:off x="1814513" y="2105710"/>
            <a:ext cx="78152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process of changing the frequency of a carrier signal in accordance with the message signal (</a:t>
            </a: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modulating signal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5265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91523FE-0C5E-7548-BF3E-F2730EADF041}" type="slidenum">
              <a:rPr lang="en-US">
                <a:solidFill>
                  <a:srgbClr val="FFFFFF"/>
                </a:solidFill>
              </a:rPr>
              <a:pPr/>
              <a:t>17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066800" y="457200"/>
            <a:ext cx="9144000" cy="584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b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x-none" sz="3200" spc="-215" dirty="0">
                <a:solidFill>
                  <a:schemeClr val="bg2">
                    <a:lumMod val="10000"/>
                  </a:schemeClr>
                </a:solidFill>
              </a:rPr>
              <a:t>FM Modulation</a:t>
            </a:r>
          </a:p>
        </p:txBody>
      </p:sp>
      <p:sp>
        <p:nvSpPr>
          <p:cNvPr id="8196" name="Content Placeholder 2"/>
          <p:cNvSpPr txBox="1">
            <a:spLocks/>
          </p:cNvSpPr>
          <p:nvPr/>
        </p:nvSpPr>
        <p:spPr bwMode="auto">
          <a:xfrm>
            <a:off x="1981200" y="1249364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r>
              <a:rPr lang="en-US" sz="2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- </a:t>
            </a:r>
            <a:r>
              <a:rPr lang="en-US" sz="2000">
                <a:solidFill>
                  <a:srgbClr val="C00000"/>
                </a:solidFill>
                <a:latin typeface="Times New Roman" charset="0"/>
                <a:cs typeface="Times New Roman" charset="0"/>
              </a:rPr>
              <a:t>Note</a:t>
            </a:r>
            <a:r>
              <a:rPr lang="en-US" sz="2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that there are no amplitude variations in the FM. </a:t>
            </a:r>
          </a:p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r>
              <a:rPr lang="en-US" sz="2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- The envelope of an FM modulated signal is a constant. </a:t>
            </a:r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438401"/>
            <a:ext cx="4724400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9586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D65A2F4-F72D-9D4F-8257-556A63597FD8}" type="slidenum">
              <a:rPr lang="en-US">
                <a:solidFill>
                  <a:srgbClr val="FFFFFF"/>
                </a:solidFill>
              </a:rPr>
              <a:pPr/>
              <a:t>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066800" y="457200"/>
            <a:ext cx="9144000" cy="584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b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x-none" sz="3200" spc="-215" dirty="0">
                <a:solidFill>
                  <a:schemeClr val="bg2">
                    <a:lumMod val="10000"/>
                  </a:schemeClr>
                </a:solidFill>
              </a:rPr>
              <a:t>FM Modulation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81200" y="1524000"/>
            <a:ext cx="8229600" cy="438943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BD0D9"/>
              </a:buClr>
              <a:defRPr/>
            </a:pP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 modulation (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FM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modulation (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types of what is called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Angle modulation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Clr>
                <a:srgbClr val="0BD0D9"/>
              </a:buClr>
              <a:buFontTx/>
              <a:buChar char="-"/>
              <a:defRPr/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BD0D9"/>
              </a:buClr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characterized by their superior performance (compared to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in the presence of noise at the expense of higher bandwidth requirements</a:t>
            </a:r>
            <a:r>
              <a:rPr lang="en-US" sz="2400" dirty="0">
                <a:solidFill>
                  <a:sysClr val="windowText" lastClr="000000"/>
                </a:solidFill>
                <a:latin typeface="Tw Cen MT" pitchFamily="34" charset="0"/>
              </a:rPr>
              <a:t>.</a:t>
            </a:r>
          </a:p>
          <a:p>
            <a:pPr marL="0" indent="0">
              <a:buClr>
                <a:srgbClr val="0BD0D9"/>
              </a:buClr>
              <a:buNone/>
              <a:defRPr/>
            </a:pPr>
            <a:endParaRPr lang="en-US" sz="2400" dirty="0" err="1">
              <a:solidFill>
                <a:sysClr val="windowText" lastClr="000000"/>
              </a:solidFill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882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8A4009C-6FEE-A04E-A917-1FC103C55FF4}" type="slidenum">
              <a:rPr lang="en-US">
                <a:solidFill>
                  <a:srgbClr val="FFFFFF"/>
                </a:solidFill>
              </a:rPr>
              <a:pPr/>
              <a:t>19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066800" y="457200"/>
            <a:ext cx="9144000" cy="584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b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x-none" sz="3200" spc="-215" dirty="0">
                <a:solidFill>
                  <a:schemeClr val="bg2">
                    <a:lumMod val="10000"/>
                  </a:schemeClr>
                </a:solidFill>
              </a:rPr>
              <a:t>Angle Modulation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81200" y="1477964"/>
            <a:ext cx="8229600" cy="4389437"/>
          </a:xfrm>
          <a:prstGeom prst="rect">
            <a:avLst/>
          </a:prstGeom>
        </p:spPr>
        <p:txBody>
          <a:bodyPr>
            <a:normAutofit/>
          </a:bodyPr>
          <a:lstStyle>
            <a:lvl1pPr marL="273050" indent="-273050">
              <a:defRPr sz="21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639763" indent="-24606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914400" indent="-246063">
              <a:defRPr sz="15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187450" indent="-209550"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1462088" indent="-209550"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1919288" indent="-2095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376488" indent="-2095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2833688" indent="-2095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290888" indent="-2095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Tx/>
              <a:buChar char="-"/>
            </a:pPr>
            <a:r>
              <a:rPr lang="en-US" sz="2400" b="1" dirty="0">
                <a:solidFill>
                  <a:srgbClr val="0070C0"/>
                </a:solidFill>
                <a:latin typeface="Times New Roman" charset="0"/>
                <a:cs typeface="Times New Roman" charset="0"/>
              </a:rPr>
              <a:t>Consider a sinusoid: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r>
              <a:rPr lang="en-US" sz="2400" dirty="0">
                <a:solidFill>
                  <a:srgbClr val="000000"/>
                </a:solidFill>
                <a:latin typeface="Tw Cen MT" charset="0"/>
              </a:rPr>
              <a:t>Ac cos (</a:t>
            </a:r>
            <a:r>
              <a:rPr lang="en-US" sz="2400" dirty="0" err="1">
                <a:solidFill>
                  <a:srgbClr val="000000"/>
                </a:solidFill>
                <a:latin typeface="Tw Cen MT" charset="0"/>
              </a:rPr>
              <a:t>ωct+φ</a:t>
            </a:r>
            <a:r>
              <a:rPr lang="en-US" sz="2400" dirty="0">
                <a:solidFill>
                  <a:srgbClr val="000000"/>
                </a:solidFill>
                <a:latin typeface="Tw Cen MT" charset="0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where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Calibri Light" charset="0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Ac is the (</a:t>
            </a:r>
            <a:r>
              <a:rPr lang="en-US" sz="2400" dirty="0">
                <a:solidFill>
                  <a:srgbClr val="524EAB"/>
                </a:solidFill>
                <a:latin typeface="Times New Roman" charset="0"/>
                <a:cs typeface="Times New Roman" charset="0"/>
              </a:rPr>
              <a:t>constant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) amplitude,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Calibri Light" charset="0"/>
              <a:buAutoNum type="arabicPeriod"/>
            </a:pPr>
            <a:r>
              <a:rPr lang="en-US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ωc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is the (</a:t>
            </a:r>
            <a:r>
              <a:rPr lang="en-US" sz="2400" dirty="0">
                <a:solidFill>
                  <a:srgbClr val="524EAB"/>
                </a:solidFill>
                <a:latin typeface="Times New Roman" charset="0"/>
                <a:cs typeface="Times New Roman" charset="0"/>
              </a:rPr>
              <a:t>constant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) frequency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Calibri Light" charset="0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and </a:t>
            </a:r>
            <a:r>
              <a:rPr lang="en-US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φ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is the initial phase.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endParaRPr lang="en-US" sz="2400" dirty="0">
              <a:solidFill>
                <a:srgbClr val="000000"/>
              </a:solidFill>
              <a:latin typeface="Tw Cen MT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r>
              <a:rPr lang="en-US" sz="2400" u="sng" dirty="0">
                <a:solidFill>
                  <a:srgbClr val="000000"/>
                </a:solidFill>
                <a:latin typeface="Tw Cen MT" charset="0"/>
              </a:rPr>
              <a:t>Let the sinusoid be written as: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r>
              <a:rPr lang="en-US" sz="2400" dirty="0">
                <a:solidFill>
                  <a:srgbClr val="000000"/>
                </a:solidFill>
                <a:latin typeface="Tw Cen MT" charset="0"/>
              </a:rPr>
              <a:t>                     		Ac cos [</a:t>
            </a:r>
            <a:r>
              <a:rPr lang="en-US" sz="2400" dirty="0" err="1">
                <a:solidFill>
                  <a:srgbClr val="000000"/>
                </a:solidFill>
                <a:latin typeface="Tw Cen MT" charset="0"/>
              </a:rPr>
              <a:t>θ</a:t>
            </a:r>
            <a:r>
              <a:rPr lang="en-US" sz="2400" dirty="0">
                <a:solidFill>
                  <a:srgbClr val="000000"/>
                </a:solidFill>
                <a:latin typeface="Tw Cen MT" charset="0"/>
              </a:rPr>
              <a:t>(t)]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r>
              <a:rPr lang="en-US" sz="2400" dirty="0">
                <a:solidFill>
                  <a:srgbClr val="000000"/>
                </a:solidFill>
                <a:latin typeface="Tw Cen MT" charset="0"/>
              </a:rPr>
              <a:t>where </a:t>
            </a:r>
            <a:r>
              <a:rPr lang="en-US" sz="2400" dirty="0" err="1">
                <a:solidFill>
                  <a:srgbClr val="000000"/>
                </a:solidFill>
                <a:latin typeface="Tw Cen MT" charset="0"/>
              </a:rPr>
              <a:t>θ</a:t>
            </a:r>
            <a:r>
              <a:rPr lang="en-US" sz="2400" dirty="0">
                <a:solidFill>
                  <a:srgbClr val="000000"/>
                </a:solidFill>
                <a:latin typeface="Tw Cen MT" charset="0"/>
              </a:rPr>
              <a:t>(t) = </a:t>
            </a:r>
            <a:r>
              <a:rPr lang="en-US" sz="2400" dirty="0" err="1">
                <a:solidFill>
                  <a:srgbClr val="000000"/>
                </a:solidFill>
                <a:latin typeface="Tw Cen MT" charset="0"/>
              </a:rPr>
              <a:t>ωct+φ</a:t>
            </a:r>
            <a:r>
              <a:rPr lang="en-US" sz="2400" dirty="0">
                <a:solidFill>
                  <a:srgbClr val="000000"/>
                </a:solidFill>
                <a:latin typeface="Tw Cen MT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endParaRPr lang="en-US" sz="2400" dirty="0">
              <a:solidFill>
                <a:srgbClr val="000000"/>
              </a:solidFill>
              <a:latin typeface="Tw Cen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801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OUTLINE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solidFill>
                  <a:schemeClr val="tx1">
                    <a:lumMod val="10000"/>
                  </a:schemeClr>
                </a:solidFill>
              </a:rPr>
              <a:t>Modulation</a:t>
            </a:r>
          </a:p>
          <a:p>
            <a:r>
              <a:rPr lang="en-US" sz="2400" b="1" dirty="0">
                <a:solidFill>
                  <a:schemeClr val="tx1">
                    <a:lumMod val="10000"/>
                  </a:schemeClr>
                </a:solidFill>
              </a:rPr>
              <a:t>Analog Modulation.</a:t>
            </a:r>
          </a:p>
          <a:p>
            <a:pPr lvl="1"/>
            <a:r>
              <a:rPr lang="en-US" sz="2000" b="1" dirty="0">
                <a:solidFill>
                  <a:schemeClr val="tx1">
                    <a:lumMod val="10000"/>
                  </a:schemeClr>
                </a:solidFill>
              </a:rPr>
              <a:t>AM</a:t>
            </a:r>
          </a:p>
          <a:p>
            <a:pPr lvl="1"/>
            <a:r>
              <a:rPr lang="en-US" sz="2000" b="1" dirty="0">
                <a:solidFill>
                  <a:schemeClr val="tx1">
                    <a:lumMod val="10000"/>
                  </a:schemeClr>
                </a:solidFill>
              </a:rPr>
              <a:t>FM</a:t>
            </a:r>
          </a:p>
          <a:p>
            <a:pPr lvl="1"/>
            <a:r>
              <a:rPr lang="en-US" sz="2000" b="1" dirty="0">
                <a:solidFill>
                  <a:schemeClr val="tx1">
                    <a:lumMod val="10000"/>
                  </a:schemeClr>
                </a:solidFill>
              </a:rPr>
              <a:t>PM</a:t>
            </a:r>
          </a:p>
          <a:p>
            <a:r>
              <a:rPr lang="en-US" sz="2400" b="1" dirty="0">
                <a:solidFill>
                  <a:schemeClr val="tx1">
                    <a:lumMod val="10000"/>
                  </a:schemeClr>
                </a:solidFill>
              </a:rPr>
              <a:t>Digital Modulation.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5559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5F9F2BB-7609-1E4D-9F2F-EEE60964776E}" type="slidenum">
              <a:rPr lang="en-US">
                <a:solidFill>
                  <a:srgbClr val="FFFFFF"/>
                </a:solidFill>
              </a:rPr>
              <a:pPr/>
              <a:t>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066800" y="457200"/>
            <a:ext cx="9144000" cy="584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b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x-none" sz="3200" spc="-215" dirty="0">
                <a:solidFill>
                  <a:schemeClr val="bg2">
                    <a:lumMod val="10000"/>
                  </a:schemeClr>
                </a:solidFill>
              </a:rPr>
              <a:t>FM Modulation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81200" y="1371600"/>
            <a:ext cx="7696200" cy="43894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1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639763" indent="-24606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914400" indent="-246063">
              <a:defRPr sz="15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187450" indent="-209550"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1462088" indent="-209550"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1919288" indent="-2095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376488" indent="-2095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2833688" indent="-2095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290888" indent="-2095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r>
              <a:rPr lang="en-US" sz="2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- In frequency modulation the angle </a:t>
            </a:r>
            <a:r>
              <a:rPr lang="en-US" sz="2000">
                <a:solidFill>
                  <a:srgbClr val="524EAB"/>
                </a:solidFill>
                <a:latin typeface="Times New Roman" charset="0"/>
                <a:cs typeface="Times New Roman" charset="0"/>
              </a:rPr>
              <a:t>θ(t) </a:t>
            </a:r>
            <a:r>
              <a:rPr lang="en-US" sz="2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is varied linearly with the integral of message signal </a:t>
            </a:r>
            <a:r>
              <a:rPr lang="en-US" sz="2000">
                <a:solidFill>
                  <a:srgbClr val="C00000"/>
                </a:solidFill>
                <a:latin typeface="Times New Roman" charset="0"/>
                <a:cs typeface="Times New Roman" charset="0"/>
              </a:rPr>
              <a:t>m(t)</a:t>
            </a:r>
            <a:r>
              <a:rPr lang="en-US" sz="2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as:</a:t>
            </a:r>
          </a:p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endParaRPr lang="en-US" sz="2400">
              <a:solidFill>
                <a:srgbClr val="000000"/>
              </a:solidFill>
              <a:latin typeface="Tw Cen MT" charset="0"/>
            </a:endParaRPr>
          </a:p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Tx/>
              <a:buChar char="-"/>
            </a:pPr>
            <a:endParaRPr lang="en-US" sz="2400">
              <a:solidFill>
                <a:srgbClr val="000000"/>
              </a:solidFill>
              <a:latin typeface="Tw Cen MT" charset="0"/>
            </a:endParaRPr>
          </a:p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endParaRPr lang="en-US" sz="2400">
              <a:solidFill>
                <a:srgbClr val="000000"/>
              </a:solidFill>
              <a:latin typeface="Tw Cen MT" charset="0"/>
            </a:endParaRPr>
          </a:p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r>
              <a:rPr lang="en-US" sz="2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where kf is </a:t>
            </a:r>
            <a:r>
              <a:rPr lang="en-US" sz="2000" b="1">
                <a:solidFill>
                  <a:srgbClr val="497389"/>
                </a:solidFill>
                <a:latin typeface="Times New Roman" charset="0"/>
                <a:cs typeface="Times New Roman" charset="0"/>
              </a:rPr>
              <a:t>the frequency deviation</a:t>
            </a:r>
            <a:r>
              <a:rPr lang="en-US" sz="2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.</a:t>
            </a:r>
          </a:p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Tx/>
              <a:buChar char="-"/>
            </a:pPr>
            <a:endParaRPr lang="en-US" sz="2400" u="sng">
              <a:solidFill>
                <a:srgbClr val="000000"/>
              </a:solidFill>
              <a:latin typeface="Tw Cen MT" charset="0"/>
            </a:endParaRPr>
          </a:p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r>
              <a:rPr lang="en-US" sz="2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- Thus the frequency modulated signal is defined as:</a:t>
            </a:r>
          </a:p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endParaRPr lang="en-US" sz="2400">
              <a:solidFill>
                <a:srgbClr val="000000"/>
              </a:solidFill>
              <a:latin typeface="Tw Cen MT" charset="0"/>
            </a:endParaRPr>
          </a:p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endParaRPr lang="en-US" sz="2400">
              <a:solidFill>
                <a:srgbClr val="000000"/>
              </a:solidFill>
              <a:latin typeface="Tw Cen MT" charset="0"/>
            </a:endParaRPr>
          </a:p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endParaRPr lang="en-US" sz="2400">
              <a:solidFill>
                <a:srgbClr val="000000"/>
              </a:solidFill>
              <a:latin typeface="Tw Cen MT" charset="0"/>
            </a:endParaRPr>
          </a:p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endParaRPr lang="en-US" sz="2400">
              <a:solidFill>
                <a:srgbClr val="000000"/>
              </a:solidFill>
              <a:latin typeface="Tw Cen MT" charset="0"/>
            </a:endParaRPr>
          </a:p>
        </p:txBody>
      </p:sp>
      <p:graphicFrame>
        <p:nvGraphicFramePr>
          <p:cNvPr id="14341" name="كائن 1"/>
          <p:cNvGraphicFramePr>
            <a:graphicFrameLocks noChangeAspect="1"/>
          </p:cNvGraphicFramePr>
          <p:nvPr/>
        </p:nvGraphicFramePr>
        <p:xfrm>
          <a:off x="3581400" y="2293939"/>
          <a:ext cx="38481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معادلة" r:id="rId4" imgW="1384300" imgH="393700" progId="Equation.3">
                  <p:embed/>
                </p:oleObj>
              </mc:Choice>
              <mc:Fallback>
                <p:oleObj name="معادلة" r:id="rId4" imgW="1384300" imgH="393700" progId="Equation.3">
                  <p:embed/>
                  <p:pic>
                    <p:nvPicPr>
                      <p:cNvPr id="14341" name="كائن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293939"/>
                        <a:ext cx="384810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كائن 2"/>
          <p:cNvGraphicFramePr>
            <a:graphicFrameLocks noChangeAspect="1"/>
          </p:cNvGraphicFramePr>
          <p:nvPr/>
        </p:nvGraphicFramePr>
        <p:xfrm>
          <a:off x="2971800" y="4740276"/>
          <a:ext cx="5576888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6" imgW="2006600" imgH="419100" progId="Equation.3">
                  <p:embed/>
                </p:oleObj>
              </mc:Choice>
              <mc:Fallback>
                <p:oleObj name="Equation" r:id="rId6" imgW="2006600" imgH="419100" progId="Equation.3">
                  <p:embed/>
                  <p:pic>
                    <p:nvPicPr>
                      <p:cNvPr id="14342" name="كائن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740276"/>
                        <a:ext cx="5576888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3495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7B3635A-AEEB-AF45-8E66-254DE5DED83A}" type="slidenum">
              <a:rPr lang="en-US">
                <a:solidFill>
                  <a:srgbClr val="FFFFFF"/>
                </a:solidFill>
              </a:rPr>
              <a:pPr/>
              <a:t>21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066800" y="457200"/>
            <a:ext cx="9144000" cy="584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b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x-none" sz="3200" spc="-215" dirty="0">
                <a:solidFill>
                  <a:schemeClr val="bg2">
                    <a:lumMod val="10000"/>
                  </a:schemeClr>
                </a:solidFill>
              </a:rPr>
              <a:t>FM Modulation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81200" y="1524000"/>
            <a:ext cx="7543800" cy="438943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BD0D9"/>
              </a:buClr>
              <a:buNone/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Tw Cen MT" pitchFamily="34" charset="0"/>
              </a:rPr>
              <a:t>-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Frequency modulation, the frequency of a carrier signal deviates from its center frequency by an amount that is proportional to the message signal amplitude.</a:t>
            </a:r>
          </a:p>
          <a:p>
            <a:pPr>
              <a:buClr>
                <a:srgbClr val="0BD0D9"/>
              </a:buClr>
              <a:buFontTx/>
              <a:buChar char="-"/>
              <a:defRPr/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0BD0D9"/>
              </a:buClr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FM uses the message signal, m(t),  to vary the carrier frequency within some small range about its original value. </a:t>
            </a:r>
          </a:p>
          <a:p>
            <a:pPr marL="0" indent="0">
              <a:buClr>
                <a:srgbClr val="0BD0D9"/>
              </a:buClr>
              <a:buNone/>
              <a:defRPr/>
            </a:pPr>
            <a:endParaRPr lang="en-US" sz="2000" dirty="0" err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9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CEFFCB"/>
              </a:clrFrom>
              <a:clrTo>
                <a:srgbClr val="CEFFC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688" y="3886200"/>
            <a:ext cx="4608512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071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C708E9E-563C-6847-994B-809089A5F75C}" type="slidenum">
              <a:rPr lang="en-US">
                <a:solidFill>
                  <a:srgbClr val="FFFFFF"/>
                </a:solidFill>
              </a:rPr>
              <a:pPr/>
              <a:t>22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066800" y="457200"/>
            <a:ext cx="9144000" cy="584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b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x-none" sz="3200" spc="-215" dirty="0">
                <a:solidFill>
                  <a:schemeClr val="bg2">
                    <a:lumMod val="10000"/>
                  </a:schemeClr>
                </a:solidFill>
              </a:rPr>
              <a:t>FM Modulation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81200" y="1524000"/>
            <a:ext cx="7543800" cy="438943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BD0D9"/>
              </a:buClr>
              <a:buNone/>
              <a:defRPr/>
            </a:pPr>
            <a:r>
              <a:rPr lang="en-US" sz="2400" b="1" dirty="0">
                <a:solidFill>
                  <a:schemeClr val="tx2"/>
                </a:solidFill>
                <a:latin typeface="Tw Cen MT" pitchFamily="34" charset="0"/>
              </a:rPr>
              <a:t>-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 deviation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positive or negative change in the carrier frequency from its center frequency.</a:t>
            </a:r>
          </a:p>
          <a:p>
            <a:pPr>
              <a:buClr>
                <a:srgbClr val="0BD0D9"/>
              </a:buClr>
              <a:buFontTx/>
              <a:buChar char="-"/>
              <a:defRPr/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0BD0D9"/>
              </a:buClr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When the message signal amplitude is </a:t>
            </a:r>
            <a:r>
              <a:rPr lang="en-US" sz="2000" dirty="0">
                <a:solidFill>
                  <a:srgbClr val="CC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there is no change in the FM carrier frequency; the carrier is at its center frequency.</a:t>
            </a:r>
          </a:p>
        </p:txBody>
      </p:sp>
    </p:spTree>
    <p:extLst>
      <p:ext uri="{BB962C8B-B14F-4D97-AF65-F5344CB8AC3E}">
        <p14:creationId xmlns:p14="http://schemas.microsoft.com/office/powerpoint/2010/main" val="347802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FA7C910-CCFC-EC49-A666-660B87B363AC}" type="slidenum">
              <a:rPr lang="en-US">
                <a:solidFill>
                  <a:srgbClr val="FFFFFF"/>
                </a:solidFill>
              </a:rPr>
              <a:pPr/>
              <a:t>23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066800" y="457200"/>
            <a:ext cx="9144000" cy="584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b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x-none" sz="3200" spc="-215" dirty="0">
                <a:solidFill>
                  <a:schemeClr val="bg2">
                    <a:lumMod val="10000"/>
                  </a:schemeClr>
                </a:solidFill>
              </a:rPr>
              <a:t>FM Modulation</a:t>
            </a:r>
          </a:p>
        </p:txBody>
      </p:sp>
      <p:sp>
        <p:nvSpPr>
          <p:cNvPr id="20484" name="Content Placeholder 2"/>
          <p:cNvSpPr txBox="1">
            <a:spLocks/>
          </p:cNvSpPr>
          <p:nvPr/>
        </p:nvSpPr>
        <p:spPr bwMode="auto">
          <a:xfrm>
            <a:off x="1981200" y="1249364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r>
              <a:rPr lang="en-US" sz="2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- An FM modulated signal has its instantaneous frequency that varies linearly with the amplitude the message signal.</a:t>
            </a:r>
          </a:p>
        </p:txBody>
      </p:sp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1" y="2362201"/>
            <a:ext cx="4784726" cy="3755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86033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30320-D4BE-2541-BBBB-5F23EBB2D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3148" y="3146030"/>
            <a:ext cx="9692640" cy="1325562"/>
          </a:xfrm>
          <a:solidFill>
            <a:schemeClr val="accent2"/>
          </a:solidFill>
        </p:spPr>
        <p:txBody>
          <a:bodyPr/>
          <a:lstStyle/>
          <a:p>
            <a:r>
              <a:rPr lang="en-US" spc="-95" dirty="0">
                <a:solidFill>
                  <a:schemeClr val="bg2">
                    <a:lumMod val="10000"/>
                  </a:schemeClr>
                </a:solidFill>
              </a:rPr>
              <a:t>Phase</a:t>
            </a:r>
            <a:r>
              <a:rPr lang="en-US" spc="-35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pc="-95" dirty="0">
                <a:solidFill>
                  <a:schemeClr val="bg2">
                    <a:lumMod val="10000"/>
                  </a:schemeClr>
                </a:solidFill>
              </a:rPr>
              <a:t>Modulation(PM)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6064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E0AD69-C65A-664A-87FB-7D618797835F}" type="slidenum">
              <a:rPr lang="en-US">
                <a:solidFill>
                  <a:srgbClr val="FFFFFF"/>
                </a:solidFill>
              </a:rPr>
              <a:pPr/>
              <a:t>25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066800" y="457201"/>
            <a:ext cx="9144000" cy="6000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b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x-none" sz="3200" spc="-215" dirty="0">
                <a:solidFill>
                  <a:schemeClr val="bg2">
                    <a:lumMod val="10000"/>
                  </a:schemeClr>
                </a:solidFill>
              </a:rPr>
              <a:t>PM Modulation</a:t>
            </a:r>
          </a:p>
        </p:txBody>
      </p:sp>
      <p:sp>
        <p:nvSpPr>
          <p:cNvPr id="6148" name="Content Placeholder 2"/>
          <p:cNvSpPr txBox="1">
            <a:spLocks/>
          </p:cNvSpPr>
          <p:nvPr/>
        </p:nvSpPr>
        <p:spPr bwMode="auto">
          <a:xfrm>
            <a:off x="1981200" y="1295400"/>
            <a:ext cx="7467600" cy="461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r>
              <a:rPr lang="en-US" sz="2400" b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- </a:t>
            </a:r>
            <a:r>
              <a:rPr lang="en-US" sz="24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In </a:t>
            </a:r>
            <a:r>
              <a:rPr lang="en-US" sz="2400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phase modulation (PM</a:t>
            </a:r>
            <a:r>
              <a:rPr lang="en-US" sz="2400">
                <a:solidFill>
                  <a:srgbClr val="C00000"/>
                </a:solidFill>
                <a:latin typeface="Times New Roman" charset="0"/>
                <a:cs typeface="Times New Roman" charset="0"/>
              </a:rPr>
              <a:t>), </a:t>
            </a:r>
            <a:r>
              <a:rPr lang="en-US" sz="24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the carrier signal changes its phase with the changes in the message signal amplitude.</a:t>
            </a:r>
          </a:p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endParaRPr lang="en-US" sz="2400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r>
              <a:rPr lang="en-US" sz="24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- </a:t>
            </a:r>
            <a:r>
              <a:rPr lang="en-US" sz="2400" u="sng">
                <a:solidFill>
                  <a:srgbClr val="000000"/>
                </a:solidFill>
                <a:latin typeface="Times New Roman" charset="0"/>
                <a:cs typeface="Times New Roman" charset="0"/>
              </a:rPr>
              <a:t>FM and PM are types of what is called</a:t>
            </a:r>
            <a:r>
              <a:rPr lang="en-US" sz="24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400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Angle modulation.</a:t>
            </a:r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814" y="3487738"/>
            <a:ext cx="4421187" cy="314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9" y="4287839"/>
            <a:ext cx="2713037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خماسي 9"/>
          <p:cNvSpPr/>
          <p:nvPr/>
        </p:nvSpPr>
        <p:spPr>
          <a:xfrm>
            <a:off x="4600575" y="4683126"/>
            <a:ext cx="503238" cy="288925"/>
          </a:xfrm>
          <a:prstGeom prst="homePlate">
            <a:avLst/>
          </a:prstGeom>
          <a:solidFill>
            <a:srgbClr val="7A7A7A"/>
          </a:solidFill>
          <a:ln w="28575" cap="flat" cmpd="sng" algn="ctr">
            <a:solidFill>
              <a:srgbClr val="7A7A7A">
                <a:shade val="50000"/>
              </a:srgbClr>
            </a:solidFill>
            <a:prstDash val="solid"/>
          </a:ln>
          <a:effectLst/>
        </p:spPr>
        <p:txBody>
          <a:bodyPr rtlCol="1" anchor="ctr"/>
          <a:lstStyle/>
          <a:p>
            <a:pPr algn="ctr">
              <a:defRPr/>
            </a:pPr>
            <a:endParaRPr lang="x-none" kern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76621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privateline.com/PCS/images/image4a.gif">
            <a:extLst>
              <a:ext uri="{FF2B5EF4-FFF2-40B4-BE49-F238E27FC236}">
                <a16:creationId xmlns:a16="http://schemas.microsoft.com/office/drawing/2014/main" id="{601C4E91-AA03-7E47-931C-E8C619CA1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636" y="1635125"/>
            <a:ext cx="4225966" cy="409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5658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BEFBFAC-7BBA-3C49-A8E3-C3C941CAA81C}" type="slidenum">
              <a:rPr lang="en-US">
                <a:solidFill>
                  <a:srgbClr val="FFFFFF"/>
                </a:solidFill>
              </a:rPr>
              <a:pPr/>
              <a:t>27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066800" y="457201"/>
            <a:ext cx="9144000" cy="6000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b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x-none" sz="3200" spc="-215" dirty="0">
                <a:solidFill>
                  <a:schemeClr val="bg2">
                    <a:lumMod val="10000"/>
                  </a:schemeClr>
                </a:solidFill>
              </a:rPr>
              <a:t>PM Modulation</a:t>
            </a:r>
          </a:p>
        </p:txBody>
      </p:sp>
      <p:sp>
        <p:nvSpPr>
          <p:cNvPr id="10244" name="Content Placeholder 2"/>
          <p:cNvSpPr txBox="1">
            <a:spLocks/>
          </p:cNvSpPr>
          <p:nvPr/>
        </p:nvSpPr>
        <p:spPr bwMode="auto">
          <a:xfrm>
            <a:off x="1981200" y="1524000"/>
            <a:ext cx="7543800" cy="438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r>
              <a:rPr lang="en-US" sz="2400">
                <a:solidFill>
                  <a:srgbClr val="000000"/>
                </a:solidFill>
                <a:latin typeface="Tw Cen MT" charset="0"/>
              </a:rPr>
              <a:t>- </a:t>
            </a:r>
            <a:r>
              <a:rPr lang="en-US" sz="2400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FM</a:t>
            </a:r>
            <a:r>
              <a:rPr lang="en-US" sz="24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and </a:t>
            </a:r>
            <a:r>
              <a:rPr lang="en-US" sz="2400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PM</a:t>
            </a:r>
            <a:r>
              <a:rPr lang="en-US" sz="24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are interrelated; one cannot change without the other changing.</a:t>
            </a:r>
          </a:p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endParaRPr lang="en-US" sz="2400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r>
              <a:rPr lang="en-US" sz="24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- In </a:t>
            </a:r>
            <a:r>
              <a:rPr lang="en-US" sz="2400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FM</a:t>
            </a:r>
            <a:r>
              <a:rPr lang="en-US" sz="24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, the frequency of a carrier signal deviates from its center frequency by an amount that is proportional to the message signal amplitude.</a:t>
            </a:r>
          </a:p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endParaRPr lang="en-US" sz="2400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r>
              <a:rPr lang="en-US" sz="24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- In </a:t>
            </a:r>
            <a:r>
              <a:rPr lang="en-US" sz="2400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PM</a:t>
            </a:r>
            <a:r>
              <a:rPr lang="en-US" sz="24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, the frequency (and phase) of a carrier signal changes by an amount that is proportional to the message signal amplitude and frequency.</a:t>
            </a:r>
          </a:p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endParaRPr lang="en-US" sz="2400">
              <a:solidFill>
                <a:srgbClr val="000000"/>
              </a:solidFill>
              <a:latin typeface="Tw Cen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6881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F2A616E-5384-F94B-B8FF-6554DD38265F}" type="slidenum">
              <a:rPr lang="en-US">
                <a:solidFill>
                  <a:srgbClr val="FFFFFF"/>
                </a:solidFill>
              </a:rPr>
              <a:pPr/>
              <a:t>28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066800" y="381001"/>
            <a:ext cx="9144000" cy="6000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b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x-none" sz="3200" spc="-215" dirty="0">
                <a:solidFill>
                  <a:schemeClr val="bg2">
                    <a:lumMod val="10000"/>
                  </a:schemeClr>
                </a:solidFill>
              </a:rPr>
              <a:t>PM Modulation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828800" y="1143000"/>
            <a:ext cx="7848600" cy="43894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1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639763" indent="-24606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914400" indent="-246063">
              <a:defRPr sz="15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187450" indent="-209550"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1462088" indent="-209550"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1919288" indent="-2095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376488" indent="-2095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2833688" indent="-2095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290888" indent="-2095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- FM </a:t>
            </a:r>
            <a:r>
              <a:rPr lang="en-US" sz="2400" u="sng" dirty="0">
                <a:solidFill>
                  <a:schemeClr val="bg2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requires the carrier</a:t>
            </a:r>
            <a:r>
              <a:rPr lang="ja-JP" altLang="en-US" sz="2400" u="sng">
                <a:solidFill>
                  <a:schemeClr val="bg2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’</a:t>
            </a:r>
            <a:r>
              <a:rPr lang="en-US" sz="2400" u="sng" dirty="0">
                <a:solidFill>
                  <a:schemeClr val="bg2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s  frequency to deviate both above and below its center frequency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. </a:t>
            </a:r>
          </a:p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Tx/>
              <a:buChar char="-"/>
            </a:pPr>
            <a:endParaRPr lang="en-US" sz="2400" dirty="0">
              <a:solidFill>
                <a:schemeClr val="bg2">
                  <a:lumMod val="10000"/>
                </a:schemeClr>
              </a:solidFill>
              <a:latin typeface="Times New Roman" charset="0"/>
              <a:cs typeface="Times New Roman" charset="0"/>
            </a:endParaRPr>
          </a:p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- During the process of frequency modulation, the </a:t>
            </a:r>
            <a:r>
              <a:rPr lang="en-US" sz="2400" u="sng" dirty="0">
                <a:solidFill>
                  <a:schemeClr val="bg2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peaks of each successive cycle in the FM modulated waveform occur at times other than they would if the carrier were </a:t>
            </a:r>
            <a:r>
              <a:rPr lang="en-US" sz="2400" b="1" u="sng" dirty="0">
                <a:solidFill>
                  <a:srgbClr val="C00000"/>
                </a:solidFill>
                <a:latin typeface="Times New Roman" charset="0"/>
                <a:cs typeface="Times New Roman" charset="0"/>
              </a:rPr>
              <a:t>un modulated</a:t>
            </a:r>
            <a:r>
              <a:rPr lang="en-US" sz="2400" dirty="0">
                <a:latin typeface="Times New Roman" charset="0"/>
                <a:cs typeface="Times New Roman" charset="0"/>
              </a:rPr>
              <a:t>.</a:t>
            </a:r>
          </a:p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endParaRPr lang="en-US" sz="2400" dirty="0">
              <a:latin typeface="Times New Roman" charset="0"/>
              <a:cs typeface="Times New Roman" charset="0"/>
            </a:endParaRPr>
          </a:p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- This is actually an </a:t>
            </a:r>
            <a:r>
              <a:rPr lang="en-US" sz="2400" b="1" u="sng" dirty="0">
                <a:solidFill>
                  <a:srgbClr val="C00000"/>
                </a:solidFill>
                <a:latin typeface="Times New Roman" charset="0"/>
                <a:cs typeface="Times New Roman" charset="0"/>
              </a:rPr>
              <a:t>incidental phase shift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 that takes place along with the frequency shift in FM.</a:t>
            </a:r>
          </a:p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endParaRPr lang="en-US" sz="2400" dirty="0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</p:txBody>
      </p:sp>
      <p:pic>
        <p:nvPicPr>
          <p:cNvPr id="12293" name="Picture 2" descr="http://www.astarmathsandphysics.com/a-level-physics-notes/electronics/a-level-physics-notes-electronics-fm-modulation-html-3ef9a29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089" y="4953000"/>
            <a:ext cx="70580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15099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2F2B738-6670-F341-BD38-1C6C87B29B5C}" type="slidenum">
              <a:rPr lang="en-US">
                <a:solidFill>
                  <a:srgbClr val="FFFFFF"/>
                </a:solidFill>
              </a:rPr>
              <a:pPr/>
              <a:t>29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066800" y="457201"/>
            <a:ext cx="9144000" cy="6000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b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x-none" sz="3200" spc="-215" dirty="0">
                <a:solidFill>
                  <a:schemeClr val="bg2">
                    <a:lumMod val="10000"/>
                  </a:schemeClr>
                </a:solidFill>
              </a:rPr>
              <a:t>PM Modulation</a:t>
            </a:r>
          </a:p>
        </p:txBody>
      </p:sp>
      <p:sp>
        <p:nvSpPr>
          <p:cNvPr id="14340" name="Content Placeholder 2"/>
          <p:cNvSpPr txBox="1">
            <a:spLocks/>
          </p:cNvSpPr>
          <p:nvPr/>
        </p:nvSpPr>
        <p:spPr bwMode="auto">
          <a:xfrm>
            <a:off x="1981200" y="1371600"/>
            <a:ext cx="7696200" cy="438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- </a:t>
            </a:r>
            <a:r>
              <a:rPr lang="en-US" sz="2400" u="sng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Just the opposite action takes place in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charset="0"/>
                <a:cs typeface="Times New Roman" charset="0"/>
              </a:rPr>
              <a:t>phase modulation</a:t>
            </a:r>
            <a:r>
              <a:rPr lang="en-US" sz="2400" dirty="0">
                <a:solidFill>
                  <a:srgbClr val="C00000"/>
                </a:solidFill>
                <a:latin typeface="Times New Roman" charset="0"/>
                <a:cs typeface="Times New Roman" charset="0"/>
              </a:rPr>
              <a:t>.</a:t>
            </a:r>
          </a:p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endParaRPr lang="en-US" sz="2400" dirty="0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- </a:t>
            </a:r>
            <a:r>
              <a:rPr lang="en-US" sz="2400" u="sng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Notice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that the time </a:t>
            </a:r>
            <a:r>
              <a:rPr lang="en-US" sz="2400" u="sng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period of each successive cycle varies in the modulated wave according to the audio-wave variation.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</a:p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endParaRPr lang="en-US" sz="2400" dirty="0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- </a:t>
            </a:r>
            <a:r>
              <a:rPr lang="en-US" sz="2400" b="1" dirty="0">
                <a:solidFill>
                  <a:srgbClr val="C00000"/>
                </a:solidFill>
                <a:latin typeface="Times New Roman" charset="0"/>
                <a:cs typeface="Times New Roman" charset="0"/>
              </a:rPr>
              <a:t>Since frequency 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is a </a:t>
            </a:r>
            <a:r>
              <a:rPr lang="en-US" sz="2400" u="sng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function of time period per cycle, we can see that such a phase shift in the carrier will cause its frequency to change.</a:t>
            </a:r>
          </a:p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</a:pPr>
            <a:endParaRPr lang="en-US" sz="2400" dirty="0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</p:txBody>
      </p:sp>
      <p:pic>
        <p:nvPicPr>
          <p:cNvPr id="14341" name="Picture 5" descr="http://www.tpub.com/neets/book12/015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159375"/>
            <a:ext cx="3676650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3625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35523" y="904630"/>
            <a:ext cx="3792807" cy="7017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b">
            <a:sp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400" spc="-215" baseline="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dirty="0"/>
              <a:t>Modulation</a:t>
            </a:r>
          </a:p>
        </p:txBody>
      </p:sp>
      <p:sp>
        <p:nvSpPr>
          <p:cNvPr id="3" name="object 3"/>
          <p:cNvSpPr/>
          <p:nvPr/>
        </p:nvSpPr>
        <p:spPr>
          <a:xfrm>
            <a:off x="2145274" y="2929749"/>
            <a:ext cx="6671047" cy="30160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07793" y="1937004"/>
            <a:ext cx="9464945" cy="569387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ts val="2070"/>
              </a:lnSpc>
              <a:spcBef>
                <a:spcPts val="240"/>
              </a:spcBef>
            </a:pPr>
            <a:r>
              <a:rPr lang="en-US" spc="-10" dirty="0">
                <a:solidFill>
                  <a:srgbClr val="313131"/>
                </a:solidFill>
                <a:latin typeface="Verdana"/>
                <a:cs typeface="Verdana"/>
              </a:rPr>
              <a:t>Operation of varying amplitude, frequency or phase of carrier signal accordingly with the instantaneous amplitude of the message signal.</a:t>
            </a:r>
            <a:endParaRPr sz="18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288626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9F9575-ED54-0142-ACFE-C5DE8ACDC1D5}" type="slidenum">
              <a:rPr lang="en-US">
                <a:solidFill>
                  <a:srgbClr val="FFFFFF"/>
                </a:solidFill>
              </a:rPr>
              <a:pPr/>
              <a:t>30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066800" y="457201"/>
            <a:ext cx="9144000" cy="6000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b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x-none" sz="3200" spc="-215" dirty="0">
                <a:solidFill>
                  <a:schemeClr val="bg2">
                    <a:lumMod val="10000"/>
                  </a:schemeClr>
                </a:solidFill>
              </a:rPr>
              <a:t>PM Modulation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81200" y="1524000"/>
            <a:ext cx="7543800" cy="438943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BD0D9"/>
              </a:buClr>
              <a:buNone/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In Frequency modulation, </a:t>
            </a:r>
            <a:r>
              <a:rPr lang="en-US" sz="2400" u="sng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frequency of a carrier signal deviates from its center frequency by an amount that is proportional to the message signal amplitude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Clr>
                <a:srgbClr val="0BD0D9"/>
              </a:buClr>
              <a:buFontTx/>
              <a:buChar char="-"/>
              <a:defRPr/>
            </a:pPr>
            <a:endParaRPr lang="en-US" sz="2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0BD0D9"/>
              </a:buClr>
              <a:buNone/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u="sng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FM uses the message signal, m(t),  to vary the carrier frequency within some small range about its original value. </a:t>
            </a:r>
          </a:p>
          <a:p>
            <a:pPr marL="0" indent="0">
              <a:buClr>
                <a:srgbClr val="0BD0D9"/>
              </a:buClr>
              <a:buNone/>
              <a:defRPr/>
            </a:pPr>
            <a:endParaRPr lang="en-US" sz="24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5894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6592" y="846418"/>
            <a:ext cx="4185920" cy="5355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b">
            <a:spAutoFit/>
          </a:bodyPr>
          <a:lstStyle/>
          <a:p>
            <a:pPr algn="ctr"/>
            <a:r>
              <a:rPr sz="3200" spc="-215" dirty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Digital Modulation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261872" y="1828800"/>
            <a:ext cx="8595360" cy="333578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40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 Modulation</a:t>
            </a:r>
            <a:r>
              <a:rPr spc="-100" dirty="0">
                <a:solidFill>
                  <a:schemeClr val="bg2">
                    <a:lumMod val="10000"/>
                  </a:schemeClr>
                </a:solidFill>
              </a:rPr>
              <a:t>:</a:t>
            </a:r>
          </a:p>
          <a:p>
            <a:pPr marL="515620" marR="5080" lvl="1" indent="-228600" algn="just">
              <a:lnSpc>
                <a:spcPct val="89900"/>
              </a:lnSpc>
              <a:spcBef>
                <a:spcPts val="975"/>
              </a:spcBef>
              <a:buFont typeface="Arial"/>
              <a:buChar char="•"/>
              <a:tabLst>
                <a:tab pos="241300" algn="l"/>
              </a:tabLst>
            </a:pPr>
            <a:r>
              <a:rPr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Digital modulation in somewhat similar to the analog modulation  except base band signal is of discrete amplitude level. For binary  signal it has only two level, either high or logic 1 or low or logic 0. The  modulation scheme is mainly three types</a:t>
            </a:r>
            <a:r>
              <a:rPr b="0" spc="-150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.</a:t>
            </a: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4050" dirty="0">
              <a:solidFill>
                <a:schemeClr val="bg2">
                  <a:lumMod val="10000"/>
                </a:schemeClr>
              </a:solidFill>
              <a:latin typeface="Times New Roman"/>
              <a:cs typeface="Times New Roman"/>
            </a:endParaRPr>
          </a:p>
          <a:p>
            <a:pPr marL="1018540" lvl="2" indent="-457200">
              <a:lnSpc>
                <a:spcPct val="100000"/>
              </a:lnSpc>
              <a:spcBef>
                <a:spcPts val="740"/>
              </a:spcBef>
              <a:buFont typeface="+mj-lt"/>
              <a:buAutoNum type="arabicPeriod"/>
              <a:tabLst>
                <a:tab pos="241300" algn="l"/>
              </a:tabLst>
            </a:pPr>
            <a:r>
              <a:rPr sz="18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 or Amplitude shift Key</a:t>
            </a:r>
          </a:p>
          <a:p>
            <a:pPr marL="1018540" lvl="2" indent="-457200">
              <a:lnSpc>
                <a:spcPct val="100000"/>
              </a:lnSpc>
              <a:spcBef>
                <a:spcPts val="740"/>
              </a:spcBef>
              <a:buFont typeface="+mj-lt"/>
              <a:buAutoNum type="arabicPeriod"/>
              <a:tabLst>
                <a:tab pos="241300" algn="l"/>
              </a:tabLst>
            </a:pPr>
            <a:r>
              <a:rPr sz="18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FSK or Frequency shift key</a:t>
            </a:r>
          </a:p>
          <a:p>
            <a:pPr marL="1018540" lvl="2" indent="-457200">
              <a:lnSpc>
                <a:spcPct val="100000"/>
              </a:lnSpc>
              <a:spcBef>
                <a:spcPts val="740"/>
              </a:spcBef>
              <a:buFont typeface="+mj-lt"/>
              <a:buAutoNum type="arabicPeriod"/>
              <a:tabLst>
                <a:tab pos="241300" algn="l"/>
              </a:tabLst>
            </a:pPr>
            <a:r>
              <a:rPr sz="18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PSK or Phase shift key</a:t>
            </a:r>
          </a:p>
        </p:txBody>
      </p:sp>
    </p:spTree>
    <p:extLst>
      <p:ext uri="{BB962C8B-B14F-4D97-AF65-F5344CB8AC3E}">
        <p14:creationId xmlns:p14="http://schemas.microsoft.com/office/powerpoint/2010/main" val="39944707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57575" y="482773"/>
            <a:ext cx="4664862" cy="7017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b">
            <a:spAutoFit/>
          </a:bodyPr>
          <a:lstStyle/>
          <a:p>
            <a:pPr algn="ctr"/>
            <a:r>
              <a:rPr sz="3200" spc="-215" dirty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Digital Modulation</a:t>
            </a:r>
          </a:p>
        </p:txBody>
      </p:sp>
      <p:sp>
        <p:nvSpPr>
          <p:cNvPr id="3" name="object 3"/>
          <p:cNvSpPr/>
          <p:nvPr/>
        </p:nvSpPr>
        <p:spPr>
          <a:xfrm>
            <a:off x="838200" y="1577911"/>
            <a:ext cx="4233862" cy="25771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43712" y="1545978"/>
            <a:ext cx="4214812" cy="27080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93325" y="4032384"/>
            <a:ext cx="4329112" cy="28233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16530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xfrm>
            <a:off x="6457950" y="635635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 fontScale="55000" lnSpcReduction="20000"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75A38B-A046-4FCF-AF9F-62DD063CECAF}" type="slidenum">
              <a:rPr lang="en-US" altLang="en-US" smtClean="0">
                <a:solidFill>
                  <a:srgbClr val="FFFFFF"/>
                </a:solidFill>
              </a:rPr>
              <a:pPr/>
              <a:t>33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مستطيل 3"/>
          <p:cNvSpPr/>
          <p:nvPr/>
        </p:nvSpPr>
        <p:spPr>
          <a:xfrm>
            <a:off x="762000" y="2551113"/>
            <a:ext cx="8077200" cy="1108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ar-SA" sz="6600" spc="-50" dirty="0">
                <a:solidFill>
                  <a:schemeClr val="accent2">
                    <a:lumMod val="75000"/>
                  </a:schemeClr>
                </a:solidFill>
                <a:latin typeface="Calibri"/>
                <a:cs typeface="Bold Italic Art" pitchFamily="2" charset="-78"/>
              </a:rPr>
              <a:t>Thank You</a:t>
            </a:r>
          </a:p>
        </p:txBody>
      </p:sp>
      <p:sp>
        <p:nvSpPr>
          <p:cNvPr id="7" name="Oval 6"/>
          <p:cNvSpPr/>
          <p:nvPr/>
        </p:nvSpPr>
        <p:spPr>
          <a:xfrm>
            <a:off x="854075" y="4114800"/>
            <a:ext cx="1203325" cy="1295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38300" y="4579938"/>
            <a:ext cx="838200" cy="914400"/>
          </a:xfrm>
          <a:prstGeom prst="ellipse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71600" y="3889375"/>
            <a:ext cx="990600" cy="1076325"/>
          </a:xfrm>
          <a:prstGeom prst="ellipse">
            <a:avLst/>
          </a:prstGeom>
          <a:solidFill>
            <a:srgbClr val="D4D3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74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4470" y="1231252"/>
            <a:ext cx="5555299" cy="7017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b">
            <a:spAutoFit/>
          </a:bodyPr>
          <a:lstStyle/>
          <a:p>
            <a:pPr algn="ctr"/>
            <a:r>
              <a:rPr spc="-215" dirty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Modulation Types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56588" y="4021224"/>
            <a:ext cx="4026536" cy="587340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321945" indent="-309245">
              <a:lnSpc>
                <a:spcPct val="100000"/>
              </a:lnSpc>
              <a:spcBef>
                <a:spcPts val="640"/>
              </a:spcBef>
              <a:buClr>
                <a:schemeClr val="tx1">
                  <a:lumMod val="10000"/>
                </a:schemeClr>
              </a:buClr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sz="3200" spc="-135" dirty="0">
                <a:solidFill>
                  <a:schemeClr val="tx1">
                    <a:lumMod val="50000"/>
                  </a:schemeClr>
                </a:solidFill>
                <a:latin typeface="Trebuchet MS"/>
                <a:cs typeface="Trebuchet MS"/>
              </a:rPr>
              <a:t>Digital</a:t>
            </a:r>
            <a:r>
              <a:rPr sz="3200" spc="-290" dirty="0">
                <a:solidFill>
                  <a:schemeClr val="tx1">
                    <a:lumMod val="50000"/>
                  </a:schemeClr>
                </a:solidFill>
                <a:latin typeface="Trebuchet MS"/>
                <a:cs typeface="Trebuchet MS"/>
              </a:rPr>
              <a:t> </a:t>
            </a:r>
            <a:r>
              <a:rPr sz="3200" spc="-105" dirty="0">
                <a:solidFill>
                  <a:schemeClr val="tx1">
                    <a:lumMod val="50000"/>
                  </a:schemeClr>
                </a:solidFill>
                <a:latin typeface="Trebuchet MS"/>
                <a:cs typeface="Trebuchet MS"/>
              </a:rPr>
              <a:t>modulation</a:t>
            </a:r>
            <a:endParaRPr sz="3200" dirty="0">
              <a:solidFill>
                <a:schemeClr val="tx1">
                  <a:lumMod val="50000"/>
                </a:schemeClr>
              </a:solidFill>
              <a:latin typeface="Trebuchet MS"/>
              <a:cs typeface="Trebuchet MS"/>
            </a:endParaRP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7538D5B5-CC59-7544-A687-6F7E74A3D6BA}"/>
              </a:ext>
            </a:extLst>
          </p:cNvPr>
          <p:cNvSpPr/>
          <p:nvPr/>
        </p:nvSpPr>
        <p:spPr>
          <a:xfrm rot="5400000">
            <a:off x="5199105" y="1069791"/>
            <a:ext cx="1075038" cy="39109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62FB31-8ECF-BF40-B9EB-11AED3566CC4}"/>
              </a:ext>
            </a:extLst>
          </p:cNvPr>
          <p:cNvSpPr/>
          <p:nvPr/>
        </p:nvSpPr>
        <p:spPr>
          <a:xfrm>
            <a:off x="1255021" y="4023789"/>
            <a:ext cx="36988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21945" indent="-309245">
              <a:lnSpc>
                <a:spcPct val="100000"/>
              </a:lnSpc>
              <a:spcBef>
                <a:spcPts val="740"/>
              </a:spcBef>
              <a:buClr>
                <a:schemeClr val="tx1">
                  <a:lumMod val="10000"/>
                </a:schemeClr>
              </a:buClr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lang="en-US" sz="3200" spc="-90" dirty="0">
                <a:solidFill>
                  <a:schemeClr val="tx1">
                    <a:lumMod val="50000"/>
                  </a:schemeClr>
                </a:solidFill>
                <a:latin typeface="Trebuchet MS"/>
                <a:cs typeface="Trebuchet MS"/>
              </a:rPr>
              <a:t>Analog</a:t>
            </a:r>
            <a:r>
              <a:rPr lang="en-US" sz="3200" spc="-254" dirty="0">
                <a:solidFill>
                  <a:schemeClr val="tx1">
                    <a:lumMod val="50000"/>
                  </a:schemeClr>
                </a:solidFill>
                <a:latin typeface="Trebuchet MS"/>
                <a:cs typeface="Trebuchet MS"/>
              </a:rPr>
              <a:t> </a:t>
            </a:r>
            <a:r>
              <a:rPr lang="en-US" sz="3200" spc="-110" dirty="0">
                <a:solidFill>
                  <a:schemeClr val="tx1">
                    <a:lumMod val="50000"/>
                  </a:schemeClr>
                </a:solidFill>
                <a:latin typeface="Trebuchet MS"/>
                <a:cs typeface="Trebuchet MS"/>
              </a:rPr>
              <a:t>modulation</a:t>
            </a:r>
            <a:endParaRPr lang="en-US" sz="3200" dirty="0">
              <a:solidFill>
                <a:schemeClr val="tx1">
                  <a:lumMod val="50000"/>
                </a:schemeClr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00612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0767" y="630790"/>
            <a:ext cx="7798436" cy="7017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b">
            <a:spAutoFit/>
          </a:bodyPr>
          <a:lstStyle/>
          <a:p>
            <a:pPr algn="ctr"/>
            <a:r>
              <a:rPr spc="-215" dirty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Analog Modulation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13890"/>
            <a:ext cx="10216515" cy="3895938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40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110" dirty="0">
                <a:solidFill>
                  <a:srgbClr val="C00000"/>
                </a:solidFill>
                <a:latin typeface="Trebuchet MS"/>
                <a:cs typeface="Trebuchet MS"/>
              </a:rPr>
              <a:t>Analog</a:t>
            </a:r>
            <a:r>
              <a:rPr sz="2800" b="1" spc="-21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800" b="1" spc="-100" dirty="0">
                <a:solidFill>
                  <a:srgbClr val="C00000"/>
                </a:solidFill>
                <a:latin typeface="Trebuchet MS"/>
                <a:cs typeface="Trebuchet MS"/>
              </a:rPr>
              <a:t>Modulation</a:t>
            </a:r>
            <a:r>
              <a:rPr sz="2800" b="1" spc="-100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:</a:t>
            </a:r>
            <a:endParaRPr sz="2800" dirty="0">
              <a:solidFill>
                <a:schemeClr val="bg2">
                  <a:lumMod val="10000"/>
                </a:schemeClr>
              </a:solidFill>
              <a:latin typeface="Trebuchet MS"/>
              <a:cs typeface="Trebuchet MS"/>
            </a:endParaRPr>
          </a:p>
          <a:p>
            <a:pPr marL="698500" marR="5080" lvl="1" indent="-228600">
              <a:lnSpc>
                <a:spcPts val="3030"/>
              </a:lnSpc>
              <a:spcBef>
                <a:spcPts val="101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95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Baseband</a:t>
            </a:r>
            <a:r>
              <a:rPr sz="2800" spc="-200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 </a:t>
            </a:r>
            <a:r>
              <a:rPr sz="2800" spc="-114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signal</a:t>
            </a:r>
            <a:r>
              <a:rPr sz="2800" spc="-204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 </a:t>
            </a:r>
            <a:r>
              <a:rPr sz="2800" spc="-105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is</a:t>
            </a:r>
            <a:r>
              <a:rPr sz="2800" spc="-195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 </a:t>
            </a:r>
            <a:r>
              <a:rPr sz="2800" spc="-140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always</a:t>
            </a:r>
            <a:r>
              <a:rPr sz="2800" spc="-200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 </a:t>
            </a:r>
            <a:r>
              <a:rPr sz="2800" spc="-110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analog</a:t>
            </a:r>
            <a:r>
              <a:rPr sz="2800" spc="-204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 </a:t>
            </a:r>
            <a:r>
              <a:rPr sz="2800" spc="-130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for</a:t>
            </a:r>
            <a:r>
              <a:rPr sz="2800" spc="-200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 </a:t>
            </a:r>
            <a:r>
              <a:rPr sz="2800" spc="-114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this</a:t>
            </a:r>
            <a:r>
              <a:rPr sz="2800" spc="-200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 </a:t>
            </a:r>
            <a:r>
              <a:rPr sz="2800" spc="-130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modulation.</a:t>
            </a:r>
            <a:r>
              <a:rPr sz="2800" spc="-195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 </a:t>
            </a:r>
            <a:r>
              <a:rPr sz="2800" spc="-155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There</a:t>
            </a:r>
            <a:r>
              <a:rPr sz="2800" spc="-204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 </a:t>
            </a:r>
            <a:r>
              <a:rPr sz="2800" spc="-145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are</a:t>
            </a:r>
            <a:r>
              <a:rPr sz="2800" spc="-210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 </a:t>
            </a:r>
            <a:r>
              <a:rPr sz="2800" spc="-135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three  </a:t>
            </a:r>
            <a:r>
              <a:rPr sz="2800" spc="-114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properties </a:t>
            </a:r>
            <a:r>
              <a:rPr sz="2800" spc="-110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of </a:t>
            </a:r>
            <a:r>
              <a:rPr sz="2800" spc="-130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a </a:t>
            </a:r>
            <a:r>
              <a:rPr sz="2800" spc="-145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carrier </a:t>
            </a:r>
            <a:r>
              <a:rPr sz="2800" spc="-114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signal </a:t>
            </a:r>
            <a:r>
              <a:rPr sz="2800" spc="-150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amplitude, </a:t>
            </a:r>
            <a:r>
              <a:rPr sz="2800" spc="-130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frequency </a:t>
            </a:r>
            <a:r>
              <a:rPr sz="2800" spc="-95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and phase </a:t>
            </a:r>
            <a:r>
              <a:rPr sz="2800" spc="-85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thus  </a:t>
            </a:r>
            <a:r>
              <a:rPr sz="2800" spc="-135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there</a:t>
            </a:r>
            <a:r>
              <a:rPr sz="2800" spc="-215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 </a:t>
            </a:r>
            <a:r>
              <a:rPr sz="2800" spc="-145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are</a:t>
            </a:r>
            <a:r>
              <a:rPr sz="2800" spc="-215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 </a:t>
            </a:r>
            <a:r>
              <a:rPr sz="2800" spc="-135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three</a:t>
            </a:r>
            <a:r>
              <a:rPr sz="2800" spc="-215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 </a:t>
            </a:r>
            <a:r>
              <a:rPr sz="2800" spc="-130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basic</a:t>
            </a:r>
            <a:r>
              <a:rPr sz="2800" spc="-200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 </a:t>
            </a:r>
            <a:r>
              <a:rPr sz="2800" spc="-114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types</a:t>
            </a:r>
            <a:r>
              <a:rPr sz="2800" spc="-204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 </a:t>
            </a:r>
            <a:r>
              <a:rPr sz="2800" spc="-110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of</a:t>
            </a:r>
            <a:r>
              <a:rPr sz="2800" spc="-210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 </a:t>
            </a:r>
            <a:r>
              <a:rPr sz="2800" spc="-110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analog</a:t>
            </a:r>
            <a:r>
              <a:rPr sz="2800" spc="-215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 </a:t>
            </a:r>
            <a:r>
              <a:rPr sz="2800" spc="-120" dirty="0">
                <a:solidFill>
                  <a:schemeClr val="bg2">
                    <a:lumMod val="10000"/>
                  </a:schemeClr>
                </a:solidFill>
                <a:latin typeface="Trebuchet MS"/>
                <a:cs typeface="Trebuchet MS"/>
              </a:rPr>
              <a:t>modulations.</a:t>
            </a:r>
            <a:endParaRPr sz="2800" dirty="0">
              <a:solidFill>
                <a:schemeClr val="bg2">
                  <a:lumMod val="10000"/>
                </a:schemeClr>
              </a:solidFill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000" dirty="0">
              <a:solidFill>
                <a:schemeClr val="bg2">
                  <a:lumMod val="10000"/>
                </a:schemeClr>
              </a:solidFill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b="1" spc="-145" dirty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rPr>
              <a:t>Amplitude </a:t>
            </a:r>
            <a:r>
              <a:rPr sz="2800" b="1" spc="-85" dirty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rPr>
              <a:t>Modulation</a:t>
            </a:r>
            <a:r>
              <a:rPr sz="2800" b="1" spc="-275" dirty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rPr>
              <a:t> </a:t>
            </a:r>
            <a:r>
              <a:rPr sz="2800" b="1" spc="-10" dirty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rPr>
              <a:t>(AM)</a:t>
            </a:r>
            <a:endParaRPr sz="2800" dirty="0">
              <a:solidFill>
                <a:schemeClr val="accent1">
                  <a:lumMod val="75000"/>
                </a:schemeClr>
              </a:solidFill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210" dirty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rPr>
              <a:t>Frequency </a:t>
            </a:r>
            <a:r>
              <a:rPr sz="2800" b="1" spc="-85" dirty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rPr>
              <a:t>Modulation</a:t>
            </a:r>
            <a:r>
              <a:rPr sz="2800" b="1" spc="-215" dirty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rPr>
              <a:t> </a:t>
            </a:r>
            <a:r>
              <a:rPr sz="2800" b="1" spc="-75" dirty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rPr>
              <a:t>(FM)</a:t>
            </a:r>
            <a:endParaRPr sz="2800" dirty="0">
              <a:solidFill>
                <a:schemeClr val="accent1">
                  <a:lumMod val="75000"/>
                </a:schemeClr>
              </a:solidFill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150" dirty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rPr>
              <a:t>Phase </a:t>
            </a:r>
            <a:r>
              <a:rPr sz="2800" b="1" spc="-135" dirty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rPr>
              <a:t>modulation</a:t>
            </a:r>
            <a:r>
              <a:rPr sz="2800" b="1" spc="-270" dirty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rPr>
              <a:t> </a:t>
            </a:r>
            <a:r>
              <a:rPr sz="2800" b="1" spc="-30" dirty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rPr>
              <a:t>(PM)</a:t>
            </a:r>
            <a:endParaRPr sz="2800" dirty="0">
              <a:solidFill>
                <a:schemeClr val="accent1">
                  <a:lumMod val="75000"/>
                </a:schemeClr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915126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6077"/>
            <a:ext cx="5526724" cy="7017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/>
            <a:r>
              <a:rPr spc="-215" dirty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Analog Modulation</a:t>
            </a:r>
          </a:p>
        </p:txBody>
      </p:sp>
      <p:sp>
        <p:nvSpPr>
          <p:cNvPr id="3" name="object 3"/>
          <p:cNvSpPr/>
          <p:nvPr/>
        </p:nvSpPr>
        <p:spPr>
          <a:xfrm>
            <a:off x="1013222" y="1671637"/>
            <a:ext cx="3943350" cy="2362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57962" y="1547812"/>
            <a:ext cx="3943350" cy="2419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37393" y="4005267"/>
            <a:ext cx="4317199" cy="28155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6282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30320-D4BE-2541-BBBB-5F23EBB2D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3148" y="3146030"/>
            <a:ext cx="9692640" cy="1325562"/>
          </a:xfrm>
          <a:solidFill>
            <a:schemeClr val="accent2"/>
          </a:solidFill>
        </p:spPr>
        <p:txBody>
          <a:bodyPr/>
          <a:lstStyle/>
          <a:p>
            <a:r>
              <a:rPr lang="en-US" spc="-215" dirty="0">
                <a:solidFill>
                  <a:schemeClr val="bg2">
                    <a:lumMod val="10000"/>
                  </a:schemeClr>
                </a:solidFill>
              </a:rPr>
              <a:t>Amplitude</a:t>
            </a:r>
            <a:r>
              <a:rPr lang="en-US" spc="-35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pc="-95" dirty="0">
                <a:solidFill>
                  <a:schemeClr val="bg2">
                    <a:lumMod val="10000"/>
                  </a:schemeClr>
                </a:solidFill>
              </a:rPr>
              <a:t>Modulation(AM)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167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36BB866-AF6B-F34E-AE2A-F6C12ED6F89D}" type="slidenum">
              <a:rPr lang="en-US">
                <a:solidFill>
                  <a:srgbClr val="FFFFFF"/>
                </a:solidFill>
              </a:rPr>
              <a:pPr/>
              <a:t>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055813" y="534988"/>
            <a:ext cx="769620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spc="-215" dirty="0">
                <a:solidFill>
                  <a:schemeClr val="bg2">
                    <a:lumMod val="10000"/>
                  </a:schemeClr>
                </a:solidFill>
              </a:rPr>
              <a:t> Amplitude</a:t>
            </a:r>
            <a:r>
              <a:rPr lang="en-US" sz="3200" spc="-35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spc="-95" dirty="0">
                <a:solidFill>
                  <a:schemeClr val="bg2">
                    <a:lumMod val="10000"/>
                  </a:schemeClr>
                </a:solidFill>
              </a:rPr>
              <a:t>Modulation(AM)</a:t>
            </a:r>
            <a:endParaRPr lang="en-US" altLang="x-none" sz="3200" b="1" spc="-50" dirty="0">
              <a:solidFill>
                <a:srgbClr val="000000"/>
              </a:solidFill>
              <a:latin typeface="Calibri"/>
              <a:cs typeface="Bold Italic Art" pitchFamily="2" charset="-7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81200" y="1524000"/>
            <a:ext cx="8229600" cy="438943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BD0D9"/>
              </a:buClr>
              <a:buNone/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Tw Cen MT" pitchFamily="34" charset="0"/>
              </a:rPr>
              <a:t>- The </a:t>
            </a:r>
            <a:r>
              <a:rPr lang="en-US" sz="2400" u="sng" dirty="0">
                <a:solidFill>
                  <a:srgbClr val="C00000"/>
                </a:solidFill>
                <a:latin typeface="Tw Cen MT" pitchFamily="34" charset="0"/>
              </a:rPr>
              <a:t>M</a:t>
            </a:r>
            <a:r>
              <a:rPr lang="en-US" sz="2400" u="sng" dirty="0" err="1">
                <a:solidFill>
                  <a:srgbClr val="C00000"/>
                </a:solidFill>
                <a:latin typeface="Tw Cen MT" pitchFamily="34" charset="0"/>
              </a:rPr>
              <a:t>odulating</a:t>
            </a:r>
            <a:r>
              <a:rPr lang="en-US" sz="2400" u="sng" dirty="0">
                <a:solidFill>
                  <a:srgbClr val="C00000"/>
                </a:solidFill>
                <a:latin typeface="Tw Cen MT" pitchFamily="34" charset="0"/>
              </a:rPr>
              <a:t> Signal</a:t>
            </a:r>
            <a:r>
              <a:rPr lang="en-US" sz="2400" dirty="0">
                <a:solidFill>
                  <a:srgbClr val="C00000"/>
                </a:solidFill>
                <a:latin typeface="Tw Cen MT" pitchFamily="34" charset="0"/>
              </a:rPr>
              <a:t> </a:t>
            </a:r>
            <a:r>
              <a:rPr lang="en-US" sz="2400" dirty="0">
                <a:solidFill>
                  <a:sysClr val="windowText" lastClr="000000"/>
                </a:solidFill>
                <a:latin typeface="Tw Cen MT" pitchFamily="34" charset="0"/>
              </a:rPr>
              <a:t>(message or baseband signal)</a:t>
            </a:r>
          </a:p>
          <a:p>
            <a:pPr>
              <a:buClr>
                <a:srgbClr val="0BD0D9"/>
              </a:buClr>
              <a:defRPr/>
            </a:pPr>
            <a:endParaRPr lang="en-US" sz="2400" dirty="0">
              <a:solidFill>
                <a:sysClr val="windowText" lastClr="000000"/>
              </a:solidFill>
              <a:latin typeface="Tw Cen MT" pitchFamily="34" charset="0"/>
            </a:endParaRPr>
          </a:p>
          <a:p>
            <a:pPr>
              <a:buClr>
                <a:srgbClr val="0BD0D9"/>
              </a:buClr>
              <a:buNone/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Tw Cen MT" pitchFamily="34" charset="0"/>
              </a:rPr>
              <a:t> </a:t>
            </a:r>
          </a:p>
          <a:p>
            <a:pPr marL="0" indent="0">
              <a:buClr>
                <a:srgbClr val="0BD0D9"/>
              </a:buClr>
              <a:buNone/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Tw Cen MT" pitchFamily="34" charset="0"/>
              </a:rPr>
              <a:t>- The </a:t>
            </a:r>
            <a:r>
              <a:rPr lang="en-US" sz="2400" b="1" u="sng" dirty="0">
                <a:solidFill>
                  <a:srgbClr val="002060"/>
                </a:solidFill>
                <a:latin typeface="Tw Cen MT" pitchFamily="34" charset="0"/>
              </a:rPr>
              <a:t>C</a:t>
            </a:r>
            <a:r>
              <a:rPr lang="en-US" sz="2400" b="1" u="sng" dirty="0" err="1">
                <a:solidFill>
                  <a:srgbClr val="002060"/>
                </a:solidFill>
                <a:latin typeface="Tw Cen MT" pitchFamily="34" charset="0"/>
              </a:rPr>
              <a:t>arrier</a:t>
            </a:r>
            <a:r>
              <a:rPr lang="en-US" sz="2400" b="1" u="sng" dirty="0">
                <a:solidFill>
                  <a:srgbClr val="002060"/>
                </a:solidFill>
                <a:latin typeface="Tw Cen MT" pitchFamily="34" charset="0"/>
              </a:rPr>
              <a:t> Signal</a:t>
            </a:r>
            <a:r>
              <a:rPr lang="en-US" sz="2400" b="1" dirty="0">
                <a:solidFill>
                  <a:srgbClr val="002060"/>
                </a:solidFill>
                <a:latin typeface="Tw Cen MT" pitchFamily="34" charset="0"/>
              </a:rPr>
              <a:t> </a:t>
            </a:r>
            <a:r>
              <a:rPr lang="en-US" sz="2400" dirty="0">
                <a:solidFill>
                  <a:sysClr val="windowText" lastClr="000000"/>
                </a:solidFill>
                <a:latin typeface="Tw Cen MT" pitchFamily="34" charset="0"/>
              </a:rPr>
              <a:t>is</a:t>
            </a:r>
          </a:p>
          <a:p>
            <a:pPr>
              <a:buClr>
                <a:srgbClr val="0BD0D9"/>
              </a:buClr>
              <a:defRPr/>
            </a:pPr>
            <a:endParaRPr lang="en-US" sz="2400" dirty="0">
              <a:solidFill>
                <a:sysClr val="windowText" lastClr="000000"/>
              </a:solidFill>
              <a:latin typeface="Tw Cen MT" pitchFamily="34" charset="0"/>
            </a:endParaRPr>
          </a:p>
          <a:p>
            <a:pPr>
              <a:buClr>
                <a:srgbClr val="0BD0D9"/>
              </a:buClr>
              <a:defRPr/>
            </a:pPr>
            <a:endParaRPr lang="en-US" sz="2400" dirty="0">
              <a:solidFill>
                <a:sysClr val="windowText" lastClr="000000"/>
              </a:solidFill>
              <a:latin typeface="Tw Cen MT" pitchFamily="34" charset="0"/>
            </a:endParaRPr>
          </a:p>
          <a:p>
            <a:pPr>
              <a:buClr>
                <a:srgbClr val="0BD0D9"/>
              </a:buClr>
              <a:defRPr/>
            </a:pPr>
            <a:endParaRPr lang="en-US" sz="2400" dirty="0">
              <a:solidFill>
                <a:sysClr val="windowText" lastClr="000000"/>
              </a:solidFill>
              <a:latin typeface="Tw Cen MT" pitchFamily="34" charset="0"/>
            </a:endParaRPr>
          </a:p>
          <a:p>
            <a:pPr marL="0" indent="0">
              <a:buClr>
                <a:srgbClr val="0BD0D9"/>
              </a:buClr>
              <a:buNone/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Tw Cen MT" pitchFamily="34" charset="0"/>
              </a:rPr>
              <a:t>- The </a:t>
            </a:r>
            <a:r>
              <a:rPr lang="en-US" sz="2400" b="1" u="sng" dirty="0">
                <a:solidFill>
                  <a:srgbClr val="C00000"/>
                </a:solidFill>
                <a:latin typeface="Tw Cen MT" pitchFamily="34" charset="0"/>
              </a:rPr>
              <a:t>M</a:t>
            </a:r>
            <a:r>
              <a:rPr lang="en-US" sz="2400" b="1" u="sng" dirty="0" err="1">
                <a:solidFill>
                  <a:srgbClr val="C00000"/>
                </a:solidFill>
                <a:latin typeface="Tw Cen MT" pitchFamily="34" charset="0"/>
              </a:rPr>
              <a:t>odulated</a:t>
            </a:r>
            <a:r>
              <a:rPr lang="en-US" sz="2400" b="1" u="sng" dirty="0">
                <a:solidFill>
                  <a:srgbClr val="C00000"/>
                </a:solidFill>
                <a:latin typeface="Tw Cen MT" pitchFamily="34" charset="0"/>
              </a:rPr>
              <a:t> Signal</a:t>
            </a:r>
          </a:p>
        </p:txBody>
      </p:sp>
      <p:graphicFrame>
        <p:nvGraphicFramePr>
          <p:cNvPr id="5125" name="Object 4"/>
          <p:cNvGraphicFramePr>
            <a:graphicFrameLocks noChangeAspect="1"/>
          </p:cNvGraphicFramePr>
          <p:nvPr/>
        </p:nvGraphicFramePr>
        <p:xfrm>
          <a:off x="5176838" y="2209801"/>
          <a:ext cx="9191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4" imgW="266469" imgH="190335" progId="Equation.3">
                  <p:embed/>
                </p:oleObj>
              </mc:Choice>
              <mc:Fallback>
                <p:oleObj name="Equation" r:id="rId4" imgW="266469" imgH="190335" progId="Equation.3">
                  <p:embed/>
                  <p:pic>
                    <p:nvPicPr>
                      <p:cNvPr id="512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6838" y="2209801"/>
                        <a:ext cx="91916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5"/>
          <p:cNvGraphicFramePr>
            <a:graphicFrameLocks noChangeAspect="1"/>
          </p:cNvGraphicFramePr>
          <p:nvPr/>
        </p:nvGraphicFramePr>
        <p:xfrm>
          <a:off x="3592514" y="3581401"/>
          <a:ext cx="456882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معادلة" r:id="rId6" imgW="1765300" imgH="228600" progId="Equation.3">
                  <p:embed/>
                </p:oleObj>
              </mc:Choice>
              <mc:Fallback>
                <p:oleObj name="معادلة" r:id="rId6" imgW="1765300" imgH="228600" progId="Equation.3">
                  <p:embed/>
                  <p:pic>
                    <p:nvPicPr>
                      <p:cNvPr id="512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2514" y="3581401"/>
                        <a:ext cx="4568825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كائن 2"/>
          <p:cNvGraphicFramePr>
            <a:graphicFrameLocks noChangeAspect="1"/>
          </p:cNvGraphicFramePr>
          <p:nvPr/>
        </p:nvGraphicFramePr>
        <p:xfrm>
          <a:off x="3162301" y="5334001"/>
          <a:ext cx="5484813" cy="170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8" imgW="2120900" imgH="647700" progId="Equation.3">
                  <p:embed/>
                </p:oleObj>
              </mc:Choice>
              <mc:Fallback>
                <p:oleObj name="Equation" r:id="rId8" imgW="2120900" imgH="647700" progId="Equation.3">
                  <p:embed/>
                  <p:pic>
                    <p:nvPicPr>
                      <p:cNvPr id="5127" name="كائن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301" y="5334001"/>
                        <a:ext cx="5484813" cy="170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1820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عنصر نائب لرقم الشريحة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788E858-13EB-2A4D-9B8B-63C00107308D}" type="slidenum">
              <a:rPr lang="en-US">
                <a:solidFill>
                  <a:srgbClr val="23A0AD"/>
                </a:solidFill>
              </a:rPr>
              <a:pPr/>
              <a:t>9</a:t>
            </a:fld>
            <a:endParaRPr lang="en-US">
              <a:solidFill>
                <a:srgbClr val="23A0AD"/>
              </a:solidFill>
            </a:endParaRP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36714"/>
            <a:ext cx="6186488" cy="316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9911571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Custom 9">
      <a:dk1>
        <a:srgbClr val="E7E5E1"/>
      </a:dk1>
      <a:lt1>
        <a:srgbClr val="FFFFFF"/>
      </a:lt1>
      <a:dk2>
        <a:srgbClr val="EDECE9"/>
      </a:dk2>
      <a:lt2>
        <a:srgbClr val="F3F2F0"/>
      </a:lt2>
      <a:accent1>
        <a:srgbClr val="6F6F74"/>
      </a:accent1>
      <a:accent2>
        <a:srgbClr val="D2CFC7"/>
      </a:accent2>
      <a:accent3>
        <a:srgbClr val="E7E5E1"/>
      </a:accent3>
      <a:accent4>
        <a:srgbClr val="D2CFC7"/>
      </a:accent4>
      <a:accent5>
        <a:srgbClr val="E7E5E1"/>
      </a:accent5>
      <a:accent6>
        <a:srgbClr val="D2CFC7"/>
      </a:accent6>
      <a:hlink>
        <a:srgbClr val="D2CFC7"/>
      </a:hlink>
      <a:folHlink>
        <a:srgbClr val="D2CFC7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547</TotalTime>
  <Words>994</Words>
  <Application>Microsoft Macintosh PowerPoint</Application>
  <PresentationFormat>Widescreen</PresentationFormat>
  <Paragraphs>166</Paragraphs>
  <Slides>33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7" baseType="lpstr">
      <vt:lpstr>ＭＳ Ｐゴシック</vt:lpstr>
      <vt:lpstr>Arial</vt:lpstr>
      <vt:lpstr>Bold Italic Art</vt:lpstr>
      <vt:lpstr>Calibri</vt:lpstr>
      <vt:lpstr>Calibri Light</vt:lpstr>
      <vt:lpstr>Century Schoolbook</vt:lpstr>
      <vt:lpstr>Times New Roman</vt:lpstr>
      <vt:lpstr>Trebuchet MS</vt:lpstr>
      <vt:lpstr>Tw Cen MT</vt:lpstr>
      <vt:lpstr>Verdana</vt:lpstr>
      <vt:lpstr>Wingdings 2</vt:lpstr>
      <vt:lpstr>View</vt:lpstr>
      <vt:lpstr>Equation</vt:lpstr>
      <vt:lpstr>معادلة</vt:lpstr>
      <vt:lpstr>PowerPoint Presentation</vt:lpstr>
      <vt:lpstr>OUTLINE</vt:lpstr>
      <vt:lpstr>PowerPoint Presentation</vt:lpstr>
      <vt:lpstr>Modulation Types</vt:lpstr>
      <vt:lpstr>Analog Modulation</vt:lpstr>
      <vt:lpstr>Analog Modulation</vt:lpstr>
      <vt:lpstr>Amplitude Modulation(AM)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Frequency Modulation(FM)</vt:lpstr>
      <vt:lpstr> Frequency Modulation (FM)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Phase Modulation(PM)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Digital Modulation</vt:lpstr>
      <vt:lpstr>Digital Modulation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Elham Sunbu</cp:lastModifiedBy>
  <cp:revision>48</cp:revision>
  <dcterms:created xsi:type="dcterms:W3CDTF">2017-10-14T05:22:23Z</dcterms:created>
  <dcterms:modified xsi:type="dcterms:W3CDTF">2019-01-28T02:03:35Z</dcterms:modified>
</cp:coreProperties>
</file>