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9"/>
  </p:notesMasterIdLst>
  <p:handoutMasterIdLst>
    <p:handoutMasterId r:id="rId20"/>
  </p:handoutMasterIdLst>
  <p:sldIdLst>
    <p:sldId id="317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395" r:id="rId18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28600" y="2362200"/>
            <a:ext cx="88392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</a:t>
            </a:r>
            <a:r>
              <a:rPr lang="en-US" altLang="x-none" sz="4000" b="1" spc="-50" dirty="0" smtClean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2</a:t>
            </a:r>
            <a:endParaRPr lang="en-US" altLang="x-none" sz="4000" b="1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  <a:p>
            <a:pPr algn="ctr">
              <a:defRPr/>
            </a:pPr>
            <a:r>
              <a:rPr lang="en-US" altLang="x-none" sz="44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Pulse Code Modulation (PCM)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 smtClean="0">
                <a:latin typeface="Candara"/>
                <a:ea typeface="+mn-ea"/>
              </a:rPr>
              <a:t>1</a:t>
            </a:r>
            <a:r>
              <a:rPr lang="en-US" sz="2000" baseline="30000" dirty="0" smtClean="0">
                <a:latin typeface="Candara"/>
                <a:ea typeface="+mn-ea"/>
              </a:rPr>
              <a:t>st</a:t>
            </a:r>
            <a:r>
              <a:rPr lang="en-US" sz="2000" dirty="0" smtClean="0">
                <a:latin typeface="Candara"/>
                <a:ea typeface="+mn-ea"/>
              </a:rPr>
              <a:t> </a:t>
            </a:r>
            <a:r>
              <a:rPr lang="en-US" sz="2000" dirty="0">
                <a:latin typeface="Candara"/>
                <a:ea typeface="+mn-ea"/>
              </a:rPr>
              <a:t>semester </a:t>
            </a:r>
            <a:r>
              <a:rPr lang="en-US" sz="2000" dirty="0" smtClean="0">
                <a:latin typeface="Candara"/>
                <a:ea typeface="+mn-ea"/>
              </a:rPr>
              <a:t>1440 - 2018</a:t>
            </a:r>
            <a:endParaRPr lang="en-US" sz="2000" dirty="0">
              <a:latin typeface="Candara"/>
              <a:ea typeface="+mn-ea"/>
            </a:endParaRP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9600" y="6350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Components of PCM Encoder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27200"/>
            <a:ext cx="7648575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3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381000" y="6096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PCM Block</a:t>
            </a:r>
          </a:p>
        </p:txBody>
      </p:sp>
      <p:pic>
        <p:nvPicPr>
          <p:cNvPr id="256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600200"/>
            <a:ext cx="7670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/>
          <p:nvPr/>
        </p:nvSpPr>
        <p:spPr>
          <a:xfrm>
            <a:off x="1381125" y="5753100"/>
            <a:ext cx="5029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>
                    <a:lumMod val="85000"/>
                    <a:lumOff val="15000"/>
                  </a:srgbClr>
                </a:solidFill>
                <a:ea typeface="+mn-ea"/>
              </a:rPr>
              <a:t>The basic elements of a PCM system</a:t>
            </a:r>
          </a:p>
        </p:txBody>
      </p:sp>
    </p:spTree>
    <p:extLst>
      <p:ext uri="{BB962C8B-B14F-4D97-AF65-F5344CB8AC3E}">
        <p14:creationId xmlns:p14="http://schemas.microsoft.com/office/powerpoint/2010/main" val="30680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711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Pulse Code Modulation Advantages</a:t>
            </a:r>
          </a:p>
        </p:txBody>
      </p:sp>
      <p:sp>
        <p:nvSpPr>
          <p:cNvPr id="17411" name="مستطيل 1"/>
          <p:cNvSpPr>
            <a:spLocks noChangeArrowheads="1"/>
          </p:cNvSpPr>
          <p:nvPr/>
        </p:nvSpPr>
        <p:spPr bwMode="auto">
          <a:xfrm>
            <a:off x="381000" y="1693863"/>
            <a:ext cx="73914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1400"/>
              </a:spcAft>
              <a:buClr>
                <a:srgbClr val="31B6FD"/>
              </a:buClr>
              <a:buSzPct val="100000"/>
              <a:buFont typeface="Trebuchet MS" panose="020B0603020202020204" pitchFamily="34" charset="0"/>
              <a:buAutoNum type="arabicPeriod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Analog signal can be transmitted over a high speed digital communication system.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1400"/>
              </a:spcAft>
              <a:buClr>
                <a:srgbClr val="31B6FD"/>
              </a:buClr>
              <a:buSzPct val="100000"/>
              <a:buFont typeface="Trebuchet MS" panose="020B0603020202020204" pitchFamily="34" charset="0"/>
              <a:buAutoNum type="arabicPeriod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Probability of occurring error will reduce by the use of appropriate coding methods.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1400"/>
              </a:spcAft>
              <a:buClr>
                <a:srgbClr val="31B6FD"/>
              </a:buClr>
              <a:buSzPct val="100000"/>
              <a:buFont typeface="Trebuchet MS" panose="020B0603020202020204" pitchFamily="34" charset="0"/>
              <a:buAutoNum type="arabicPeriod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PCM is used in Telkom system, digital audio recording, digitized video special effects, digital video, voice mail.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1400"/>
              </a:spcAft>
              <a:buClr>
                <a:srgbClr val="31B6FD"/>
              </a:buClr>
              <a:buSzPct val="100000"/>
              <a:buFont typeface="Trebuchet MS" panose="020B0603020202020204" pitchFamily="34" charset="0"/>
              <a:buAutoNum type="arabicPeriod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PCM is also used in Radio control units as transmitter and also receiver for remote controlled cars, boats, planes.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1400"/>
              </a:spcAft>
              <a:buClr>
                <a:srgbClr val="31B6FD"/>
              </a:buClr>
              <a:buSzPct val="100000"/>
              <a:buFont typeface="Trebuchet MS" panose="020B0603020202020204" pitchFamily="34" charset="0"/>
              <a:buAutoNum type="arabicPeriod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The PCM signal is more resistant to interference than normal signal.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711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Pulse Code Demodulation</a:t>
            </a:r>
          </a:p>
        </p:txBody>
      </p:sp>
      <p:sp>
        <p:nvSpPr>
          <p:cNvPr id="27650" name="مستطيل 1"/>
          <p:cNvSpPr>
            <a:spLocks noChangeArrowheads="1"/>
          </p:cNvSpPr>
          <p:nvPr/>
        </p:nvSpPr>
        <p:spPr bwMode="auto">
          <a:xfrm>
            <a:off x="381000" y="1693863"/>
            <a:ext cx="73152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6D7900"/>
                </a:solidFill>
                <a:cs typeface="Arial" panose="020B0604020202020204" pitchFamily="34" charset="0"/>
              </a:rPr>
              <a:t>Pulse Code Demodulation: 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will be doing the same modulation process in reverse. 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Demodulation starts with decoding process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During transmission the PCM signal will effected by the noise interference.</a:t>
            </a:r>
          </a:p>
        </p:txBody>
      </p:sp>
    </p:spTree>
    <p:extLst>
      <p:ext uri="{BB962C8B-B14F-4D97-AF65-F5344CB8AC3E}">
        <p14:creationId xmlns:p14="http://schemas.microsoft.com/office/powerpoint/2010/main" val="25991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Any Question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DC20E1-80D7-4326-9E56-404A147D05B3}" type="slidenum">
              <a:rPr lang="en-US" altLang="en-US" sz="1100">
                <a:solidFill>
                  <a:srgbClr val="FFFFFF"/>
                </a:solidFill>
              </a:rPr>
              <a:pPr/>
              <a:t>2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381000" y="1676400"/>
            <a:ext cx="80010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>
                <a:solidFill>
                  <a:srgbClr val="404040"/>
                </a:solidFill>
                <a:cs typeface="Arial" panose="020B0604020202020204" pitchFamily="34" charset="0"/>
              </a:rPr>
              <a:t>- </a:t>
            </a:r>
            <a:r>
              <a:rPr lang="fr-FR" altLang="en-US">
                <a:solidFill>
                  <a:srgbClr val="404040"/>
                </a:solidFill>
                <a:cs typeface="Arial" panose="020B0604020202020204" pitchFamily="34" charset="0"/>
              </a:rPr>
              <a:t>Analogue to Digital conversion.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fr-FR" altLang="en-US">
                <a:solidFill>
                  <a:srgbClr val="404040"/>
                </a:solidFill>
                <a:cs typeface="Arial" panose="020B0604020202020204" pitchFamily="34" charset="0"/>
              </a:rPr>
              <a:t>- Sampling (PCM).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fr-FR" altLang="en-US">
                <a:solidFill>
                  <a:srgbClr val="404040"/>
                </a:solidFill>
                <a:cs typeface="Arial" panose="020B0604020202020204" pitchFamily="34" charset="0"/>
              </a:rPr>
              <a:t>- Pulse Code Modulation Advantages.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fr-FR" altLang="en-US">
                <a:solidFill>
                  <a:srgbClr val="404040"/>
                </a:solidFill>
                <a:cs typeface="Arial" panose="020B0604020202020204" pitchFamily="34" charset="0"/>
              </a:rPr>
              <a:t>- Pulse Code Demodulation.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9B4705-DD6B-4ECD-BF2D-23AF2C4ED7ED}" type="slidenum">
              <a:rPr lang="en-US" altLang="en-US" sz="1100">
                <a:solidFill>
                  <a:srgbClr val="FFFFFF"/>
                </a:solidFill>
              </a:rPr>
              <a:pPr/>
              <a:t>3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15950" y="3810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Analog to Digital Conversion</a:t>
            </a:r>
          </a:p>
        </p:txBody>
      </p:sp>
      <p:sp>
        <p:nvSpPr>
          <p:cNvPr id="17411" name="مستطيل 1"/>
          <p:cNvSpPr>
            <a:spLocks noChangeArrowheads="1"/>
          </p:cNvSpPr>
          <p:nvPr/>
        </p:nvSpPr>
        <p:spPr bwMode="auto">
          <a:xfrm>
            <a:off x="381000" y="1210218"/>
            <a:ext cx="73596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A digital signal is superior to an analog signal.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Digital is less prone to noise and distortion.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We can</a:t>
            </a:r>
            <a:r>
              <a:rPr lang="ja-JP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solidFill>
                  <a:srgbClr val="404040"/>
                </a:solidFill>
                <a:cs typeface="Arial" panose="020B0604020202020204" pitchFamily="34" charset="0"/>
              </a:rPr>
              <a:t>t use analog signals for long distance </a:t>
            </a:r>
            <a:br>
              <a:rPr lang="en-US" altLang="ja-JP" sz="2000" dirty="0">
                <a:solidFill>
                  <a:srgbClr val="404040"/>
                </a:solidFill>
                <a:cs typeface="Arial" panose="020B0604020202020204" pitchFamily="34" charset="0"/>
              </a:rPr>
            </a:br>
            <a:r>
              <a:rPr lang="en-US" altLang="ja-JP" sz="1800" dirty="0">
                <a:solidFill>
                  <a:srgbClr val="404040"/>
                </a:solidFill>
                <a:cs typeface="Arial" panose="020B0604020202020204" pitchFamily="34" charset="0"/>
              </a:rPr>
              <a:t>(lose their strength, which means amplifiers are needed to amplify signal. However the amplifier creates distortion in the signal and adds  some noise).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The tendency today is to change an analog signal (such as audio ,voice and music) to digital data.                            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b="1" dirty="0">
                <a:solidFill>
                  <a:srgbClr val="6D7900"/>
                </a:solidFill>
                <a:cs typeface="Arial" panose="020B0604020202020204" pitchFamily="34" charset="0"/>
              </a:rPr>
              <a:t>Pulse Code Modulation (PCM) 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is</a:t>
            </a:r>
            <a:r>
              <a:rPr lang="en-US" altLang="en-US" sz="2000" b="1" dirty="0">
                <a:solidFill>
                  <a:srgbClr val="6D79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a technique to convert analog data to digital signal.</a:t>
            </a:r>
          </a:p>
        </p:txBody>
      </p:sp>
    </p:spTree>
    <p:extLst>
      <p:ext uri="{BB962C8B-B14F-4D97-AF65-F5344CB8AC3E}">
        <p14:creationId xmlns:p14="http://schemas.microsoft.com/office/powerpoint/2010/main" val="11827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2D71D8-808E-473A-A1FF-15485995DECF}" type="slidenum">
              <a:rPr lang="en-US" altLang="en-US" sz="1100">
                <a:solidFill>
                  <a:srgbClr val="FFFFFF"/>
                </a:solidFill>
              </a:rPr>
              <a:pPr/>
              <a:t>4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15950" y="7620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Analog to Digital Conversion</a:t>
            </a:r>
          </a:p>
        </p:txBody>
      </p:sp>
      <p:sp>
        <p:nvSpPr>
          <p:cNvPr id="8196" name="مستطيل 1"/>
          <p:cNvSpPr>
            <a:spLocks noChangeArrowheads="1"/>
          </p:cNvSpPr>
          <p:nvPr/>
        </p:nvSpPr>
        <p:spPr bwMode="auto">
          <a:xfrm>
            <a:off x="412750" y="1752600"/>
            <a:ext cx="73596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The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idea of digitizing analog signal started with telephone companies, to provide long distance services; They digitized the analog signal at the sender; The signal  is converted back to analog at the receiver.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-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Pulse Code Modulation (PCM):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 1- </a:t>
            </a: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Sampling </a:t>
            </a: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(</a:t>
            </a: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PAM).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  2- Quantization.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  3- Binary encoding.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dirty="0">
                <a:solidFill>
                  <a:srgbClr val="404040"/>
                </a:solidFill>
                <a:ea typeface="+mn-ea"/>
                <a:cs typeface="Arial" pitchFamily="34" charset="0"/>
              </a:rPr>
              <a:t>  4- Line or block coding.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dirty="0">
              <a:solidFill>
                <a:srgbClr val="404040"/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533400" y="6096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1. </a:t>
            </a:r>
            <a:r>
              <a:rPr lang="fr-FR" altLang="x-none" sz="3200" b="1" spc="-50" dirty="0" err="1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Sampling</a:t>
            </a:r>
            <a:r>
              <a:rPr lang="fr-FR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 (PAM)</a:t>
            </a:r>
            <a:endParaRPr lang="fr-FR" altLang="x-none" sz="3200" b="1" spc="-50" dirty="0">
              <a:solidFill>
                <a:srgbClr val="000000"/>
              </a:solidFill>
              <a:latin typeface="Calibri"/>
              <a:ea typeface="+mn-ea"/>
              <a:cs typeface="Bold Italic Art" pitchFamily="2" charset="-78"/>
            </a:endParaRPr>
          </a:p>
        </p:txBody>
      </p:sp>
      <p:sp>
        <p:nvSpPr>
          <p:cNvPr id="9219" name="مستطيل 1"/>
          <p:cNvSpPr>
            <a:spLocks noChangeArrowheads="1"/>
          </p:cNvSpPr>
          <p:nvPr/>
        </p:nvSpPr>
        <p:spPr bwMode="auto">
          <a:xfrm>
            <a:off x="403225" y="1684338"/>
            <a:ext cx="7467600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The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first step in PCM is sampling.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The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analog signal is sampled at equal interval, every </a:t>
            </a:r>
            <a:r>
              <a:rPr lang="en-US" sz="2000" dirty="0" err="1">
                <a:solidFill>
                  <a:srgbClr val="404040"/>
                </a:solidFill>
                <a:ea typeface="+mn-ea"/>
                <a:cs typeface="Arial" pitchFamily="34" charset="0"/>
              </a:rPr>
              <a:t>T</a:t>
            </a:r>
            <a:r>
              <a:rPr lang="en-US" sz="2000" baseline="-25000" dirty="0" err="1">
                <a:solidFill>
                  <a:srgbClr val="404040"/>
                </a:solidFill>
                <a:ea typeface="+mn-ea"/>
                <a:cs typeface="Arial" pitchFamily="34" charset="0"/>
              </a:rPr>
              <a:t>s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s 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(sample interval)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The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inverse of sampling interval is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sampling rate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or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sampling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frequency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.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</a:t>
            </a:r>
            <a:r>
              <a:rPr lang="en-US" altLang="en-US" sz="2400" dirty="0" err="1">
                <a:latin typeface="Calibri"/>
                <a:ea typeface="+mn-ea"/>
              </a:rPr>
              <a:t>f</a:t>
            </a:r>
            <a:r>
              <a:rPr lang="en-US" altLang="en-US" sz="2400" baseline="-25000" dirty="0" err="1">
                <a:latin typeface="Calibri"/>
                <a:ea typeface="+mn-ea"/>
              </a:rPr>
              <a:t>s</a:t>
            </a:r>
            <a:r>
              <a:rPr lang="en-US" altLang="en-US" sz="2400" dirty="0">
                <a:latin typeface="Calibri"/>
                <a:ea typeface="+mn-ea"/>
              </a:rPr>
              <a:t>=  1</a:t>
            </a:r>
            <a:r>
              <a:rPr lang="en-US" altLang="en-US" sz="2400" dirty="0">
                <a:latin typeface="Calibri"/>
                <a:ea typeface="+mn-ea"/>
              </a:rPr>
              <a:t>/</a:t>
            </a:r>
            <a:r>
              <a:rPr lang="en-US" altLang="en-US" sz="2400" dirty="0" err="1">
                <a:latin typeface="Calibri"/>
                <a:ea typeface="+mn-ea"/>
              </a:rPr>
              <a:t>T</a:t>
            </a:r>
            <a:r>
              <a:rPr lang="en-US" altLang="en-US" sz="2400" baseline="-25000" dirty="0" err="1">
                <a:latin typeface="Calibri"/>
                <a:ea typeface="+mn-ea"/>
              </a:rPr>
              <a:t>s</a:t>
            </a:r>
            <a:r>
              <a:rPr lang="en-US" altLang="en-US" sz="2400" dirty="0">
                <a:solidFill>
                  <a:srgbClr val="2998E3"/>
                </a:solidFill>
                <a:latin typeface="Calibri"/>
                <a:ea typeface="+mn-ea"/>
              </a:rPr>
              <a:t>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Sampling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rate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: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number of samples per second.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533400" y="7112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1. </a:t>
            </a:r>
            <a:r>
              <a:rPr lang="fr-FR" altLang="x-none" sz="3200" b="1" spc="-50" dirty="0" err="1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Sampling</a:t>
            </a:r>
            <a:r>
              <a:rPr lang="fr-FR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 PAM  </a:t>
            </a:r>
            <a:r>
              <a:rPr lang="fr-FR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(Pulse Amplitude Modulation)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9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D6F2DA1-5805-4610-807C-3F0C48D2D098}" type="slidenum">
              <a:rPr lang="en-US" altLang="en-US" sz="1100">
                <a:solidFill>
                  <a:srgbClr val="FFFFFF"/>
                </a:solidFill>
              </a:rPr>
              <a:pPr/>
              <a:t>7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381000" y="4572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2. Quantized PAM Signal</a:t>
            </a:r>
          </a:p>
        </p:txBody>
      </p:sp>
      <p:sp>
        <p:nvSpPr>
          <p:cNvPr id="5" name="مستطيل 1"/>
          <p:cNvSpPr>
            <a:spLocks noChangeArrowheads="1"/>
          </p:cNvSpPr>
          <p:nvPr/>
        </p:nvSpPr>
        <p:spPr bwMode="auto">
          <a:xfrm>
            <a:off x="457200" y="1295400"/>
            <a:ext cx="74676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The </a:t>
            </a:r>
            <a:r>
              <a:rPr lang="en-US" sz="2000" dirty="0">
                <a:solidFill>
                  <a:srgbClr val="595959"/>
                </a:solidFill>
                <a:ea typeface="+mn-ea"/>
                <a:cs typeface="Arial" pitchFamily="34" charset="0"/>
              </a:rPr>
              <a:t>result of PAM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is a series of pulses with amplitude values between the maximum and minimum amplitudes of the signal with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real values.</a:t>
            </a: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ea typeface="+mn-ea"/>
                <a:cs typeface="Arial" pitchFamily="34" charset="0"/>
              </a:rPr>
              <a:t>Quantization: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 is a method of assigning integer values in a specific range to sampled instances.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</p:txBody>
      </p:sp>
      <p:pic>
        <p:nvPicPr>
          <p:cNvPr id="21508" name="Picture 1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675063"/>
            <a:ext cx="70358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E3F1A3B-4784-40F4-A785-85A5F8A41020}" type="slidenum">
              <a:rPr lang="en-US" altLang="en-US" sz="1100">
                <a:solidFill>
                  <a:srgbClr val="FFFFFF"/>
                </a:solidFill>
              </a:rPr>
              <a:pPr/>
              <a:t>8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381000" y="7493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3. Binary Encoding</a:t>
            </a:r>
          </a:p>
        </p:txBody>
      </p:sp>
      <p:sp>
        <p:nvSpPr>
          <p:cNvPr id="22531" name="مستطيل 1"/>
          <p:cNvSpPr>
            <a:spLocks noChangeArrowheads="1"/>
          </p:cNvSpPr>
          <p:nvPr/>
        </p:nvSpPr>
        <p:spPr bwMode="auto">
          <a:xfrm>
            <a:off x="457200" y="1724025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Each quantized samples is translated into equivalent binary codes . </a:t>
            </a:r>
          </a:p>
        </p:txBody>
      </p:sp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395663"/>
            <a:ext cx="7415212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1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026162-1225-498A-BC53-07E9860CC5A2}" type="slidenum">
              <a:rPr lang="en-US" altLang="en-US" sz="1100">
                <a:solidFill>
                  <a:srgbClr val="FFFFFF"/>
                </a:solidFill>
              </a:rPr>
              <a:pPr/>
              <a:t>9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381000" y="787400"/>
            <a:ext cx="9144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4. Line Encoding</a:t>
            </a:r>
          </a:p>
        </p:txBody>
      </p:sp>
      <p:sp>
        <p:nvSpPr>
          <p:cNvPr id="23555" name="مستطيل 1"/>
          <p:cNvSpPr>
            <a:spLocks noChangeArrowheads="1"/>
          </p:cNvSpPr>
          <p:nvPr/>
        </p:nvSpPr>
        <p:spPr bwMode="auto">
          <a:xfrm>
            <a:off x="457200" y="1852613"/>
            <a:ext cx="74676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- The binary digits are then transformed to a digital signal using one of the line encoding.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pic>
        <p:nvPicPr>
          <p:cNvPr id="2355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386138"/>
            <a:ext cx="72818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2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10987</TotalTime>
  <Words>341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Bold Italic Art</vt:lpstr>
      <vt:lpstr>Calibri</vt:lpstr>
      <vt:lpstr>Candara</vt:lpstr>
      <vt:lpstr>Century Schoolbook</vt:lpstr>
      <vt:lpstr>Corbel</vt:lpstr>
      <vt:lpstr>Trebuchet MS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Ali</cp:lastModifiedBy>
  <cp:revision>183</cp:revision>
  <dcterms:created xsi:type="dcterms:W3CDTF">2007-07-09T18:36:04Z</dcterms:created>
  <dcterms:modified xsi:type="dcterms:W3CDTF">2018-09-30T22:00:32Z</dcterms:modified>
</cp:coreProperties>
</file>