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C88C27-8EAB-4DD4-A2B5-5E54F1CD95A3}" type="datetimeFigureOut">
              <a:rPr lang="ar-SA" smtClean="0"/>
              <a:pPr/>
              <a:t>24/11/33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70BAC3-8C6F-4C48-882B-5117F7884B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131840" y="404664"/>
            <a:ext cx="5105400" cy="2868168"/>
          </a:xfrm>
        </p:spPr>
        <p:txBody>
          <a:bodyPr/>
          <a:lstStyle/>
          <a:p>
            <a:r>
              <a:rPr lang="en-US" sz="7200" dirty="0" smtClean="0"/>
              <a:t>PACS QC </a:t>
            </a:r>
            <a:endParaRPr lang="ar-SA" sz="7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59832" y="4797152"/>
            <a:ext cx="5114778" cy="1101248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By : 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Alanoud Al Saleh</a:t>
            </a:r>
            <a:endParaRPr lang="ar-SA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-171400"/>
            <a:ext cx="72390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Image quality evaluation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68760"/>
            <a:ext cx="8229600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The final evaluation step is to perform a </a:t>
            </a:r>
            <a:r>
              <a:rPr lang="en-US" sz="2400" dirty="0" smtClean="0"/>
              <a:t>qualitative assessment </a:t>
            </a:r>
            <a:r>
              <a:rPr lang="en-US" sz="2400" dirty="0"/>
              <a:t>of the monitor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endParaRPr lang="en-US" sz="2400" dirty="0"/>
          </a:p>
          <a:p>
            <a:pPr algn="l" rtl="0"/>
            <a:r>
              <a:rPr lang="en-US" sz="2400" dirty="0" smtClean="0"/>
              <a:t>This </a:t>
            </a:r>
            <a:r>
              <a:rPr lang="en-US" sz="2400" dirty="0"/>
              <a:t>assessment is used to assess the following </a:t>
            </a:r>
            <a:r>
              <a:rPr lang="en-US" sz="2400" dirty="0" smtClean="0"/>
              <a:t>image components</a:t>
            </a:r>
            <a:r>
              <a:rPr lang="en-US" sz="2400" dirty="0"/>
              <a:t>; </a:t>
            </a:r>
            <a:r>
              <a:rPr lang="en-US" sz="2400" b="1" dirty="0" err="1"/>
              <a:t>squareness</a:t>
            </a:r>
            <a:r>
              <a:rPr lang="en-US" sz="2400" b="1" dirty="0"/>
              <a:t> of image geometry, </a:t>
            </a:r>
            <a:r>
              <a:rPr lang="en-US" sz="2400" b="1" dirty="0" smtClean="0"/>
              <a:t>spatial stability </a:t>
            </a:r>
            <a:r>
              <a:rPr lang="en-US" sz="2400" b="1" dirty="0"/>
              <a:t>of the image, and the presence of visual artifacts</a:t>
            </a:r>
            <a:r>
              <a:rPr lang="en-US" sz="2400" b="1" dirty="0" smtClean="0"/>
              <a:t>.</a:t>
            </a:r>
          </a:p>
          <a:p>
            <a:pPr algn="l" rtl="0">
              <a:buNone/>
            </a:pPr>
            <a:endParaRPr lang="en-US" sz="2400" dirty="0"/>
          </a:p>
          <a:p>
            <a:pPr algn="l" rtl="0"/>
            <a:r>
              <a:rPr lang="en-US" sz="2400" dirty="0" smtClean="0"/>
              <a:t>These </a:t>
            </a:r>
            <a:r>
              <a:rPr lang="en-US" sz="2400" dirty="0"/>
              <a:t>components are important since each can</a:t>
            </a:r>
          </a:p>
          <a:p>
            <a:pPr algn="l" rtl="0">
              <a:buNone/>
            </a:pPr>
            <a:r>
              <a:rPr lang="en-US" sz="2400" dirty="0"/>
              <a:t>potentially affect clinical usefulness of the monitor.</a:t>
            </a:r>
            <a:endParaRPr lang="ar-SA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Problems with PACS in different hospitals</a:t>
            </a:r>
            <a:r>
              <a:rPr lang="en-US" sz="4000" b="1" dirty="0">
                <a:solidFill>
                  <a:schemeClr val="accent2"/>
                </a:solidFill>
              </a:rPr>
              <a:t> </a:t>
            </a:r>
            <a:r>
              <a:rPr lang="en-US" sz="4000" b="1" dirty="0" smtClean="0">
                <a:solidFill>
                  <a:schemeClr val="accent2"/>
                </a:solidFill>
              </a:rPr>
              <a:t>such as: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12776"/>
            <a:ext cx="7239000" cy="504296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users </a:t>
            </a:r>
            <a:r>
              <a:rPr lang="en-US" dirty="0"/>
              <a:t>become dependent upon the technology and in some cases it </a:t>
            </a:r>
            <a:r>
              <a:rPr lang="en-US" dirty="0" smtClean="0"/>
              <a:t>can be </a:t>
            </a:r>
            <a:r>
              <a:rPr lang="en-US" dirty="0"/>
              <a:t>very difficult to revert back to a film based system if components fail.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need of the quality control procedures and the </a:t>
            </a:r>
            <a:r>
              <a:rPr lang="en-US" dirty="0" smtClean="0"/>
              <a:t>automatic notification </a:t>
            </a:r>
            <a:r>
              <a:rPr lang="en-US" dirty="0"/>
              <a:t>system that alerts PACS personnel when a failure </a:t>
            </a:r>
            <a:r>
              <a:rPr lang="en-US" dirty="0" smtClean="0"/>
              <a:t>has happened </a:t>
            </a:r>
            <a:r>
              <a:rPr lang="en-US" dirty="0"/>
              <a:t>or is anticipated.</a:t>
            </a:r>
          </a:p>
          <a:p>
            <a:pPr algn="l" rtl="0"/>
            <a:r>
              <a:rPr lang="en-US" dirty="0" smtClean="0"/>
              <a:t>problems </a:t>
            </a:r>
            <a:r>
              <a:rPr lang="en-US" dirty="0"/>
              <a:t>ranging from people’s resistance to change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training of personnel</a:t>
            </a:r>
          </a:p>
          <a:p>
            <a:pPr algn="l" rtl="0"/>
            <a:r>
              <a:rPr lang="en-US" dirty="0" smtClean="0"/>
              <a:t>vendor </a:t>
            </a:r>
            <a:r>
              <a:rPr lang="en-US" dirty="0"/>
              <a:t>selection</a:t>
            </a:r>
          </a:p>
          <a:p>
            <a:pPr algn="l" rtl="0"/>
            <a:r>
              <a:rPr lang="en-US" dirty="0" smtClean="0"/>
              <a:t>vendor’s </a:t>
            </a:r>
            <a:r>
              <a:rPr lang="en-US" dirty="0"/>
              <a:t>ability to give needed information on their products</a:t>
            </a: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196752"/>
            <a:ext cx="47244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      Any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question</a:t>
            </a:r>
            <a:r>
              <a:rPr lang="en-US" sz="3600" dirty="0" smtClean="0">
                <a:solidFill>
                  <a:schemeClr val="tx2"/>
                </a:solidFill>
              </a:rPr>
              <a:t>?????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16097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11560" y="3284984"/>
            <a:ext cx="6779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RAD 454 Course is Done.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Best wishes to all of you</a:t>
            </a:r>
            <a:endParaRPr lang="en-US" sz="4400" dirty="0">
              <a:solidFill>
                <a:srgbClr val="00B05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685800"/>
            <a:ext cx="18288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Quality Control 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>
                <a:solidFill>
                  <a:schemeClr val="accent2"/>
                </a:solidFill>
              </a:rPr>
              <a:t>What is </a:t>
            </a:r>
            <a:r>
              <a:rPr lang="en-US" b="1" dirty="0" smtClean="0">
                <a:solidFill>
                  <a:schemeClr val="accent2"/>
                </a:solidFill>
              </a:rPr>
              <a:t>PACS </a:t>
            </a:r>
            <a:r>
              <a:rPr lang="en-US" b="1" dirty="0">
                <a:solidFill>
                  <a:schemeClr val="accent2"/>
                </a:solidFill>
              </a:rPr>
              <a:t>quality </a:t>
            </a:r>
            <a:r>
              <a:rPr lang="en-US" b="1" dirty="0" smtClean="0">
                <a:solidFill>
                  <a:schemeClr val="accent2"/>
                </a:solidFill>
              </a:rPr>
              <a:t>control ?</a:t>
            </a:r>
            <a:endParaRPr lang="en-US" b="1" dirty="0">
              <a:solidFill>
                <a:schemeClr val="accent2"/>
              </a:solidFill>
            </a:endParaRPr>
          </a:p>
          <a:p>
            <a:pPr algn="l" rtl="0">
              <a:buNone/>
            </a:pPr>
            <a:r>
              <a:rPr lang="en-US" sz="2400" dirty="0"/>
              <a:t>The PACS monitor quality control (QC) program</a:t>
            </a:r>
          </a:p>
          <a:p>
            <a:pPr algn="l" rtl="0">
              <a:buNone/>
            </a:pPr>
            <a:r>
              <a:rPr lang="en-US" sz="2400" dirty="0"/>
              <a:t>objectives are:</a:t>
            </a:r>
          </a:p>
          <a:p>
            <a:pPr algn="l" rtl="0"/>
            <a:r>
              <a:rPr lang="en-US" sz="2400" dirty="0" smtClean="0"/>
              <a:t>to </a:t>
            </a:r>
            <a:r>
              <a:rPr lang="en-US" sz="2400" dirty="0"/>
              <a:t>ensure consistent display performance</a:t>
            </a:r>
          </a:p>
          <a:p>
            <a:pPr algn="l" rtl="0"/>
            <a:r>
              <a:rPr lang="en-US" sz="2400" dirty="0" smtClean="0"/>
              <a:t>identify </a:t>
            </a:r>
            <a:r>
              <a:rPr lang="en-US" sz="2400" dirty="0"/>
              <a:t>problems before they become </a:t>
            </a:r>
            <a:r>
              <a:rPr lang="en-US" sz="2400" dirty="0" smtClean="0"/>
              <a:t>clinically significant</a:t>
            </a:r>
            <a:r>
              <a:rPr lang="en-US" sz="2400" dirty="0"/>
              <a:t>.</a:t>
            </a:r>
            <a:endParaRPr lang="ar-SA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72390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PACS main functional</a:t>
            </a:r>
            <a:endParaRPr lang="ar-SA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340768"/>
            <a:ext cx="7488832" cy="5256584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>
                <a:solidFill>
                  <a:schemeClr val="accent2"/>
                </a:solidFill>
              </a:rPr>
              <a:t>PACS should allow the functional ability such:</a:t>
            </a:r>
          </a:p>
          <a:p>
            <a:pPr algn="l" rtl="0"/>
            <a:r>
              <a:rPr lang="en-US" dirty="0" smtClean="0"/>
              <a:t>distribute </a:t>
            </a:r>
            <a:r>
              <a:rPr lang="en-US" dirty="0"/>
              <a:t>images to the requestor.</a:t>
            </a:r>
          </a:p>
          <a:p>
            <a:pPr algn="l" rtl="0"/>
            <a:r>
              <a:rPr lang="en-US" dirty="0" smtClean="0"/>
              <a:t>communicate </a:t>
            </a:r>
            <a:r>
              <a:rPr lang="en-US" dirty="0"/>
              <a:t>to physicians for patient scheduling.</a:t>
            </a:r>
          </a:p>
          <a:p>
            <a:pPr algn="l" rtl="0"/>
            <a:r>
              <a:rPr lang="en-US" dirty="0" smtClean="0"/>
              <a:t>download </a:t>
            </a:r>
            <a:r>
              <a:rPr lang="en-US" dirty="0"/>
              <a:t>patient demographics to modalities</a:t>
            </a:r>
          </a:p>
          <a:p>
            <a:pPr algn="l" rtl="0"/>
            <a:r>
              <a:rPr lang="en-US" dirty="0" smtClean="0"/>
              <a:t>track </a:t>
            </a:r>
            <a:r>
              <a:rPr lang="en-US" dirty="0"/>
              <a:t>image location.</a:t>
            </a:r>
          </a:p>
          <a:p>
            <a:pPr algn="l" rtl="0"/>
            <a:r>
              <a:rPr lang="en-US" dirty="0" smtClean="0"/>
              <a:t>assemble </a:t>
            </a:r>
            <a:r>
              <a:rPr lang="en-US" dirty="0"/>
              <a:t>collaborative material necessary </a:t>
            </a:r>
            <a:r>
              <a:rPr lang="en-US" dirty="0" smtClean="0"/>
              <a:t>to interpret </a:t>
            </a:r>
            <a:r>
              <a:rPr lang="en-US" dirty="0"/>
              <a:t>the image.</a:t>
            </a:r>
          </a:p>
          <a:p>
            <a:pPr algn="l" rtl="0"/>
            <a:r>
              <a:rPr lang="en-US" dirty="0" smtClean="0"/>
              <a:t>keep </a:t>
            </a:r>
            <a:r>
              <a:rPr lang="en-US" dirty="0"/>
              <a:t>track of patient progress and alert the</a:t>
            </a:r>
          </a:p>
          <a:p>
            <a:pPr algn="l" rtl="0"/>
            <a:r>
              <a:rPr lang="en-US" dirty="0"/>
              <a:t>appropriate </a:t>
            </a:r>
            <a:r>
              <a:rPr lang="en-US" dirty="0" smtClean="0"/>
              <a:t>person(s)</a:t>
            </a:r>
            <a:endParaRPr lang="en-US" dirty="0"/>
          </a:p>
          <a:p>
            <a:pPr algn="l" rtl="0"/>
            <a:r>
              <a:rPr lang="en-US" dirty="0" smtClean="0"/>
              <a:t>pre-fetch </a:t>
            </a:r>
            <a:r>
              <a:rPr lang="en-US" dirty="0"/>
              <a:t>images for interpretation.</a:t>
            </a:r>
          </a:p>
          <a:p>
            <a:pPr algn="l" rtl="0"/>
            <a:r>
              <a:rPr lang="en-US" dirty="0" smtClean="0"/>
              <a:t>automatically </a:t>
            </a:r>
            <a:r>
              <a:rPr lang="en-US" dirty="0"/>
              <a:t>route images to </a:t>
            </a:r>
            <a:r>
              <a:rPr lang="en-US" dirty="0" smtClean="0"/>
              <a:t>predetermined physicians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2390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Why QC testing </a:t>
            </a:r>
            <a:endParaRPr lang="ar-SA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24744"/>
            <a:ext cx="7272808" cy="573325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(PACS) is prone to technical problems and </a:t>
            </a:r>
            <a:r>
              <a:rPr lang="en-US" sz="2400" dirty="0" smtClean="0"/>
              <a:t>operational shortcomings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 smtClean="0"/>
              <a:t>These </a:t>
            </a:r>
            <a:r>
              <a:rPr lang="en-US" sz="2400" dirty="0"/>
              <a:t>problems are particularly challenging if a</a:t>
            </a:r>
          </a:p>
          <a:p>
            <a:pPr algn="l" rtl="0"/>
            <a:r>
              <a:rPr lang="en-US" sz="2400" dirty="0"/>
              <a:t>newly implemented system is not installed properly,</a:t>
            </a:r>
          </a:p>
          <a:p>
            <a:pPr algn="l" rtl="0"/>
            <a:r>
              <a:rPr lang="en-US" sz="2400" dirty="0"/>
              <a:t>or if demands on the system exceed expectations.</a:t>
            </a:r>
          </a:p>
          <a:p>
            <a:pPr algn="l" rtl="0"/>
            <a:r>
              <a:rPr lang="en-US" sz="2400" dirty="0" smtClean="0"/>
              <a:t>PAC </a:t>
            </a:r>
            <a:r>
              <a:rPr lang="en-US" sz="2400" dirty="0"/>
              <a:t>systems are also extremely costly and often</a:t>
            </a:r>
          </a:p>
          <a:p>
            <a:pPr algn="l" rtl="0"/>
            <a:r>
              <a:rPr lang="en-US" sz="2400" dirty="0"/>
              <a:t>widely integrated with the routine clinical operation..</a:t>
            </a:r>
          </a:p>
          <a:p>
            <a:pPr algn="l" rtl="0"/>
            <a:r>
              <a:rPr lang="en-US" sz="2400" dirty="0" smtClean="0"/>
              <a:t>Most </a:t>
            </a:r>
            <a:r>
              <a:rPr lang="en-US" sz="2400" dirty="0"/>
              <a:t>such potential problems can be prevented if </a:t>
            </a:r>
            <a:r>
              <a:rPr lang="en-US" sz="2400" dirty="0" smtClean="0"/>
              <a:t>        a complete </a:t>
            </a:r>
            <a:r>
              <a:rPr lang="en-US" sz="2400" dirty="0"/>
              <a:t>acceptance testing is performed before </a:t>
            </a:r>
            <a:r>
              <a:rPr lang="en-US" sz="2400" dirty="0" smtClean="0"/>
              <a:t>the system </a:t>
            </a:r>
            <a:r>
              <a:rPr lang="en-US" sz="2400" dirty="0"/>
              <a:t>is used clinically</a:t>
            </a:r>
            <a:endParaRPr lang="ar-SA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Why PACS quality control is important?</a:t>
            </a:r>
            <a:endParaRPr lang="ar-SA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84576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An important component of PACS is the display</a:t>
            </a:r>
          </a:p>
          <a:p>
            <a:pPr algn="l" rtl="0">
              <a:buNone/>
            </a:pPr>
            <a:r>
              <a:rPr lang="en-US" dirty="0"/>
              <a:t>workstations used to view the images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Soft-copy display devices are prone to image</a:t>
            </a:r>
          </a:p>
          <a:p>
            <a:pPr algn="l" rtl="0">
              <a:buNone/>
            </a:pPr>
            <a:r>
              <a:rPr lang="en-US" dirty="0"/>
              <a:t>quality degradations that can effect image</a:t>
            </a:r>
          </a:p>
          <a:p>
            <a:pPr algn="l" rtl="0">
              <a:buNone/>
            </a:pPr>
            <a:r>
              <a:rPr lang="en-US" dirty="0"/>
              <a:t>perception and compromise the overall</a:t>
            </a:r>
          </a:p>
          <a:p>
            <a:pPr algn="l" rtl="0">
              <a:buNone/>
            </a:pPr>
            <a:r>
              <a:rPr lang="en-US" dirty="0"/>
              <a:t>effectiveness of diagnostic imaging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/>
              <a:t>Acceptance testing and routine quality control of</a:t>
            </a:r>
          </a:p>
          <a:p>
            <a:pPr algn="l" rtl="0">
              <a:buNone/>
            </a:pPr>
            <a:r>
              <a:rPr lang="en-US" dirty="0"/>
              <a:t>display devices using objective image quality</a:t>
            </a:r>
          </a:p>
          <a:p>
            <a:pPr algn="l" rtl="0">
              <a:buNone/>
            </a:pPr>
            <a:r>
              <a:rPr lang="en-US" dirty="0"/>
              <a:t>assessment methodologies can prevent potential</a:t>
            </a:r>
          </a:p>
          <a:p>
            <a:pPr algn="l" rtl="0">
              <a:buNone/>
            </a:pPr>
            <a:r>
              <a:rPr lang="en-US" dirty="0"/>
              <a:t>problems and assure that a loss of display quality</a:t>
            </a:r>
          </a:p>
          <a:p>
            <a:pPr algn="l" rtl="0">
              <a:buNone/>
            </a:pPr>
            <a:r>
              <a:rPr lang="en-US" dirty="0"/>
              <a:t>does not negatively impact diagnosis.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Main objectives in PACS QC</a:t>
            </a:r>
            <a:endParaRPr lang="ar-SA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>
                <a:solidFill>
                  <a:schemeClr val="accent2"/>
                </a:solidFill>
              </a:rPr>
              <a:t>To report the technical and operational </a:t>
            </a:r>
            <a:r>
              <a:rPr lang="en-US" b="1" dirty="0" smtClean="0">
                <a:solidFill>
                  <a:schemeClr val="accent2"/>
                </a:solidFill>
              </a:rPr>
              <a:t>factors of </a:t>
            </a:r>
            <a:r>
              <a:rPr lang="en-US" b="1" dirty="0">
                <a:solidFill>
                  <a:schemeClr val="accent2"/>
                </a:solidFill>
              </a:rPr>
              <a:t>the performance of 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</a:p>
          <a:p>
            <a:pPr algn="l" rtl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l" rtl="0">
              <a:buNone/>
            </a:pPr>
            <a:r>
              <a:rPr lang="en-US" dirty="0"/>
              <a:t>• </a:t>
            </a:r>
            <a:r>
              <a:rPr lang="en-US" sz="2400" dirty="0"/>
              <a:t>various components of the system</a:t>
            </a:r>
          </a:p>
          <a:p>
            <a:pPr algn="l" rtl="0">
              <a:buNone/>
            </a:pPr>
            <a:r>
              <a:rPr lang="en-US" sz="2400" dirty="0"/>
              <a:t>• the integrated system as a whole</a:t>
            </a:r>
          </a:p>
          <a:p>
            <a:pPr algn="l" rtl="0">
              <a:buNone/>
            </a:pPr>
            <a:r>
              <a:rPr lang="en-US" sz="2400" dirty="0"/>
              <a:t>• methods for evaluating these factors</a:t>
            </a:r>
            <a:endParaRPr lang="ar-S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72390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The </a:t>
            </a:r>
            <a:r>
              <a:rPr lang="en-US" b="1" dirty="0" smtClean="0">
                <a:solidFill>
                  <a:schemeClr val="tx2"/>
                </a:solidFill>
              </a:rPr>
              <a:t>outcomes of PACS </a:t>
            </a:r>
            <a:r>
              <a:rPr lang="en-US" b="1" dirty="0">
                <a:solidFill>
                  <a:schemeClr val="tx2"/>
                </a:solidFill>
              </a:rPr>
              <a:t>QC</a:t>
            </a:r>
            <a:endParaRPr lang="ar-SA" b="1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7643192" cy="518457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>
                <a:solidFill>
                  <a:schemeClr val="accent2"/>
                </a:solidFill>
              </a:rPr>
              <a:t>The QC testing seeks to convey the </a:t>
            </a:r>
            <a:r>
              <a:rPr lang="en-US" b="1" dirty="0" smtClean="0">
                <a:solidFill>
                  <a:schemeClr val="accent2"/>
                </a:solidFill>
              </a:rPr>
              <a:t>following information</a:t>
            </a:r>
            <a:r>
              <a:rPr lang="en-US" b="1" dirty="0">
                <a:solidFill>
                  <a:schemeClr val="accent2"/>
                </a:solidFill>
              </a:rPr>
              <a:t>:</a:t>
            </a:r>
          </a:p>
          <a:p>
            <a:pPr algn="l" rtl="0"/>
            <a:r>
              <a:rPr lang="en-US" sz="2400" dirty="0" smtClean="0"/>
              <a:t>Why</a:t>
            </a:r>
            <a:r>
              <a:rPr lang="en-US" sz="2400" dirty="0"/>
              <a:t>, who, and how of PACS acceptance testing.</a:t>
            </a:r>
          </a:p>
          <a:p>
            <a:pPr algn="l" rtl="0"/>
            <a:r>
              <a:rPr lang="en-US" sz="2400" dirty="0" smtClean="0"/>
              <a:t>Technical </a:t>
            </a:r>
            <a:r>
              <a:rPr lang="en-US" sz="2400" dirty="0"/>
              <a:t>and clinical phases of </a:t>
            </a:r>
            <a:r>
              <a:rPr lang="en-US" sz="2400" dirty="0" smtClean="0"/>
              <a:t>PACS acceptance testing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 smtClean="0"/>
              <a:t>PACS </a:t>
            </a:r>
            <a:r>
              <a:rPr lang="en-US" sz="2400" dirty="0"/>
              <a:t>technical acceptance testing.</a:t>
            </a:r>
          </a:p>
          <a:p>
            <a:pPr algn="l" rtl="0"/>
            <a:r>
              <a:rPr lang="en-US" sz="2400" dirty="0" smtClean="0"/>
              <a:t>Elements </a:t>
            </a:r>
            <a:r>
              <a:rPr lang="en-US" sz="2400" dirty="0"/>
              <a:t>of PACS clinical acceptance testing.</a:t>
            </a:r>
          </a:p>
          <a:p>
            <a:pPr algn="l" rtl="0"/>
            <a:r>
              <a:rPr lang="en-US" sz="2400" dirty="0" smtClean="0"/>
              <a:t>Tools </a:t>
            </a:r>
            <a:r>
              <a:rPr lang="en-US" sz="2400" dirty="0"/>
              <a:t>and patterns for evaluation of </a:t>
            </a:r>
            <a:r>
              <a:rPr lang="en-US" sz="2400" dirty="0" smtClean="0"/>
              <a:t>display quality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 smtClean="0"/>
              <a:t>Definitions </a:t>
            </a:r>
            <a:r>
              <a:rPr lang="en-US" sz="2400" dirty="0"/>
              <a:t>of display quality characteristics.</a:t>
            </a:r>
          </a:p>
          <a:p>
            <a:pPr algn="l" rtl="0"/>
            <a:r>
              <a:rPr lang="en-US" sz="2400" dirty="0" smtClean="0"/>
              <a:t>Criteria </a:t>
            </a:r>
            <a:r>
              <a:rPr lang="en-US" sz="2400" dirty="0"/>
              <a:t>for acceptable display performance.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When monitor test is required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80728"/>
            <a:ext cx="8229600" cy="5145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accent2"/>
                </a:solidFill>
              </a:rPr>
              <a:t>If </a:t>
            </a:r>
            <a:r>
              <a:rPr lang="en-US" dirty="0">
                <a:solidFill>
                  <a:schemeClr val="accent2"/>
                </a:solidFill>
              </a:rPr>
              <a:t>the qualitative assessment reveals any problems then clinical </a:t>
            </a:r>
            <a:r>
              <a:rPr lang="en-US" dirty="0" smtClean="0">
                <a:solidFill>
                  <a:schemeClr val="accent2"/>
                </a:solidFill>
              </a:rPr>
              <a:t>images are </a:t>
            </a:r>
            <a:r>
              <a:rPr lang="en-US" dirty="0">
                <a:solidFill>
                  <a:schemeClr val="accent2"/>
                </a:solidFill>
              </a:rPr>
              <a:t>used to determine significance. The following CR image set will </a:t>
            </a:r>
            <a:r>
              <a:rPr lang="en-US" dirty="0" smtClean="0">
                <a:solidFill>
                  <a:schemeClr val="accent2"/>
                </a:solidFill>
              </a:rPr>
              <a:t>be used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 algn="l" rtl="0">
              <a:buNone/>
            </a:pPr>
            <a:r>
              <a:rPr lang="en-US" dirty="0"/>
              <a:t>• Routine hand image</a:t>
            </a:r>
          </a:p>
          <a:p>
            <a:pPr algn="l" rtl="0">
              <a:buNone/>
            </a:pPr>
            <a:r>
              <a:rPr lang="en-US" dirty="0"/>
              <a:t>• Abdominal image</a:t>
            </a:r>
          </a:p>
          <a:p>
            <a:pPr algn="l" rtl="0">
              <a:buNone/>
            </a:pPr>
            <a:r>
              <a:rPr lang="en-US" dirty="0"/>
              <a:t>• PA </a:t>
            </a:r>
            <a:r>
              <a:rPr lang="en-US" dirty="0" smtClean="0"/>
              <a:t>chest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If </a:t>
            </a:r>
            <a:r>
              <a:rPr lang="en-US" dirty="0">
                <a:solidFill>
                  <a:srgbClr val="7030A0"/>
                </a:solidFill>
              </a:rPr>
              <a:t>artifacts appear in these test images, then the monitor must </a:t>
            </a:r>
            <a:r>
              <a:rPr lang="en-US" dirty="0" smtClean="0">
                <a:solidFill>
                  <a:srgbClr val="7030A0"/>
                </a:solidFill>
              </a:rPr>
              <a:t>be repaired</a:t>
            </a:r>
            <a:r>
              <a:rPr lang="en-US" dirty="0">
                <a:solidFill>
                  <a:srgbClr val="7030A0"/>
                </a:solidFill>
              </a:rPr>
              <a:t>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PACS </a:t>
            </a:r>
            <a:r>
              <a:rPr lang="en-US" b="1" dirty="0">
                <a:solidFill>
                  <a:schemeClr val="accent2"/>
                </a:solidFill>
              </a:rPr>
              <a:t>monitors check up (QC)</a:t>
            </a:r>
            <a:endParaRPr lang="ar-SA" b="1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The majority of radiologic image interpretation is performed using a </a:t>
            </a:r>
            <a:r>
              <a:rPr lang="en-US" dirty="0" smtClean="0"/>
              <a:t>picture archiving </a:t>
            </a:r>
            <a:r>
              <a:rPr lang="en-US" dirty="0"/>
              <a:t>and communication system (PACS).</a:t>
            </a:r>
          </a:p>
          <a:p>
            <a:pPr algn="l" rtl="0"/>
            <a:r>
              <a:rPr lang="en-US" dirty="0" smtClean="0"/>
              <a:t>PACS </a:t>
            </a:r>
            <a:r>
              <a:rPr lang="en-US" dirty="0"/>
              <a:t>system is composed of workstations with cathode ray tube (CRT) </a:t>
            </a:r>
            <a:r>
              <a:rPr lang="en-US" dirty="0" smtClean="0"/>
              <a:t>and liquid </a:t>
            </a:r>
            <a:r>
              <a:rPr lang="en-US" dirty="0"/>
              <a:t>crystal display (LCD) monitors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These </a:t>
            </a:r>
            <a:r>
              <a:rPr lang="en-US" dirty="0"/>
              <a:t>monitors must be maintained correctly in order to provide </a:t>
            </a:r>
            <a:r>
              <a:rPr lang="en-US" dirty="0" smtClean="0"/>
              <a:t>the clinician </a:t>
            </a:r>
            <a:r>
              <a:rPr lang="en-US" dirty="0"/>
              <a:t>with an accurate image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performance standards of these monitors are defined in the </a:t>
            </a:r>
            <a:r>
              <a:rPr lang="en-US" dirty="0" smtClean="0"/>
              <a:t>DICOM standard </a:t>
            </a:r>
            <a:r>
              <a:rPr lang="en-US" dirty="0"/>
              <a:t>and are termed the grey scale standard display function (GSDF</a:t>
            </a:r>
            <a:r>
              <a:rPr lang="en-US" dirty="0" smtClean="0"/>
              <a:t>).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In </a:t>
            </a:r>
            <a:r>
              <a:rPr lang="en-US" dirty="0"/>
              <a:t>the clinical setting, it is important the PACS monitors are </a:t>
            </a:r>
            <a:r>
              <a:rPr lang="en-US" dirty="0" smtClean="0"/>
              <a:t>regularly checked</a:t>
            </a:r>
            <a:r>
              <a:rPr lang="en-US" dirty="0"/>
              <a:t>. It is also important to ensure compliance with the QC program </a:t>
            </a:r>
            <a:r>
              <a:rPr lang="en-US" dirty="0" smtClean="0"/>
              <a:t>by developing </a:t>
            </a:r>
            <a:r>
              <a:rPr lang="en-US" dirty="0"/>
              <a:t>a consistent evaluation process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/>
          </a:p>
          <a:p>
            <a:pPr algn="l" rtl="0"/>
            <a:r>
              <a:rPr lang="en-US" dirty="0" smtClean="0"/>
              <a:t>This </a:t>
            </a:r>
            <a:r>
              <a:rPr lang="en-US" dirty="0"/>
              <a:t>policy defines the PACS monitor QC program that will be used.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711</Words>
  <Application>Microsoft Office PowerPoint</Application>
  <PresentationFormat>عرض على الشاشة (3:4)‏</PresentationFormat>
  <Paragraphs>91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وافر</vt:lpstr>
      <vt:lpstr>PACS QC </vt:lpstr>
      <vt:lpstr>Quality Control </vt:lpstr>
      <vt:lpstr> PACS main functional</vt:lpstr>
      <vt:lpstr> Why QC testing </vt:lpstr>
      <vt:lpstr>Why PACS quality control is important?</vt:lpstr>
      <vt:lpstr>Main objectives in PACS QC</vt:lpstr>
      <vt:lpstr>The outcomes of PACS QC</vt:lpstr>
      <vt:lpstr>When monitor test is required   </vt:lpstr>
      <vt:lpstr>PACS monitors check up (QC)</vt:lpstr>
      <vt:lpstr>Image quality evaluation</vt:lpstr>
      <vt:lpstr>Problems with PACS in different hospitals such as: </vt:lpstr>
      <vt:lpstr>      Any  question?????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ksu</dc:creator>
  <cp:lastModifiedBy>ksu</cp:lastModifiedBy>
  <cp:revision>5</cp:revision>
  <dcterms:created xsi:type="dcterms:W3CDTF">2012-10-06T09:35:14Z</dcterms:created>
  <dcterms:modified xsi:type="dcterms:W3CDTF">2012-10-09T07:54:40Z</dcterms:modified>
</cp:coreProperties>
</file>