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43"/>
  </p:notesMasterIdLst>
  <p:sldIdLst>
    <p:sldId id="256" r:id="rId5"/>
    <p:sldId id="299" r:id="rId6"/>
    <p:sldId id="300" r:id="rId7"/>
    <p:sldId id="301" r:id="rId8"/>
    <p:sldId id="302" r:id="rId9"/>
    <p:sldId id="303" r:id="rId10"/>
    <p:sldId id="262" r:id="rId11"/>
    <p:sldId id="265" r:id="rId12"/>
    <p:sldId id="266" r:id="rId13"/>
    <p:sldId id="264" r:id="rId14"/>
    <p:sldId id="259" r:id="rId15"/>
    <p:sldId id="296" r:id="rId16"/>
    <p:sldId id="269" r:id="rId17"/>
    <p:sldId id="297" r:id="rId18"/>
    <p:sldId id="268" r:id="rId19"/>
    <p:sldId id="298" r:id="rId20"/>
    <p:sldId id="281" r:id="rId21"/>
    <p:sldId id="280" r:id="rId22"/>
    <p:sldId id="257" r:id="rId23"/>
    <p:sldId id="279" r:id="rId24"/>
    <p:sldId id="258" r:id="rId25"/>
    <p:sldId id="304" r:id="rId26"/>
    <p:sldId id="275" r:id="rId27"/>
    <p:sldId id="260" r:id="rId28"/>
    <p:sldId id="305" r:id="rId29"/>
    <p:sldId id="306" r:id="rId30"/>
    <p:sldId id="278" r:id="rId31"/>
    <p:sldId id="276" r:id="rId32"/>
    <p:sldId id="267" r:id="rId33"/>
    <p:sldId id="307" r:id="rId34"/>
    <p:sldId id="273" r:id="rId35"/>
    <p:sldId id="283" r:id="rId36"/>
    <p:sldId id="308" r:id="rId37"/>
    <p:sldId id="261" r:id="rId38"/>
    <p:sldId id="282" r:id="rId39"/>
    <p:sldId id="309" r:id="rId40"/>
    <p:sldId id="285" r:id="rId41"/>
    <p:sldId id="286" r:id="rId42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31166"/>
    <a:srgbClr val="990099"/>
    <a:srgbClr val="000000"/>
    <a:srgbClr val="9900FF"/>
    <a:srgbClr val="DDDDDD"/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94" autoAdjust="0"/>
    <p:restoredTop sz="94615" autoAdjust="0"/>
  </p:normalViewPr>
  <p:slideViewPr>
    <p:cSldViewPr>
      <p:cViewPr varScale="1">
        <p:scale>
          <a:sx n="69" d="100"/>
          <a:sy n="69" d="100"/>
        </p:scale>
        <p:origin x="-11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9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EB208F-D86F-408B-B657-A009FCE3DF1D}" type="doc">
      <dgm:prSet loTypeId="urn:microsoft.com/office/officeart/2005/8/layout/chevron2" loCatId="process" qsTypeId="urn:microsoft.com/office/officeart/2005/8/quickstyle/simple5" qsCatId="simple" csTypeId="urn:microsoft.com/office/officeart/2005/8/colors/accent3_4" csCatId="accent3" phldr="1"/>
      <dgm:spPr/>
      <dgm:t>
        <a:bodyPr/>
        <a:lstStyle/>
        <a:p>
          <a:endParaRPr lang="en-GB"/>
        </a:p>
      </dgm:t>
    </dgm:pt>
    <dgm:pt modelId="{13BCF308-F054-41E5-8B63-088714FF529C}">
      <dgm:prSet phldrT="[Text]"/>
      <dgm:spPr/>
      <dgm:t>
        <a:bodyPr/>
        <a:lstStyle/>
        <a:p>
          <a:r>
            <a:rPr lang="en-US" dirty="0" smtClean="0"/>
            <a:t>1</a:t>
          </a:r>
          <a:endParaRPr lang="en-GB" dirty="0"/>
        </a:p>
      </dgm:t>
    </dgm:pt>
    <dgm:pt modelId="{9000D39B-9693-4D00-A33E-D922E4BF70BC}" type="parTrans" cxnId="{6B08CD7F-EA0B-4E1C-A341-9B0F8AA790BF}">
      <dgm:prSet/>
      <dgm:spPr/>
      <dgm:t>
        <a:bodyPr/>
        <a:lstStyle/>
        <a:p>
          <a:endParaRPr lang="en-GB"/>
        </a:p>
      </dgm:t>
    </dgm:pt>
    <dgm:pt modelId="{97A11870-6EEB-41B1-B04C-15E2D638284B}" type="sibTrans" cxnId="{6B08CD7F-EA0B-4E1C-A341-9B0F8AA790BF}">
      <dgm:prSet/>
      <dgm:spPr/>
      <dgm:t>
        <a:bodyPr/>
        <a:lstStyle/>
        <a:p>
          <a:endParaRPr lang="en-GB"/>
        </a:p>
      </dgm:t>
    </dgm:pt>
    <dgm:pt modelId="{564E7DD4-4FC0-4444-8868-AFE9E2B8AA63}">
      <dgm:prSet/>
      <dgm:spPr/>
      <dgm:t>
        <a:bodyPr/>
        <a:lstStyle/>
        <a:p>
          <a:r>
            <a:rPr lang="en-US" dirty="0" smtClean="0"/>
            <a:t>2</a:t>
          </a:r>
        </a:p>
      </dgm:t>
    </dgm:pt>
    <dgm:pt modelId="{A091E233-E719-4E19-B445-D0478F5B3B5E}" type="parTrans" cxnId="{7C21584B-2CF1-4392-9F08-C5E087DF0999}">
      <dgm:prSet/>
      <dgm:spPr/>
      <dgm:t>
        <a:bodyPr/>
        <a:lstStyle/>
        <a:p>
          <a:endParaRPr lang="en-GB"/>
        </a:p>
      </dgm:t>
    </dgm:pt>
    <dgm:pt modelId="{A2AA07EF-32CF-4C16-93B7-8F52F99C7C46}" type="sibTrans" cxnId="{7C21584B-2CF1-4392-9F08-C5E087DF0999}">
      <dgm:prSet/>
      <dgm:spPr/>
      <dgm:t>
        <a:bodyPr/>
        <a:lstStyle/>
        <a:p>
          <a:endParaRPr lang="en-GB"/>
        </a:p>
      </dgm:t>
    </dgm:pt>
    <dgm:pt modelId="{E72495ED-63E9-44C5-A91A-902EA5A19C6D}">
      <dgm:prSet/>
      <dgm:spPr/>
      <dgm:t>
        <a:bodyPr/>
        <a:lstStyle/>
        <a:p>
          <a:r>
            <a:rPr lang="en-US" dirty="0" smtClean="0"/>
            <a:t>3</a:t>
          </a:r>
        </a:p>
      </dgm:t>
    </dgm:pt>
    <dgm:pt modelId="{AAE3A04C-C258-4B8B-8426-260046497323}" type="parTrans" cxnId="{ECAC9592-B494-46A4-B481-F331279F8960}">
      <dgm:prSet/>
      <dgm:spPr/>
      <dgm:t>
        <a:bodyPr/>
        <a:lstStyle/>
        <a:p>
          <a:endParaRPr lang="en-GB"/>
        </a:p>
      </dgm:t>
    </dgm:pt>
    <dgm:pt modelId="{104B59D1-9A82-4A93-99F3-0ED182C230B9}" type="sibTrans" cxnId="{ECAC9592-B494-46A4-B481-F331279F8960}">
      <dgm:prSet/>
      <dgm:spPr/>
      <dgm:t>
        <a:bodyPr/>
        <a:lstStyle/>
        <a:p>
          <a:endParaRPr lang="en-GB"/>
        </a:p>
      </dgm:t>
    </dgm:pt>
    <dgm:pt modelId="{F1465C89-C972-45C2-BF18-AAA001919198}">
      <dgm:prSet/>
      <dgm:spPr/>
      <dgm:t>
        <a:bodyPr/>
        <a:lstStyle/>
        <a:p>
          <a:r>
            <a:rPr lang="en-US" dirty="0" smtClean="0"/>
            <a:t>4</a:t>
          </a:r>
        </a:p>
      </dgm:t>
    </dgm:pt>
    <dgm:pt modelId="{D793B882-C5CA-43DF-860F-79A147262483}" type="parTrans" cxnId="{9E2FF4FE-F599-4760-A7C7-6F2E6D365027}">
      <dgm:prSet/>
      <dgm:spPr/>
      <dgm:t>
        <a:bodyPr/>
        <a:lstStyle/>
        <a:p>
          <a:endParaRPr lang="en-GB"/>
        </a:p>
      </dgm:t>
    </dgm:pt>
    <dgm:pt modelId="{E872FC4A-CE50-4F2F-9122-36D0B026F625}" type="sibTrans" cxnId="{9E2FF4FE-F599-4760-A7C7-6F2E6D365027}">
      <dgm:prSet/>
      <dgm:spPr/>
      <dgm:t>
        <a:bodyPr/>
        <a:lstStyle/>
        <a:p>
          <a:endParaRPr lang="en-GB"/>
        </a:p>
      </dgm:t>
    </dgm:pt>
    <dgm:pt modelId="{1161F8F1-A18E-4549-856E-165635612AD0}">
      <dgm:prSet phldrT="[Text]"/>
      <dgm:spPr/>
      <dgm:t>
        <a:bodyPr/>
        <a:lstStyle/>
        <a:p>
          <a:r>
            <a:rPr lang="en-US" smtClean="0"/>
            <a:t>Sender sends digital information to modem.</a:t>
          </a:r>
          <a:endParaRPr lang="en-GB" dirty="0"/>
        </a:p>
      </dgm:t>
    </dgm:pt>
    <dgm:pt modelId="{E8B596EA-A6A3-45DD-9F86-F88FF499F7FB}" type="parTrans" cxnId="{ABB17B21-D722-469D-959B-0D8D91B27BAB}">
      <dgm:prSet/>
      <dgm:spPr/>
      <dgm:t>
        <a:bodyPr/>
        <a:lstStyle/>
        <a:p>
          <a:endParaRPr lang="en-GB"/>
        </a:p>
      </dgm:t>
    </dgm:pt>
    <dgm:pt modelId="{F2BC08A0-B4BE-491F-BDF5-CD15000407F9}" type="sibTrans" cxnId="{ABB17B21-D722-469D-959B-0D8D91B27BAB}">
      <dgm:prSet/>
      <dgm:spPr/>
      <dgm:t>
        <a:bodyPr/>
        <a:lstStyle/>
        <a:p>
          <a:endParaRPr lang="en-GB"/>
        </a:p>
      </dgm:t>
    </dgm:pt>
    <dgm:pt modelId="{45B1923A-16B6-4275-9FF5-6931D155572C}">
      <dgm:prSet/>
      <dgm:spPr/>
      <dgm:t>
        <a:bodyPr/>
        <a:lstStyle/>
        <a:p>
          <a:r>
            <a:rPr lang="en-US" smtClean="0"/>
            <a:t>Modem </a:t>
          </a:r>
          <a:r>
            <a:rPr lang="en-US" dirty="0" smtClean="0"/>
            <a:t>converts digital signals to analog signals.</a:t>
          </a:r>
        </a:p>
      </dgm:t>
    </dgm:pt>
    <dgm:pt modelId="{C8702ED1-435A-4E8E-B5A8-FDD35234FC96}" type="parTrans" cxnId="{AAA908D8-F320-4D46-9428-E0E95C177D0A}">
      <dgm:prSet/>
      <dgm:spPr/>
      <dgm:t>
        <a:bodyPr/>
        <a:lstStyle/>
        <a:p>
          <a:endParaRPr lang="en-GB"/>
        </a:p>
      </dgm:t>
    </dgm:pt>
    <dgm:pt modelId="{E06C1998-34EC-48AA-8520-C16A04D266AE}" type="sibTrans" cxnId="{AAA908D8-F320-4D46-9428-E0E95C177D0A}">
      <dgm:prSet/>
      <dgm:spPr/>
      <dgm:t>
        <a:bodyPr/>
        <a:lstStyle/>
        <a:p>
          <a:endParaRPr lang="en-GB"/>
        </a:p>
      </dgm:t>
    </dgm:pt>
    <dgm:pt modelId="{C9FBA6AC-1D5B-41BB-946D-5F2202185115}">
      <dgm:prSet/>
      <dgm:spPr/>
      <dgm:t>
        <a:bodyPr/>
        <a:lstStyle/>
        <a:p>
          <a:r>
            <a:rPr lang="en-US" dirty="0" smtClean="0"/>
            <a:t>These signals transmitted through telephone lines.</a:t>
          </a:r>
        </a:p>
      </dgm:t>
    </dgm:pt>
    <dgm:pt modelId="{5F660171-DF87-4292-8BBC-092F9EBB2627}" type="parTrans" cxnId="{4C6732A7-CC2B-470E-8F28-066A70995A92}">
      <dgm:prSet/>
      <dgm:spPr/>
      <dgm:t>
        <a:bodyPr/>
        <a:lstStyle/>
        <a:p>
          <a:endParaRPr lang="en-GB"/>
        </a:p>
      </dgm:t>
    </dgm:pt>
    <dgm:pt modelId="{9A21F575-9063-4E9B-89B1-5E8DFD0B723F}" type="sibTrans" cxnId="{4C6732A7-CC2B-470E-8F28-066A70995A92}">
      <dgm:prSet/>
      <dgm:spPr/>
      <dgm:t>
        <a:bodyPr/>
        <a:lstStyle/>
        <a:p>
          <a:endParaRPr lang="en-GB"/>
        </a:p>
      </dgm:t>
    </dgm:pt>
    <dgm:pt modelId="{8219ACF4-8C52-4AF5-9F9A-322E1BC7E5D6}">
      <dgm:prSet/>
      <dgm:spPr/>
      <dgm:t>
        <a:bodyPr/>
        <a:lstStyle/>
        <a:p>
          <a:r>
            <a:rPr lang="en-US" smtClean="0"/>
            <a:t>Receiver </a:t>
          </a:r>
          <a:r>
            <a:rPr lang="en-US" dirty="0" smtClean="0"/>
            <a:t>modem does the opposite conversion , waves converted to digital signals.</a:t>
          </a:r>
        </a:p>
      </dgm:t>
    </dgm:pt>
    <dgm:pt modelId="{B5B53633-799D-4361-B646-3573B9DE0BB6}" type="parTrans" cxnId="{EB142256-E760-4725-8E9C-34AF78856676}">
      <dgm:prSet/>
      <dgm:spPr/>
      <dgm:t>
        <a:bodyPr/>
        <a:lstStyle/>
        <a:p>
          <a:endParaRPr lang="en-GB"/>
        </a:p>
      </dgm:t>
    </dgm:pt>
    <dgm:pt modelId="{BF9A3555-6648-4D4F-86F4-46B5FBDFADA5}" type="sibTrans" cxnId="{EB142256-E760-4725-8E9C-34AF78856676}">
      <dgm:prSet/>
      <dgm:spPr/>
      <dgm:t>
        <a:bodyPr/>
        <a:lstStyle/>
        <a:p>
          <a:endParaRPr lang="en-GB"/>
        </a:p>
      </dgm:t>
    </dgm:pt>
    <dgm:pt modelId="{041B6167-3965-4A9D-8A8A-25CC261C5885}" type="pres">
      <dgm:prSet presAssocID="{FDEB208F-D86F-408B-B657-A009FCE3DF1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BF3C57-1ACF-4618-A8A2-947A870F5DD7}" type="pres">
      <dgm:prSet presAssocID="{13BCF308-F054-41E5-8B63-088714FF529C}" presName="composite" presStyleCnt="0"/>
      <dgm:spPr/>
      <dgm:t>
        <a:bodyPr/>
        <a:lstStyle/>
        <a:p>
          <a:pPr rtl="1"/>
          <a:endParaRPr lang="ar-SA"/>
        </a:p>
      </dgm:t>
    </dgm:pt>
    <dgm:pt modelId="{01B396A7-E13D-4935-BCF6-E89ABC67D693}" type="pres">
      <dgm:prSet presAssocID="{13BCF308-F054-41E5-8B63-088714FF529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F169C8-6AA2-4F5D-B0BE-C2DC27E490E7}" type="pres">
      <dgm:prSet presAssocID="{13BCF308-F054-41E5-8B63-088714FF529C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20F38A-AD8B-4F06-BB52-C9633CD471E6}" type="pres">
      <dgm:prSet presAssocID="{97A11870-6EEB-41B1-B04C-15E2D638284B}" presName="sp" presStyleCnt="0"/>
      <dgm:spPr/>
      <dgm:t>
        <a:bodyPr/>
        <a:lstStyle/>
        <a:p>
          <a:pPr rtl="1"/>
          <a:endParaRPr lang="ar-SA"/>
        </a:p>
      </dgm:t>
    </dgm:pt>
    <dgm:pt modelId="{94B2073C-FA92-4A25-A1A3-AB6C077C7A7E}" type="pres">
      <dgm:prSet presAssocID="{564E7DD4-4FC0-4444-8868-AFE9E2B8AA63}" presName="composite" presStyleCnt="0"/>
      <dgm:spPr/>
      <dgm:t>
        <a:bodyPr/>
        <a:lstStyle/>
        <a:p>
          <a:pPr rtl="1"/>
          <a:endParaRPr lang="ar-SA"/>
        </a:p>
      </dgm:t>
    </dgm:pt>
    <dgm:pt modelId="{66A0ADF0-7B9F-4AD3-84AE-FC0538644DD5}" type="pres">
      <dgm:prSet presAssocID="{564E7DD4-4FC0-4444-8868-AFE9E2B8AA63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FBA28D-F2D7-4847-A449-48A025D8B566}" type="pres">
      <dgm:prSet presAssocID="{564E7DD4-4FC0-4444-8868-AFE9E2B8AA63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5FF8F-3529-4578-9F4B-FF9CDAE5AE62}" type="pres">
      <dgm:prSet presAssocID="{A2AA07EF-32CF-4C16-93B7-8F52F99C7C46}" presName="sp" presStyleCnt="0"/>
      <dgm:spPr/>
      <dgm:t>
        <a:bodyPr/>
        <a:lstStyle/>
        <a:p>
          <a:pPr rtl="1"/>
          <a:endParaRPr lang="ar-SA"/>
        </a:p>
      </dgm:t>
    </dgm:pt>
    <dgm:pt modelId="{18234A86-DDD6-40B2-97C8-E11EAE9F1819}" type="pres">
      <dgm:prSet presAssocID="{E72495ED-63E9-44C5-A91A-902EA5A19C6D}" presName="composite" presStyleCnt="0"/>
      <dgm:spPr/>
      <dgm:t>
        <a:bodyPr/>
        <a:lstStyle/>
        <a:p>
          <a:pPr rtl="1"/>
          <a:endParaRPr lang="ar-SA"/>
        </a:p>
      </dgm:t>
    </dgm:pt>
    <dgm:pt modelId="{2D1ACA8B-F65B-4F06-96DF-38F9C52CD86D}" type="pres">
      <dgm:prSet presAssocID="{E72495ED-63E9-44C5-A91A-902EA5A19C6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18429-A1D9-4F7F-95CF-1650F7B9C7D4}" type="pres">
      <dgm:prSet presAssocID="{E72495ED-63E9-44C5-A91A-902EA5A19C6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315C09-B3B1-45F5-8650-BCAE780483F5}" type="pres">
      <dgm:prSet presAssocID="{104B59D1-9A82-4A93-99F3-0ED182C230B9}" presName="sp" presStyleCnt="0"/>
      <dgm:spPr/>
      <dgm:t>
        <a:bodyPr/>
        <a:lstStyle/>
        <a:p>
          <a:pPr rtl="1"/>
          <a:endParaRPr lang="ar-SA"/>
        </a:p>
      </dgm:t>
    </dgm:pt>
    <dgm:pt modelId="{2469CC74-F0CE-425E-973A-E5D9B358F18B}" type="pres">
      <dgm:prSet presAssocID="{F1465C89-C972-45C2-BF18-AAA001919198}" presName="composite" presStyleCnt="0"/>
      <dgm:spPr/>
      <dgm:t>
        <a:bodyPr/>
        <a:lstStyle/>
        <a:p>
          <a:pPr rtl="1"/>
          <a:endParaRPr lang="ar-SA"/>
        </a:p>
      </dgm:t>
    </dgm:pt>
    <dgm:pt modelId="{5D1F42F3-19B2-4779-A22D-EC034291C2B2}" type="pres">
      <dgm:prSet presAssocID="{F1465C89-C972-45C2-BF18-AAA00191919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D1A66-7E6A-47C2-B389-6542CE8C2FC7}" type="pres">
      <dgm:prSet presAssocID="{F1465C89-C972-45C2-BF18-AAA00191919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E2FF4FE-F599-4760-A7C7-6F2E6D365027}" srcId="{FDEB208F-D86F-408B-B657-A009FCE3DF1D}" destId="{F1465C89-C972-45C2-BF18-AAA001919198}" srcOrd="3" destOrd="0" parTransId="{D793B882-C5CA-43DF-860F-79A147262483}" sibTransId="{E872FC4A-CE50-4F2F-9122-36D0B026F625}"/>
    <dgm:cxn modelId="{40D842FB-2B33-4314-A4DC-6D3E43EA24D9}" type="presOf" srcId="{C9FBA6AC-1D5B-41BB-946D-5F2202185115}" destId="{FCE18429-A1D9-4F7F-95CF-1650F7B9C7D4}" srcOrd="0" destOrd="0" presId="urn:microsoft.com/office/officeart/2005/8/layout/chevron2"/>
    <dgm:cxn modelId="{7E70A25D-6593-4791-B292-3731DEC83890}" type="presOf" srcId="{E72495ED-63E9-44C5-A91A-902EA5A19C6D}" destId="{2D1ACA8B-F65B-4F06-96DF-38F9C52CD86D}" srcOrd="0" destOrd="0" presId="urn:microsoft.com/office/officeart/2005/8/layout/chevron2"/>
    <dgm:cxn modelId="{4C6732A7-CC2B-470E-8F28-066A70995A92}" srcId="{E72495ED-63E9-44C5-A91A-902EA5A19C6D}" destId="{C9FBA6AC-1D5B-41BB-946D-5F2202185115}" srcOrd="0" destOrd="0" parTransId="{5F660171-DF87-4292-8BBC-092F9EBB2627}" sibTransId="{9A21F575-9063-4E9B-89B1-5E8DFD0B723F}"/>
    <dgm:cxn modelId="{8478571E-64A8-40BD-B4A0-BC39A2CFF7D6}" type="presOf" srcId="{45B1923A-16B6-4275-9FF5-6931D155572C}" destId="{ABFBA28D-F2D7-4847-A449-48A025D8B566}" srcOrd="0" destOrd="0" presId="urn:microsoft.com/office/officeart/2005/8/layout/chevron2"/>
    <dgm:cxn modelId="{7C21584B-2CF1-4392-9F08-C5E087DF0999}" srcId="{FDEB208F-D86F-408B-B657-A009FCE3DF1D}" destId="{564E7DD4-4FC0-4444-8868-AFE9E2B8AA63}" srcOrd="1" destOrd="0" parTransId="{A091E233-E719-4E19-B445-D0478F5B3B5E}" sibTransId="{A2AA07EF-32CF-4C16-93B7-8F52F99C7C46}"/>
    <dgm:cxn modelId="{ABB17B21-D722-469D-959B-0D8D91B27BAB}" srcId="{13BCF308-F054-41E5-8B63-088714FF529C}" destId="{1161F8F1-A18E-4549-856E-165635612AD0}" srcOrd="0" destOrd="0" parTransId="{E8B596EA-A6A3-45DD-9F86-F88FF499F7FB}" sibTransId="{F2BC08A0-B4BE-491F-BDF5-CD15000407F9}"/>
    <dgm:cxn modelId="{4E826158-F805-41D0-9FF5-628B901C7192}" type="presOf" srcId="{FDEB208F-D86F-408B-B657-A009FCE3DF1D}" destId="{041B6167-3965-4A9D-8A8A-25CC261C5885}" srcOrd="0" destOrd="0" presId="urn:microsoft.com/office/officeart/2005/8/layout/chevron2"/>
    <dgm:cxn modelId="{6B08CD7F-EA0B-4E1C-A341-9B0F8AA790BF}" srcId="{FDEB208F-D86F-408B-B657-A009FCE3DF1D}" destId="{13BCF308-F054-41E5-8B63-088714FF529C}" srcOrd="0" destOrd="0" parTransId="{9000D39B-9693-4D00-A33E-D922E4BF70BC}" sibTransId="{97A11870-6EEB-41B1-B04C-15E2D638284B}"/>
    <dgm:cxn modelId="{2423F8E0-F6C4-4641-A692-51E1AB9B6951}" type="presOf" srcId="{1161F8F1-A18E-4549-856E-165635612AD0}" destId="{BCF169C8-6AA2-4F5D-B0BE-C2DC27E490E7}" srcOrd="0" destOrd="0" presId="urn:microsoft.com/office/officeart/2005/8/layout/chevron2"/>
    <dgm:cxn modelId="{ECAC9592-B494-46A4-B481-F331279F8960}" srcId="{FDEB208F-D86F-408B-B657-A009FCE3DF1D}" destId="{E72495ED-63E9-44C5-A91A-902EA5A19C6D}" srcOrd="2" destOrd="0" parTransId="{AAE3A04C-C258-4B8B-8426-260046497323}" sibTransId="{104B59D1-9A82-4A93-99F3-0ED182C230B9}"/>
    <dgm:cxn modelId="{3762054D-75E7-4637-9A72-0D688B54CBD6}" type="presOf" srcId="{564E7DD4-4FC0-4444-8868-AFE9E2B8AA63}" destId="{66A0ADF0-7B9F-4AD3-84AE-FC0538644DD5}" srcOrd="0" destOrd="0" presId="urn:microsoft.com/office/officeart/2005/8/layout/chevron2"/>
    <dgm:cxn modelId="{AAA908D8-F320-4D46-9428-E0E95C177D0A}" srcId="{564E7DD4-4FC0-4444-8868-AFE9E2B8AA63}" destId="{45B1923A-16B6-4275-9FF5-6931D155572C}" srcOrd="0" destOrd="0" parTransId="{C8702ED1-435A-4E8E-B5A8-FDD35234FC96}" sibTransId="{E06C1998-34EC-48AA-8520-C16A04D266AE}"/>
    <dgm:cxn modelId="{CBDC9381-4C54-4F23-86D4-1B0DC2EA3001}" type="presOf" srcId="{8219ACF4-8C52-4AF5-9F9A-322E1BC7E5D6}" destId="{ED6D1A66-7E6A-47C2-B389-6542CE8C2FC7}" srcOrd="0" destOrd="0" presId="urn:microsoft.com/office/officeart/2005/8/layout/chevron2"/>
    <dgm:cxn modelId="{EB142256-E760-4725-8E9C-34AF78856676}" srcId="{F1465C89-C972-45C2-BF18-AAA001919198}" destId="{8219ACF4-8C52-4AF5-9F9A-322E1BC7E5D6}" srcOrd="0" destOrd="0" parTransId="{B5B53633-799D-4361-B646-3573B9DE0BB6}" sibTransId="{BF9A3555-6648-4D4F-86F4-46B5FBDFADA5}"/>
    <dgm:cxn modelId="{8474DEB1-7CC6-4C95-A2AF-BFF3D67D4B98}" type="presOf" srcId="{13BCF308-F054-41E5-8B63-088714FF529C}" destId="{01B396A7-E13D-4935-BCF6-E89ABC67D693}" srcOrd="0" destOrd="0" presId="urn:microsoft.com/office/officeart/2005/8/layout/chevron2"/>
    <dgm:cxn modelId="{729B1135-B5B2-410E-9841-E45644ADD14B}" type="presOf" srcId="{F1465C89-C972-45C2-BF18-AAA001919198}" destId="{5D1F42F3-19B2-4779-A22D-EC034291C2B2}" srcOrd="0" destOrd="0" presId="urn:microsoft.com/office/officeart/2005/8/layout/chevron2"/>
    <dgm:cxn modelId="{09C9481B-193E-4070-94D0-F17D4E12BE5F}" type="presParOf" srcId="{041B6167-3965-4A9D-8A8A-25CC261C5885}" destId="{FEBF3C57-1ACF-4618-A8A2-947A870F5DD7}" srcOrd="0" destOrd="0" presId="urn:microsoft.com/office/officeart/2005/8/layout/chevron2"/>
    <dgm:cxn modelId="{CF7AB656-1C9A-4838-A3BB-6247CF2BAA7C}" type="presParOf" srcId="{FEBF3C57-1ACF-4618-A8A2-947A870F5DD7}" destId="{01B396A7-E13D-4935-BCF6-E89ABC67D693}" srcOrd="0" destOrd="0" presId="urn:microsoft.com/office/officeart/2005/8/layout/chevron2"/>
    <dgm:cxn modelId="{A4EE7840-9DD9-4B79-89D6-BC673E3247B0}" type="presParOf" srcId="{FEBF3C57-1ACF-4618-A8A2-947A870F5DD7}" destId="{BCF169C8-6AA2-4F5D-B0BE-C2DC27E490E7}" srcOrd="1" destOrd="0" presId="urn:microsoft.com/office/officeart/2005/8/layout/chevron2"/>
    <dgm:cxn modelId="{BD465F1F-A597-47DC-BD51-A944EC415292}" type="presParOf" srcId="{041B6167-3965-4A9D-8A8A-25CC261C5885}" destId="{3520F38A-AD8B-4F06-BB52-C9633CD471E6}" srcOrd="1" destOrd="0" presId="urn:microsoft.com/office/officeart/2005/8/layout/chevron2"/>
    <dgm:cxn modelId="{D3982DD2-BDF1-4998-8F8C-DCBFCFD490EA}" type="presParOf" srcId="{041B6167-3965-4A9D-8A8A-25CC261C5885}" destId="{94B2073C-FA92-4A25-A1A3-AB6C077C7A7E}" srcOrd="2" destOrd="0" presId="urn:microsoft.com/office/officeart/2005/8/layout/chevron2"/>
    <dgm:cxn modelId="{A47B5790-1D87-438E-AE89-4A914DAD754C}" type="presParOf" srcId="{94B2073C-FA92-4A25-A1A3-AB6C077C7A7E}" destId="{66A0ADF0-7B9F-4AD3-84AE-FC0538644DD5}" srcOrd="0" destOrd="0" presId="urn:microsoft.com/office/officeart/2005/8/layout/chevron2"/>
    <dgm:cxn modelId="{19CC9300-1A8F-49A5-BAD0-D1BA8C68707D}" type="presParOf" srcId="{94B2073C-FA92-4A25-A1A3-AB6C077C7A7E}" destId="{ABFBA28D-F2D7-4847-A449-48A025D8B566}" srcOrd="1" destOrd="0" presId="urn:microsoft.com/office/officeart/2005/8/layout/chevron2"/>
    <dgm:cxn modelId="{D129E53E-79E1-4490-B0EA-96F398A2854F}" type="presParOf" srcId="{041B6167-3965-4A9D-8A8A-25CC261C5885}" destId="{7CA5FF8F-3529-4578-9F4B-FF9CDAE5AE62}" srcOrd="3" destOrd="0" presId="urn:microsoft.com/office/officeart/2005/8/layout/chevron2"/>
    <dgm:cxn modelId="{1C1780AA-5DE0-4856-8162-51BF04AA3507}" type="presParOf" srcId="{041B6167-3965-4A9D-8A8A-25CC261C5885}" destId="{18234A86-DDD6-40B2-97C8-E11EAE9F1819}" srcOrd="4" destOrd="0" presId="urn:microsoft.com/office/officeart/2005/8/layout/chevron2"/>
    <dgm:cxn modelId="{73BB51F7-385A-4E59-95D8-81367932F0C2}" type="presParOf" srcId="{18234A86-DDD6-40B2-97C8-E11EAE9F1819}" destId="{2D1ACA8B-F65B-4F06-96DF-38F9C52CD86D}" srcOrd="0" destOrd="0" presId="urn:microsoft.com/office/officeart/2005/8/layout/chevron2"/>
    <dgm:cxn modelId="{5F8D1D23-3827-43DC-AD31-A81B324693B4}" type="presParOf" srcId="{18234A86-DDD6-40B2-97C8-E11EAE9F1819}" destId="{FCE18429-A1D9-4F7F-95CF-1650F7B9C7D4}" srcOrd="1" destOrd="0" presId="urn:microsoft.com/office/officeart/2005/8/layout/chevron2"/>
    <dgm:cxn modelId="{3CCB931E-99F6-487A-B747-98AB96576F9F}" type="presParOf" srcId="{041B6167-3965-4A9D-8A8A-25CC261C5885}" destId="{96315C09-B3B1-45F5-8650-BCAE780483F5}" srcOrd="5" destOrd="0" presId="urn:microsoft.com/office/officeart/2005/8/layout/chevron2"/>
    <dgm:cxn modelId="{4363710A-91DA-42C3-9424-C3F2BFFF6846}" type="presParOf" srcId="{041B6167-3965-4A9D-8A8A-25CC261C5885}" destId="{2469CC74-F0CE-425E-973A-E5D9B358F18B}" srcOrd="6" destOrd="0" presId="urn:microsoft.com/office/officeart/2005/8/layout/chevron2"/>
    <dgm:cxn modelId="{2D03C249-8062-4618-9454-49603BFDA7F1}" type="presParOf" srcId="{2469CC74-F0CE-425E-973A-E5D9B358F18B}" destId="{5D1F42F3-19B2-4779-A22D-EC034291C2B2}" srcOrd="0" destOrd="0" presId="urn:microsoft.com/office/officeart/2005/8/layout/chevron2"/>
    <dgm:cxn modelId="{A26B8740-6D01-4F08-85E5-700878C43B7F}" type="presParOf" srcId="{2469CC74-F0CE-425E-973A-E5D9B358F18B}" destId="{ED6D1A66-7E6A-47C2-B389-6542CE8C2F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0376307-49A3-43D9-B911-F6CC9BEBC38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5613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76307-49A3-43D9-B911-F6CC9BEBC387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9156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57C2D5-660C-4843-8AD4-CD11153CEAB9}" type="datetime1">
              <a:rPr lang="en-US" smtClean="0"/>
              <a:pPr>
                <a:defRPr/>
              </a:pPr>
              <a:t>1/23/2016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Fatimah AlAkeel - Network 6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E9A3D97-AD2B-4E05-9F5A-9005588AA48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19518E-7262-4336-AE04-4E60E9905FC3}" type="datetime1">
              <a:rPr lang="en-US" smtClean="0"/>
              <a:pPr>
                <a:defRPr/>
              </a:pPr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Fatimah AlAkeel - Network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87D93-3026-497E-9988-16F6E2B45F1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182070BB-0527-4859-815A-86FD636DAC7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830657-4CB3-4485-B8BE-AF9D164D269B}" type="datetime1">
              <a:rPr lang="en-US" smtClean="0"/>
              <a:pPr>
                <a:defRPr/>
              </a:pPr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Fatimah AlAkeel - Network 6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0E4E8-6ECA-47A6-8E92-154FAA7BD2C7}" type="datetime1">
              <a:rPr lang="en-US" smtClean="0"/>
              <a:pPr>
                <a:defRPr/>
              </a:pPr>
              <a:t>1/23/2016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Fatimah AlAkeel - Network 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3AB76-B068-43F0-B8F2-FEE984004FC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784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4E25F0-3A89-49F9-B727-0ECD0A238918}" type="datetime1">
              <a:rPr lang="en-US" smtClean="0"/>
              <a:pPr>
                <a:defRPr/>
              </a:pPr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Fatimah AlAkeel - Network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F9FF116A-D236-4E26-BFAA-139B0669C9D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Fatimah AlAkeel - Network 6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CE859-AF85-4B55-9683-85C74D1CD95C}" type="datetime1">
              <a:rPr lang="en-US" smtClean="0"/>
              <a:pPr>
                <a:defRPr/>
              </a:pPr>
              <a:t>1/23/2016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ED73278-9A4C-4935-BFDD-8A942B8F45D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BA2061A4-D8C2-4A6A-90E3-E33D5ED5A591}" type="datetime1">
              <a:rPr lang="en-US" smtClean="0"/>
              <a:pPr>
                <a:defRPr/>
              </a:pPr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Fatimah AlAkeel - Network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43DC59-6233-4357-BFC4-32D1D77036A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569672-FD39-40DD-9B40-362C2DA0C743}" type="datetime1">
              <a:rPr lang="en-US" smtClean="0"/>
              <a:pPr>
                <a:defRPr/>
              </a:pPr>
              <a:t>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Fatimah AlAkeel - Network 6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A954763-D112-4B68-B16D-9238642E7ED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39A7EA-DD79-4D6C-B7AF-E87268E6A9A8}" type="datetime1">
              <a:rPr lang="en-US" smtClean="0"/>
              <a:pPr>
                <a:defRPr/>
              </a:pPr>
              <a:t>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Fatimah AlAkeel - Network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3ACBFA29-A651-47E6-B381-19C02AA2F0B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8FC59E-D690-408D-8457-A5A8D239F678}" type="datetime1">
              <a:rPr lang="en-US" smtClean="0"/>
              <a:pPr>
                <a:defRPr/>
              </a:pPr>
              <a:t>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Fatimah AlAkeel - Network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16963B-34CA-43CF-8C62-C597A1426C5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4A3241F-ABCD-4AE3-AE2D-6CD80C4D0D7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CA9CFC-D0B4-450E-A3E5-A570FE406D3F}" type="datetime1">
              <a:rPr lang="en-US" smtClean="0"/>
              <a:pPr>
                <a:defRPr/>
              </a:pPr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Fatimah AlAkeel - Network 6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EFEFF015-7002-44C2-9EEC-D09E0B4E14B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A39F1B0F-EEC5-4857-8CAC-B44E59F4273D}" type="datetime1">
              <a:rPr lang="en-US" smtClean="0"/>
              <a:pPr>
                <a:defRPr/>
              </a:pPr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Fatimah AlAkeel - Network 6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DC75AA2-D0CC-4AE1-A853-E49815FD05DE}" type="datetime1">
              <a:rPr lang="en-US" smtClean="0"/>
              <a:pPr>
                <a:defRPr/>
              </a:pPr>
              <a:t>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Fatimah AlAkeel - Network 6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7EC5405-3D65-4D59-973E-73D3A4BF57B0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hf sldNum="0" hdr="0" ftr="0" dt="0"/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6440" y="2226503"/>
            <a:ext cx="7591760" cy="2550877"/>
          </a:xfrm>
        </p:spPr>
        <p:txBody>
          <a:bodyPr/>
          <a:lstStyle/>
          <a:p>
            <a:pPr rtl="0" eaLnBrk="1" hangingPunct="1"/>
            <a:r>
              <a:rPr lang="en-US" dirty="0" smtClean="0"/>
              <a:t>Network Hardware for</a:t>
            </a:r>
            <a:br>
              <a:rPr lang="en-US" dirty="0" smtClean="0"/>
            </a:br>
            <a:r>
              <a:rPr lang="en-US" dirty="0" smtClean="0"/>
              <a:t>Expanding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does a modem work?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007969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 Bridges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524000"/>
            <a:ext cx="8686800" cy="5029200"/>
          </a:xfrm>
        </p:spPr>
        <p:txBody>
          <a:bodyPr>
            <a:noAutofit/>
          </a:bodyPr>
          <a:lstStyle/>
          <a:p>
            <a:pPr marL="446088" indent="-357188" algn="l" rtl="0" eaLnBrk="1" hangingPunct="1"/>
            <a:r>
              <a:rPr lang="en-US" sz="2400" dirty="0" smtClean="0"/>
              <a:t>A hardware device used to connect LANs so that they can exchange data.</a:t>
            </a:r>
          </a:p>
          <a:p>
            <a:pPr marL="446088" indent="-357188" algn="l" rtl="0" eaLnBrk="1" hangingPunct="1"/>
            <a:r>
              <a:rPr lang="en-US" sz="2400" dirty="0" smtClean="0"/>
              <a:t>It joins two or more LAN segments to form what appears to be a single network.</a:t>
            </a:r>
          </a:p>
          <a:p>
            <a:pPr marL="446088" indent="-357188" algn="l" rtl="0" eaLnBrk="1" hangingPunct="1"/>
            <a:r>
              <a:rPr lang="en-US" sz="2400" dirty="0" smtClean="0"/>
              <a:t>Bridges can work with networks that use:</a:t>
            </a:r>
          </a:p>
          <a:p>
            <a:pPr marL="846138" lvl="1" indent="-357188" algn="l" rtl="0" eaLnBrk="1" hangingPunct="1">
              <a:lnSpc>
                <a:spcPct val="150000"/>
              </a:lnSpc>
            </a:pPr>
            <a:r>
              <a:rPr lang="en-US" sz="2000" dirty="0" smtClean="0"/>
              <a:t>Different wiring </a:t>
            </a:r>
          </a:p>
          <a:p>
            <a:pPr marL="846138" lvl="1" indent="-357188" algn="l" rtl="0" eaLnBrk="1" hangingPunct="1">
              <a:lnSpc>
                <a:spcPct val="150000"/>
              </a:lnSpc>
            </a:pPr>
            <a:r>
              <a:rPr lang="en-US" sz="2000" dirty="0" smtClean="0"/>
              <a:t>Different network protocols</a:t>
            </a:r>
          </a:p>
          <a:p>
            <a:pPr marL="846138" lvl="1" indent="-357188" algn="l" rtl="0" eaLnBrk="1" hangingPunct="1">
              <a:lnSpc>
                <a:spcPct val="150000"/>
              </a:lnSpc>
            </a:pPr>
            <a:r>
              <a:rPr lang="en-US" sz="2000" dirty="0" smtClean="0"/>
              <a:t>Different topologies (Ethernet , Token ring) special bridge called a </a:t>
            </a:r>
            <a:r>
              <a:rPr lang="en-US" sz="2000" b="1" dirty="0" smtClean="0"/>
              <a:t>translation bridge</a:t>
            </a:r>
            <a:r>
              <a:rPr lang="en-US" sz="2000" dirty="0" smtClean="0"/>
              <a:t> will allow that.</a:t>
            </a:r>
            <a:endParaRPr lang="en-US" sz="1600" dirty="0" smtClean="0"/>
          </a:p>
          <a:p>
            <a:pPr marL="446088" indent="-357188" algn="l" rtl="0" eaLnBrk="1" hangingPunct="1"/>
            <a:r>
              <a:rPr lang="en-US" sz="2400" dirty="0" smtClean="0"/>
              <a:t>It divides networks and manages data transmission.</a:t>
            </a:r>
          </a:p>
          <a:p>
            <a:pPr marL="446088" indent="-357188" algn="l" rtl="0" eaLnBrk="1" hangingPunct="1"/>
            <a:r>
              <a:rPr lang="en-US" sz="2400" dirty="0" smtClean="0"/>
              <a:t>Regenerates data.</a:t>
            </a:r>
          </a:p>
          <a:p>
            <a:pPr marL="114300" indent="-114300" algn="l" rtl="0"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 Bridges</a:t>
            </a:r>
            <a:endParaRPr lang="en-US" dirty="0"/>
          </a:p>
        </p:txBody>
      </p:sp>
      <p:pic>
        <p:nvPicPr>
          <p:cNvPr id="26626" name="Picture 2" descr="http://ejiacom.com/upload/pic/2010031714174668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71600" y="1656676"/>
            <a:ext cx="6400800" cy="42885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does a bridge work?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2438400"/>
            <a:ext cx="7746218" cy="3530600"/>
          </a:xfrm>
        </p:spPr>
        <p:txBody>
          <a:bodyPr>
            <a:normAutofit fontScale="85000" lnSpcReduction="20000"/>
          </a:bodyPr>
          <a:lstStyle/>
          <a:p>
            <a:pPr algn="l" rtl="0" eaLnBrk="1" hangingPunct="1"/>
            <a:r>
              <a:rPr lang="en-US" sz="2800" dirty="0" smtClean="0"/>
              <a:t>A bridge reads the </a:t>
            </a:r>
            <a:r>
              <a:rPr lang="en-US" sz="2800" b="1" dirty="0" smtClean="0">
                <a:solidFill>
                  <a:srgbClr val="7030A0"/>
                </a:solidFill>
              </a:rPr>
              <a:t>outermost section </a:t>
            </a:r>
            <a:r>
              <a:rPr lang="en-US" sz="2800" dirty="0" smtClean="0"/>
              <a:t>of data on the data packet, to tell where the message is going. </a:t>
            </a:r>
          </a:p>
          <a:p>
            <a:pPr algn="l" rtl="0" eaLnBrk="1" hangingPunct="1"/>
            <a:endParaRPr lang="en-US" sz="2800" dirty="0" smtClean="0"/>
          </a:p>
          <a:p>
            <a:pPr algn="l" rtl="0" eaLnBrk="1" hangingPunct="1"/>
            <a:r>
              <a:rPr lang="en-US" sz="2800" dirty="0" smtClean="0"/>
              <a:t>It reduces the traffic on other network segments, since it does not send all packets. </a:t>
            </a:r>
          </a:p>
          <a:p>
            <a:pPr algn="l" rtl="0" eaLnBrk="1" hangingPunct="1"/>
            <a:endParaRPr lang="en-US" sz="2800" dirty="0" smtClean="0"/>
          </a:p>
          <a:p>
            <a:pPr algn="l" rtl="0" eaLnBrk="1" hangingPunct="1"/>
            <a:r>
              <a:rPr lang="en-US" sz="2800" dirty="0" smtClean="0"/>
              <a:t>Bridges can be programmed to reject packets from particular networks.</a:t>
            </a:r>
          </a:p>
          <a:p>
            <a:pPr algn="l" rtl="0" eaLnBrk="1" hangingPunct="1"/>
            <a:endParaRPr lang="en-US" sz="2800" dirty="0" smtClean="0"/>
          </a:p>
          <a:p>
            <a:pPr algn="l" rtl="0" eaLnBrk="1" hangingPunct="1"/>
            <a:r>
              <a:rPr lang="en-US" sz="2800" dirty="0" smtClean="0"/>
              <a:t>Bridges forward all broadcast messages. </a:t>
            </a:r>
          </a:p>
          <a:p>
            <a:pPr algn="l" rtl="0" eaLnBrk="1" hangingPunct="1">
              <a:buNone/>
            </a:pPr>
            <a:endParaRPr lang="en-US" sz="2800" dirty="0" smtClean="0"/>
          </a:p>
          <a:p>
            <a:pPr algn="l" rtl="0"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 bridge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38400"/>
            <a:ext cx="8610600" cy="3657600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sz="2400" dirty="0" smtClean="0"/>
              <a:t>Bridging occurs at the data link layer of the </a:t>
            </a:r>
            <a:r>
              <a:rPr lang="en-US" sz="2400" dirty="0" smtClean="0">
                <a:solidFill>
                  <a:srgbClr val="FF3399"/>
                </a:solidFill>
              </a:rPr>
              <a:t>OSI model</a:t>
            </a:r>
            <a:r>
              <a:rPr lang="en-US" sz="2400" dirty="0" smtClean="0"/>
              <a:t>, which means the bridge cannot read IP addresses, but only the </a:t>
            </a:r>
            <a:r>
              <a:rPr lang="en-US" sz="2400" b="1" dirty="0" smtClean="0"/>
              <a:t>outermost hardware address of the packet</a:t>
            </a:r>
            <a:r>
              <a:rPr lang="en-US" sz="2400" dirty="0" smtClean="0"/>
              <a:t>. </a:t>
            </a:r>
          </a:p>
          <a:p>
            <a:pPr algn="l" rtl="0" eaLnBrk="1" hangingPunct="1"/>
            <a:r>
              <a:rPr lang="en-US" sz="2400" dirty="0" smtClean="0"/>
              <a:t>In our case the bridge can read the Ethernet data which gives the hardware address of the destination address, not the IP address. </a:t>
            </a:r>
          </a:p>
          <a:p>
            <a:pPr algn="l" rtl="0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 Hubs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2362200"/>
            <a:ext cx="7057242" cy="3810000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sz="2000" dirty="0" smtClean="0"/>
              <a:t>A </a:t>
            </a:r>
            <a:r>
              <a:rPr lang="en-US" sz="2000" b="1" dirty="0" smtClean="0"/>
              <a:t>hub</a:t>
            </a:r>
            <a:r>
              <a:rPr lang="en-US" sz="2000" dirty="0" smtClean="0"/>
              <a:t> is a small, simple, inexpensive network device that </a:t>
            </a:r>
            <a:r>
              <a:rPr lang="en-US" sz="2000" dirty="0" smtClean="0">
                <a:solidFill>
                  <a:srgbClr val="7030A0"/>
                </a:solidFill>
              </a:rPr>
              <a:t>joins multiple computers together</a:t>
            </a:r>
            <a:r>
              <a:rPr lang="en-US" sz="2000" dirty="0" smtClean="0"/>
              <a:t>.</a:t>
            </a:r>
          </a:p>
          <a:p>
            <a:pPr algn="l" rtl="0" eaLnBrk="1" hangingPunct="1"/>
            <a:r>
              <a:rPr lang="en-US" sz="2000" dirty="0" smtClean="0"/>
              <a:t> Most hubs support the Ethernet standard. </a:t>
            </a:r>
          </a:p>
          <a:p>
            <a:pPr algn="l" rtl="0" eaLnBrk="1" hangingPunct="1"/>
            <a:r>
              <a:rPr lang="en-US" sz="2000" dirty="0" smtClean="0"/>
              <a:t>To join a group of computers with an Ethernet hub:</a:t>
            </a:r>
          </a:p>
          <a:p>
            <a:pPr lvl="1" algn="l" rtl="0" eaLnBrk="1" hangingPunct="1"/>
            <a:r>
              <a:rPr lang="en-US" dirty="0" smtClean="0"/>
              <a:t>connects an Ethernet cable (that has  an RJ-45 connector attached) into the hub,</a:t>
            </a:r>
          </a:p>
          <a:p>
            <a:pPr lvl="1" algn="l" rtl="0" eaLnBrk="1" hangingPunct="1"/>
            <a:r>
              <a:rPr lang="en-US" dirty="0" smtClean="0"/>
              <a:t>connect the other end of the cable to  the computer's network interface card (NIC), </a:t>
            </a:r>
          </a:p>
          <a:p>
            <a:pPr lvl="1" algn="l" rtl="0" eaLnBrk="1" hangingPunct="1"/>
            <a:r>
              <a:rPr lang="en-US" dirty="0" smtClean="0"/>
              <a:t>and do that for all computers.</a:t>
            </a:r>
          </a:p>
        </p:txBody>
      </p:sp>
      <p:pic>
        <p:nvPicPr>
          <p:cNvPr id="7" name="Picture 2" descr="http://upload.wikimedia.org/wikipedia/commons/d/d7/Ethernet_RJ45_connector_p11600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133600"/>
            <a:ext cx="1901555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Hubs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362200"/>
            <a:ext cx="7670018" cy="4140200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sz="2000" dirty="0" smtClean="0"/>
              <a:t>Hubs also require external power and can be connected to other hubs, switches, or routers. </a:t>
            </a:r>
          </a:p>
          <a:p>
            <a:pPr algn="l" rtl="0" eaLnBrk="1" hangingPunct="1"/>
            <a:endParaRPr lang="en-US" sz="2000" dirty="0" smtClean="0"/>
          </a:p>
          <a:p>
            <a:pPr algn="l" rtl="0" eaLnBrk="1" hangingPunct="1"/>
            <a:r>
              <a:rPr lang="en-US" sz="2000" dirty="0" smtClean="0"/>
              <a:t>One good way to differentiate between Ethernet hubs is by :</a:t>
            </a:r>
          </a:p>
          <a:p>
            <a:pPr lvl="1" algn="l" rtl="0" eaLnBrk="1" hangingPunct="1"/>
            <a:r>
              <a:rPr lang="en-US" dirty="0" smtClean="0"/>
              <a:t>the speed (data rate) they support. </a:t>
            </a:r>
          </a:p>
          <a:p>
            <a:pPr lvl="1" algn="l" rtl="0" eaLnBrk="1" hangingPunct="1"/>
            <a:r>
              <a:rPr lang="en-US" dirty="0" smtClean="0"/>
              <a:t>the number of ports they have </a:t>
            </a:r>
          </a:p>
          <a:p>
            <a:pPr algn="l" rtl="0" eaLnBrk="1" hangingPunct="1"/>
            <a:endParaRPr lang="en-US" sz="2000" dirty="0" smtClean="0"/>
          </a:p>
          <a:p>
            <a:pPr algn="l" rtl="0" eaLnBrk="1" hangingPunct="1"/>
            <a:r>
              <a:rPr lang="en-US" sz="2000" dirty="0" smtClean="0"/>
              <a:t>In a large networks, multiple hubs can be bridged together.</a:t>
            </a:r>
            <a:br>
              <a:rPr lang="en-US" sz="2000" dirty="0" smtClean="0"/>
            </a:br>
            <a:endParaRPr lang="en-US" sz="2000" dirty="0" smtClean="0"/>
          </a:p>
          <a:p>
            <a:pPr algn="l" rtl="0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 Hubs</a:t>
            </a:r>
          </a:p>
        </p:txBody>
      </p:sp>
      <p:pic>
        <p:nvPicPr>
          <p:cNvPr id="18438" name="Picture 4"/>
          <p:cNvPicPr>
            <a:picLocks noGrp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600200"/>
            <a:ext cx="8077200" cy="4572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 Hub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5307818" cy="3810000"/>
          </a:xfr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90000"/>
              </a:lnSpc>
            </a:pPr>
            <a:r>
              <a:rPr lang="en-US" sz="2400" dirty="0" smtClean="0"/>
              <a:t>Types of Hubs: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400" b="1" dirty="0" smtClean="0"/>
              <a:t>Active Hubs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dirty="0" smtClean="0"/>
              <a:t>Regenerate &amp; Retransmit the Signals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dirty="0" smtClean="0"/>
              <a:t>Usually 8 - 12 Ports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dirty="0" smtClean="0"/>
              <a:t>Require Electricity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dirty="0" smtClean="0"/>
              <a:t>Also Called ‘Multiport Repeaters’</a:t>
            </a:r>
            <a:endParaRPr lang="en-US" sz="2800" dirty="0" smtClean="0"/>
          </a:p>
          <a:p>
            <a:pPr lvl="1" algn="l" rtl="0" eaLnBrk="1" hangingPunct="1">
              <a:lnSpc>
                <a:spcPct val="90000"/>
              </a:lnSpc>
            </a:pPr>
            <a:r>
              <a:rPr lang="en-US" sz="2400" b="1" dirty="0" smtClean="0"/>
              <a:t>Passive Hubs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dirty="0" smtClean="0"/>
              <a:t>No Regeneration of Signals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dirty="0" smtClean="0"/>
              <a:t>No Electricity Required 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400" b="1" dirty="0" smtClean="0"/>
              <a:t>Hybrid Hubs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dirty="0" smtClean="0"/>
              <a:t>Can Connect Different Cable Types</a:t>
            </a:r>
          </a:p>
          <a:p>
            <a:pPr algn="l" rtl="0" eaLnBrk="1" hangingPunct="1"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1026" name="Picture 2" descr="https://encrypted-tbn2.gstatic.com/images?q=tbn:ANd9GcQTNskDWTVPYhhwV00ZoV34cZL4Ltd0yuHpEvHuX0dcQZ9ZaKq_e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22863"/>
            <a:ext cx="3079585" cy="1828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419475"/>
            <a:ext cx="3079585" cy="2066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http://i1-news.softpedia-static.com/images/news2/DualRole-USB-3-0-Hub-and-Gigabit-Adapter-Hybrid-Debuts-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149506"/>
            <a:ext cx="2085975" cy="15954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 Hubs</a:t>
            </a:r>
          </a:p>
        </p:txBody>
      </p:sp>
      <p:pic>
        <p:nvPicPr>
          <p:cNvPr id="21510" name="Picture 5" descr="tp2hub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19969" y="2355850"/>
            <a:ext cx="7067550" cy="2914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Expanding Networks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362200"/>
            <a:ext cx="7822418" cy="3683000"/>
          </a:xfrm>
        </p:spPr>
        <p:txBody>
          <a:bodyPr>
            <a:normAutofit fontScale="92500" lnSpcReduction="20000"/>
          </a:bodyPr>
          <a:lstStyle/>
          <a:p>
            <a:pPr algn="l" rtl="0" eaLnBrk="1" hangingPunct="1">
              <a:buFontTx/>
              <a:buNone/>
            </a:pPr>
            <a:r>
              <a:rPr lang="en-US" sz="2800" dirty="0" smtClean="0">
                <a:solidFill>
                  <a:srgbClr val="FF3399"/>
                </a:solidFill>
              </a:rPr>
              <a:t>When do we need expansion:</a:t>
            </a:r>
          </a:p>
          <a:p>
            <a:pPr algn="l" rtl="0" eaLnBrk="1" hangingPunct="1"/>
            <a:r>
              <a:rPr lang="en-US" sz="2800" dirty="0" smtClean="0"/>
              <a:t>Network cable is full of data movements</a:t>
            </a:r>
          </a:p>
          <a:p>
            <a:pPr algn="l" rtl="0" eaLnBrk="1" hangingPunct="1"/>
            <a:r>
              <a:rPr lang="en-US" sz="2800" dirty="0" smtClean="0"/>
              <a:t>Printing tasks needs longer time</a:t>
            </a:r>
          </a:p>
          <a:p>
            <a:pPr algn="l" rtl="0" eaLnBrk="1" hangingPunct="1"/>
            <a:r>
              <a:rPr lang="en-US" sz="2800" dirty="0" smtClean="0"/>
              <a:t>Applications response is low</a:t>
            </a:r>
          </a:p>
          <a:p>
            <a:pPr algn="l" rtl="0" eaLnBrk="1" hangingPunct="1">
              <a:buFontTx/>
              <a:buNone/>
            </a:pPr>
            <a:r>
              <a:rPr lang="en-US" sz="2800" dirty="0" smtClean="0">
                <a:solidFill>
                  <a:srgbClr val="FF3399"/>
                </a:solidFill>
              </a:rPr>
              <a:t>How? :</a:t>
            </a:r>
          </a:p>
          <a:p>
            <a:pPr algn="l" rtl="0" eaLnBrk="1" hangingPunct="1"/>
            <a:r>
              <a:rPr lang="en-US" sz="2800" dirty="0" smtClean="0"/>
              <a:t>Dividing a large network into smaller groups of networks</a:t>
            </a:r>
          </a:p>
          <a:p>
            <a:pPr algn="l" rtl="0" eaLnBrk="1" hangingPunct="1"/>
            <a:r>
              <a:rPr lang="en-US" sz="2800" dirty="0" smtClean="0"/>
              <a:t>Connecting separate networks together with a certain hardware.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 Hubs</a:t>
            </a:r>
          </a:p>
        </p:txBody>
      </p:sp>
      <p:pic>
        <p:nvPicPr>
          <p:cNvPr id="22534" name="Picture 4" descr="hubsani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15219" y="2255837"/>
            <a:ext cx="6877050" cy="31146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4 Repeater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5424" y="2209800"/>
            <a:ext cx="8461376" cy="4216400"/>
          </a:xfrm>
        </p:spPr>
        <p:txBody>
          <a:bodyPr>
            <a:noAutofit/>
          </a:bodyPr>
          <a:lstStyle/>
          <a:p>
            <a:pPr algn="l" rtl="0" eaLnBrk="1" hangingPunct="1"/>
            <a:r>
              <a:rPr lang="en-US" sz="2000" dirty="0" smtClean="0"/>
              <a:t>A network device used to strengthen the signals on the cables </a:t>
            </a:r>
            <a:r>
              <a:rPr lang="en-US" sz="2000" u="sng" dirty="0" smtClean="0"/>
              <a:t>over its maximum length</a:t>
            </a:r>
            <a:r>
              <a:rPr lang="en-US" sz="2000" dirty="0" smtClean="0"/>
              <a:t>.</a:t>
            </a:r>
          </a:p>
          <a:p>
            <a:pPr algn="l" rtl="0" eaLnBrk="1" hangingPunct="1"/>
            <a:endParaRPr lang="en-US" sz="2000" dirty="0" smtClean="0"/>
          </a:p>
          <a:p>
            <a:pPr algn="l" rtl="0" eaLnBrk="1" hangingPunct="1"/>
            <a:r>
              <a:rPr lang="en-US" sz="2000" dirty="0" smtClean="0"/>
              <a:t>A repeater connects two segments of your network cable.  </a:t>
            </a:r>
          </a:p>
          <a:p>
            <a:pPr algn="l" rtl="0" eaLnBrk="1" hangingPunct="1"/>
            <a:endParaRPr lang="en-US" sz="2000" dirty="0" smtClean="0"/>
          </a:p>
          <a:p>
            <a:pPr algn="l" rtl="0" eaLnBrk="1" hangingPunct="1"/>
            <a:r>
              <a:rPr lang="en-US" sz="2000" dirty="0" smtClean="0"/>
              <a:t>What does it do?</a:t>
            </a:r>
          </a:p>
          <a:p>
            <a:pPr lvl="1" algn="l" rtl="0" eaLnBrk="1" hangingPunct="1"/>
            <a:r>
              <a:rPr lang="en-US" sz="1800" dirty="0" smtClean="0"/>
              <a:t>It retransmit the signals</a:t>
            </a:r>
          </a:p>
          <a:p>
            <a:pPr lvl="1" algn="l" rtl="0" eaLnBrk="1" hangingPunct="1"/>
            <a:r>
              <a:rPr lang="en-US" sz="1800" dirty="0" smtClean="0"/>
              <a:t>regenerates the signals to proper amplitudes</a:t>
            </a:r>
          </a:p>
          <a:p>
            <a:pPr lvl="1" algn="l" rtl="0" eaLnBrk="1" hangingPunct="1"/>
            <a:r>
              <a:rPr lang="en-US" sz="1800" dirty="0" smtClean="0"/>
              <a:t>sends signals to the other segments. </a:t>
            </a:r>
          </a:p>
          <a:p>
            <a:pPr algn="l" rtl="0" eaLnBrk="1" hangingPunct="1">
              <a:lnSpc>
                <a:spcPct val="90000"/>
              </a:lnSpc>
            </a:pPr>
            <a:endParaRPr lang="en-US" sz="2000" b="1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2000" b="1" dirty="0" smtClean="0"/>
          </a:p>
          <a:p>
            <a:pPr algn="l" rtl="0"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Repeater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38400"/>
            <a:ext cx="8382000" cy="3733800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</a:pPr>
            <a:r>
              <a:rPr lang="en-US" sz="2000" dirty="0" smtClean="0"/>
              <a:t>Repeaters require a small amount of time to regenerate the signal.  </a:t>
            </a:r>
            <a:r>
              <a:rPr lang="en-US" sz="2000" b="1" dirty="0" smtClean="0">
                <a:solidFill>
                  <a:srgbClr val="C00000"/>
                </a:solidFill>
              </a:rPr>
              <a:t>What is the result? </a:t>
            </a:r>
          </a:p>
          <a:p>
            <a:pPr algn="l" rtl="0" eaLnBrk="1" hangingPunct="1">
              <a:lnSpc>
                <a:spcPct val="90000"/>
              </a:lnSpc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2000" dirty="0" smtClean="0"/>
              <a:t>It can cause a propagation delay which can affect network communication when there are several repeaters in a row. </a:t>
            </a:r>
          </a:p>
          <a:p>
            <a:pPr algn="l" rtl="0" eaLnBrk="1" hangingPunct="1">
              <a:lnSpc>
                <a:spcPct val="90000"/>
              </a:lnSpc>
            </a:pPr>
            <a:endParaRPr lang="en-US" sz="2000" dirty="0" smtClean="0"/>
          </a:p>
          <a:p>
            <a:pPr algn="l" rtl="0" eaLnBrk="1" hangingPunct="1">
              <a:lnSpc>
                <a:spcPct val="90000"/>
              </a:lnSpc>
            </a:pPr>
            <a:r>
              <a:rPr lang="en-US" sz="2000" dirty="0" smtClean="0"/>
              <a:t>Many network architectures limit the number of repeaters that can be used in a row.</a:t>
            </a:r>
          </a:p>
          <a:p>
            <a:pPr algn="l" rtl="0" eaLnBrk="1" hangingPunct="1">
              <a:lnSpc>
                <a:spcPct val="90000"/>
              </a:lnSpc>
            </a:pPr>
            <a:endParaRPr lang="en-US" sz="2000" dirty="0" smtClean="0"/>
          </a:p>
          <a:p>
            <a:pPr algn="l" rtl="0" eaLnBrk="1" hangingPunct="1">
              <a:lnSpc>
                <a:spcPct val="90000"/>
              </a:lnSpc>
            </a:pPr>
            <a:r>
              <a:rPr lang="en-US" sz="2000" dirty="0" smtClean="0"/>
              <a:t>Repeaters work on the physical layer of the </a:t>
            </a:r>
            <a:r>
              <a:rPr lang="en-US" sz="2000" dirty="0" smtClean="0">
                <a:solidFill>
                  <a:srgbClr val="FF3399"/>
                </a:solidFill>
              </a:rPr>
              <a:t>OSI model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4 Repeater</a:t>
            </a:r>
          </a:p>
        </p:txBody>
      </p:sp>
      <p:pic>
        <p:nvPicPr>
          <p:cNvPr id="24582" name="Picture 4" descr="thin2max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48544" y="2227262"/>
            <a:ext cx="7010400" cy="31718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 Switch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362200"/>
            <a:ext cx="7620000" cy="3962400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sz="2400" dirty="0" smtClean="0">
                <a:solidFill>
                  <a:srgbClr val="000000"/>
                </a:solidFill>
              </a:rPr>
              <a:t>A </a:t>
            </a:r>
            <a:r>
              <a:rPr lang="en-US" sz="2400" b="1" dirty="0" smtClean="0">
                <a:solidFill>
                  <a:srgbClr val="000000"/>
                </a:solidFill>
              </a:rPr>
              <a:t>network switch</a:t>
            </a:r>
            <a:r>
              <a:rPr lang="en-US" sz="2400" dirty="0" smtClean="0">
                <a:solidFill>
                  <a:srgbClr val="000000"/>
                </a:solidFill>
              </a:rPr>
              <a:t> is a small hardware device that joins multiple computers together within one LAN.</a:t>
            </a:r>
          </a:p>
          <a:p>
            <a:pPr algn="l" rtl="0" eaLnBrk="1" hangingPunct="1"/>
            <a:endParaRPr lang="en-US" sz="2400" dirty="0" smtClean="0">
              <a:solidFill>
                <a:srgbClr val="000000"/>
              </a:solidFill>
            </a:endParaRPr>
          </a:p>
          <a:p>
            <a:pPr algn="l" rtl="0" eaLnBrk="1" hangingPunct="1"/>
            <a:r>
              <a:rPr lang="en-US" sz="2400" dirty="0" smtClean="0">
                <a:solidFill>
                  <a:srgbClr val="000000"/>
                </a:solidFill>
              </a:rPr>
              <a:t>Network switches appear nearly identical to network hubs, but a switch generally contains more "intelligence" (and a slightly higher price tag) than a hub.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38400"/>
            <a:ext cx="7670018" cy="3530600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sz="2000" dirty="0" smtClean="0">
                <a:solidFill>
                  <a:srgbClr val="000000"/>
                </a:solidFill>
              </a:rPr>
              <a:t>Unlike hubs, network switches are:</a:t>
            </a:r>
          </a:p>
          <a:p>
            <a:pPr algn="l" rtl="0" eaLnBrk="1" hangingPunct="1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    </a:t>
            </a:r>
            <a:r>
              <a:rPr lang="en-US" sz="2000" b="1" dirty="0" smtClean="0">
                <a:solidFill>
                  <a:srgbClr val="B31166"/>
                </a:solidFill>
              </a:rPr>
              <a:t>capable of inspecting data packets as they are received, determining the source and destination device of that packet, and forwarding it appropriately. </a:t>
            </a:r>
          </a:p>
          <a:p>
            <a:pPr algn="l" rtl="0" eaLnBrk="1" hangingPunct="1">
              <a:buNone/>
            </a:pPr>
            <a:endParaRPr lang="en-US" sz="20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l" rtl="0" eaLnBrk="1" hangingPunct="1"/>
            <a:r>
              <a:rPr lang="en-US" sz="2000" dirty="0" smtClean="0">
                <a:solidFill>
                  <a:srgbClr val="000000"/>
                </a:solidFill>
              </a:rPr>
              <a:t>By delivering each message only to the connected device it was intended for, a network switch:</a:t>
            </a:r>
          </a:p>
          <a:p>
            <a:pPr lvl="1" algn="l" rtl="0" eaLnBrk="1" hangingPunct="1"/>
            <a:r>
              <a:rPr lang="en-US" sz="1800" dirty="0" smtClean="0">
                <a:solidFill>
                  <a:srgbClr val="000000"/>
                </a:solidFill>
              </a:rPr>
              <a:t> conserves network bandwidth </a:t>
            </a:r>
          </a:p>
          <a:p>
            <a:pPr lvl="1" algn="l" rtl="0" eaLnBrk="1" hangingPunct="1"/>
            <a:r>
              <a:rPr lang="en-US" sz="1800" dirty="0" smtClean="0">
                <a:solidFill>
                  <a:srgbClr val="000000"/>
                </a:solidFill>
              </a:rPr>
              <a:t>offers generally better performance than a hub. </a:t>
            </a:r>
          </a:p>
          <a:p>
            <a:pPr algn="l" rtl="0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2090" y="2489203"/>
            <a:ext cx="3636980" cy="3530603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</a:rPr>
              <a:t>As with hubs, Ethernet implementations of network switches are the most common.</a:t>
            </a:r>
          </a:p>
          <a:p>
            <a:pPr marL="0" indent="0" algn="l" rtl="0" eaLnBrk="1" hangingPunct="1">
              <a:lnSpc>
                <a:spcPct val="80000"/>
              </a:lnSpc>
              <a:buNone/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</a:rPr>
              <a:t>switches operate at layer two (Data Link Layer) of the </a:t>
            </a:r>
            <a:r>
              <a:rPr lang="en-US" dirty="0" smtClean="0">
                <a:solidFill>
                  <a:srgbClr val="FF3399"/>
                </a:solidFill>
              </a:rPr>
              <a:t>OSI model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</a:p>
          <a:p>
            <a:pPr algn="l" rtl="0"/>
            <a:endParaRPr lang="en-US" dirty="0"/>
          </a:p>
        </p:txBody>
      </p:sp>
      <p:pic>
        <p:nvPicPr>
          <p:cNvPr id="58370" name="Picture 2" descr="http://webpage.pace.edu/ms16182p/networking/swit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5856" y="2819400"/>
            <a:ext cx="4998144" cy="191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 Switch</a:t>
            </a:r>
          </a:p>
        </p:txBody>
      </p:sp>
      <p:pic>
        <p:nvPicPr>
          <p:cNvPr id="26630" name="Picture 4" descr="swtchmix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965325"/>
            <a:ext cx="4572000" cy="3695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 Switch</a:t>
            </a:r>
          </a:p>
        </p:txBody>
      </p:sp>
      <p:pic>
        <p:nvPicPr>
          <p:cNvPr id="27654" name="Picture 4" descr="swtchani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15219" y="2255837"/>
            <a:ext cx="6877050" cy="31146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6 Router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362200"/>
            <a:ext cx="7772400" cy="3810000"/>
          </a:xfrm>
        </p:spPr>
        <p:txBody>
          <a:bodyPr>
            <a:normAutofit fontScale="70000" lnSpcReduction="20000"/>
          </a:bodyPr>
          <a:lstStyle/>
          <a:p>
            <a:pPr algn="l" rtl="0" eaLnBrk="1" hangingPunct="1"/>
            <a:r>
              <a:rPr lang="en-US" sz="2800" dirty="0" smtClean="0"/>
              <a:t>A </a:t>
            </a:r>
            <a:r>
              <a:rPr lang="en-US" sz="2800" b="1" dirty="0" smtClean="0"/>
              <a:t>Router</a:t>
            </a:r>
            <a:r>
              <a:rPr lang="en-US" sz="2800" dirty="0" smtClean="0"/>
              <a:t> is a network device that forwards packets from one network to another. </a:t>
            </a:r>
          </a:p>
          <a:p>
            <a:pPr algn="l" rtl="0" eaLnBrk="1" hangingPunct="1"/>
            <a:endParaRPr lang="en-US" sz="2800" dirty="0" smtClean="0"/>
          </a:p>
          <a:p>
            <a:pPr algn="l" rtl="0" eaLnBrk="1" hangingPunct="1"/>
            <a:r>
              <a:rPr lang="en-US" sz="2800" dirty="0" smtClean="0"/>
              <a:t>They use </a:t>
            </a:r>
            <a:r>
              <a:rPr lang="en-US" sz="2800" dirty="0" smtClean="0">
                <a:solidFill>
                  <a:srgbClr val="B31166"/>
                </a:solidFill>
              </a:rPr>
              <a:t>internal routing tables. </a:t>
            </a:r>
          </a:p>
          <a:p>
            <a:pPr algn="l" rtl="0" eaLnBrk="1" hangingPunct="1"/>
            <a:endParaRPr lang="en-US" sz="2800" dirty="0" smtClean="0"/>
          </a:p>
          <a:p>
            <a:pPr algn="l" rtl="0" eaLnBrk="1" hangingPunct="1"/>
            <a:r>
              <a:rPr lang="en-US" sz="2800" dirty="0" smtClean="0"/>
              <a:t>Routers read each incoming packet and decide how to forward it. To which interface on the router outgoing packets are sent may be determined by any combination of:</a:t>
            </a:r>
          </a:p>
          <a:p>
            <a:pPr algn="l" rtl="0" eaLnBrk="1" hangingPunct="1">
              <a:buNone/>
            </a:pP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800" b="1" dirty="0" smtClean="0">
                <a:solidFill>
                  <a:srgbClr val="B31166"/>
                </a:solidFill>
              </a:rPr>
              <a:t>source  + destination address + current traffic conditions (load, line costs, bad lines, etc.).</a:t>
            </a:r>
            <a:r>
              <a:rPr lang="en-US" sz="2800" dirty="0" smtClean="0">
                <a:solidFill>
                  <a:srgbClr val="B31166"/>
                </a:solidFill>
              </a:rPr>
              <a:t/>
            </a:r>
            <a:br>
              <a:rPr lang="en-US" sz="2800" dirty="0" smtClean="0">
                <a:solidFill>
                  <a:srgbClr val="B31166"/>
                </a:solidFill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Encoding Schemes</a:t>
            </a:r>
            <a:endParaRPr lang="ar-SA" dirty="0" smtClean="0"/>
          </a:p>
        </p:txBody>
      </p:sp>
      <p:pic>
        <p:nvPicPr>
          <p:cNvPr id="4102" name="Picture 2"/>
          <p:cNvPicPr>
            <a:picLocks noChangeAspect="1" noChangeArrowheads="1"/>
          </p:cNvPicPr>
          <p:nvPr/>
        </p:nvPicPr>
        <p:blipFill>
          <a:blip r:embed="rId2" cstate="print"/>
          <a:srcRect l="20499" t="33333" r="19180" b="16667"/>
          <a:stretch>
            <a:fillRect/>
          </a:stretch>
        </p:blipFill>
        <p:spPr bwMode="auto">
          <a:xfrm>
            <a:off x="457200" y="2438400"/>
            <a:ext cx="7848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Router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7670018" cy="3911600"/>
          </a:xfrm>
        </p:spPr>
        <p:txBody>
          <a:bodyPr>
            <a:normAutofit fontScale="85000" lnSpcReduction="20000"/>
          </a:bodyPr>
          <a:lstStyle/>
          <a:p>
            <a:pPr algn="l" rtl="0" eaLnBrk="1" hangingPunct="1">
              <a:buNone/>
            </a:pPr>
            <a:r>
              <a:rPr lang="en-US" sz="2800" b="1" dirty="0" smtClean="0">
                <a:solidFill>
                  <a:srgbClr val="FF3399"/>
                </a:solidFill>
              </a:rPr>
              <a:t>Routers are used to:</a:t>
            </a:r>
          </a:p>
          <a:p>
            <a:pPr algn="l" rtl="0" eaLnBrk="1" hangingPunct="1"/>
            <a:r>
              <a:rPr lang="en-US" sz="2800" dirty="0" smtClean="0"/>
              <a:t>Separate LANs into sub networks in order to:</a:t>
            </a:r>
          </a:p>
          <a:p>
            <a:pPr lvl="1" algn="l" rtl="0" eaLnBrk="1" hangingPunct="1"/>
            <a:r>
              <a:rPr lang="en-US" sz="2400" dirty="0" smtClean="0"/>
              <a:t> balance traffic within workgroups </a:t>
            </a:r>
          </a:p>
          <a:p>
            <a:pPr lvl="1" algn="l" rtl="0" eaLnBrk="1" hangingPunct="1"/>
            <a:r>
              <a:rPr lang="en-US" sz="2400" dirty="0" smtClean="0"/>
              <a:t>filter traffic for security purposes and policy management. </a:t>
            </a:r>
          </a:p>
          <a:p>
            <a:pPr lvl="1" algn="l" rtl="0" eaLnBrk="1" hangingPunct="1"/>
            <a:endParaRPr lang="en-US" sz="2400" dirty="0" smtClean="0"/>
          </a:p>
          <a:p>
            <a:pPr algn="l" rtl="0" eaLnBrk="1" hangingPunct="1"/>
            <a:r>
              <a:rPr lang="en-US" sz="2800" dirty="0" smtClean="0"/>
              <a:t>Routers are also used at the edge of the network to connect remote offices or to an ISP for Internet access.</a:t>
            </a:r>
          </a:p>
          <a:p>
            <a:pPr algn="l" rtl="0" eaLnBrk="1" hangingPunct="1"/>
            <a:endParaRPr lang="en-US" sz="2800" dirty="0" smtClean="0"/>
          </a:p>
          <a:p>
            <a:pPr algn="l" rtl="0" eaLnBrk="1" hangingPunct="1"/>
            <a:r>
              <a:rPr lang="en-US" sz="2800" dirty="0" smtClean="0"/>
              <a:t>They can connect networks with different architectures such as Token Ring and Ethernet. </a:t>
            </a:r>
          </a:p>
          <a:p>
            <a:pPr algn="l" rtl="0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6 Router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2438400"/>
            <a:ext cx="7670018" cy="3835400"/>
          </a:xfrm>
        </p:spPr>
        <p:txBody>
          <a:bodyPr>
            <a:normAutofit fontScale="85000" lnSpcReduction="10000"/>
          </a:bodyPr>
          <a:lstStyle/>
          <a:p>
            <a:pPr algn="l" rtl="0" eaLnBrk="1" hangingPunct="1"/>
            <a:r>
              <a:rPr lang="en-US" sz="2800" dirty="0" smtClean="0"/>
              <a:t>Because routers have to inspect the network address in the packet, </a:t>
            </a:r>
            <a:r>
              <a:rPr lang="en-US" sz="2800" u="sng" dirty="0" smtClean="0"/>
              <a:t>they do more processing and add more overhead</a:t>
            </a:r>
            <a:r>
              <a:rPr lang="en-US" sz="2800" dirty="0" smtClean="0"/>
              <a:t> than a bridge or switch.</a:t>
            </a:r>
          </a:p>
          <a:p>
            <a:pPr algn="l" rtl="0" eaLnBrk="1" hangingPunct="1"/>
            <a:endParaRPr lang="en-US" sz="2800" dirty="0" smtClean="0"/>
          </a:p>
          <a:p>
            <a:pPr algn="l" rtl="0" eaLnBrk="1" hangingPunct="1"/>
            <a:r>
              <a:rPr lang="en-US" sz="2800" dirty="0" smtClean="0"/>
              <a:t>Routers do </a:t>
            </a:r>
            <a:r>
              <a:rPr lang="en-US" sz="2800" b="1" dirty="0" smtClean="0"/>
              <a:t>not send</a:t>
            </a:r>
            <a:r>
              <a:rPr lang="en-US" sz="2800" dirty="0" smtClean="0"/>
              <a:t> broadcast packets or corrupted packets. If the routing table does not indicate the proper address of a packet, the packet is discarded. </a:t>
            </a:r>
          </a:p>
          <a:p>
            <a:pPr algn="l" rtl="0" eaLnBrk="1" hangingPunct="1"/>
            <a:endParaRPr lang="en-US" sz="2800" dirty="0" smtClean="0"/>
          </a:p>
          <a:p>
            <a:pPr algn="l" rtl="0" eaLnBrk="1" hangingPunct="1"/>
            <a:r>
              <a:rPr lang="en-US" sz="2800" dirty="0" smtClean="0"/>
              <a:t>Routers work at the network layer (layer 3) of the </a:t>
            </a:r>
            <a:r>
              <a:rPr lang="en-US" sz="2800" dirty="0" smtClean="0">
                <a:solidFill>
                  <a:srgbClr val="FF3399"/>
                </a:solidFill>
              </a:rPr>
              <a:t>OSI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6 Routers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64382" y="2489200"/>
            <a:ext cx="6679418" cy="3530600"/>
          </a:xfrm>
        </p:spPr>
        <p:txBody>
          <a:bodyPr/>
          <a:lstStyle/>
          <a:p>
            <a:pPr algn="l" rtl="0" eaLnBrk="1" hangingPunct="1"/>
            <a:r>
              <a:rPr lang="en-US" dirty="0" smtClean="0"/>
              <a:t>Operate in a Mesh</a:t>
            </a:r>
          </a:p>
          <a:p>
            <a:pPr lvl="1" algn="l" rtl="0" eaLnBrk="1" hangingPunct="1"/>
            <a:r>
              <a:rPr lang="en-US" dirty="0" smtClean="0"/>
              <a:t>Many possible alternative routes between two stations</a:t>
            </a:r>
          </a:p>
        </p:txBody>
      </p:sp>
      <p:sp>
        <p:nvSpPr>
          <p:cNvPr id="31751" name="Line 4"/>
          <p:cNvSpPr>
            <a:spLocks noChangeShapeType="1"/>
          </p:cNvSpPr>
          <p:nvPr/>
        </p:nvSpPr>
        <p:spPr bwMode="auto">
          <a:xfrm flipH="1">
            <a:off x="1143000" y="3865563"/>
            <a:ext cx="990600" cy="0"/>
          </a:xfrm>
          <a:prstGeom prst="line">
            <a:avLst/>
          </a:prstGeom>
          <a:noFill/>
          <a:ln w="76200" cap="sq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Line 5"/>
          <p:cNvSpPr>
            <a:spLocks noChangeShapeType="1"/>
          </p:cNvSpPr>
          <p:nvPr/>
        </p:nvSpPr>
        <p:spPr bwMode="auto">
          <a:xfrm>
            <a:off x="2819400" y="3865563"/>
            <a:ext cx="1676400" cy="0"/>
          </a:xfrm>
          <a:prstGeom prst="line">
            <a:avLst/>
          </a:prstGeom>
          <a:noFill/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6"/>
          <p:cNvSpPr>
            <a:spLocks noChangeShapeType="1"/>
          </p:cNvSpPr>
          <p:nvPr/>
        </p:nvSpPr>
        <p:spPr bwMode="auto">
          <a:xfrm>
            <a:off x="5105400" y="3865563"/>
            <a:ext cx="1600200" cy="0"/>
          </a:xfrm>
          <a:prstGeom prst="line">
            <a:avLst/>
          </a:prstGeom>
          <a:noFill/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7"/>
          <p:cNvSpPr>
            <a:spLocks noChangeShapeType="1"/>
          </p:cNvSpPr>
          <p:nvPr/>
        </p:nvSpPr>
        <p:spPr bwMode="auto">
          <a:xfrm>
            <a:off x="7391400" y="3865563"/>
            <a:ext cx="1066800" cy="0"/>
          </a:xfrm>
          <a:prstGeom prst="line">
            <a:avLst/>
          </a:prstGeom>
          <a:noFill/>
          <a:ln w="76200" cap="sq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Line 8"/>
          <p:cNvSpPr>
            <a:spLocks noChangeShapeType="1"/>
          </p:cNvSpPr>
          <p:nvPr/>
        </p:nvSpPr>
        <p:spPr bwMode="auto">
          <a:xfrm>
            <a:off x="2743200" y="4017963"/>
            <a:ext cx="990600" cy="573087"/>
          </a:xfrm>
          <a:prstGeom prst="line">
            <a:avLst/>
          </a:prstGeom>
          <a:noFill/>
          <a:ln w="76200" cap="sq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Line 9"/>
          <p:cNvSpPr>
            <a:spLocks noChangeShapeType="1"/>
          </p:cNvSpPr>
          <p:nvPr/>
        </p:nvSpPr>
        <p:spPr bwMode="auto">
          <a:xfrm>
            <a:off x="4876800" y="4017963"/>
            <a:ext cx="914400" cy="527050"/>
          </a:xfrm>
          <a:prstGeom prst="line">
            <a:avLst/>
          </a:prstGeom>
          <a:noFill/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0"/>
          <p:cNvSpPr>
            <a:spLocks noChangeShapeType="1"/>
          </p:cNvSpPr>
          <p:nvPr/>
        </p:nvSpPr>
        <p:spPr bwMode="auto">
          <a:xfrm>
            <a:off x="4038600" y="4932363"/>
            <a:ext cx="1600200" cy="0"/>
          </a:xfrm>
          <a:prstGeom prst="line">
            <a:avLst/>
          </a:prstGeom>
          <a:noFill/>
          <a:ln w="76200" cap="sq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11"/>
          <p:cNvSpPr>
            <a:spLocks noChangeShapeType="1"/>
          </p:cNvSpPr>
          <p:nvPr/>
        </p:nvSpPr>
        <p:spPr bwMode="auto">
          <a:xfrm flipV="1">
            <a:off x="6172200" y="4187825"/>
            <a:ext cx="762000" cy="439738"/>
          </a:xfrm>
          <a:prstGeom prst="line">
            <a:avLst/>
          </a:prstGeom>
          <a:noFill/>
          <a:ln w="76200" cap="sq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2"/>
          <p:cNvSpPr>
            <a:spLocks noChangeShapeType="1"/>
          </p:cNvSpPr>
          <p:nvPr/>
        </p:nvSpPr>
        <p:spPr bwMode="auto">
          <a:xfrm flipV="1">
            <a:off x="3810000" y="4067175"/>
            <a:ext cx="838200" cy="484188"/>
          </a:xfrm>
          <a:prstGeom prst="line">
            <a:avLst/>
          </a:prstGeom>
          <a:noFill/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Text Box 13"/>
          <p:cNvSpPr txBox="1">
            <a:spLocks noChangeArrowheads="1"/>
          </p:cNvSpPr>
          <p:nvPr/>
        </p:nvSpPr>
        <p:spPr bwMode="auto">
          <a:xfrm>
            <a:off x="2867025" y="5481638"/>
            <a:ext cx="3914775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rtl="0" eaLnBrk="0" hangingPunct="0"/>
            <a:r>
              <a:rPr lang="en-US" sz="2400"/>
              <a:t>Only One of Many</a:t>
            </a:r>
          </a:p>
          <a:p>
            <a:pPr algn="ctr" rtl="0" eaLnBrk="0" hangingPunct="0"/>
            <a:r>
              <a:rPr lang="en-US" sz="2400"/>
              <a:t>Possible Alternative Routes</a:t>
            </a:r>
          </a:p>
        </p:txBody>
      </p:sp>
      <p:pic>
        <p:nvPicPr>
          <p:cNvPr id="31761" name="Picture 14" descr="ROUTE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429000"/>
            <a:ext cx="10668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2" name="Picture 15" descr="ROUTE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560763"/>
            <a:ext cx="10668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3" name="Picture 16" descr="ROUTE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475163"/>
            <a:ext cx="10668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4" name="Picture 17" descr="ROUTE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475163"/>
            <a:ext cx="10668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5" name="Picture 18" descr="ROUTE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484563"/>
            <a:ext cx="10668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6" name="Line 19"/>
          <p:cNvSpPr>
            <a:spLocks noChangeShapeType="1"/>
          </p:cNvSpPr>
          <p:nvPr/>
        </p:nvSpPr>
        <p:spPr bwMode="auto">
          <a:xfrm flipV="1">
            <a:off x="4876800" y="5084763"/>
            <a:ext cx="0" cy="457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Rectangle 20"/>
          <p:cNvSpPr>
            <a:spLocks noChangeArrowheads="1"/>
          </p:cNvSpPr>
          <p:nvPr/>
        </p:nvSpPr>
        <p:spPr bwMode="auto">
          <a:xfrm>
            <a:off x="1219200" y="4191000"/>
            <a:ext cx="5334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1768" name="Text Box 21"/>
          <p:cNvSpPr txBox="1">
            <a:spLocks noChangeArrowheads="1"/>
          </p:cNvSpPr>
          <p:nvPr/>
        </p:nvSpPr>
        <p:spPr bwMode="auto">
          <a:xfrm>
            <a:off x="941388" y="4343400"/>
            <a:ext cx="111601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rtl="0" eaLnBrk="0" hangingPunct="0"/>
            <a:r>
              <a:rPr lang="en-US" sz="2400"/>
              <a:t>Packet</a:t>
            </a:r>
          </a:p>
        </p:txBody>
      </p:sp>
    </p:spTree>
  </p:cSld>
  <p:clrMapOvr>
    <a:masterClrMapping/>
  </p:clrMapOvr>
  <p:transition advTm="31055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Routers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42" name="Picture 2" descr="http://i01.i.aliimg.com/photo/v0/345914871/4_Port_Network_Ro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057400"/>
            <a:ext cx="7610475" cy="3457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does routers work?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2362200"/>
            <a:ext cx="7593818" cy="3987800"/>
          </a:xfrm>
        </p:spPr>
        <p:txBody>
          <a:bodyPr>
            <a:normAutofit fontScale="77500" lnSpcReduction="20000"/>
          </a:bodyPr>
          <a:lstStyle/>
          <a:p>
            <a:pPr algn="l" rtl="0" eaLnBrk="1" hangingPunct="1">
              <a:lnSpc>
                <a:spcPct val="160000"/>
              </a:lnSpc>
            </a:pPr>
            <a:r>
              <a:rPr lang="en-US" sz="2400" dirty="0" smtClean="0"/>
              <a:t>A router is used to route data packets between two networks. </a:t>
            </a:r>
          </a:p>
          <a:p>
            <a:pPr algn="l" rtl="0" eaLnBrk="1" hangingPunct="1">
              <a:lnSpc>
                <a:spcPct val="160000"/>
              </a:lnSpc>
            </a:pPr>
            <a:r>
              <a:rPr lang="en-US" sz="2400" dirty="0" smtClean="0"/>
              <a:t>It reads the information in each packet to tell where it is going. </a:t>
            </a:r>
          </a:p>
          <a:p>
            <a:pPr algn="l" rtl="0" eaLnBrk="1" hangingPunct="1">
              <a:lnSpc>
                <a:spcPct val="160000"/>
              </a:lnSpc>
            </a:pPr>
            <a:r>
              <a:rPr lang="en-US" sz="2400" dirty="0" smtClean="0"/>
              <a:t>If it is destined for an immediate network it has access to, it will strip the outer packet, readdress the packet to the proper Ethernet address, and transmit it on that network. </a:t>
            </a:r>
          </a:p>
          <a:p>
            <a:pPr algn="l" rtl="0" eaLnBrk="1" hangingPunct="1">
              <a:lnSpc>
                <a:spcPct val="160000"/>
              </a:lnSpc>
            </a:pPr>
            <a:r>
              <a:rPr lang="en-US" sz="2400" dirty="0" smtClean="0"/>
              <a:t>If it is destined for another network and must be sent to another router, it will re-package the outer packet to be received by the next router and send it to the next router. </a:t>
            </a:r>
          </a:p>
          <a:p>
            <a:pPr algn="l" rtl="0" eaLnBrk="1" hangingPunct="1">
              <a:lnSpc>
                <a:spcPct val="160000"/>
              </a:lnSpc>
              <a:buFontTx/>
              <a:buNone/>
            </a:pP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6345260" cy="709865"/>
          </a:xfrm>
        </p:spPr>
        <p:txBody>
          <a:bodyPr>
            <a:normAutofit/>
          </a:bodyPr>
          <a:lstStyle/>
          <a:p>
            <a:pPr rtl="0" eaLnBrk="1" hangingPunct="1"/>
            <a:r>
              <a:rPr lang="en-US" dirty="0" smtClean="0"/>
              <a:t>Routers Vs Switches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9280871"/>
              </p:ext>
            </p:extLst>
          </p:nvPr>
        </p:nvGraphicFramePr>
        <p:xfrm>
          <a:off x="304800" y="2133600"/>
          <a:ext cx="8686800" cy="4648200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4343400"/>
                <a:gridCol w="4343400"/>
              </a:tblGrid>
              <a:tr h="625085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Switch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Router</a:t>
                      </a:r>
                      <a:endParaRPr lang="ar-SA" sz="2000" dirty="0"/>
                    </a:p>
                  </a:txBody>
                  <a:tcPr/>
                </a:tc>
              </a:tr>
              <a:tr h="858867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effectLst/>
                        </a:rPr>
                        <a:t>connects different computers within one network.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effectLst/>
                        </a:rPr>
                        <a:t>connects two or more different networks.</a:t>
                      </a:r>
                      <a:endParaRPr lang="ar-SA" dirty="0"/>
                    </a:p>
                  </a:txBody>
                  <a:tcPr/>
                </a:tc>
              </a:tr>
              <a:tr h="8588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 is a </a:t>
                      </a:r>
                      <a:r>
                        <a:rPr lang="en-US" sz="1800" kern="1200" dirty="0" err="1" smtClean="0">
                          <a:effectLst/>
                        </a:rPr>
                        <a:t>Datalink</a:t>
                      </a:r>
                      <a:r>
                        <a:rPr lang="en-US" sz="1800" kern="1200" dirty="0" smtClean="0">
                          <a:effectLst/>
                        </a:rPr>
                        <a:t> Layer device.</a:t>
                      </a:r>
                      <a:endParaRPr lang="ar-SA" dirty="0" smtClean="0"/>
                    </a:p>
                    <a:p>
                      <a:pPr algn="l" rtl="0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effectLst/>
                        </a:rPr>
                        <a:t>is a Network Layer device.</a:t>
                      </a:r>
                      <a:endParaRPr lang="ar-SA" dirty="0"/>
                    </a:p>
                  </a:txBody>
                  <a:tcPr/>
                </a:tc>
              </a:tr>
              <a:tr h="858867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effectLst/>
                        </a:rPr>
                        <a:t>are less sophisticated and less intelligent.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effectLst/>
                        </a:rPr>
                        <a:t>are sophisticated and intelligent network devices</a:t>
                      </a:r>
                      <a:endParaRPr lang="ar-SA" dirty="0"/>
                    </a:p>
                  </a:txBody>
                  <a:tcPr/>
                </a:tc>
              </a:tr>
              <a:tr h="1446514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effectLst/>
                        </a:rPr>
                        <a:t>A switch does not perform any such activities.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effectLst/>
                        </a:rPr>
                        <a:t>router compute the best possible path for routing data packets across different computer networks.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2239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6345260" cy="709865"/>
          </a:xfrm>
        </p:spPr>
        <p:txBody>
          <a:bodyPr>
            <a:normAutofit/>
          </a:bodyPr>
          <a:lstStyle/>
          <a:p>
            <a:pPr rtl="0" eaLnBrk="1" hangingPunct="1"/>
            <a:r>
              <a:rPr lang="en-US" dirty="0" smtClean="0"/>
              <a:t>Switches Vs Hub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740495"/>
              </p:ext>
            </p:extLst>
          </p:nvPr>
        </p:nvGraphicFramePr>
        <p:xfrm>
          <a:off x="228600" y="1482044"/>
          <a:ext cx="8686800" cy="5323448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4343400"/>
                <a:gridCol w="4343400"/>
              </a:tblGrid>
              <a:tr h="58919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Hub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800" kern="1200" dirty="0" smtClean="0">
                          <a:effectLst/>
                        </a:rPr>
                        <a:t>Switch</a:t>
                      </a:r>
                      <a:endParaRPr kumimoji="0" lang="ar-SA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09548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effectLst/>
                        </a:rPr>
                        <a:t>a hub is a Physical Layer device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800" kern="1200" dirty="0" smtClean="0">
                          <a:effectLst/>
                        </a:rPr>
                        <a:t>network switches are classified as Data Link Layer devices</a:t>
                      </a:r>
                      <a:endParaRPr kumimoji="0" lang="ar-SA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61892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effectLst/>
                        </a:rPr>
                        <a:t>A hub is a very primitive device and is comparatively much cheaper.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800" kern="1200" dirty="0" smtClean="0">
                          <a:effectLst/>
                        </a:rPr>
                        <a:t>A switch is a more sophisticated network device and is more expensive than a hub.</a:t>
                      </a:r>
                      <a:endParaRPr kumimoji="0" lang="ar-SA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699368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effectLst/>
                        </a:rPr>
                        <a:t>hub is a 'dumb' device to say the least. It broadcasts the data packets to each and every networked computer.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800" kern="1200" dirty="0" smtClean="0">
                          <a:effectLst/>
                        </a:rPr>
                        <a:t>A switch is an intelligent device, it transmits the data packets from the source computer to only those network computers to which the data packets are originally intended.</a:t>
                      </a:r>
                      <a:endParaRPr kumimoji="0" lang="ar-SA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63450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effectLst/>
                        </a:rPr>
                        <a:t>Thanks to its broadcast mechanism, network security becomes a big issue and a loophole in the case of a hub.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800" kern="1200" dirty="0" smtClean="0">
                          <a:effectLst/>
                        </a:rPr>
                        <a:t>Network security is much better with the use of a switch, as compared to a hub.</a:t>
                      </a:r>
                      <a:endParaRPr kumimoji="0" lang="ar-SA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41253616"/>
      </p:ext>
    </p:extLst>
  </p:cSld>
  <p:clrMapOvr>
    <a:masterClrMapping/>
  </p:clrMapOvr>
  <p:transition advTm="2239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Bridges VS Switches</a:t>
            </a:r>
          </a:p>
        </p:txBody>
      </p:sp>
      <p:sp>
        <p:nvSpPr>
          <p:cNvPr id="33798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8099" y="2115050"/>
            <a:ext cx="4397375" cy="297180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2400" b="1" u="sng" dirty="0" smtClean="0"/>
              <a:t>Bridges</a:t>
            </a:r>
            <a:r>
              <a:rPr lang="en-US" sz="2400" b="1" dirty="0" smtClean="0"/>
              <a:t>:</a:t>
            </a:r>
          </a:p>
          <a:p>
            <a:pPr algn="l" rtl="0" eaLnBrk="1" hangingPunct="1"/>
            <a:r>
              <a:rPr lang="en-US" sz="2000" dirty="0" smtClean="0"/>
              <a:t>single processing</a:t>
            </a:r>
          </a:p>
          <a:p>
            <a:pPr algn="l" rtl="0" eaLnBrk="1" hangingPunct="1"/>
            <a:r>
              <a:rPr lang="en-US" sz="2000" dirty="0" smtClean="0"/>
              <a:t>Process one communication, the other will be late.</a:t>
            </a:r>
          </a:p>
          <a:p>
            <a:pPr algn="l" rtl="0" eaLnBrk="1" hangingPunct="1"/>
            <a:r>
              <a:rPr lang="en-US" sz="2000" dirty="0" smtClean="0"/>
              <a:t>2 to 4 ports</a:t>
            </a:r>
          </a:p>
          <a:p>
            <a:pPr algn="l" rtl="0" eaLnBrk="1" hangingPunct="1"/>
            <a:endParaRPr lang="en-US" sz="2000" dirty="0" smtClean="0"/>
          </a:p>
          <a:p>
            <a:pPr algn="l" rtl="0" eaLnBrk="1" hangingPunct="1"/>
            <a:endParaRPr lang="en-US" sz="2000" dirty="0" smtClean="0"/>
          </a:p>
        </p:txBody>
      </p:sp>
      <p:sp>
        <p:nvSpPr>
          <p:cNvPr id="33799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052096" y="2130863"/>
            <a:ext cx="5091903" cy="3046761"/>
          </a:xfrm>
        </p:spPr>
        <p:txBody>
          <a:bodyPr/>
          <a:lstStyle/>
          <a:p>
            <a:pPr lvl="1" algn="l" rtl="0" eaLnBrk="1" hangingPunct="1">
              <a:buFontTx/>
              <a:buNone/>
            </a:pPr>
            <a:r>
              <a:rPr lang="en-US" b="1" u="sng" dirty="0" smtClean="0"/>
              <a:t>Switches:</a:t>
            </a:r>
          </a:p>
          <a:p>
            <a:pPr lvl="1" algn="l" rtl="0" eaLnBrk="1" hangingPunct="1">
              <a:buFontTx/>
              <a:buChar char="•"/>
            </a:pPr>
            <a:r>
              <a:rPr lang="en-US" sz="2000" dirty="0" smtClean="0"/>
              <a:t>Basically bridges with parallel processing</a:t>
            </a:r>
          </a:p>
          <a:p>
            <a:pPr lvl="1" algn="l" rtl="0" eaLnBrk="1" hangingPunct="1">
              <a:buFontTx/>
              <a:buChar char="•"/>
            </a:pPr>
            <a:r>
              <a:rPr lang="en-US" sz="2000" dirty="0" smtClean="0"/>
              <a:t>Can process two or more pairs of communicating ports simultaneously</a:t>
            </a:r>
          </a:p>
          <a:p>
            <a:pPr lvl="1" algn="l" rtl="0" eaLnBrk="1" hangingPunct="1">
              <a:buFontTx/>
              <a:buChar char="•"/>
            </a:pPr>
            <a:r>
              <a:rPr lang="en-US" sz="2000" dirty="0" smtClean="0"/>
              <a:t>Allows large numbers of ports</a:t>
            </a:r>
          </a:p>
        </p:txBody>
      </p:sp>
      <p:pic>
        <p:nvPicPr>
          <p:cNvPr id="33800" name="Picture 8" descr="DLINK1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6953" y="5257800"/>
            <a:ext cx="1947863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5333553" y="5562600"/>
            <a:ext cx="762000" cy="733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7619553" y="5562600"/>
            <a:ext cx="847725" cy="77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6022528" y="5638800"/>
            <a:ext cx="301625" cy="77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7238553" y="5638800"/>
            <a:ext cx="11113" cy="85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Oval 13"/>
          <p:cNvSpPr>
            <a:spLocks noChangeArrowheads="1"/>
          </p:cNvSpPr>
          <p:nvPr/>
        </p:nvSpPr>
        <p:spPr bwMode="auto">
          <a:xfrm>
            <a:off x="4952553" y="6248400"/>
            <a:ext cx="692150" cy="35718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 sz="1600"/>
              <a:t>LAN 1</a:t>
            </a:r>
          </a:p>
        </p:txBody>
      </p:sp>
      <p:sp>
        <p:nvSpPr>
          <p:cNvPr id="33806" name="Oval 14"/>
          <p:cNvSpPr>
            <a:spLocks noChangeArrowheads="1"/>
          </p:cNvSpPr>
          <p:nvPr/>
        </p:nvSpPr>
        <p:spPr bwMode="auto">
          <a:xfrm>
            <a:off x="5714553" y="6400800"/>
            <a:ext cx="692150" cy="35718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 sz="1600"/>
              <a:t>LAN 2</a:t>
            </a:r>
          </a:p>
        </p:txBody>
      </p:sp>
      <p:sp>
        <p:nvSpPr>
          <p:cNvPr id="33807" name="Oval 15"/>
          <p:cNvSpPr>
            <a:spLocks noChangeArrowheads="1"/>
          </p:cNvSpPr>
          <p:nvPr/>
        </p:nvSpPr>
        <p:spPr bwMode="auto">
          <a:xfrm>
            <a:off x="6933753" y="6477000"/>
            <a:ext cx="692150" cy="35718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 sz="1600"/>
              <a:t>LAN 3</a:t>
            </a:r>
          </a:p>
        </p:txBody>
      </p:sp>
      <p:sp>
        <p:nvSpPr>
          <p:cNvPr id="33808" name="Oval 16"/>
          <p:cNvSpPr>
            <a:spLocks noChangeArrowheads="1"/>
          </p:cNvSpPr>
          <p:nvPr/>
        </p:nvSpPr>
        <p:spPr bwMode="auto">
          <a:xfrm>
            <a:off x="8229153" y="6324600"/>
            <a:ext cx="692150" cy="35718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 sz="1600"/>
              <a:t>LAN 4</a:t>
            </a:r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V="1">
            <a:off x="5485953" y="5715000"/>
            <a:ext cx="247650" cy="223838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4845857" y="5471206"/>
            <a:ext cx="89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0" eaLnBrk="0" hangingPunct="0"/>
            <a:r>
              <a:rPr lang="en-US" sz="2400" dirty="0">
                <a:solidFill>
                  <a:schemeClr val="accent2"/>
                </a:solidFill>
              </a:rPr>
              <a:t>Send</a:t>
            </a:r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H="1" flipV="1">
            <a:off x="8219628" y="5964238"/>
            <a:ext cx="247650" cy="223837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7924353" y="5410200"/>
            <a:ext cx="89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 sz="2400">
                <a:solidFill>
                  <a:schemeClr val="accent2"/>
                </a:solidFill>
              </a:rPr>
              <a:t>Send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7711159" y="4917705"/>
            <a:ext cx="1255472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rtl="0" eaLnBrk="0" hangingPunct="0"/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Switch</a:t>
            </a: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H="1">
            <a:off x="6235253" y="5875338"/>
            <a:ext cx="98425" cy="3127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7400478" y="5919788"/>
            <a:ext cx="1588" cy="268287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 flipH="1">
            <a:off x="892887" y="56388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3155074" y="56388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1994612" y="5638800"/>
            <a:ext cx="246062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>
            <a:off x="2926474" y="5638800"/>
            <a:ext cx="1588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0" name="Oval 28"/>
          <p:cNvSpPr>
            <a:spLocks noChangeArrowheads="1"/>
          </p:cNvSpPr>
          <p:nvPr/>
        </p:nvSpPr>
        <p:spPr bwMode="auto">
          <a:xfrm>
            <a:off x="107074" y="6400800"/>
            <a:ext cx="838200" cy="3048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 sz="1600"/>
              <a:t>LAN 1</a:t>
            </a:r>
          </a:p>
        </p:txBody>
      </p:sp>
      <p:sp>
        <p:nvSpPr>
          <p:cNvPr id="33821" name="Oval 29"/>
          <p:cNvSpPr>
            <a:spLocks noChangeArrowheads="1"/>
          </p:cNvSpPr>
          <p:nvPr/>
        </p:nvSpPr>
        <p:spPr bwMode="auto">
          <a:xfrm>
            <a:off x="1402474" y="6400800"/>
            <a:ext cx="838200" cy="3048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 sz="1600"/>
              <a:t>LAN 2</a:t>
            </a:r>
          </a:p>
        </p:txBody>
      </p:sp>
      <p:sp>
        <p:nvSpPr>
          <p:cNvPr id="33822" name="Oval 30"/>
          <p:cNvSpPr>
            <a:spLocks noChangeArrowheads="1"/>
          </p:cNvSpPr>
          <p:nvPr/>
        </p:nvSpPr>
        <p:spPr bwMode="auto">
          <a:xfrm>
            <a:off x="2469274" y="6400800"/>
            <a:ext cx="838200" cy="3048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 sz="1600"/>
              <a:t>LAN 3</a:t>
            </a:r>
          </a:p>
        </p:txBody>
      </p:sp>
      <p:sp>
        <p:nvSpPr>
          <p:cNvPr id="33823" name="Oval 31"/>
          <p:cNvSpPr>
            <a:spLocks noChangeArrowheads="1"/>
          </p:cNvSpPr>
          <p:nvPr/>
        </p:nvSpPr>
        <p:spPr bwMode="auto">
          <a:xfrm>
            <a:off x="3536074" y="6400800"/>
            <a:ext cx="762000" cy="3048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 sz="1600"/>
              <a:t>LAN 4</a:t>
            </a:r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 flipV="1">
            <a:off x="1021474" y="5867400"/>
            <a:ext cx="381000" cy="3810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183274" y="5867400"/>
            <a:ext cx="89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0" eaLnBrk="0" hangingPunct="0"/>
            <a:r>
              <a:rPr lang="en-US" sz="2400" dirty="0">
                <a:solidFill>
                  <a:srgbClr val="9900FF"/>
                </a:solidFill>
              </a:rPr>
              <a:t>Send</a:t>
            </a:r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3763182" y="561498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 sz="2400" dirty="0">
                <a:solidFill>
                  <a:srgbClr val="9900FF"/>
                </a:solidFill>
              </a:rPr>
              <a:t>Wait</a:t>
            </a:r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5823" y="4800600"/>
            <a:ext cx="1244251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rtl="0" eaLnBrk="0" hangingPunct="0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Bridge</a:t>
            </a:r>
          </a:p>
        </p:txBody>
      </p:sp>
      <p:sp>
        <p:nvSpPr>
          <p:cNvPr id="33828" name="Line 36"/>
          <p:cNvSpPr>
            <a:spLocks noChangeShapeType="1"/>
          </p:cNvSpPr>
          <p:nvPr/>
        </p:nvSpPr>
        <p:spPr bwMode="auto">
          <a:xfrm flipH="1">
            <a:off x="2240674" y="5791200"/>
            <a:ext cx="152400" cy="5334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Line 37"/>
          <p:cNvSpPr>
            <a:spLocks noChangeShapeType="1"/>
          </p:cNvSpPr>
          <p:nvPr/>
        </p:nvSpPr>
        <p:spPr bwMode="auto">
          <a:xfrm>
            <a:off x="3002674" y="5867400"/>
            <a:ext cx="1588" cy="457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0" name="Line 38"/>
          <p:cNvSpPr>
            <a:spLocks noChangeShapeType="1"/>
          </p:cNvSpPr>
          <p:nvPr/>
        </p:nvSpPr>
        <p:spPr bwMode="auto">
          <a:xfrm>
            <a:off x="3612274" y="5791200"/>
            <a:ext cx="2286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Line 39"/>
          <p:cNvSpPr>
            <a:spLocks noChangeShapeType="1"/>
          </p:cNvSpPr>
          <p:nvPr/>
        </p:nvSpPr>
        <p:spPr bwMode="auto">
          <a:xfrm flipH="1">
            <a:off x="3383674" y="5715000"/>
            <a:ext cx="4572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32" name="Group 40"/>
          <p:cNvGrpSpPr>
            <a:grpSpLocks/>
          </p:cNvGrpSpPr>
          <p:nvPr/>
        </p:nvGrpSpPr>
        <p:grpSpPr bwMode="auto">
          <a:xfrm>
            <a:off x="1402474" y="5334000"/>
            <a:ext cx="2308225" cy="381000"/>
            <a:chOff x="2216" y="2148"/>
            <a:chExt cx="1454" cy="326"/>
          </a:xfrm>
        </p:grpSpPr>
        <p:sp>
          <p:nvSpPr>
            <p:cNvPr id="33834" name="Rectangle 41"/>
            <p:cNvSpPr>
              <a:spLocks noChangeArrowheads="1"/>
            </p:cNvSpPr>
            <p:nvPr/>
          </p:nvSpPr>
          <p:spPr bwMode="auto">
            <a:xfrm>
              <a:off x="2224" y="2160"/>
              <a:ext cx="1442" cy="299"/>
            </a:xfrm>
            <a:prstGeom prst="rect">
              <a:avLst/>
            </a:prstGeom>
            <a:solidFill>
              <a:srgbClr val="999999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3835" name="Freeform 42"/>
            <p:cNvSpPr>
              <a:spLocks/>
            </p:cNvSpPr>
            <p:nvPr/>
          </p:nvSpPr>
          <p:spPr bwMode="auto">
            <a:xfrm>
              <a:off x="2224" y="2156"/>
              <a:ext cx="1446" cy="11"/>
            </a:xfrm>
            <a:custGeom>
              <a:avLst/>
              <a:gdLst>
                <a:gd name="T0" fmla="*/ 1446 w 1446"/>
                <a:gd name="T1" fmla="*/ 4 h 11"/>
                <a:gd name="T2" fmla="*/ 1442 w 1446"/>
                <a:gd name="T3" fmla="*/ 0 h 11"/>
                <a:gd name="T4" fmla="*/ 0 w 1446"/>
                <a:gd name="T5" fmla="*/ 0 h 11"/>
                <a:gd name="T6" fmla="*/ 0 w 1446"/>
                <a:gd name="T7" fmla="*/ 11 h 11"/>
                <a:gd name="T8" fmla="*/ 1442 w 1446"/>
                <a:gd name="T9" fmla="*/ 11 h 11"/>
                <a:gd name="T10" fmla="*/ 1438 w 1446"/>
                <a:gd name="T11" fmla="*/ 4 h 11"/>
                <a:gd name="T12" fmla="*/ 1446 w 1446"/>
                <a:gd name="T13" fmla="*/ 4 h 11"/>
                <a:gd name="T14" fmla="*/ 1446 w 1446"/>
                <a:gd name="T15" fmla="*/ 0 h 11"/>
                <a:gd name="T16" fmla="*/ 1442 w 1446"/>
                <a:gd name="T17" fmla="*/ 0 h 11"/>
                <a:gd name="T18" fmla="*/ 1446 w 1446"/>
                <a:gd name="T19" fmla="*/ 4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46"/>
                <a:gd name="T31" fmla="*/ 0 h 11"/>
                <a:gd name="T32" fmla="*/ 1446 w 1446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46" h="11">
                  <a:moveTo>
                    <a:pt x="1446" y="4"/>
                  </a:moveTo>
                  <a:lnTo>
                    <a:pt x="1442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442" y="11"/>
                  </a:lnTo>
                  <a:lnTo>
                    <a:pt x="1438" y="4"/>
                  </a:lnTo>
                  <a:lnTo>
                    <a:pt x="1446" y="4"/>
                  </a:lnTo>
                  <a:lnTo>
                    <a:pt x="1446" y="0"/>
                  </a:lnTo>
                  <a:lnTo>
                    <a:pt x="1442" y="0"/>
                  </a:lnTo>
                  <a:lnTo>
                    <a:pt x="1446" y="4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6" name="Freeform 43"/>
            <p:cNvSpPr>
              <a:spLocks/>
            </p:cNvSpPr>
            <p:nvPr/>
          </p:nvSpPr>
          <p:spPr bwMode="auto">
            <a:xfrm>
              <a:off x="3662" y="2160"/>
              <a:ext cx="8" cy="307"/>
            </a:xfrm>
            <a:custGeom>
              <a:avLst/>
              <a:gdLst>
                <a:gd name="T0" fmla="*/ 4 w 8"/>
                <a:gd name="T1" fmla="*/ 307 h 307"/>
                <a:gd name="T2" fmla="*/ 8 w 8"/>
                <a:gd name="T3" fmla="*/ 299 h 307"/>
                <a:gd name="T4" fmla="*/ 8 w 8"/>
                <a:gd name="T5" fmla="*/ 0 h 307"/>
                <a:gd name="T6" fmla="*/ 0 w 8"/>
                <a:gd name="T7" fmla="*/ 0 h 307"/>
                <a:gd name="T8" fmla="*/ 0 w 8"/>
                <a:gd name="T9" fmla="*/ 299 h 307"/>
                <a:gd name="T10" fmla="*/ 4 w 8"/>
                <a:gd name="T11" fmla="*/ 295 h 307"/>
                <a:gd name="T12" fmla="*/ 4 w 8"/>
                <a:gd name="T13" fmla="*/ 307 h 307"/>
                <a:gd name="T14" fmla="*/ 8 w 8"/>
                <a:gd name="T15" fmla="*/ 307 h 307"/>
                <a:gd name="T16" fmla="*/ 8 w 8"/>
                <a:gd name="T17" fmla="*/ 299 h 307"/>
                <a:gd name="T18" fmla="*/ 4 w 8"/>
                <a:gd name="T19" fmla="*/ 307 h 30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"/>
                <a:gd name="T31" fmla="*/ 0 h 307"/>
                <a:gd name="T32" fmla="*/ 8 w 8"/>
                <a:gd name="T33" fmla="*/ 307 h 30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" h="307">
                  <a:moveTo>
                    <a:pt x="4" y="307"/>
                  </a:moveTo>
                  <a:lnTo>
                    <a:pt x="8" y="299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299"/>
                  </a:lnTo>
                  <a:lnTo>
                    <a:pt x="4" y="295"/>
                  </a:lnTo>
                  <a:lnTo>
                    <a:pt x="4" y="307"/>
                  </a:lnTo>
                  <a:lnTo>
                    <a:pt x="8" y="307"/>
                  </a:lnTo>
                  <a:lnTo>
                    <a:pt x="8" y="299"/>
                  </a:lnTo>
                  <a:lnTo>
                    <a:pt x="4" y="307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7" name="Freeform 44"/>
            <p:cNvSpPr>
              <a:spLocks/>
            </p:cNvSpPr>
            <p:nvPr/>
          </p:nvSpPr>
          <p:spPr bwMode="auto">
            <a:xfrm>
              <a:off x="2216" y="2455"/>
              <a:ext cx="1450" cy="12"/>
            </a:xfrm>
            <a:custGeom>
              <a:avLst/>
              <a:gdLst>
                <a:gd name="T0" fmla="*/ 0 w 1450"/>
                <a:gd name="T1" fmla="*/ 4 h 12"/>
                <a:gd name="T2" fmla="*/ 8 w 1450"/>
                <a:gd name="T3" fmla="*/ 12 h 12"/>
                <a:gd name="T4" fmla="*/ 1450 w 1450"/>
                <a:gd name="T5" fmla="*/ 12 h 12"/>
                <a:gd name="T6" fmla="*/ 1450 w 1450"/>
                <a:gd name="T7" fmla="*/ 0 h 12"/>
                <a:gd name="T8" fmla="*/ 8 w 1450"/>
                <a:gd name="T9" fmla="*/ 0 h 12"/>
                <a:gd name="T10" fmla="*/ 11 w 1450"/>
                <a:gd name="T11" fmla="*/ 4 h 12"/>
                <a:gd name="T12" fmla="*/ 0 w 1450"/>
                <a:gd name="T13" fmla="*/ 4 h 12"/>
                <a:gd name="T14" fmla="*/ 0 w 1450"/>
                <a:gd name="T15" fmla="*/ 12 h 12"/>
                <a:gd name="T16" fmla="*/ 8 w 1450"/>
                <a:gd name="T17" fmla="*/ 12 h 12"/>
                <a:gd name="T18" fmla="*/ 0 w 1450"/>
                <a:gd name="T19" fmla="*/ 4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0"/>
                <a:gd name="T31" fmla="*/ 0 h 12"/>
                <a:gd name="T32" fmla="*/ 1450 w 1450"/>
                <a:gd name="T33" fmla="*/ 12 h 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0" h="12">
                  <a:moveTo>
                    <a:pt x="0" y="4"/>
                  </a:moveTo>
                  <a:lnTo>
                    <a:pt x="8" y="12"/>
                  </a:lnTo>
                  <a:lnTo>
                    <a:pt x="1450" y="12"/>
                  </a:lnTo>
                  <a:lnTo>
                    <a:pt x="1450" y="0"/>
                  </a:lnTo>
                  <a:lnTo>
                    <a:pt x="8" y="0"/>
                  </a:lnTo>
                  <a:lnTo>
                    <a:pt x="11" y="4"/>
                  </a:lnTo>
                  <a:lnTo>
                    <a:pt x="0" y="4"/>
                  </a:lnTo>
                  <a:lnTo>
                    <a:pt x="0" y="12"/>
                  </a:lnTo>
                  <a:lnTo>
                    <a:pt x="8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8" name="Freeform 45"/>
            <p:cNvSpPr>
              <a:spLocks/>
            </p:cNvSpPr>
            <p:nvPr/>
          </p:nvSpPr>
          <p:spPr bwMode="auto">
            <a:xfrm>
              <a:off x="2216" y="2156"/>
              <a:ext cx="11" cy="303"/>
            </a:xfrm>
            <a:custGeom>
              <a:avLst/>
              <a:gdLst>
                <a:gd name="T0" fmla="*/ 8 w 11"/>
                <a:gd name="T1" fmla="*/ 0 h 303"/>
                <a:gd name="T2" fmla="*/ 0 w 11"/>
                <a:gd name="T3" fmla="*/ 4 h 303"/>
                <a:gd name="T4" fmla="*/ 0 w 11"/>
                <a:gd name="T5" fmla="*/ 303 h 303"/>
                <a:gd name="T6" fmla="*/ 11 w 11"/>
                <a:gd name="T7" fmla="*/ 303 h 303"/>
                <a:gd name="T8" fmla="*/ 11 w 11"/>
                <a:gd name="T9" fmla="*/ 4 h 303"/>
                <a:gd name="T10" fmla="*/ 8 w 11"/>
                <a:gd name="T11" fmla="*/ 11 h 303"/>
                <a:gd name="T12" fmla="*/ 8 w 11"/>
                <a:gd name="T13" fmla="*/ 0 h 303"/>
                <a:gd name="T14" fmla="*/ 0 w 11"/>
                <a:gd name="T15" fmla="*/ 0 h 303"/>
                <a:gd name="T16" fmla="*/ 0 w 11"/>
                <a:gd name="T17" fmla="*/ 4 h 303"/>
                <a:gd name="T18" fmla="*/ 8 w 11"/>
                <a:gd name="T19" fmla="*/ 0 h 30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"/>
                <a:gd name="T31" fmla="*/ 0 h 303"/>
                <a:gd name="T32" fmla="*/ 11 w 11"/>
                <a:gd name="T33" fmla="*/ 303 h 30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" h="303">
                  <a:moveTo>
                    <a:pt x="8" y="0"/>
                  </a:moveTo>
                  <a:lnTo>
                    <a:pt x="0" y="4"/>
                  </a:lnTo>
                  <a:lnTo>
                    <a:pt x="0" y="303"/>
                  </a:lnTo>
                  <a:lnTo>
                    <a:pt x="11" y="303"/>
                  </a:lnTo>
                  <a:lnTo>
                    <a:pt x="11" y="4"/>
                  </a:lnTo>
                  <a:lnTo>
                    <a:pt x="8" y="11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9" name="Freeform 46"/>
            <p:cNvSpPr>
              <a:spLocks/>
            </p:cNvSpPr>
            <p:nvPr/>
          </p:nvSpPr>
          <p:spPr bwMode="auto">
            <a:xfrm>
              <a:off x="2243" y="2290"/>
              <a:ext cx="1078" cy="8"/>
            </a:xfrm>
            <a:custGeom>
              <a:avLst/>
              <a:gdLst>
                <a:gd name="T0" fmla="*/ 1078 w 1078"/>
                <a:gd name="T1" fmla="*/ 4 h 8"/>
                <a:gd name="T2" fmla="*/ 1078 w 1078"/>
                <a:gd name="T3" fmla="*/ 0 h 8"/>
                <a:gd name="T4" fmla="*/ 0 w 1078"/>
                <a:gd name="T5" fmla="*/ 0 h 8"/>
                <a:gd name="T6" fmla="*/ 0 w 1078"/>
                <a:gd name="T7" fmla="*/ 8 h 8"/>
                <a:gd name="T8" fmla="*/ 1078 w 1078"/>
                <a:gd name="T9" fmla="*/ 8 h 8"/>
                <a:gd name="T10" fmla="*/ 1078 w 1078"/>
                <a:gd name="T11" fmla="*/ 4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8"/>
                <a:gd name="T19" fmla="*/ 0 h 8"/>
                <a:gd name="T20" fmla="*/ 1078 w 1078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8" h="8">
                  <a:moveTo>
                    <a:pt x="1078" y="4"/>
                  </a:moveTo>
                  <a:lnTo>
                    <a:pt x="107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1078" y="8"/>
                  </a:lnTo>
                  <a:lnTo>
                    <a:pt x="1078" y="4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0" name="Freeform 47"/>
            <p:cNvSpPr>
              <a:spLocks/>
            </p:cNvSpPr>
            <p:nvPr/>
          </p:nvSpPr>
          <p:spPr bwMode="auto">
            <a:xfrm>
              <a:off x="2243" y="2183"/>
              <a:ext cx="1078" cy="7"/>
            </a:xfrm>
            <a:custGeom>
              <a:avLst/>
              <a:gdLst>
                <a:gd name="T0" fmla="*/ 1078 w 1078"/>
                <a:gd name="T1" fmla="*/ 4 h 7"/>
                <a:gd name="T2" fmla="*/ 1078 w 1078"/>
                <a:gd name="T3" fmla="*/ 0 h 7"/>
                <a:gd name="T4" fmla="*/ 0 w 1078"/>
                <a:gd name="T5" fmla="*/ 0 h 7"/>
                <a:gd name="T6" fmla="*/ 0 w 1078"/>
                <a:gd name="T7" fmla="*/ 7 h 7"/>
                <a:gd name="T8" fmla="*/ 1078 w 1078"/>
                <a:gd name="T9" fmla="*/ 7 h 7"/>
                <a:gd name="T10" fmla="*/ 1078 w 1078"/>
                <a:gd name="T11" fmla="*/ 4 h 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8"/>
                <a:gd name="T19" fmla="*/ 0 h 7"/>
                <a:gd name="T20" fmla="*/ 1078 w 1078"/>
                <a:gd name="T21" fmla="*/ 7 h 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8" h="7">
                  <a:moveTo>
                    <a:pt x="1078" y="4"/>
                  </a:moveTo>
                  <a:lnTo>
                    <a:pt x="1078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078" y="7"/>
                  </a:lnTo>
                  <a:lnTo>
                    <a:pt x="1078" y="4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1" name="Freeform 48"/>
            <p:cNvSpPr>
              <a:spLocks/>
            </p:cNvSpPr>
            <p:nvPr/>
          </p:nvSpPr>
          <p:spPr bwMode="auto">
            <a:xfrm>
              <a:off x="2243" y="2202"/>
              <a:ext cx="1078" cy="11"/>
            </a:xfrm>
            <a:custGeom>
              <a:avLst/>
              <a:gdLst>
                <a:gd name="T0" fmla="*/ 1078 w 1078"/>
                <a:gd name="T1" fmla="*/ 4 h 11"/>
                <a:gd name="T2" fmla="*/ 1078 w 1078"/>
                <a:gd name="T3" fmla="*/ 0 h 11"/>
                <a:gd name="T4" fmla="*/ 0 w 1078"/>
                <a:gd name="T5" fmla="*/ 0 h 11"/>
                <a:gd name="T6" fmla="*/ 0 w 1078"/>
                <a:gd name="T7" fmla="*/ 11 h 11"/>
                <a:gd name="T8" fmla="*/ 1078 w 1078"/>
                <a:gd name="T9" fmla="*/ 11 h 11"/>
                <a:gd name="T10" fmla="*/ 1078 w 1078"/>
                <a:gd name="T11" fmla="*/ 4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8"/>
                <a:gd name="T19" fmla="*/ 0 h 11"/>
                <a:gd name="T20" fmla="*/ 1078 w 1078"/>
                <a:gd name="T21" fmla="*/ 11 h 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8" h="11">
                  <a:moveTo>
                    <a:pt x="1078" y="4"/>
                  </a:moveTo>
                  <a:lnTo>
                    <a:pt x="1078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078" y="11"/>
                  </a:lnTo>
                  <a:lnTo>
                    <a:pt x="1078" y="4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2" name="Freeform 49"/>
            <p:cNvSpPr>
              <a:spLocks/>
            </p:cNvSpPr>
            <p:nvPr/>
          </p:nvSpPr>
          <p:spPr bwMode="auto">
            <a:xfrm>
              <a:off x="2243" y="2225"/>
              <a:ext cx="1078" cy="8"/>
            </a:xfrm>
            <a:custGeom>
              <a:avLst/>
              <a:gdLst>
                <a:gd name="T0" fmla="*/ 1078 w 1078"/>
                <a:gd name="T1" fmla="*/ 4 h 8"/>
                <a:gd name="T2" fmla="*/ 1078 w 1078"/>
                <a:gd name="T3" fmla="*/ 0 h 8"/>
                <a:gd name="T4" fmla="*/ 0 w 1078"/>
                <a:gd name="T5" fmla="*/ 0 h 8"/>
                <a:gd name="T6" fmla="*/ 0 w 1078"/>
                <a:gd name="T7" fmla="*/ 8 h 8"/>
                <a:gd name="T8" fmla="*/ 1078 w 1078"/>
                <a:gd name="T9" fmla="*/ 8 h 8"/>
                <a:gd name="T10" fmla="*/ 1078 w 1078"/>
                <a:gd name="T11" fmla="*/ 4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8"/>
                <a:gd name="T19" fmla="*/ 0 h 8"/>
                <a:gd name="T20" fmla="*/ 1078 w 1078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8" h="8">
                  <a:moveTo>
                    <a:pt x="1078" y="4"/>
                  </a:moveTo>
                  <a:lnTo>
                    <a:pt x="107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1078" y="8"/>
                  </a:lnTo>
                  <a:lnTo>
                    <a:pt x="1078" y="4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3" name="Freeform 50"/>
            <p:cNvSpPr>
              <a:spLocks/>
            </p:cNvSpPr>
            <p:nvPr/>
          </p:nvSpPr>
          <p:spPr bwMode="auto">
            <a:xfrm>
              <a:off x="2243" y="2244"/>
              <a:ext cx="1078" cy="12"/>
            </a:xfrm>
            <a:custGeom>
              <a:avLst/>
              <a:gdLst>
                <a:gd name="T0" fmla="*/ 1078 w 1078"/>
                <a:gd name="T1" fmla="*/ 8 h 12"/>
                <a:gd name="T2" fmla="*/ 1078 w 1078"/>
                <a:gd name="T3" fmla="*/ 0 h 12"/>
                <a:gd name="T4" fmla="*/ 0 w 1078"/>
                <a:gd name="T5" fmla="*/ 0 h 12"/>
                <a:gd name="T6" fmla="*/ 0 w 1078"/>
                <a:gd name="T7" fmla="*/ 12 h 12"/>
                <a:gd name="T8" fmla="*/ 1078 w 1078"/>
                <a:gd name="T9" fmla="*/ 12 h 12"/>
                <a:gd name="T10" fmla="*/ 1078 w 1078"/>
                <a:gd name="T11" fmla="*/ 8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8"/>
                <a:gd name="T19" fmla="*/ 0 h 12"/>
                <a:gd name="T20" fmla="*/ 1078 w 1078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8" h="12">
                  <a:moveTo>
                    <a:pt x="1078" y="8"/>
                  </a:moveTo>
                  <a:lnTo>
                    <a:pt x="1078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078" y="12"/>
                  </a:lnTo>
                  <a:lnTo>
                    <a:pt x="1078" y="8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4" name="Freeform 51"/>
            <p:cNvSpPr>
              <a:spLocks/>
            </p:cNvSpPr>
            <p:nvPr/>
          </p:nvSpPr>
          <p:spPr bwMode="auto">
            <a:xfrm>
              <a:off x="2243" y="2267"/>
              <a:ext cx="1078" cy="12"/>
            </a:xfrm>
            <a:custGeom>
              <a:avLst/>
              <a:gdLst>
                <a:gd name="T0" fmla="*/ 1078 w 1078"/>
                <a:gd name="T1" fmla="*/ 4 h 12"/>
                <a:gd name="T2" fmla="*/ 1078 w 1078"/>
                <a:gd name="T3" fmla="*/ 0 h 12"/>
                <a:gd name="T4" fmla="*/ 0 w 1078"/>
                <a:gd name="T5" fmla="*/ 0 h 12"/>
                <a:gd name="T6" fmla="*/ 0 w 1078"/>
                <a:gd name="T7" fmla="*/ 12 h 12"/>
                <a:gd name="T8" fmla="*/ 1078 w 1078"/>
                <a:gd name="T9" fmla="*/ 12 h 12"/>
                <a:gd name="T10" fmla="*/ 1078 w 1078"/>
                <a:gd name="T11" fmla="*/ 4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8"/>
                <a:gd name="T19" fmla="*/ 0 h 12"/>
                <a:gd name="T20" fmla="*/ 1078 w 1078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8" h="12">
                  <a:moveTo>
                    <a:pt x="1078" y="4"/>
                  </a:moveTo>
                  <a:lnTo>
                    <a:pt x="1078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078" y="12"/>
                  </a:lnTo>
                  <a:lnTo>
                    <a:pt x="1078" y="4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5" name="Rectangle 52"/>
            <p:cNvSpPr>
              <a:spLocks noChangeArrowheads="1"/>
            </p:cNvSpPr>
            <p:nvPr/>
          </p:nvSpPr>
          <p:spPr bwMode="auto">
            <a:xfrm>
              <a:off x="2300" y="2152"/>
              <a:ext cx="679" cy="319"/>
            </a:xfrm>
            <a:prstGeom prst="rect">
              <a:avLst/>
            </a:prstGeom>
            <a:solidFill>
              <a:srgbClr val="CCCCCC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3846" name="Freeform 53"/>
            <p:cNvSpPr>
              <a:spLocks/>
            </p:cNvSpPr>
            <p:nvPr/>
          </p:nvSpPr>
          <p:spPr bwMode="auto">
            <a:xfrm>
              <a:off x="2300" y="2148"/>
              <a:ext cx="683" cy="8"/>
            </a:xfrm>
            <a:custGeom>
              <a:avLst/>
              <a:gdLst>
                <a:gd name="T0" fmla="*/ 683 w 683"/>
                <a:gd name="T1" fmla="*/ 4 h 8"/>
                <a:gd name="T2" fmla="*/ 679 w 683"/>
                <a:gd name="T3" fmla="*/ 0 h 8"/>
                <a:gd name="T4" fmla="*/ 0 w 683"/>
                <a:gd name="T5" fmla="*/ 0 h 8"/>
                <a:gd name="T6" fmla="*/ 0 w 683"/>
                <a:gd name="T7" fmla="*/ 8 h 8"/>
                <a:gd name="T8" fmla="*/ 679 w 683"/>
                <a:gd name="T9" fmla="*/ 8 h 8"/>
                <a:gd name="T10" fmla="*/ 676 w 683"/>
                <a:gd name="T11" fmla="*/ 4 h 8"/>
                <a:gd name="T12" fmla="*/ 683 w 683"/>
                <a:gd name="T13" fmla="*/ 4 h 8"/>
                <a:gd name="T14" fmla="*/ 683 w 683"/>
                <a:gd name="T15" fmla="*/ 0 h 8"/>
                <a:gd name="T16" fmla="*/ 679 w 683"/>
                <a:gd name="T17" fmla="*/ 0 h 8"/>
                <a:gd name="T18" fmla="*/ 683 w 683"/>
                <a:gd name="T19" fmla="*/ 4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83"/>
                <a:gd name="T31" fmla="*/ 0 h 8"/>
                <a:gd name="T32" fmla="*/ 683 w 683"/>
                <a:gd name="T33" fmla="*/ 8 h 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83" h="8">
                  <a:moveTo>
                    <a:pt x="683" y="4"/>
                  </a:moveTo>
                  <a:lnTo>
                    <a:pt x="679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679" y="8"/>
                  </a:lnTo>
                  <a:lnTo>
                    <a:pt x="676" y="4"/>
                  </a:lnTo>
                  <a:lnTo>
                    <a:pt x="683" y="4"/>
                  </a:lnTo>
                  <a:lnTo>
                    <a:pt x="683" y="0"/>
                  </a:lnTo>
                  <a:lnTo>
                    <a:pt x="679" y="0"/>
                  </a:lnTo>
                  <a:lnTo>
                    <a:pt x="683" y="4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7" name="Freeform 54"/>
            <p:cNvSpPr>
              <a:spLocks/>
            </p:cNvSpPr>
            <p:nvPr/>
          </p:nvSpPr>
          <p:spPr bwMode="auto">
            <a:xfrm>
              <a:off x="2976" y="2152"/>
              <a:ext cx="7" cy="322"/>
            </a:xfrm>
            <a:custGeom>
              <a:avLst/>
              <a:gdLst>
                <a:gd name="T0" fmla="*/ 3 w 7"/>
                <a:gd name="T1" fmla="*/ 322 h 322"/>
                <a:gd name="T2" fmla="*/ 7 w 7"/>
                <a:gd name="T3" fmla="*/ 319 h 322"/>
                <a:gd name="T4" fmla="*/ 7 w 7"/>
                <a:gd name="T5" fmla="*/ 0 h 322"/>
                <a:gd name="T6" fmla="*/ 0 w 7"/>
                <a:gd name="T7" fmla="*/ 0 h 322"/>
                <a:gd name="T8" fmla="*/ 0 w 7"/>
                <a:gd name="T9" fmla="*/ 319 h 322"/>
                <a:gd name="T10" fmla="*/ 3 w 7"/>
                <a:gd name="T11" fmla="*/ 311 h 322"/>
                <a:gd name="T12" fmla="*/ 3 w 7"/>
                <a:gd name="T13" fmla="*/ 322 h 322"/>
                <a:gd name="T14" fmla="*/ 7 w 7"/>
                <a:gd name="T15" fmla="*/ 322 h 322"/>
                <a:gd name="T16" fmla="*/ 7 w 7"/>
                <a:gd name="T17" fmla="*/ 319 h 322"/>
                <a:gd name="T18" fmla="*/ 3 w 7"/>
                <a:gd name="T19" fmla="*/ 322 h 3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"/>
                <a:gd name="T31" fmla="*/ 0 h 322"/>
                <a:gd name="T32" fmla="*/ 7 w 7"/>
                <a:gd name="T33" fmla="*/ 322 h 3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" h="322">
                  <a:moveTo>
                    <a:pt x="3" y="322"/>
                  </a:moveTo>
                  <a:lnTo>
                    <a:pt x="7" y="319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319"/>
                  </a:lnTo>
                  <a:lnTo>
                    <a:pt x="3" y="311"/>
                  </a:lnTo>
                  <a:lnTo>
                    <a:pt x="3" y="322"/>
                  </a:lnTo>
                  <a:lnTo>
                    <a:pt x="7" y="322"/>
                  </a:lnTo>
                  <a:lnTo>
                    <a:pt x="7" y="319"/>
                  </a:lnTo>
                  <a:lnTo>
                    <a:pt x="3" y="322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8" name="Freeform 55"/>
            <p:cNvSpPr>
              <a:spLocks/>
            </p:cNvSpPr>
            <p:nvPr/>
          </p:nvSpPr>
          <p:spPr bwMode="auto">
            <a:xfrm>
              <a:off x="2296" y="2463"/>
              <a:ext cx="683" cy="11"/>
            </a:xfrm>
            <a:custGeom>
              <a:avLst/>
              <a:gdLst>
                <a:gd name="T0" fmla="*/ 0 w 683"/>
                <a:gd name="T1" fmla="*/ 8 h 11"/>
                <a:gd name="T2" fmla="*/ 4 w 683"/>
                <a:gd name="T3" fmla="*/ 11 h 11"/>
                <a:gd name="T4" fmla="*/ 683 w 683"/>
                <a:gd name="T5" fmla="*/ 11 h 11"/>
                <a:gd name="T6" fmla="*/ 683 w 683"/>
                <a:gd name="T7" fmla="*/ 0 h 11"/>
                <a:gd name="T8" fmla="*/ 4 w 683"/>
                <a:gd name="T9" fmla="*/ 0 h 11"/>
                <a:gd name="T10" fmla="*/ 12 w 683"/>
                <a:gd name="T11" fmla="*/ 8 h 11"/>
                <a:gd name="T12" fmla="*/ 0 w 683"/>
                <a:gd name="T13" fmla="*/ 8 h 11"/>
                <a:gd name="T14" fmla="*/ 0 w 683"/>
                <a:gd name="T15" fmla="*/ 11 h 11"/>
                <a:gd name="T16" fmla="*/ 4 w 683"/>
                <a:gd name="T17" fmla="*/ 11 h 11"/>
                <a:gd name="T18" fmla="*/ 0 w 683"/>
                <a:gd name="T19" fmla="*/ 8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83"/>
                <a:gd name="T31" fmla="*/ 0 h 11"/>
                <a:gd name="T32" fmla="*/ 683 w 683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83" h="11">
                  <a:moveTo>
                    <a:pt x="0" y="8"/>
                  </a:moveTo>
                  <a:lnTo>
                    <a:pt x="4" y="11"/>
                  </a:lnTo>
                  <a:lnTo>
                    <a:pt x="683" y="11"/>
                  </a:lnTo>
                  <a:lnTo>
                    <a:pt x="683" y="0"/>
                  </a:lnTo>
                  <a:lnTo>
                    <a:pt x="4" y="0"/>
                  </a:lnTo>
                  <a:lnTo>
                    <a:pt x="12" y="8"/>
                  </a:lnTo>
                  <a:lnTo>
                    <a:pt x="0" y="8"/>
                  </a:lnTo>
                  <a:lnTo>
                    <a:pt x="0" y="11"/>
                  </a:lnTo>
                  <a:lnTo>
                    <a:pt x="4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9" name="Freeform 56"/>
            <p:cNvSpPr>
              <a:spLocks/>
            </p:cNvSpPr>
            <p:nvPr/>
          </p:nvSpPr>
          <p:spPr bwMode="auto">
            <a:xfrm>
              <a:off x="2296" y="2148"/>
              <a:ext cx="12" cy="323"/>
            </a:xfrm>
            <a:custGeom>
              <a:avLst/>
              <a:gdLst>
                <a:gd name="T0" fmla="*/ 4 w 12"/>
                <a:gd name="T1" fmla="*/ 0 h 323"/>
                <a:gd name="T2" fmla="*/ 0 w 12"/>
                <a:gd name="T3" fmla="*/ 4 h 323"/>
                <a:gd name="T4" fmla="*/ 0 w 12"/>
                <a:gd name="T5" fmla="*/ 323 h 323"/>
                <a:gd name="T6" fmla="*/ 12 w 12"/>
                <a:gd name="T7" fmla="*/ 323 h 323"/>
                <a:gd name="T8" fmla="*/ 12 w 12"/>
                <a:gd name="T9" fmla="*/ 4 h 323"/>
                <a:gd name="T10" fmla="*/ 4 w 12"/>
                <a:gd name="T11" fmla="*/ 8 h 323"/>
                <a:gd name="T12" fmla="*/ 4 w 12"/>
                <a:gd name="T13" fmla="*/ 0 h 323"/>
                <a:gd name="T14" fmla="*/ 0 w 12"/>
                <a:gd name="T15" fmla="*/ 0 h 323"/>
                <a:gd name="T16" fmla="*/ 0 w 12"/>
                <a:gd name="T17" fmla="*/ 4 h 323"/>
                <a:gd name="T18" fmla="*/ 4 w 12"/>
                <a:gd name="T19" fmla="*/ 0 h 3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323"/>
                <a:gd name="T32" fmla="*/ 12 w 12"/>
                <a:gd name="T33" fmla="*/ 323 h 32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323">
                  <a:moveTo>
                    <a:pt x="4" y="0"/>
                  </a:moveTo>
                  <a:lnTo>
                    <a:pt x="0" y="4"/>
                  </a:lnTo>
                  <a:lnTo>
                    <a:pt x="0" y="323"/>
                  </a:lnTo>
                  <a:lnTo>
                    <a:pt x="12" y="323"/>
                  </a:lnTo>
                  <a:lnTo>
                    <a:pt x="12" y="4"/>
                  </a:lnTo>
                  <a:lnTo>
                    <a:pt x="4" y="8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0" name="Rectangle 57"/>
            <p:cNvSpPr>
              <a:spLocks noChangeArrowheads="1"/>
            </p:cNvSpPr>
            <p:nvPr/>
          </p:nvSpPr>
          <p:spPr bwMode="auto">
            <a:xfrm>
              <a:off x="3229" y="2336"/>
              <a:ext cx="387" cy="69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3851" name="Freeform 58"/>
            <p:cNvSpPr>
              <a:spLocks/>
            </p:cNvSpPr>
            <p:nvPr/>
          </p:nvSpPr>
          <p:spPr bwMode="auto">
            <a:xfrm>
              <a:off x="3229" y="2332"/>
              <a:ext cx="391" cy="8"/>
            </a:xfrm>
            <a:custGeom>
              <a:avLst/>
              <a:gdLst>
                <a:gd name="T0" fmla="*/ 391 w 391"/>
                <a:gd name="T1" fmla="*/ 4 h 8"/>
                <a:gd name="T2" fmla="*/ 387 w 391"/>
                <a:gd name="T3" fmla="*/ 0 h 8"/>
                <a:gd name="T4" fmla="*/ 0 w 391"/>
                <a:gd name="T5" fmla="*/ 0 h 8"/>
                <a:gd name="T6" fmla="*/ 0 w 391"/>
                <a:gd name="T7" fmla="*/ 8 h 8"/>
                <a:gd name="T8" fmla="*/ 387 w 391"/>
                <a:gd name="T9" fmla="*/ 8 h 8"/>
                <a:gd name="T10" fmla="*/ 383 w 391"/>
                <a:gd name="T11" fmla="*/ 4 h 8"/>
                <a:gd name="T12" fmla="*/ 391 w 391"/>
                <a:gd name="T13" fmla="*/ 4 h 8"/>
                <a:gd name="T14" fmla="*/ 391 w 391"/>
                <a:gd name="T15" fmla="*/ 0 h 8"/>
                <a:gd name="T16" fmla="*/ 387 w 391"/>
                <a:gd name="T17" fmla="*/ 0 h 8"/>
                <a:gd name="T18" fmla="*/ 391 w 391"/>
                <a:gd name="T19" fmla="*/ 4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1"/>
                <a:gd name="T31" fmla="*/ 0 h 8"/>
                <a:gd name="T32" fmla="*/ 391 w 391"/>
                <a:gd name="T33" fmla="*/ 8 h 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1" h="8">
                  <a:moveTo>
                    <a:pt x="391" y="4"/>
                  </a:moveTo>
                  <a:lnTo>
                    <a:pt x="387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387" y="8"/>
                  </a:lnTo>
                  <a:lnTo>
                    <a:pt x="383" y="4"/>
                  </a:lnTo>
                  <a:lnTo>
                    <a:pt x="391" y="4"/>
                  </a:lnTo>
                  <a:lnTo>
                    <a:pt x="391" y="0"/>
                  </a:lnTo>
                  <a:lnTo>
                    <a:pt x="387" y="0"/>
                  </a:lnTo>
                  <a:lnTo>
                    <a:pt x="391" y="4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2" name="Freeform 59"/>
            <p:cNvSpPr>
              <a:spLocks/>
            </p:cNvSpPr>
            <p:nvPr/>
          </p:nvSpPr>
          <p:spPr bwMode="auto">
            <a:xfrm>
              <a:off x="3612" y="2336"/>
              <a:ext cx="8" cy="73"/>
            </a:xfrm>
            <a:custGeom>
              <a:avLst/>
              <a:gdLst>
                <a:gd name="T0" fmla="*/ 4 w 8"/>
                <a:gd name="T1" fmla="*/ 73 h 73"/>
                <a:gd name="T2" fmla="*/ 8 w 8"/>
                <a:gd name="T3" fmla="*/ 69 h 73"/>
                <a:gd name="T4" fmla="*/ 8 w 8"/>
                <a:gd name="T5" fmla="*/ 0 h 73"/>
                <a:gd name="T6" fmla="*/ 0 w 8"/>
                <a:gd name="T7" fmla="*/ 0 h 73"/>
                <a:gd name="T8" fmla="*/ 0 w 8"/>
                <a:gd name="T9" fmla="*/ 69 h 73"/>
                <a:gd name="T10" fmla="*/ 4 w 8"/>
                <a:gd name="T11" fmla="*/ 66 h 73"/>
                <a:gd name="T12" fmla="*/ 4 w 8"/>
                <a:gd name="T13" fmla="*/ 73 h 73"/>
                <a:gd name="T14" fmla="*/ 8 w 8"/>
                <a:gd name="T15" fmla="*/ 73 h 73"/>
                <a:gd name="T16" fmla="*/ 8 w 8"/>
                <a:gd name="T17" fmla="*/ 69 h 73"/>
                <a:gd name="T18" fmla="*/ 4 w 8"/>
                <a:gd name="T19" fmla="*/ 73 h 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"/>
                <a:gd name="T31" fmla="*/ 0 h 73"/>
                <a:gd name="T32" fmla="*/ 8 w 8"/>
                <a:gd name="T33" fmla="*/ 73 h 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" h="73">
                  <a:moveTo>
                    <a:pt x="4" y="73"/>
                  </a:moveTo>
                  <a:lnTo>
                    <a:pt x="8" y="69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69"/>
                  </a:lnTo>
                  <a:lnTo>
                    <a:pt x="4" y="66"/>
                  </a:lnTo>
                  <a:lnTo>
                    <a:pt x="4" y="73"/>
                  </a:lnTo>
                  <a:lnTo>
                    <a:pt x="8" y="73"/>
                  </a:lnTo>
                  <a:lnTo>
                    <a:pt x="8" y="69"/>
                  </a:lnTo>
                  <a:lnTo>
                    <a:pt x="4" y="73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3" name="Freeform 60"/>
            <p:cNvSpPr>
              <a:spLocks/>
            </p:cNvSpPr>
            <p:nvPr/>
          </p:nvSpPr>
          <p:spPr bwMode="auto">
            <a:xfrm>
              <a:off x="3221" y="2402"/>
              <a:ext cx="395" cy="7"/>
            </a:xfrm>
            <a:custGeom>
              <a:avLst/>
              <a:gdLst>
                <a:gd name="T0" fmla="*/ 0 w 395"/>
                <a:gd name="T1" fmla="*/ 3 h 7"/>
                <a:gd name="T2" fmla="*/ 8 w 395"/>
                <a:gd name="T3" fmla="*/ 7 h 7"/>
                <a:gd name="T4" fmla="*/ 395 w 395"/>
                <a:gd name="T5" fmla="*/ 7 h 7"/>
                <a:gd name="T6" fmla="*/ 395 w 395"/>
                <a:gd name="T7" fmla="*/ 0 h 7"/>
                <a:gd name="T8" fmla="*/ 8 w 395"/>
                <a:gd name="T9" fmla="*/ 0 h 7"/>
                <a:gd name="T10" fmla="*/ 12 w 395"/>
                <a:gd name="T11" fmla="*/ 3 h 7"/>
                <a:gd name="T12" fmla="*/ 0 w 395"/>
                <a:gd name="T13" fmla="*/ 3 h 7"/>
                <a:gd name="T14" fmla="*/ 0 w 395"/>
                <a:gd name="T15" fmla="*/ 7 h 7"/>
                <a:gd name="T16" fmla="*/ 8 w 395"/>
                <a:gd name="T17" fmla="*/ 7 h 7"/>
                <a:gd name="T18" fmla="*/ 0 w 395"/>
                <a:gd name="T19" fmla="*/ 3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5"/>
                <a:gd name="T31" fmla="*/ 0 h 7"/>
                <a:gd name="T32" fmla="*/ 395 w 39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5" h="7">
                  <a:moveTo>
                    <a:pt x="0" y="3"/>
                  </a:moveTo>
                  <a:lnTo>
                    <a:pt x="8" y="7"/>
                  </a:lnTo>
                  <a:lnTo>
                    <a:pt x="395" y="7"/>
                  </a:lnTo>
                  <a:lnTo>
                    <a:pt x="395" y="0"/>
                  </a:lnTo>
                  <a:lnTo>
                    <a:pt x="8" y="0"/>
                  </a:lnTo>
                  <a:lnTo>
                    <a:pt x="12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8" y="7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4" name="Freeform 61"/>
            <p:cNvSpPr>
              <a:spLocks/>
            </p:cNvSpPr>
            <p:nvPr/>
          </p:nvSpPr>
          <p:spPr bwMode="auto">
            <a:xfrm>
              <a:off x="3221" y="2332"/>
              <a:ext cx="12" cy="73"/>
            </a:xfrm>
            <a:custGeom>
              <a:avLst/>
              <a:gdLst>
                <a:gd name="T0" fmla="*/ 8 w 12"/>
                <a:gd name="T1" fmla="*/ 0 h 73"/>
                <a:gd name="T2" fmla="*/ 0 w 12"/>
                <a:gd name="T3" fmla="*/ 4 h 73"/>
                <a:gd name="T4" fmla="*/ 0 w 12"/>
                <a:gd name="T5" fmla="*/ 73 h 73"/>
                <a:gd name="T6" fmla="*/ 12 w 12"/>
                <a:gd name="T7" fmla="*/ 73 h 73"/>
                <a:gd name="T8" fmla="*/ 12 w 12"/>
                <a:gd name="T9" fmla="*/ 4 h 73"/>
                <a:gd name="T10" fmla="*/ 8 w 12"/>
                <a:gd name="T11" fmla="*/ 8 h 73"/>
                <a:gd name="T12" fmla="*/ 8 w 12"/>
                <a:gd name="T13" fmla="*/ 0 h 73"/>
                <a:gd name="T14" fmla="*/ 0 w 12"/>
                <a:gd name="T15" fmla="*/ 0 h 73"/>
                <a:gd name="T16" fmla="*/ 0 w 12"/>
                <a:gd name="T17" fmla="*/ 4 h 73"/>
                <a:gd name="T18" fmla="*/ 8 w 12"/>
                <a:gd name="T19" fmla="*/ 0 h 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73"/>
                <a:gd name="T32" fmla="*/ 12 w 12"/>
                <a:gd name="T33" fmla="*/ 73 h 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73">
                  <a:moveTo>
                    <a:pt x="8" y="0"/>
                  </a:moveTo>
                  <a:lnTo>
                    <a:pt x="0" y="4"/>
                  </a:lnTo>
                  <a:lnTo>
                    <a:pt x="0" y="73"/>
                  </a:lnTo>
                  <a:lnTo>
                    <a:pt x="12" y="73"/>
                  </a:lnTo>
                  <a:lnTo>
                    <a:pt x="12" y="4"/>
                  </a:lnTo>
                  <a:lnTo>
                    <a:pt x="8" y="8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5" name="Freeform 62"/>
            <p:cNvSpPr>
              <a:spLocks/>
            </p:cNvSpPr>
            <p:nvPr/>
          </p:nvSpPr>
          <p:spPr bwMode="auto">
            <a:xfrm>
              <a:off x="2327" y="2409"/>
              <a:ext cx="625" cy="8"/>
            </a:xfrm>
            <a:custGeom>
              <a:avLst/>
              <a:gdLst>
                <a:gd name="T0" fmla="*/ 625 w 625"/>
                <a:gd name="T1" fmla="*/ 4 h 8"/>
                <a:gd name="T2" fmla="*/ 618 w 625"/>
                <a:gd name="T3" fmla="*/ 0 h 8"/>
                <a:gd name="T4" fmla="*/ 0 w 625"/>
                <a:gd name="T5" fmla="*/ 0 h 8"/>
                <a:gd name="T6" fmla="*/ 0 w 625"/>
                <a:gd name="T7" fmla="*/ 8 h 8"/>
                <a:gd name="T8" fmla="*/ 618 w 625"/>
                <a:gd name="T9" fmla="*/ 8 h 8"/>
                <a:gd name="T10" fmla="*/ 614 w 625"/>
                <a:gd name="T11" fmla="*/ 4 h 8"/>
                <a:gd name="T12" fmla="*/ 625 w 625"/>
                <a:gd name="T13" fmla="*/ 4 h 8"/>
                <a:gd name="T14" fmla="*/ 625 w 625"/>
                <a:gd name="T15" fmla="*/ 0 h 8"/>
                <a:gd name="T16" fmla="*/ 618 w 625"/>
                <a:gd name="T17" fmla="*/ 0 h 8"/>
                <a:gd name="T18" fmla="*/ 625 w 625"/>
                <a:gd name="T19" fmla="*/ 4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5"/>
                <a:gd name="T31" fmla="*/ 0 h 8"/>
                <a:gd name="T32" fmla="*/ 625 w 625"/>
                <a:gd name="T33" fmla="*/ 8 h 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5" h="8">
                  <a:moveTo>
                    <a:pt x="625" y="4"/>
                  </a:moveTo>
                  <a:lnTo>
                    <a:pt x="61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618" y="8"/>
                  </a:lnTo>
                  <a:lnTo>
                    <a:pt x="614" y="4"/>
                  </a:lnTo>
                  <a:lnTo>
                    <a:pt x="625" y="4"/>
                  </a:lnTo>
                  <a:lnTo>
                    <a:pt x="625" y="0"/>
                  </a:lnTo>
                  <a:lnTo>
                    <a:pt x="618" y="0"/>
                  </a:lnTo>
                  <a:lnTo>
                    <a:pt x="625" y="4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6" name="Freeform 63"/>
            <p:cNvSpPr>
              <a:spLocks/>
            </p:cNvSpPr>
            <p:nvPr/>
          </p:nvSpPr>
          <p:spPr bwMode="auto">
            <a:xfrm>
              <a:off x="2941" y="2413"/>
              <a:ext cx="11" cy="23"/>
            </a:xfrm>
            <a:custGeom>
              <a:avLst/>
              <a:gdLst>
                <a:gd name="T0" fmla="*/ 4 w 11"/>
                <a:gd name="T1" fmla="*/ 23 h 23"/>
                <a:gd name="T2" fmla="*/ 11 w 11"/>
                <a:gd name="T3" fmla="*/ 19 h 23"/>
                <a:gd name="T4" fmla="*/ 11 w 11"/>
                <a:gd name="T5" fmla="*/ 0 h 23"/>
                <a:gd name="T6" fmla="*/ 0 w 11"/>
                <a:gd name="T7" fmla="*/ 0 h 23"/>
                <a:gd name="T8" fmla="*/ 0 w 11"/>
                <a:gd name="T9" fmla="*/ 19 h 23"/>
                <a:gd name="T10" fmla="*/ 4 w 11"/>
                <a:gd name="T11" fmla="*/ 15 h 23"/>
                <a:gd name="T12" fmla="*/ 4 w 11"/>
                <a:gd name="T13" fmla="*/ 23 h 23"/>
                <a:gd name="T14" fmla="*/ 11 w 11"/>
                <a:gd name="T15" fmla="*/ 23 h 23"/>
                <a:gd name="T16" fmla="*/ 11 w 11"/>
                <a:gd name="T17" fmla="*/ 19 h 23"/>
                <a:gd name="T18" fmla="*/ 4 w 11"/>
                <a:gd name="T19" fmla="*/ 23 h 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"/>
                <a:gd name="T31" fmla="*/ 0 h 23"/>
                <a:gd name="T32" fmla="*/ 11 w 11"/>
                <a:gd name="T33" fmla="*/ 23 h 2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" h="23">
                  <a:moveTo>
                    <a:pt x="4" y="23"/>
                  </a:moveTo>
                  <a:lnTo>
                    <a:pt x="11" y="1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4" y="15"/>
                  </a:lnTo>
                  <a:lnTo>
                    <a:pt x="4" y="23"/>
                  </a:lnTo>
                  <a:lnTo>
                    <a:pt x="11" y="23"/>
                  </a:lnTo>
                  <a:lnTo>
                    <a:pt x="11" y="19"/>
                  </a:lnTo>
                  <a:lnTo>
                    <a:pt x="4" y="23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7" name="Freeform 64"/>
            <p:cNvSpPr>
              <a:spLocks/>
            </p:cNvSpPr>
            <p:nvPr/>
          </p:nvSpPr>
          <p:spPr bwMode="auto">
            <a:xfrm>
              <a:off x="2319" y="2428"/>
              <a:ext cx="626" cy="8"/>
            </a:xfrm>
            <a:custGeom>
              <a:avLst/>
              <a:gdLst>
                <a:gd name="T0" fmla="*/ 0 w 626"/>
                <a:gd name="T1" fmla="*/ 4 h 8"/>
                <a:gd name="T2" fmla="*/ 8 w 626"/>
                <a:gd name="T3" fmla="*/ 8 h 8"/>
                <a:gd name="T4" fmla="*/ 626 w 626"/>
                <a:gd name="T5" fmla="*/ 8 h 8"/>
                <a:gd name="T6" fmla="*/ 626 w 626"/>
                <a:gd name="T7" fmla="*/ 0 h 8"/>
                <a:gd name="T8" fmla="*/ 8 w 626"/>
                <a:gd name="T9" fmla="*/ 0 h 8"/>
                <a:gd name="T10" fmla="*/ 12 w 626"/>
                <a:gd name="T11" fmla="*/ 4 h 8"/>
                <a:gd name="T12" fmla="*/ 0 w 626"/>
                <a:gd name="T13" fmla="*/ 4 h 8"/>
                <a:gd name="T14" fmla="*/ 0 w 626"/>
                <a:gd name="T15" fmla="*/ 8 h 8"/>
                <a:gd name="T16" fmla="*/ 8 w 626"/>
                <a:gd name="T17" fmla="*/ 8 h 8"/>
                <a:gd name="T18" fmla="*/ 0 w 626"/>
                <a:gd name="T19" fmla="*/ 4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6"/>
                <a:gd name="T31" fmla="*/ 0 h 8"/>
                <a:gd name="T32" fmla="*/ 626 w 626"/>
                <a:gd name="T33" fmla="*/ 8 h 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6" h="8">
                  <a:moveTo>
                    <a:pt x="0" y="4"/>
                  </a:moveTo>
                  <a:lnTo>
                    <a:pt x="8" y="8"/>
                  </a:lnTo>
                  <a:lnTo>
                    <a:pt x="626" y="8"/>
                  </a:lnTo>
                  <a:lnTo>
                    <a:pt x="626" y="0"/>
                  </a:lnTo>
                  <a:lnTo>
                    <a:pt x="8" y="0"/>
                  </a:lnTo>
                  <a:lnTo>
                    <a:pt x="12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8" y="8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8" name="Freeform 65"/>
            <p:cNvSpPr>
              <a:spLocks/>
            </p:cNvSpPr>
            <p:nvPr/>
          </p:nvSpPr>
          <p:spPr bwMode="auto">
            <a:xfrm>
              <a:off x="2319" y="2409"/>
              <a:ext cx="12" cy="23"/>
            </a:xfrm>
            <a:custGeom>
              <a:avLst/>
              <a:gdLst>
                <a:gd name="T0" fmla="*/ 8 w 12"/>
                <a:gd name="T1" fmla="*/ 0 h 23"/>
                <a:gd name="T2" fmla="*/ 0 w 12"/>
                <a:gd name="T3" fmla="*/ 4 h 23"/>
                <a:gd name="T4" fmla="*/ 0 w 12"/>
                <a:gd name="T5" fmla="*/ 23 h 23"/>
                <a:gd name="T6" fmla="*/ 12 w 12"/>
                <a:gd name="T7" fmla="*/ 23 h 23"/>
                <a:gd name="T8" fmla="*/ 12 w 12"/>
                <a:gd name="T9" fmla="*/ 4 h 23"/>
                <a:gd name="T10" fmla="*/ 8 w 12"/>
                <a:gd name="T11" fmla="*/ 8 h 23"/>
                <a:gd name="T12" fmla="*/ 8 w 12"/>
                <a:gd name="T13" fmla="*/ 0 h 23"/>
                <a:gd name="T14" fmla="*/ 0 w 12"/>
                <a:gd name="T15" fmla="*/ 0 h 23"/>
                <a:gd name="T16" fmla="*/ 0 w 12"/>
                <a:gd name="T17" fmla="*/ 4 h 23"/>
                <a:gd name="T18" fmla="*/ 8 w 12"/>
                <a:gd name="T19" fmla="*/ 0 h 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23"/>
                <a:gd name="T32" fmla="*/ 12 w 12"/>
                <a:gd name="T33" fmla="*/ 23 h 2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23">
                  <a:moveTo>
                    <a:pt x="8" y="0"/>
                  </a:moveTo>
                  <a:lnTo>
                    <a:pt x="0" y="4"/>
                  </a:lnTo>
                  <a:lnTo>
                    <a:pt x="0" y="23"/>
                  </a:lnTo>
                  <a:lnTo>
                    <a:pt x="12" y="23"/>
                  </a:lnTo>
                  <a:lnTo>
                    <a:pt x="12" y="4"/>
                  </a:lnTo>
                  <a:lnTo>
                    <a:pt x="8" y="8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9" name="Freeform 66"/>
            <p:cNvSpPr>
              <a:spLocks/>
            </p:cNvSpPr>
            <p:nvPr/>
          </p:nvSpPr>
          <p:spPr bwMode="auto">
            <a:xfrm>
              <a:off x="2331" y="2371"/>
              <a:ext cx="614" cy="8"/>
            </a:xfrm>
            <a:custGeom>
              <a:avLst/>
              <a:gdLst>
                <a:gd name="T0" fmla="*/ 614 w 614"/>
                <a:gd name="T1" fmla="*/ 4 h 8"/>
                <a:gd name="T2" fmla="*/ 614 w 614"/>
                <a:gd name="T3" fmla="*/ 0 h 8"/>
                <a:gd name="T4" fmla="*/ 0 w 614"/>
                <a:gd name="T5" fmla="*/ 0 h 8"/>
                <a:gd name="T6" fmla="*/ 0 w 614"/>
                <a:gd name="T7" fmla="*/ 8 h 8"/>
                <a:gd name="T8" fmla="*/ 614 w 614"/>
                <a:gd name="T9" fmla="*/ 8 h 8"/>
                <a:gd name="T10" fmla="*/ 614 w 614"/>
                <a:gd name="T11" fmla="*/ 4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14"/>
                <a:gd name="T19" fmla="*/ 0 h 8"/>
                <a:gd name="T20" fmla="*/ 614 w 614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14" h="8">
                  <a:moveTo>
                    <a:pt x="614" y="4"/>
                  </a:moveTo>
                  <a:lnTo>
                    <a:pt x="614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614" y="8"/>
                  </a:lnTo>
                  <a:lnTo>
                    <a:pt x="614" y="4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0" name="Freeform 67"/>
            <p:cNvSpPr>
              <a:spLocks/>
            </p:cNvSpPr>
            <p:nvPr/>
          </p:nvSpPr>
          <p:spPr bwMode="auto">
            <a:xfrm>
              <a:off x="2342" y="2371"/>
              <a:ext cx="8" cy="27"/>
            </a:xfrm>
            <a:custGeom>
              <a:avLst/>
              <a:gdLst>
                <a:gd name="T0" fmla="*/ 4 w 8"/>
                <a:gd name="T1" fmla="*/ 27 h 27"/>
                <a:gd name="T2" fmla="*/ 8 w 8"/>
                <a:gd name="T3" fmla="*/ 27 h 27"/>
                <a:gd name="T4" fmla="*/ 8 w 8"/>
                <a:gd name="T5" fmla="*/ 0 h 27"/>
                <a:gd name="T6" fmla="*/ 0 w 8"/>
                <a:gd name="T7" fmla="*/ 0 h 27"/>
                <a:gd name="T8" fmla="*/ 0 w 8"/>
                <a:gd name="T9" fmla="*/ 27 h 27"/>
                <a:gd name="T10" fmla="*/ 4 w 8"/>
                <a:gd name="T11" fmla="*/ 27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"/>
                <a:gd name="T19" fmla="*/ 0 h 27"/>
                <a:gd name="T20" fmla="*/ 8 w 8"/>
                <a:gd name="T21" fmla="*/ 27 h 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" h="27">
                  <a:moveTo>
                    <a:pt x="4" y="27"/>
                  </a:moveTo>
                  <a:lnTo>
                    <a:pt x="8" y="27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4" y="27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1" name="Freeform 68"/>
            <p:cNvSpPr>
              <a:spLocks/>
            </p:cNvSpPr>
            <p:nvPr/>
          </p:nvSpPr>
          <p:spPr bwMode="auto">
            <a:xfrm>
              <a:off x="2488" y="2371"/>
              <a:ext cx="12" cy="27"/>
            </a:xfrm>
            <a:custGeom>
              <a:avLst/>
              <a:gdLst>
                <a:gd name="T0" fmla="*/ 8 w 12"/>
                <a:gd name="T1" fmla="*/ 27 h 27"/>
                <a:gd name="T2" fmla="*/ 12 w 12"/>
                <a:gd name="T3" fmla="*/ 27 h 27"/>
                <a:gd name="T4" fmla="*/ 12 w 12"/>
                <a:gd name="T5" fmla="*/ 0 h 27"/>
                <a:gd name="T6" fmla="*/ 0 w 12"/>
                <a:gd name="T7" fmla="*/ 0 h 27"/>
                <a:gd name="T8" fmla="*/ 0 w 12"/>
                <a:gd name="T9" fmla="*/ 27 h 27"/>
                <a:gd name="T10" fmla="*/ 8 w 12"/>
                <a:gd name="T11" fmla="*/ 27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"/>
                <a:gd name="T19" fmla="*/ 0 h 27"/>
                <a:gd name="T20" fmla="*/ 12 w 12"/>
                <a:gd name="T21" fmla="*/ 27 h 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" h="27">
                  <a:moveTo>
                    <a:pt x="8" y="27"/>
                  </a:moveTo>
                  <a:lnTo>
                    <a:pt x="12" y="27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8" y="27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2" name="Freeform 69"/>
            <p:cNvSpPr>
              <a:spLocks/>
            </p:cNvSpPr>
            <p:nvPr/>
          </p:nvSpPr>
          <p:spPr bwMode="auto">
            <a:xfrm>
              <a:off x="2596" y="2371"/>
              <a:ext cx="11" cy="27"/>
            </a:xfrm>
            <a:custGeom>
              <a:avLst/>
              <a:gdLst>
                <a:gd name="T0" fmla="*/ 7 w 11"/>
                <a:gd name="T1" fmla="*/ 27 h 27"/>
                <a:gd name="T2" fmla="*/ 11 w 11"/>
                <a:gd name="T3" fmla="*/ 27 h 27"/>
                <a:gd name="T4" fmla="*/ 11 w 11"/>
                <a:gd name="T5" fmla="*/ 0 h 27"/>
                <a:gd name="T6" fmla="*/ 0 w 11"/>
                <a:gd name="T7" fmla="*/ 0 h 27"/>
                <a:gd name="T8" fmla="*/ 0 w 11"/>
                <a:gd name="T9" fmla="*/ 27 h 27"/>
                <a:gd name="T10" fmla="*/ 7 w 11"/>
                <a:gd name="T11" fmla="*/ 27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"/>
                <a:gd name="T19" fmla="*/ 0 h 27"/>
                <a:gd name="T20" fmla="*/ 11 w 11"/>
                <a:gd name="T21" fmla="*/ 27 h 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" h="27">
                  <a:moveTo>
                    <a:pt x="7" y="27"/>
                  </a:moveTo>
                  <a:lnTo>
                    <a:pt x="11" y="27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7" y="27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3" name="Freeform 70"/>
            <p:cNvSpPr>
              <a:spLocks/>
            </p:cNvSpPr>
            <p:nvPr/>
          </p:nvSpPr>
          <p:spPr bwMode="auto">
            <a:xfrm>
              <a:off x="2703" y="2371"/>
              <a:ext cx="12" cy="27"/>
            </a:xfrm>
            <a:custGeom>
              <a:avLst/>
              <a:gdLst>
                <a:gd name="T0" fmla="*/ 8 w 12"/>
                <a:gd name="T1" fmla="*/ 27 h 27"/>
                <a:gd name="T2" fmla="*/ 12 w 12"/>
                <a:gd name="T3" fmla="*/ 27 h 27"/>
                <a:gd name="T4" fmla="*/ 12 w 12"/>
                <a:gd name="T5" fmla="*/ 0 h 27"/>
                <a:gd name="T6" fmla="*/ 0 w 12"/>
                <a:gd name="T7" fmla="*/ 0 h 27"/>
                <a:gd name="T8" fmla="*/ 0 w 12"/>
                <a:gd name="T9" fmla="*/ 27 h 27"/>
                <a:gd name="T10" fmla="*/ 8 w 12"/>
                <a:gd name="T11" fmla="*/ 27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"/>
                <a:gd name="T19" fmla="*/ 0 h 27"/>
                <a:gd name="T20" fmla="*/ 12 w 12"/>
                <a:gd name="T21" fmla="*/ 27 h 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" h="27">
                  <a:moveTo>
                    <a:pt x="8" y="27"/>
                  </a:moveTo>
                  <a:lnTo>
                    <a:pt x="12" y="27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8" y="27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4" name="Freeform 71"/>
            <p:cNvSpPr>
              <a:spLocks/>
            </p:cNvSpPr>
            <p:nvPr/>
          </p:nvSpPr>
          <p:spPr bwMode="auto">
            <a:xfrm>
              <a:off x="2811" y="2371"/>
              <a:ext cx="11" cy="27"/>
            </a:xfrm>
            <a:custGeom>
              <a:avLst/>
              <a:gdLst>
                <a:gd name="T0" fmla="*/ 7 w 11"/>
                <a:gd name="T1" fmla="*/ 27 h 27"/>
                <a:gd name="T2" fmla="*/ 11 w 11"/>
                <a:gd name="T3" fmla="*/ 27 h 27"/>
                <a:gd name="T4" fmla="*/ 11 w 11"/>
                <a:gd name="T5" fmla="*/ 0 h 27"/>
                <a:gd name="T6" fmla="*/ 0 w 11"/>
                <a:gd name="T7" fmla="*/ 0 h 27"/>
                <a:gd name="T8" fmla="*/ 0 w 11"/>
                <a:gd name="T9" fmla="*/ 27 h 27"/>
                <a:gd name="T10" fmla="*/ 7 w 11"/>
                <a:gd name="T11" fmla="*/ 27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"/>
                <a:gd name="T19" fmla="*/ 0 h 27"/>
                <a:gd name="T20" fmla="*/ 11 w 11"/>
                <a:gd name="T21" fmla="*/ 27 h 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" h="27">
                  <a:moveTo>
                    <a:pt x="7" y="27"/>
                  </a:moveTo>
                  <a:lnTo>
                    <a:pt x="11" y="27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7" y="27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5" name="Freeform 72"/>
            <p:cNvSpPr>
              <a:spLocks/>
            </p:cNvSpPr>
            <p:nvPr/>
          </p:nvSpPr>
          <p:spPr bwMode="auto">
            <a:xfrm>
              <a:off x="2918" y="2371"/>
              <a:ext cx="11" cy="27"/>
            </a:xfrm>
            <a:custGeom>
              <a:avLst/>
              <a:gdLst>
                <a:gd name="T0" fmla="*/ 8 w 11"/>
                <a:gd name="T1" fmla="*/ 27 h 27"/>
                <a:gd name="T2" fmla="*/ 11 w 11"/>
                <a:gd name="T3" fmla="*/ 27 h 27"/>
                <a:gd name="T4" fmla="*/ 11 w 11"/>
                <a:gd name="T5" fmla="*/ 0 h 27"/>
                <a:gd name="T6" fmla="*/ 0 w 11"/>
                <a:gd name="T7" fmla="*/ 0 h 27"/>
                <a:gd name="T8" fmla="*/ 0 w 11"/>
                <a:gd name="T9" fmla="*/ 27 h 27"/>
                <a:gd name="T10" fmla="*/ 8 w 11"/>
                <a:gd name="T11" fmla="*/ 27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"/>
                <a:gd name="T19" fmla="*/ 0 h 27"/>
                <a:gd name="T20" fmla="*/ 11 w 11"/>
                <a:gd name="T21" fmla="*/ 27 h 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" h="27">
                  <a:moveTo>
                    <a:pt x="8" y="27"/>
                  </a:moveTo>
                  <a:lnTo>
                    <a:pt x="11" y="27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8" y="27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6" name="Freeform 73"/>
            <p:cNvSpPr>
              <a:spLocks/>
            </p:cNvSpPr>
            <p:nvPr/>
          </p:nvSpPr>
          <p:spPr bwMode="auto">
            <a:xfrm>
              <a:off x="2300" y="2187"/>
              <a:ext cx="679" cy="7"/>
            </a:xfrm>
            <a:custGeom>
              <a:avLst/>
              <a:gdLst>
                <a:gd name="T0" fmla="*/ 679 w 679"/>
                <a:gd name="T1" fmla="*/ 3 h 7"/>
                <a:gd name="T2" fmla="*/ 679 w 679"/>
                <a:gd name="T3" fmla="*/ 0 h 7"/>
                <a:gd name="T4" fmla="*/ 0 w 679"/>
                <a:gd name="T5" fmla="*/ 0 h 7"/>
                <a:gd name="T6" fmla="*/ 0 w 679"/>
                <a:gd name="T7" fmla="*/ 7 h 7"/>
                <a:gd name="T8" fmla="*/ 679 w 679"/>
                <a:gd name="T9" fmla="*/ 7 h 7"/>
                <a:gd name="T10" fmla="*/ 679 w 679"/>
                <a:gd name="T11" fmla="*/ 3 h 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9"/>
                <a:gd name="T19" fmla="*/ 0 h 7"/>
                <a:gd name="T20" fmla="*/ 679 w 679"/>
                <a:gd name="T21" fmla="*/ 7 h 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9" h="7">
                  <a:moveTo>
                    <a:pt x="679" y="3"/>
                  </a:moveTo>
                  <a:lnTo>
                    <a:pt x="679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79" y="7"/>
                  </a:lnTo>
                  <a:lnTo>
                    <a:pt x="679" y="3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7" name="Freeform 74"/>
            <p:cNvSpPr>
              <a:spLocks/>
            </p:cNvSpPr>
            <p:nvPr/>
          </p:nvSpPr>
          <p:spPr bwMode="auto">
            <a:xfrm>
              <a:off x="2304" y="2229"/>
              <a:ext cx="672" cy="7"/>
            </a:xfrm>
            <a:custGeom>
              <a:avLst/>
              <a:gdLst>
                <a:gd name="T0" fmla="*/ 0 w 672"/>
                <a:gd name="T1" fmla="*/ 4 h 7"/>
                <a:gd name="T2" fmla="*/ 0 w 672"/>
                <a:gd name="T3" fmla="*/ 7 h 7"/>
                <a:gd name="T4" fmla="*/ 672 w 672"/>
                <a:gd name="T5" fmla="*/ 7 h 7"/>
                <a:gd name="T6" fmla="*/ 672 w 672"/>
                <a:gd name="T7" fmla="*/ 0 h 7"/>
                <a:gd name="T8" fmla="*/ 0 w 672"/>
                <a:gd name="T9" fmla="*/ 0 h 7"/>
                <a:gd name="T10" fmla="*/ 0 w 672"/>
                <a:gd name="T11" fmla="*/ 4 h 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2"/>
                <a:gd name="T19" fmla="*/ 0 h 7"/>
                <a:gd name="T20" fmla="*/ 672 w 672"/>
                <a:gd name="T21" fmla="*/ 7 h 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2" h="7">
                  <a:moveTo>
                    <a:pt x="0" y="4"/>
                  </a:moveTo>
                  <a:lnTo>
                    <a:pt x="0" y="7"/>
                  </a:lnTo>
                  <a:lnTo>
                    <a:pt x="672" y="7"/>
                  </a:lnTo>
                  <a:lnTo>
                    <a:pt x="672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8" name="Freeform 75"/>
            <p:cNvSpPr>
              <a:spLocks/>
            </p:cNvSpPr>
            <p:nvPr/>
          </p:nvSpPr>
          <p:spPr bwMode="auto">
            <a:xfrm>
              <a:off x="2335" y="2194"/>
              <a:ext cx="11" cy="39"/>
            </a:xfrm>
            <a:custGeom>
              <a:avLst/>
              <a:gdLst>
                <a:gd name="T0" fmla="*/ 7 w 11"/>
                <a:gd name="T1" fmla="*/ 0 h 39"/>
                <a:gd name="T2" fmla="*/ 0 w 11"/>
                <a:gd name="T3" fmla="*/ 0 h 39"/>
                <a:gd name="T4" fmla="*/ 0 w 11"/>
                <a:gd name="T5" fmla="*/ 39 h 39"/>
                <a:gd name="T6" fmla="*/ 11 w 11"/>
                <a:gd name="T7" fmla="*/ 39 h 39"/>
                <a:gd name="T8" fmla="*/ 11 w 11"/>
                <a:gd name="T9" fmla="*/ 0 h 39"/>
                <a:gd name="T10" fmla="*/ 7 w 11"/>
                <a:gd name="T11" fmla="*/ 0 h 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"/>
                <a:gd name="T19" fmla="*/ 0 h 39"/>
                <a:gd name="T20" fmla="*/ 11 w 11"/>
                <a:gd name="T21" fmla="*/ 39 h 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" h="39">
                  <a:moveTo>
                    <a:pt x="7" y="0"/>
                  </a:moveTo>
                  <a:lnTo>
                    <a:pt x="0" y="0"/>
                  </a:lnTo>
                  <a:lnTo>
                    <a:pt x="0" y="39"/>
                  </a:lnTo>
                  <a:lnTo>
                    <a:pt x="11" y="39"/>
                  </a:lnTo>
                  <a:lnTo>
                    <a:pt x="11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9" name="Freeform 76"/>
            <p:cNvSpPr>
              <a:spLocks/>
            </p:cNvSpPr>
            <p:nvPr/>
          </p:nvSpPr>
          <p:spPr bwMode="auto">
            <a:xfrm>
              <a:off x="2922" y="2190"/>
              <a:ext cx="11" cy="43"/>
            </a:xfrm>
            <a:custGeom>
              <a:avLst/>
              <a:gdLst>
                <a:gd name="T0" fmla="*/ 7 w 11"/>
                <a:gd name="T1" fmla="*/ 0 h 43"/>
                <a:gd name="T2" fmla="*/ 0 w 11"/>
                <a:gd name="T3" fmla="*/ 0 h 43"/>
                <a:gd name="T4" fmla="*/ 0 w 11"/>
                <a:gd name="T5" fmla="*/ 43 h 43"/>
                <a:gd name="T6" fmla="*/ 11 w 11"/>
                <a:gd name="T7" fmla="*/ 43 h 43"/>
                <a:gd name="T8" fmla="*/ 11 w 11"/>
                <a:gd name="T9" fmla="*/ 0 h 43"/>
                <a:gd name="T10" fmla="*/ 7 w 11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"/>
                <a:gd name="T19" fmla="*/ 0 h 43"/>
                <a:gd name="T20" fmla="*/ 11 w 11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" h="43">
                  <a:moveTo>
                    <a:pt x="7" y="0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11" y="43"/>
                  </a:lnTo>
                  <a:lnTo>
                    <a:pt x="11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0" name="Freeform 77"/>
            <p:cNvSpPr>
              <a:spLocks/>
            </p:cNvSpPr>
            <p:nvPr/>
          </p:nvSpPr>
          <p:spPr bwMode="auto">
            <a:xfrm>
              <a:off x="2734" y="2206"/>
              <a:ext cx="153" cy="7"/>
            </a:xfrm>
            <a:custGeom>
              <a:avLst/>
              <a:gdLst>
                <a:gd name="T0" fmla="*/ 153 w 153"/>
                <a:gd name="T1" fmla="*/ 4 h 7"/>
                <a:gd name="T2" fmla="*/ 153 w 153"/>
                <a:gd name="T3" fmla="*/ 0 h 7"/>
                <a:gd name="T4" fmla="*/ 0 w 153"/>
                <a:gd name="T5" fmla="*/ 0 h 7"/>
                <a:gd name="T6" fmla="*/ 0 w 153"/>
                <a:gd name="T7" fmla="*/ 7 h 7"/>
                <a:gd name="T8" fmla="*/ 153 w 153"/>
                <a:gd name="T9" fmla="*/ 7 h 7"/>
                <a:gd name="T10" fmla="*/ 153 w 153"/>
                <a:gd name="T11" fmla="*/ 4 h 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"/>
                <a:gd name="T19" fmla="*/ 0 h 7"/>
                <a:gd name="T20" fmla="*/ 153 w 153"/>
                <a:gd name="T21" fmla="*/ 7 h 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" h="7">
                  <a:moveTo>
                    <a:pt x="153" y="4"/>
                  </a:moveTo>
                  <a:lnTo>
                    <a:pt x="15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53" y="7"/>
                  </a:lnTo>
                  <a:lnTo>
                    <a:pt x="153" y="4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1" name="Rectangle 78"/>
            <p:cNvSpPr>
              <a:spLocks noChangeArrowheads="1"/>
            </p:cNvSpPr>
            <p:nvPr/>
          </p:nvSpPr>
          <p:spPr bwMode="auto">
            <a:xfrm>
              <a:off x="2369" y="2202"/>
              <a:ext cx="27" cy="19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33872" name="Freeform 79"/>
            <p:cNvSpPr>
              <a:spLocks/>
            </p:cNvSpPr>
            <p:nvPr/>
          </p:nvSpPr>
          <p:spPr bwMode="auto">
            <a:xfrm>
              <a:off x="2369" y="2198"/>
              <a:ext cx="31" cy="8"/>
            </a:xfrm>
            <a:custGeom>
              <a:avLst/>
              <a:gdLst>
                <a:gd name="T0" fmla="*/ 31 w 31"/>
                <a:gd name="T1" fmla="*/ 4 h 8"/>
                <a:gd name="T2" fmla="*/ 27 w 31"/>
                <a:gd name="T3" fmla="*/ 0 h 8"/>
                <a:gd name="T4" fmla="*/ 0 w 31"/>
                <a:gd name="T5" fmla="*/ 0 h 8"/>
                <a:gd name="T6" fmla="*/ 0 w 31"/>
                <a:gd name="T7" fmla="*/ 8 h 8"/>
                <a:gd name="T8" fmla="*/ 27 w 31"/>
                <a:gd name="T9" fmla="*/ 8 h 8"/>
                <a:gd name="T10" fmla="*/ 20 w 31"/>
                <a:gd name="T11" fmla="*/ 4 h 8"/>
                <a:gd name="T12" fmla="*/ 31 w 31"/>
                <a:gd name="T13" fmla="*/ 4 h 8"/>
                <a:gd name="T14" fmla="*/ 31 w 31"/>
                <a:gd name="T15" fmla="*/ 0 h 8"/>
                <a:gd name="T16" fmla="*/ 27 w 31"/>
                <a:gd name="T17" fmla="*/ 0 h 8"/>
                <a:gd name="T18" fmla="*/ 31 w 31"/>
                <a:gd name="T19" fmla="*/ 4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1"/>
                <a:gd name="T31" fmla="*/ 0 h 8"/>
                <a:gd name="T32" fmla="*/ 31 w 31"/>
                <a:gd name="T33" fmla="*/ 8 h 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1" h="8">
                  <a:moveTo>
                    <a:pt x="31" y="4"/>
                  </a:moveTo>
                  <a:lnTo>
                    <a:pt x="27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27" y="8"/>
                  </a:lnTo>
                  <a:lnTo>
                    <a:pt x="20" y="4"/>
                  </a:lnTo>
                  <a:lnTo>
                    <a:pt x="31" y="4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31" y="4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3" name="Freeform 80"/>
            <p:cNvSpPr>
              <a:spLocks/>
            </p:cNvSpPr>
            <p:nvPr/>
          </p:nvSpPr>
          <p:spPr bwMode="auto">
            <a:xfrm>
              <a:off x="2389" y="2202"/>
              <a:ext cx="11" cy="27"/>
            </a:xfrm>
            <a:custGeom>
              <a:avLst/>
              <a:gdLst>
                <a:gd name="T0" fmla="*/ 7 w 11"/>
                <a:gd name="T1" fmla="*/ 27 h 27"/>
                <a:gd name="T2" fmla="*/ 11 w 11"/>
                <a:gd name="T3" fmla="*/ 19 h 27"/>
                <a:gd name="T4" fmla="*/ 11 w 11"/>
                <a:gd name="T5" fmla="*/ 0 h 27"/>
                <a:gd name="T6" fmla="*/ 0 w 11"/>
                <a:gd name="T7" fmla="*/ 0 h 27"/>
                <a:gd name="T8" fmla="*/ 0 w 11"/>
                <a:gd name="T9" fmla="*/ 19 h 27"/>
                <a:gd name="T10" fmla="*/ 7 w 11"/>
                <a:gd name="T11" fmla="*/ 15 h 27"/>
                <a:gd name="T12" fmla="*/ 7 w 11"/>
                <a:gd name="T13" fmla="*/ 27 h 27"/>
                <a:gd name="T14" fmla="*/ 11 w 11"/>
                <a:gd name="T15" fmla="*/ 27 h 27"/>
                <a:gd name="T16" fmla="*/ 11 w 11"/>
                <a:gd name="T17" fmla="*/ 19 h 27"/>
                <a:gd name="T18" fmla="*/ 7 w 11"/>
                <a:gd name="T19" fmla="*/ 27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"/>
                <a:gd name="T31" fmla="*/ 0 h 27"/>
                <a:gd name="T32" fmla="*/ 11 w 11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" h="27">
                  <a:moveTo>
                    <a:pt x="7" y="27"/>
                  </a:moveTo>
                  <a:lnTo>
                    <a:pt x="11" y="1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7" y="15"/>
                  </a:lnTo>
                  <a:lnTo>
                    <a:pt x="7" y="27"/>
                  </a:lnTo>
                  <a:lnTo>
                    <a:pt x="11" y="27"/>
                  </a:lnTo>
                  <a:lnTo>
                    <a:pt x="11" y="19"/>
                  </a:lnTo>
                  <a:lnTo>
                    <a:pt x="7" y="27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4" name="Freeform 81"/>
            <p:cNvSpPr>
              <a:spLocks/>
            </p:cNvSpPr>
            <p:nvPr/>
          </p:nvSpPr>
          <p:spPr bwMode="auto">
            <a:xfrm>
              <a:off x="2362" y="2217"/>
              <a:ext cx="34" cy="12"/>
            </a:xfrm>
            <a:custGeom>
              <a:avLst/>
              <a:gdLst>
                <a:gd name="T0" fmla="*/ 0 w 34"/>
                <a:gd name="T1" fmla="*/ 4 h 12"/>
                <a:gd name="T2" fmla="*/ 7 w 34"/>
                <a:gd name="T3" fmla="*/ 12 h 12"/>
                <a:gd name="T4" fmla="*/ 34 w 34"/>
                <a:gd name="T5" fmla="*/ 12 h 12"/>
                <a:gd name="T6" fmla="*/ 34 w 34"/>
                <a:gd name="T7" fmla="*/ 0 h 12"/>
                <a:gd name="T8" fmla="*/ 7 w 34"/>
                <a:gd name="T9" fmla="*/ 0 h 12"/>
                <a:gd name="T10" fmla="*/ 11 w 34"/>
                <a:gd name="T11" fmla="*/ 4 h 12"/>
                <a:gd name="T12" fmla="*/ 0 w 34"/>
                <a:gd name="T13" fmla="*/ 4 h 12"/>
                <a:gd name="T14" fmla="*/ 0 w 34"/>
                <a:gd name="T15" fmla="*/ 12 h 12"/>
                <a:gd name="T16" fmla="*/ 7 w 34"/>
                <a:gd name="T17" fmla="*/ 12 h 12"/>
                <a:gd name="T18" fmla="*/ 0 w 34"/>
                <a:gd name="T19" fmla="*/ 4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"/>
                <a:gd name="T31" fmla="*/ 0 h 12"/>
                <a:gd name="T32" fmla="*/ 34 w 34"/>
                <a:gd name="T33" fmla="*/ 12 h 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" h="12">
                  <a:moveTo>
                    <a:pt x="0" y="4"/>
                  </a:moveTo>
                  <a:lnTo>
                    <a:pt x="7" y="12"/>
                  </a:lnTo>
                  <a:lnTo>
                    <a:pt x="34" y="12"/>
                  </a:lnTo>
                  <a:lnTo>
                    <a:pt x="34" y="0"/>
                  </a:lnTo>
                  <a:lnTo>
                    <a:pt x="7" y="0"/>
                  </a:lnTo>
                  <a:lnTo>
                    <a:pt x="11" y="4"/>
                  </a:lnTo>
                  <a:lnTo>
                    <a:pt x="0" y="4"/>
                  </a:lnTo>
                  <a:lnTo>
                    <a:pt x="0" y="12"/>
                  </a:lnTo>
                  <a:lnTo>
                    <a:pt x="7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5" name="Freeform 82"/>
            <p:cNvSpPr>
              <a:spLocks/>
            </p:cNvSpPr>
            <p:nvPr/>
          </p:nvSpPr>
          <p:spPr bwMode="auto">
            <a:xfrm>
              <a:off x="2362" y="2198"/>
              <a:ext cx="11" cy="23"/>
            </a:xfrm>
            <a:custGeom>
              <a:avLst/>
              <a:gdLst>
                <a:gd name="T0" fmla="*/ 7 w 11"/>
                <a:gd name="T1" fmla="*/ 0 h 23"/>
                <a:gd name="T2" fmla="*/ 0 w 11"/>
                <a:gd name="T3" fmla="*/ 4 h 23"/>
                <a:gd name="T4" fmla="*/ 0 w 11"/>
                <a:gd name="T5" fmla="*/ 23 h 23"/>
                <a:gd name="T6" fmla="*/ 11 w 11"/>
                <a:gd name="T7" fmla="*/ 23 h 23"/>
                <a:gd name="T8" fmla="*/ 11 w 11"/>
                <a:gd name="T9" fmla="*/ 4 h 23"/>
                <a:gd name="T10" fmla="*/ 7 w 11"/>
                <a:gd name="T11" fmla="*/ 8 h 23"/>
                <a:gd name="T12" fmla="*/ 7 w 11"/>
                <a:gd name="T13" fmla="*/ 0 h 23"/>
                <a:gd name="T14" fmla="*/ 0 w 11"/>
                <a:gd name="T15" fmla="*/ 0 h 23"/>
                <a:gd name="T16" fmla="*/ 0 w 11"/>
                <a:gd name="T17" fmla="*/ 4 h 23"/>
                <a:gd name="T18" fmla="*/ 7 w 11"/>
                <a:gd name="T19" fmla="*/ 0 h 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"/>
                <a:gd name="T31" fmla="*/ 0 h 23"/>
                <a:gd name="T32" fmla="*/ 11 w 11"/>
                <a:gd name="T33" fmla="*/ 23 h 2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" h="23">
                  <a:moveTo>
                    <a:pt x="7" y="0"/>
                  </a:moveTo>
                  <a:lnTo>
                    <a:pt x="0" y="4"/>
                  </a:lnTo>
                  <a:lnTo>
                    <a:pt x="0" y="23"/>
                  </a:lnTo>
                  <a:lnTo>
                    <a:pt x="11" y="23"/>
                  </a:lnTo>
                  <a:lnTo>
                    <a:pt x="11" y="4"/>
                  </a:lnTo>
                  <a:lnTo>
                    <a:pt x="7" y="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6" name="Freeform 83"/>
            <p:cNvSpPr>
              <a:spLocks/>
            </p:cNvSpPr>
            <p:nvPr/>
          </p:nvSpPr>
          <p:spPr bwMode="auto">
            <a:xfrm>
              <a:off x="2243" y="2379"/>
              <a:ext cx="27" cy="26"/>
            </a:xfrm>
            <a:custGeom>
              <a:avLst/>
              <a:gdLst>
                <a:gd name="T0" fmla="*/ 0 w 27"/>
                <a:gd name="T1" fmla="*/ 15 h 26"/>
                <a:gd name="T2" fmla="*/ 0 w 27"/>
                <a:gd name="T3" fmla="*/ 7 h 26"/>
                <a:gd name="T4" fmla="*/ 4 w 27"/>
                <a:gd name="T5" fmla="*/ 3 h 26"/>
                <a:gd name="T6" fmla="*/ 7 w 27"/>
                <a:gd name="T7" fmla="*/ 0 h 26"/>
                <a:gd name="T8" fmla="*/ 15 w 27"/>
                <a:gd name="T9" fmla="*/ 0 h 26"/>
                <a:gd name="T10" fmla="*/ 19 w 27"/>
                <a:gd name="T11" fmla="*/ 0 h 26"/>
                <a:gd name="T12" fmla="*/ 23 w 27"/>
                <a:gd name="T13" fmla="*/ 3 h 26"/>
                <a:gd name="T14" fmla="*/ 27 w 27"/>
                <a:gd name="T15" fmla="*/ 7 h 26"/>
                <a:gd name="T16" fmla="*/ 27 w 27"/>
                <a:gd name="T17" fmla="*/ 15 h 26"/>
                <a:gd name="T18" fmla="*/ 27 w 27"/>
                <a:gd name="T19" fmla="*/ 19 h 26"/>
                <a:gd name="T20" fmla="*/ 23 w 27"/>
                <a:gd name="T21" fmla="*/ 23 h 26"/>
                <a:gd name="T22" fmla="*/ 19 w 27"/>
                <a:gd name="T23" fmla="*/ 26 h 26"/>
                <a:gd name="T24" fmla="*/ 15 w 27"/>
                <a:gd name="T25" fmla="*/ 26 h 26"/>
                <a:gd name="T26" fmla="*/ 7 w 27"/>
                <a:gd name="T27" fmla="*/ 26 h 26"/>
                <a:gd name="T28" fmla="*/ 4 w 27"/>
                <a:gd name="T29" fmla="*/ 23 h 26"/>
                <a:gd name="T30" fmla="*/ 0 w 27"/>
                <a:gd name="T31" fmla="*/ 19 h 26"/>
                <a:gd name="T32" fmla="*/ 0 w 27"/>
                <a:gd name="T33" fmla="*/ 15 h 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"/>
                <a:gd name="T52" fmla="*/ 0 h 26"/>
                <a:gd name="T53" fmla="*/ 27 w 27"/>
                <a:gd name="T54" fmla="*/ 26 h 2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" h="26">
                  <a:moveTo>
                    <a:pt x="0" y="15"/>
                  </a:moveTo>
                  <a:lnTo>
                    <a:pt x="0" y="7"/>
                  </a:lnTo>
                  <a:lnTo>
                    <a:pt x="4" y="3"/>
                  </a:lnTo>
                  <a:lnTo>
                    <a:pt x="7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7" y="7"/>
                  </a:lnTo>
                  <a:lnTo>
                    <a:pt x="27" y="15"/>
                  </a:lnTo>
                  <a:lnTo>
                    <a:pt x="27" y="19"/>
                  </a:lnTo>
                  <a:lnTo>
                    <a:pt x="23" y="23"/>
                  </a:lnTo>
                  <a:lnTo>
                    <a:pt x="19" y="26"/>
                  </a:lnTo>
                  <a:lnTo>
                    <a:pt x="15" y="26"/>
                  </a:lnTo>
                  <a:lnTo>
                    <a:pt x="7" y="26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Freeform 84"/>
            <p:cNvSpPr>
              <a:spLocks/>
            </p:cNvSpPr>
            <p:nvPr/>
          </p:nvSpPr>
          <p:spPr bwMode="auto">
            <a:xfrm>
              <a:off x="2239" y="2375"/>
              <a:ext cx="19" cy="19"/>
            </a:xfrm>
            <a:custGeom>
              <a:avLst/>
              <a:gdLst>
                <a:gd name="T0" fmla="*/ 19 w 19"/>
                <a:gd name="T1" fmla="*/ 0 h 19"/>
                <a:gd name="T2" fmla="*/ 11 w 19"/>
                <a:gd name="T3" fmla="*/ 0 h 19"/>
                <a:gd name="T4" fmla="*/ 4 w 19"/>
                <a:gd name="T5" fmla="*/ 4 h 19"/>
                <a:gd name="T6" fmla="*/ 0 w 19"/>
                <a:gd name="T7" fmla="*/ 11 h 19"/>
                <a:gd name="T8" fmla="*/ 0 w 19"/>
                <a:gd name="T9" fmla="*/ 19 h 19"/>
                <a:gd name="T10" fmla="*/ 11 w 19"/>
                <a:gd name="T11" fmla="*/ 19 h 19"/>
                <a:gd name="T12" fmla="*/ 11 w 19"/>
                <a:gd name="T13" fmla="*/ 15 h 19"/>
                <a:gd name="T14" fmla="*/ 11 w 19"/>
                <a:gd name="T15" fmla="*/ 11 h 19"/>
                <a:gd name="T16" fmla="*/ 15 w 19"/>
                <a:gd name="T17" fmla="*/ 11 h 19"/>
                <a:gd name="T18" fmla="*/ 19 w 19"/>
                <a:gd name="T19" fmla="*/ 7 h 19"/>
                <a:gd name="T20" fmla="*/ 19 w 19"/>
                <a:gd name="T21" fmla="*/ 0 h 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"/>
                <a:gd name="T34" fmla="*/ 0 h 19"/>
                <a:gd name="T35" fmla="*/ 19 w 19"/>
                <a:gd name="T36" fmla="*/ 19 h 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" h="19">
                  <a:moveTo>
                    <a:pt x="19" y="0"/>
                  </a:moveTo>
                  <a:lnTo>
                    <a:pt x="11" y="0"/>
                  </a:lnTo>
                  <a:lnTo>
                    <a:pt x="4" y="4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11" y="19"/>
                  </a:lnTo>
                  <a:lnTo>
                    <a:pt x="11" y="15"/>
                  </a:lnTo>
                  <a:lnTo>
                    <a:pt x="11" y="11"/>
                  </a:lnTo>
                  <a:lnTo>
                    <a:pt x="15" y="11"/>
                  </a:lnTo>
                  <a:lnTo>
                    <a:pt x="19" y="7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8" name="Freeform 85"/>
            <p:cNvSpPr>
              <a:spLocks/>
            </p:cNvSpPr>
            <p:nvPr/>
          </p:nvSpPr>
          <p:spPr bwMode="auto">
            <a:xfrm>
              <a:off x="2258" y="2375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5 w 19"/>
                <a:gd name="T3" fmla="*/ 11 h 19"/>
                <a:gd name="T4" fmla="*/ 12 w 19"/>
                <a:gd name="T5" fmla="*/ 4 h 19"/>
                <a:gd name="T6" fmla="*/ 8 w 19"/>
                <a:gd name="T7" fmla="*/ 0 h 19"/>
                <a:gd name="T8" fmla="*/ 0 w 19"/>
                <a:gd name="T9" fmla="*/ 0 h 19"/>
                <a:gd name="T10" fmla="*/ 0 w 19"/>
                <a:gd name="T11" fmla="*/ 7 h 19"/>
                <a:gd name="T12" fmla="*/ 4 w 19"/>
                <a:gd name="T13" fmla="*/ 11 h 19"/>
                <a:gd name="T14" fmla="*/ 8 w 19"/>
                <a:gd name="T15" fmla="*/ 15 h 19"/>
                <a:gd name="T16" fmla="*/ 8 w 19"/>
                <a:gd name="T17" fmla="*/ 19 h 19"/>
                <a:gd name="T18" fmla="*/ 19 w 19"/>
                <a:gd name="T19" fmla="*/ 19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"/>
                <a:gd name="T31" fmla="*/ 0 h 19"/>
                <a:gd name="T32" fmla="*/ 19 w 19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" h="19">
                  <a:moveTo>
                    <a:pt x="19" y="19"/>
                  </a:moveTo>
                  <a:lnTo>
                    <a:pt x="15" y="11"/>
                  </a:lnTo>
                  <a:lnTo>
                    <a:pt x="12" y="4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4" y="11"/>
                  </a:lnTo>
                  <a:lnTo>
                    <a:pt x="8" y="15"/>
                  </a:lnTo>
                  <a:lnTo>
                    <a:pt x="8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9" name="Freeform 86"/>
            <p:cNvSpPr>
              <a:spLocks/>
            </p:cNvSpPr>
            <p:nvPr/>
          </p:nvSpPr>
          <p:spPr bwMode="auto">
            <a:xfrm>
              <a:off x="2258" y="2394"/>
              <a:ext cx="19" cy="19"/>
            </a:xfrm>
            <a:custGeom>
              <a:avLst/>
              <a:gdLst>
                <a:gd name="T0" fmla="*/ 0 w 19"/>
                <a:gd name="T1" fmla="*/ 19 h 19"/>
                <a:gd name="T2" fmla="*/ 8 w 19"/>
                <a:gd name="T3" fmla="*/ 15 h 19"/>
                <a:gd name="T4" fmla="*/ 12 w 19"/>
                <a:gd name="T5" fmla="*/ 11 h 19"/>
                <a:gd name="T6" fmla="*/ 15 w 19"/>
                <a:gd name="T7" fmla="*/ 8 h 19"/>
                <a:gd name="T8" fmla="*/ 19 w 19"/>
                <a:gd name="T9" fmla="*/ 0 h 19"/>
                <a:gd name="T10" fmla="*/ 8 w 19"/>
                <a:gd name="T11" fmla="*/ 0 h 19"/>
                <a:gd name="T12" fmla="*/ 8 w 19"/>
                <a:gd name="T13" fmla="*/ 4 h 19"/>
                <a:gd name="T14" fmla="*/ 4 w 19"/>
                <a:gd name="T15" fmla="*/ 4 h 19"/>
                <a:gd name="T16" fmla="*/ 4 w 19"/>
                <a:gd name="T17" fmla="*/ 8 h 19"/>
                <a:gd name="T18" fmla="*/ 0 w 19"/>
                <a:gd name="T19" fmla="*/ 8 h 19"/>
                <a:gd name="T20" fmla="*/ 0 w 19"/>
                <a:gd name="T21" fmla="*/ 19 h 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"/>
                <a:gd name="T34" fmla="*/ 0 h 19"/>
                <a:gd name="T35" fmla="*/ 19 w 19"/>
                <a:gd name="T36" fmla="*/ 19 h 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" h="19">
                  <a:moveTo>
                    <a:pt x="0" y="19"/>
                  </a:moveTo>
                  <a:lnTo>
                    <a:pt x="8" y="15"/>
                  </a:lnTo>
                  <a:lnTo>
                    <a:pt x="12" y="11"/>
                  </a:lnTo>
                  <a:lnTo>
                    <a:pt x="15" y="8"/>
                  </a:lnTo>
                  <a:lnTo>
                    <a:pt x="19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4" y="4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Freeform 87"/>
            <p:cNvSpPr>
              <a:spLocks/>
            </p:cNvSpPr>
            <p:nvPr/>
          </p:nvSpPr>
          <p:spPr bwMode="auto">
            <a:xfrm>
              <a:off x="2239" y="2394"/>
              <a:ext cx="19" cy="19"/>
            </a:xfrm>
            <a:custGeom>
              <a:avLst/>
              <a:gdLst>
                <a:gd name="T0" fmla="*/ 0 w 19"/>
                <a:gd name="T1" fmla="*/ 0 h 19"/>
                <a:gd name="T2" fmla="*/ 0 w 19"/>
                <a:gd name="T3" fmla="*/ 8 h 19"/>
                <a:gd name="T4" fmla="*/ 4 w 19"/>
                <a:gd name="T5" fmla="*/ 11 h 19"/>
                <a:gd name="T6" fmla="*/ 11 w 19"/>
                <a:gd name="T7" fmla="*/ 15 h 19"/>
                <a:gd name="T8" fmla="*/ 19 w 19"/>
                <a:gd name="T9" fmla="*/ 19 h 19"/>
                <a:gd name="T10" fmla="*/ 19 w 19"/>
                <a:gd name="T11" fmla="*/ 8 h 19"/>
                <a:gd name="T12" fmla="*/ 15 w 19"/>
                <a:gd name="T13" fmla="*/ 8 h 19"/>
                <a:gd name="T14" fmla="*/ 11 w 19"/>
                <a:gd name="T15" fmla="*/ 4 h 19"/>
                <a:gd name="T16" fmla="*/ 11 w 19"/>
                <a:gd name="T17" fmla="*/ 0 h 19"/>
                <a:gd name="T18" fmla="*/ 0 w 19"/>
                <a:gd name="T19" fmla="*/ 0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"/>
                <a:gd name="T31" fmla="*/ 0 h 19"/>
                <a:gd name="T32" fmla="*/ 19 w 19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" h="19">
                  <a:moveTo>
                    <a:pt x="0" y="0"/>
                  </a:moveTo>
                  <a:lnTo>
                    <a:pt x="0" y="8"/>
                  </a:lnTo>
                  <a:lnTo>
                    <a:pt x="4" y="11"/>
                  </a:lnTo>
                  <a:lnTo>
                    <a:pt x="11" y="15"/>
                  </a:lnTo>
                  <a:lnTo>
                    <a:pt x="19" y="19"/>
                  </a:lnTo>
                  <a:lnTo>
                    <a:pt x="19" y="8"/>
                  </a:lnTo>
                  <a:lnTo>
                    <a:pt x="15" y="8"/>
                  </a:lnTo>
                  <a:lnTo>
                    <a:pt x="11" y="4"/>
                  </a:lnTo>
                  <a:lnTo>
                    <a:pt x="1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1" name="Freeform 88"/>
            <p:cNvSpPr>
              <a:spLocks/>
            </p:cNvSpPr>
            <p:nvPr/>
          </p:nvSpPr>
          <p:spPr bwMode="auto">
            <a:xfrm>
              <a:off x="2254" y="2386"/>
              <a:ext cx="16" cy="16"/>
            </a:xfrm>
            <a:custGeom>
              <a:avLst/>
              <a:gdLst>
                <a:gd name="T0" fmla="*/ 0 w 16"/>
                <a:gd name="T1" fmla="*/ 8 h 16"/>
                <a:gd name="T2" fmla="*/ 0 w 16"/>
                <a:gd name="T3" fmla="*/ 4 h 16"/>
                <a:gd name="T4" fmla="*/ 0 w 16"/>
                <a:gd name="T5" fmla="*/ 0 h 16"/>
                <a:gd name="T6" fmla="*/ 4 w 16"/>
                <a:gd name="T7" fmla="*/ 0 h 16"/>
                <a:gd name="T8" fmla="*/ 8 w 16"/>
                <a:gd name="T9" fmla="*/ 0 h 16"/>
                <a:gd name="T10" fmla="*/ 12 w 16"/>
                <a:gd name="T11" fmla="*/ 0 h 16"/>
                <a:gd name="T12" fmla="*/ 16 w 16"/>
                <a:gd name="T13" fmla="*/ 0 h 16"/>
                <a:gd name="T14" fmla="*/ 16 w 16"/>
                <a:gd name="T15" fmla="*/ 4 h 16"/>
                <a:gd name="T16" fmla="*/ 16 w 16"/>
                <a:gd name="T17" fmla="*/ 8 h 16"/>
                <a:gd name="T18" fmla="*/ 16 w 16"/>
                <a:gd name="T19" fmla="*/ 12 h 16"/>
                <a:gd name="T20" fmla="*/ 16 w 16"/>
                <a:gd name="T21" fmla="*/ 16 h 16"/>
                <a:gd name="T22" fmla="*/ 12 w 16"/>
                <a:gd name="T23" fmla="*/ 16 h 16"/>
                <a:gd name="T24" fmla="*/ 8 w 16"/>
                <a:gd name="T25" fmla="*/ 16 h 16"/>
                <a:gd name="T26" fmla="*/ 4 w 16"/>
                <a:gd name="T27" fmla="*/ 16 h 16"/>
                <a:gd name="T28" fmla="*/ 0 w 16"/>
                <a:gd name="T29" fmla="*/ 16 h 16"/>
                <a:gd name="T30" fmla="*/ 0 w 16"/>
                <a:gd name="T31" fmla="*/ 12 h 16"/>
                <a:gd name="T32" fmla="*/ 0 w 16"/>
                <a:gd name="T33" fmla="*/ 8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"/>
                <a:gd name="T52" fmla="*/ 0 h 16"/>
                <a:gd name="T53" fmla="*/ 16 w 16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" h="16">
                  <a:moveTo>
                    <a:pt x="0" y="8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6" y="4"/>
                  </a:lnTo>
                  <a:lnTo>
                    <a:pt x="16" y="8"/>
                  </a:lnTo>
                  <a:lnTo>
                    <a:pt x="16" y="12"/>
                  </a:lnTo>
                  <a:lnTo>
                    <a:pt x="16" y="16"/>
                  </a:lnTo>
                  <a:lnTo>
                    <a:pt x="12" y="16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CC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2" name="Freeform 89"/>
            <p:cNvSpPr>
              <a:spLocks/>
            </p:cNvSpPr>
            <p:nvPr/>
          </p:nvSpPr>
          <p:spPr bwMode="auto">
            <a:xfrm>
              <a:off x="2247" y="2382"/>
              <a:ext cx="15" cy="12"/>
            </a:xfrm>
            <a:custGeom>
              <a:avLst/>
              <a:gdLst>
                <a:gd name="T0" fmla="*/ 15 w 15"/>
                <a:gd name="T1" fmla="*/ 0 h 12"/>
                <a:gd name="T2" fmla="*/ 11 w 15"/>
                <a:gd name="T3" fmla="*/ 0 h 12"/>
                <a:gd name="T4" fmla="*/ 3 w 15"/>
                <a:gd name="T5" fmla="*/ 4 h 12"/>
                <a:gd name="T6" fmla="*/ 3 w 15"/>
                <a:gd name="T7" fmla="*/ 8 h 12"/>
                <a:gd name="T8" fmla="*/ 0 w 15"/>
                <a:gd name="T9" fmla="*/ 12 h 12"/>
                <a:gd name="T10" fmla="*/ 11 w 15"/>
                <a:gd name="T11" fmla="*/ 12 h 12"/>
                <a:gd name="T12" fmla="*/ 11 w 15"/>
                <a:gd name="T13" fmla="*/ 8 h 12"/>
                <a:gd name="T14" fmla="*/ 15 w 15"/>
                <a:gd name="T15" fmla="*/ 8 h 12"/>
                <a:gd name="T16" fmla="*/ 15 w 15"/>
                <a:gd name="T17" fmla="*/ 0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"/>
                <a:gd name="T28" fmla="*/ 0 h 12"/>
                <a:gd name="T29" fmla="*/ 15 w 15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" h="12">
                  <a:moveTo>
                    <a:pt x="15" y="0"/>
                  </a:moveTo>
                  <a:lnTo>
                    <a:pt x="11" y="0"/>
                  </a:lnTo>
                  <a:lnTo>
                    <a:pt x="3" y="4"/>
                  </a:lnTo>
                  <a:lnTo>
                    <a:pt x="3" y="8"/>
                  </a:lnTo>
                  <a:lnTo>
                    <a:pt x="0" y="12"/>
                  </a:lnTo>
                  <a:lnTo>
                    <a:pt x="11" y="12"/>
                  </a:lnTo>
                  <a:lnTo>
                    <a:pt x="11" y="8"/>
                  </a:lnTo>
                  <a:lnTo>
                    <a:pt x="15" y="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Freeform 90"/>
            <p:cNvSpPr>
              <a:spLocks/>
            </p:cNvSpPr>
            <p:nvPr/>
          </p:nvSpPr>
          <p:spPr bwMode="auto">
            <a:xfrm>
              <a:off x="2262" y="2382"/>
              <a:ext cx="15" cy="12"/>
            </a:xfrm>
            <a:custGeom>
              <a:avLst/>
              <a:gdLst>
                <a:gd name="T0" fmla="*/ 15 w 15"/>
                <a:gd name="T1" fmla="*/ 12 h 12"/>
                <a:gd name="T2" fmla="*/ 11 w 15"/>
                <a:gd name="T3" fmla="*/ 8 h 12"/>
                <a:gd name="T4" fmla="*/ 11 w 15"/>
                <a:gd name="T5" fmla="*/ 4 h 12"/>
                <a:gd name="T6" fmla="*/ 4 w 15"/>
                <a:gd name="T7" fmla="*/ 0 h 12"/>
                <a:gd name="T8" fmla="*/ 0 w 15"/>
                <a:gd name="T9" fmla="*/ 0 h 12"/>
                <a:gd name="T10" fmla="*/ 0 w 15"/>
                <a:gd name="T11" fmla="*/ 8 h 12"/>
                <a:gd name="T12" fmla="*/ 4 w 15"/>
                <a:gd name="T13" fmla="*/ 8 h 12"/>
                <a:gd name="T14" fmla="*/ 4 w 15"/>
                <a:gd name="T15" fmla="*/ 12 h 12"/>
                <a:gd name="T16" fmla="*/ 15 w 15"/>
                <a:gd name="T17" fmla="*/ 12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"/>
                <a:gd name="T28" fmla="*/ 0 h 12"/>
                <a:gd name="T29" fmla="*/ 15 w 15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" h="12">
                  <a:moveTo>
                    <a:pt x="15" y="12"/>
                  </a:moveTo>
                  <a:lnTo>
                    <a:pt x="11" y="8"/>
                  </a:lnTo>
                  <a:lnTo>
                    <a:pt x="11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12"/>
                  </a:lnTo>
                  <a:lnTo>
                    <a:pt x="15" y="12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4" name="Freeform 91"/>
            <p:cNvSpPr>
              <a:spLocks/>
            </p:cNvSpPr>
            <p:nvPr/>
          </p:nvSpPr>
          <p:spPr bwMode="auto">
            <a:xfrm>
              <a:off x="2262" y="2394"/>
              <a:ext cx="15" cy="15"/>
            </a:xfrm>
            <a:custGeom>
              <a:avLst/>
              <a:gdLst>
                <a:gd name="T0" fmla="*/ 0 w 15"/>
                <a:gd name="T1" fmla="*/ 15 h 15"/>
                <a:gd name="T2" fmla="*/ 4 w 15"/>
                <a:gd name="T3" fmla="*/ 15 h 15"/>
                <a:gd name="T4" fmla="*/ 11 w 15"/>
                <a:gd name="T5" fmla="*/ 11 h 15"/>
                <a:gd name="T6" fmla="*/ 11 w 15"/>
                <a:gd name="T7" fmla="*/ 4 h 15"/>
                <a:gd name="T8" fmla="*/ 15 w 15"/>
                <a:gd name="T9" fmla="*/ 0 h 15"/>
                <a:gd name="T10" fmla="*/ 4 w 15"/>
                <a:gd name="T11" fmla="*/ 0 h 15"/>
                <a:gd name="T12" fmla="*/ 4 w 15"/>
                <a:gd name="T13" fmla="*/ 4 h 15"/>
                <a:gd name="T14" fmla="*/ 0 w 15"/>
                <a:gd name="T15" fmla="*/ 4 h 15"/>
                <a:gd name="T16" fmla="*/ 0 w 15"/>
                <a:gd name="T17" fmla="*/ 15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"/>
                <a:gd name="T28" fmla="*/ 0 h 15"/>
                <a:gd name="T29" fmla="*/ 15 w 15"/>
                <a:gd name="T30" fmla="*/ 15 h 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" h="15">
                  <a:moveTo>
                    <a:pt x="0" y="15"/>
                  </a:moveTo>
                  <a:lnTo>
                    <a:pt x="4" y="15"/>
                  </a:lnTo>
                  <a:lnTo>
                    <a:pt x="11" y="11"/>
                  </a:lnTo>
                  <a:lnTo>
                    <a:pt x="11" y="4"/>
                  </a:lnTo>
                  <a:lnTo>
                    <a:pt x="15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5" name="Freeform 92"/>
            <p:cNvSpPr>
              <a:spLocks/>
            </p:cNvSpPr>
            <p:nvPr/>
          </p:nvSpPr>
          <p:spPr bwMode="auto">
            <a:xfrm>
              <a:off x="2247" y="2394"/>
              <a:ext cx="15" cy="15"/>
            </a:xfrm>
            <a:custGeom>
              <a:avLst/>
              <a:gdLst>
                <a:gd name="T0" fmla="*/ 0 w 15"/>
                <a:gd name="T1" fmla="*/ 0 h 15"/>
                <a:gd name="T2" fmla="*/ 3 w 15"/>
                <a:gd name="T3" fmla="*/ 4 h 15"/>
                <a:gd name="T4" fmla="*/ 3 w 15"/>
                <a:gd name="T5" fmla="*/ 11 h 15"/>
                <a:gd name="T6" fmla="*/ 11 w 15"/>
                <a:gd name="T7" fmla="*/ 15 h 15"/>
                <a:gd name="T8" fmla="*/ 15 w 15"/>
                <a:gd name="T9" fmla="*/ 15 h 15"/>
                <a:gd name="T10" fmla="*/ 15 w 15"/>
                <a:gd name="T11" fmla="*/ 4 h 15"/>
                <a:gd name="T12" fmla="*/ 11 w 15"/>
                <a:gd name="T13" fmla="*/ 4 h 15"/>
                <a:gd name="T14" fmla="*/ 11 w 15"/>
                <a:gd name="T15" fmla="*/ 0 h 15"/>
                <a:gd name="T16" fmla="*/ 0 w 15"/>
                <a:gd name="T17" fmla="*/ 0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"/>
                <a:gd name="T28" fmla="*/ 0 h 15"/>
                <a:gd name="T29" fmla="*/ 15 w 15"/>
                <a:gd name="T30" fmla="*/ 15 h 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" h="15">
                  <a:moveTo>
                    <a:pt x="0" y="0"/>
                  </a:moveTo>
                  <a:lnTo>
                    <a:pt x="3" y="4"/>
                  </a:lnTo>
                  <a:lnTo>
                    <a:pt x="3" y="11"/>
                  </a:lnTo>
                  <a:lnTo>
                    <a:pt x="11" y="15"/>
                  </a:lnTo>
                  <a:lnTo>
                    <a:pt x="15" y="15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1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Freeform 93"/>
            <p:cNvSpPr>
              <a:spLocks/>
            </p:cNvSpPr>
            <p:nvPr/>
          </p:nvSpPr>
          <p:spPr bwMode="auto">
            <a:xfrm>
              <a:off x="3351" y="2363"/>
              <a:ext cx="146" cy="12"/>
            </a:xfrm>
            <a:custGeom>
              <a:avLst/>
              <a:gdLst>
                <a:gd name="T0" fmla="*/ 146 w 146"/>
                <a:gd name="T1" fmla="*/ 4 h 12"/>
                <a:gd name="T2" fmla="*/ 146 w 146"/>
                <a:gd name="T3" fmla="*/ 0 h 12"/>
                <a:gd name="T4" fmla="*/ 0 w 146"/>
                <a:gd name="T5" fmla="*/ 0 h 12"/>
                <a:gd name="T6" fmla="*/ 0 w 146"/>
                <a:gd name="T7" fmla="*/ 12 h 12"/>
                <a:gd name="T8" fmla="*/ 146 w 146"/>
                <a:gd name="T9" fmla="*/ 12 h 12"/>
                <a:gd name="T10" fmla="*/ 146 w 146"/>
                <a:gd name="T11" fmla="*/ 4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6"/>
                <a:gd name="T19" fmla="*/ 0 h 12"/>
                <a:gd name="T20" fmla="*/ 146 w 146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6" h="12">
                  <a:moveTo>
                    <a:pt x="146" y="4"/>
                  </a:moveTo>
                  <a:lnTo>
                    <a:pt x="146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46" y="12"/>
                  </a:lnTo>
                  <a:lnTo>
                    <a:pt x="146" y="4"/>
                  </a:lnTo>
                  <a:close/>
                </a:path>
              </a:pathLst>
            </a:custGeom>
            <a:solidFill>
              <a:srgbClr val="FFFFFF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Large Networks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2438400"/>
            <a:ext cx="7974818" cy="3530600"/>
          </a:xfrm>
        </p:spPr>
        <p:txBody>
          <a:bodyPr>
            <a:noAutofit/>
          </a:bodyPr>
          <a:lstStyle/>
          <a:p>
            <a:pPr algn="l" rtl="0" eaLnBrk="1" hangingPunct="1">
              <a:lnSpc>
                <a:spcPct val="170000"/>
              </a:lnSpc>
            </a:pPr>
            <a:r>
              <a:rPr lang="en-US" sz="1600" dirty="0" smtClean="0">
                <a:solidFill>
                  <a:srgbClr val="CC3399"/>
                </a:solidFill>
              </a:rPr>
              <a:t>Broadcast address type</a:t>
            </a:r>
            <a:r>
              <a:rPr lang="en-US" sz="1600" dirty="0" smtClean="0"/>
              <a:t> ,is the address to all computers in a network.</a:t>
            </a:r>
          </a:p>
          <a:p>
            <a:pPr algn="l" rtl="0" eaLnBrk="1" hangingPunct="1">
              <a:lnSpc>
                <a:spcPct val="170000"/>
              </a:lnSpc>
            </a:pPr>
            <a:r>
              <a:rPr lang="en-US" sz="1600" dirty="0" smtClean="0"/>
              <a:t>When network are large, packets need to go through routers.</a:t>
            </a:r>
          </a:p>
          <a:p>
            <a:pPr algn="l" rtl="0" eaLnBrk="1" hangingPunct="1">
              <a:lnSpc>
                <a:spcPct val="170000"/>
              </a:lnSpc>
            </a:pPr>
            <a:r>
              <a:rPr lang="en-US" sz="1600" dirty="0" smtClean="0"/>
              <a:t>Switches are the ones to determine what is the suitable router.</a:t>
            </a:r>
          </a:p>
          <a:p>
            <a:pPr algn="l" rtl="0" eaLnBrk="1" hangingPunct="1">
              <a:lnSpc>
                <a:spcPct val="170000"/>
              </a:lnSpc>
            </a:pPr>
            <a:r>
              <a:rPr lang="en-US" sz="1600" dirty="0" smtClean="0"/>
              <a:t>Two tasks are used to make sure that data is sent correctly :</a:t>
            </a:r>
          </a:p>
          <a:p>
            <a:pPr lvl="1" algn="l" rtl="0" eaLnBrk="1" hangingPunct="1">
              <a:lnSpc>
                <a:spcPct val="170000"/>
              </a:lnSpc>
            </a:pPr>
            <a:r>
              <a:rPr lang="en-US" sz="1400" dirty="0" smtClean="0">
                <a:solidFill>
                  <a:srgbClr val="CC3399"/>
                </a:solidFill>
              </a:rPr>
              <a:t>Packet forwarding</a:t>
            </a:r>
            <a:r>
              <a:rPr lang="en-US" sz="1400" dirty="0" smtClean="0"/>
              <a:t> ( forward packets using shortest path)</a:t>
            </a:r>
          </a:p>
          <a:p>
            <a:pPr lvl="1" algn="l" rtl="0" eaLnBrk="1" hangingPunct="1">
              <a:lnSpc>
                <a:spcPct val="170000"/>
              </a:lnSpc>
            </a:pPr>
            <a:r>
              <a:rPr lang="en-US" sz="1400" dirty="0" smtClean="0">
                <a:solidFill>
                  <a:srgbClr val="CC3399"/>
                </a:solidFill>
              </a:rPr>
              <a:t>Packet filtering</a:t>
            </a:r>
            <a:r>
              <a:rPr lang="en-US" sz="1400" dirty="0" smtClean="0"/>
              <a:t> ( computer picks the packet with the same address, and ignore other packets)</a:t>
            </a:r>
          </a:p>
          <a:p>
            <a:pPr algn="l" rtl="0" eaLnBrk="1" hangingPunct="1">
              <a:lnSpc>
                <a:spcPct val="170000"/>
              </a:lnSpc>
              <a:buFontTx/>
              <a:buNone/>
            </a:pPr>
            <a:endParaRPr lang="en-US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Encoding Schemes</a:t>
            </a:r>
            <a:endParaRPr lang="ar-SA" smtClean="0"/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286000"/>
            <a:ext cx="8534400" cy="38354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400" b="1" dirty="0" smtClean="0"/>
              <a:t>Analog Data to Analog Signal</a:t>
            </a:r>
          </a:p>
          <a:p>
            <a:pPr lvl="1" algn="l" rtl="0"/>
            <a:r>
              <a:rPr lang="en-US" sz="2000" dirty="0" smtClean="0"/>
              <a:t>Converting analog data to analog signal to be transmitted over the medium</a:t>
            </a:r>
          </a:p>
          <a:p>
            <a:pPr lvl="1" algn="l" rtl="0"/>
            <a:r>
              <a:rPr lang="en-US" sz="2000" dirty="0" err="1" smtClean="0"/>
              <a:t>e.g</a:t>
            </a:r>
            <a:r>
              <a:rPr lang="en-US" sz="2000" dirty="0" smtClean="0"/>
              <a:t>: When you talk in the telephone analog data (voice) is converted to analog signal to be sent through medium.</a:t>
            </a:r>
          </a:p>
          <a:p>
            <a:pPr lvl="1" algn="l" rtl="0">
              <a:buFontTx/>
              <a:buNone/>
            </a:pPr>
            <a:endParaRPr lang="en-US" sz="2000" b="1" dirty="0" smtClean="0"/>
          </a:p>
          <a:p>
            <a:pPr algn="l" rtl="0"/>
            <a:r>
              <a:rPr lang="en-US" sz="2400" b="1" dirty="0" smtClean="0"/>
              <a:t>Analog Data to Digital Signal</a:t>
            </a:r>
          </a:p>
          <a:p>
            <a:pPr marL="742950" lvl="2" indent="-342900" algn="l" rtl="0"/>
            <a:r>
              <a:rPr lang="en-US" sz="2000" dirty="0" smtClean="0"/>
              <a:t>Converting analog data to digital signal to be transmitted over the medium.</a:t>
            </a:r>
          </a:p>
          <a:p>
            <a:pPr marL="742950" lvl="2" indent="-342900" algn="l" rtl="0"/>
            <a:r>
              <a:rPr lang="en-US" sz="2000" dirty="0" err="1" smtClean="0"/>
              <a:t>e.g</a:t>
            </a:r>
            <a:r>
              <a:rPr lang="en-US" sz="2000" dirty="0" smtClean="0"/>
              <a:t>: converting the received analog voice from the medium to digital signals to store it in the computer.</a:t>
            </a:r>
            <a:endParaRPr lang="en-US" dirty="0" smtClean="0"/>
          </a:p>
          <a:p>
            <a:pPr algn="l" rtl="0"/>
            <a:endParaRPr lang="en-US" b="1" dirty="0" smtClean="0"/>
          </a:p>
          <a:p>
            <a:pPr algn="l" rtl="0"/>
            <a:endParaRPr lang="en-US" b="1" dirty="0" smtClean="0"/>
          </a:p>
          <a:p>
            <a:pPr algn="l" rtl="0"/>
            <a:endParaRPr lang="en-US" dirty="0" smtClean="0"/>
          </a:p>
          <a:p>
            <a:pPr algn="l" rtl="0"/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Encoding Schemes</a:t>
            </a:r>
            <a:endParaRPr lang="ar-SA" smtClean="0"/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7822418" cy="39878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400" b="1" dirty="0" smtClean="0"/>
              <a:t>Digital Data to Analog Signal</a:t>
            </a:r>
          </a:p>
          <a:p>
            <a:pPr marL="742950" lvl="2" indent="-342900" algn="l" rtl="0"/>
            <a:r>
              <a:rPr lang="en-US" dirty="0" smtClean="0"/>
              <a:t>Converting digital data to analog signal to be transmitted over the medium</a:t>
            </a:r>
          </a:p>
          <a:p>
            <a:pPr marL="742950" lvl="2" indent="-342900" algn="l" rtl="0"/>
            <a:r>
              <a:rPr lang="en-US" dirty="0" err="1" smtClean="0"/>
              <a:t>e.g</a:t>
            </a:r>
            <a:r>
              <a:rPr lang="en-US" dirty="0" smtClean="0"/>
              <a:t>: Converting digital data such as (Text) to analog signal using the modem to be transmitted over the medium</a:t>
            </a:r>
            <a:endParaRPr lang="en-US" sz="3200" dirty="0" smtClean="0"/>
          </a:p>
          <a:p>
            <a:pPr algn="l" rtl="0"/>
            <a:endParaRPr lang="en-US" sz="2400" b="1" dirty="0" smtClean="0"/>
          </a:p>
          <a:p>
            <a:pPr algn="l" rtl="0"/>
            <a:r>
              <a:rPr lang="en-US" sz="2400" b="1" dirty="0" smtClean="0"/>
              <a:t>Digital Data to Digital Signal</a:t>
            </a:r>
          </a:p>
          <a:p>
            <a:pPr marL="742950" lvl="2" indent="-342900" algn="l" rtl="0"/>
            <a:r>
              <a:rPr lang="en-US" dirty="0" smtClean="0"/>
              <a:t>Converting digital data to digital signal to be transmitted over the medium</a:t>
            </a:r>
          </a:p>
          <a:p>
            <a:pPr marL="742950" lvl="2" indent="-342900" algn="l" rtl="0"/>
            <a:r>
              <a:rPr lang="en-US" dirty="0" err="1" smtClean="0"/>
              <a:t>e.g</a:t>
            </a:r>
            <a:r>
              <a:rPr lang="en-US" dirty="0" smtClean="0"/>
              <a:t>: Converting digital data such as (Text) to digital signal using the digital transmitter to be transmitted over the medium</a:t>
            </a:r>
          </a:p>
          <a:p>
            <a:pPr algn="l" rtl="0"/>
            <a:endParaRPr lang="ar-S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11876" y="228600"/>
            <a:ext cx="7953374" cy="874963"/>
          </a:xfrm>
        </p:spPr>
        <p:txBody>
          <a:bodyPr>
            <a:normAutofit/>
          </a:bodyPr>
          <a:lstStyle/>
          <a:p>
            <a:r>
              <a:rPr lang="en-US" dirty="0" smtClean="0"/>
              <a:t>MODEM (Modulator Demodulator)</a:t>
            </a:r>
            <a:endParaRPr lang="ar-SA" dirty="0" smtClean="0"/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858964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 Modems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76400"/>
            <a:ext cx="8534400" cy="3987800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sz="3200" dirty="0" smtClean="0">
                <a:latin typeface="+mj-lt"/>
              </a:rPr>
              <a:t>When computers are far to be connected with a network cable, we use telephone lines connection.</a:t>
            </a:r>
          </a:p>
          <a:p>
            <a:pPr algn="l" rtl="0" eaLnBrk="1" hangingPunct="1"/>
            <a:r>
              <a:rPr lang="en-US" sz="3200" dirty="0" smtClean="0">
                <a:latin typeface="+mj-lt"/>
              </a:rPr>
              <a:t>Computer uses electronic digital signals(0,1)</a:t>
            </a:r>
          </a:p>
          <a:p>
            <a:pPr algn="l" rtl="0" eaLnBrk="1" hangingPunct="1"/>
            <a:r>
              <a:rPr lang="en-US" sz="3200" dirty="0" smtClean="0">
                <a:latin typeface="+mj-lt"/>
              </a:rPr>
              <a:t>Telephone lines uses analog signals</a:t>
            </a:r>
            <a:endParaRPr lang="ar-SA" sz="3200" dirty="0" smtClean="0">
              <a:latin typeface="+mj-lt"/>
            </a:endParaRPr>
          </a:p>
          <a:p>
            <a:pPr algn="l" rtl="0" eaLnBrk="1" hangingPunct="1"/>
            <a:r>
              <a:rPr lang="en-US" sz="3200" dirty="0" smtClean="0">
                <a:latin typeface="+mj-lt"/>
              </a:rPr>
              <a:t>We need to convert the signals by using a Modem ( Modulator , Demodulator)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/>
              <a:t> </a:t>
            </a:r>
            <a:r>
              <a:rPr lang="en-US" dirty="0" smtClean="0"/>
              <a:t>Modems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7269" y="2209800"/>
            <a:ext cx="8229600" cy="4525963"/>
          </a:xfrm>
        </p:spPr>
        <p:txBody>
          <a:bodyPr/>
          <a:lstStyle/>
          <a:p>
            <a:pPr algn="l" rtl="0" eaLnBrk="1" hangingPunct="1"/>
            <a:r>
              <a:rPr lang="en-US" sz="2800" dirty="0" smtClean="0">
                <a:solidFill>
                  <a:srgbClr val="FF3399"/>
                </a:solidFill>
              </a:rPr>
              <a:t>Types of modems :</a:t>
            </a:r>
          </a:p>
          <a:p>
            <a:pPr lvl="1" algn="l" rtl="0" eaLnBrk="1" hangingPunct="1"/>
            <a:r>
              <a:rPr lang="en-US" sz="2400" dirty="0" smtClean="0"/>
              <a:t> internal</a:t>
            </a:r>
          </a:p>
          <a:p>
            <a:pPr lvl="1" algn="l" rtl="0" eaLnBrk="1" hangingPunct="1"/>
            <a:r>
              <a:rPr lang="en-US" sz="2400" dirty="0" smtClean="0"/>
              <a:t> external</a:t>
            </a:r>
            <a:endParaRPr lang="ar-SA" sz="2400" dirty="0" smtClean="0"/>
          </a:p>
          <a:p>
            <a:pPr algn="l" rtl="0" eaLnBrk="1" hangingPunct="1"/>
            <a:endParaRPr lang="en-US" sz="2800" dirty="0" smtClean="0">
              <a:solidFill>
                <a:srgbClr val="FF3399"/>
              </a:solidFill>
            </a:endParaRPr>
          </a:p>
          <a:p>
            <a:pPr algn="l" rtl="0" eaLnBrk="1" hangingPunct="1"/>
            <a:r>
              <a:rPr lang="en-US" sz="2800" dirty="0" smtClean="0">
                <a:solidFill>
                  <a:srgbClr val="FF3399"/>
                </a:solidFill>
              </a:rPr>
              <a:t>Types of telephone lines that uses modems:</a:t>
            </a:r>
          </a:p>
          <a:p>
            <a:pPr lvl="1" algn="l" rtl="0" eaLnBrk="1" hangingPunct="1"/>
            <a:r>
              <a:rPr lang="en-US" sz="2000" dirty="0" smtClean="0"/>
              <a:t>Dial-up Network lines </a:t>
            </a:r>
            <a:br>
              <a:rPr lang="en-US" sz="2000" dirty="0" smtClean="0"/>
            </a:br>
            <a:r>
              <a:rPr lang="en-US" sz="1400" dirty="0" smtClean="0"/>
              <a:t>(connect each time you want to use the modem, slow, max 56kbps )</a:t>
            </a:r>
          </a:p>
          <a:p>
            <a:pPr lvl="1" algn="l" rtl="0" eaLnBrk="1" hangingPunct="1"/>
            <a:r>
              <a:rPr lang="en-US" sz="2000" dirty="0" smtClean="0"/>
              <a:t>Leased Lines </a:t>
            </a:r>
            <a:r>
              <a:rPr lang="en-US" sz="1400" dirty="0" smtClean="0"/>
              <a:t>(ready 24 hours, high quality, 64 kbps- 45 Mbps)</a:t>
            </a:r>
            <a:endParaRPr lang="ar-SA" sz="1400" dirty="0" smtClean="0"/>
          </a:p>
          <a:p>
            <a:pPr algn="l" rtl="0" eaLnBrk="1" hangingPunct="1"/>
            <a:endParaRPr lang="en-US" sz="1800" dirty="0" smtClean="0"/>
          </a:p>
        </p:txBody>
      </p:sp>
      <p:pic>
        <p:nvPicPr>
          <p:cNvPr id="1331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9518" t="26938" r="13393" b="30972"/>
          <a:stretch>
            <a:fillRect/>
          </a:stretch>
        </p:blipFill>
        <p:spPr>
          <a:xfrm>
            <a:off x="3962400" y="1524000"/>
            <a:ext cx="4778991" cy="2289934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1-Modems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" y="2209800"/>
            <a:ext cx="8763000" cy="4648200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solidFill>
                  <a:srgbClr val="FF3399"/>
                </a:solidFill>
              </a:rPr>
              <a:t>Modem Transmission Techniques:</a:t>
            </a:r>
          </a:p>
          <a:p>
            <a:pPr marL="457200" indent="-457200" algn="l" rtl="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1800" b="1" u="sng" dirty="0" smtClean="0"/>
              <a:t> Asynchronous:</a:t>
            </a:r>
          </a:p>
          <a:p>
            <a:pPr lvl="1" algn="just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/>
              <a:t>	A current of signals, convert each character to a chain of bits, between each chain of bits there is a start bit and a stop bit.</a:t>
            </a:r>
          </a:p>
          <a:p>
            <a:pPr lvl="1" algn="just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/>
              <a:t>	Both modems ( sender and receiver) must agree on the flow of start and end. </a:t>
            </a:r>
          </a:p>
          <a:p>
            <a:pPr lvl="1" algn="just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/>
              <a:t>	Called asynchronous because there is no timing  system of sending and receiving.</a:t>
            </a:r>
          </a:p>
          <a:p>
            <a:pPr lvl="1" algn="just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/>
              <a:t>	A parity bit is added to check the data.</a:t>
            </a:r>
          </a:p>
          <a:p>
            <a:pPr marL="514350" indent="-457200" algn="just" rtl="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1800" b="1" u="sng" dirty="0" smtClean="0"/>
              <a:t>Synchronous:</a:t>
            </a:r>
          </a:p>
          <a:p>
            <a:pPr lvl="1"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/>
              <a:t>Uses a timing system , a group of bits are called frames, there is no  need of start and end bits.</a:t>
            </a:r>
          </a:p>
          <a:p>
            <a:pPr lvl="1"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/>
              <a:t> When error occurs data is sent again.</a:t>
            </a:r>
          </a:p>
          <a:p>
            <a:pPr lvl="1"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 smtClean="0"/>
              <a:t>This transmission is more reliable.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0F80E32A91A04FBCBF0F33924102D3" ma:contentTypeVersion="0" ma:contentTypeDescription="Create a new document." ma:contentTypeScope="" ma:versionID="6ec1925c488fad75b0968a31af98815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03508C-7C7E-4B0D-8E15-8D1E0D9F5C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21AF6FA-3B0D-46D8-B489-D91A0F15DF6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468BCCC-1EE0-4705-B2BE-95869DF061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1102</TotalTime>
  <Words>1663</Words>
  <Application>Microsoft Office PowerPoint</Application>
  <PresentationFormat>On-screen Show (4:3)</PresentationFormat>
  <Paragraphs>237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Civic</vt:lpstr>
      <vt:lpstr>Network Hardware for Expanding Network</vt:lpstr>
      <vt:lpstr>Expanding Networks</vt:lpstr>
      <vt:lpstr>Encoding Schemes</vt:lpstr>
      <vt:lpstr>Encoding Schemes</vt:lpstr>
      <vt:lpstr>Encoding Schemes</vt:lpstr>
      <vt:lpstr>MODEM (Modulator Demodulator)</vt:lpstr>
      <vt:lpstr>1 Modems</vt:lpstr>
      <vt:lpstr> Modems</vt:lpstr>
      <vt:lpstr>1-Modems</vt:lpstr>
      <vt:lpstr>How does a modem work?</vt:lpstr>
      <vt:lpstr>2 Bridges</vt:lpstr>
      <vt:lpstr>2- Bridges</vt:lpstr>
      <vt:lpstr>How does a bridge work?</vt:lpstr>
      <vt:lpstr>How does a bridge work?</vt:lpstr>
      <vt:lpstr>3 Hubs</vt:lpstr>
      <vt:lpstr>3 Hubs</vt:lpstr>
      <vt:lpstr>3 Hubs</vt:lpstr>
      <vt:lpstr>3 Hub</vt:lpstr>
      <vt:lpstr>3 Hubs</vt:lpstr>
      <vt:lpstr>3 Hubs</vt:lpstr>
      <vt:lpstr>4 Repeater</vt:lpstr>
      <vt:lpstr>4 Repeater</vt:lpstr>
      <vt:lpstr>4 Repeater</vt:lpstr>
      <vt:lpstr>5 Switch</vt:lpstr>
      <vt:lpstr>5 Switch</vt:lpstr>
      <vt:lpstr>5 Switch</vt:lpstr>
      <vt:lpstr>5 Switch</vt:lpstr>
      <vt:lpstr>5 Switch</vt:lpstr>
      <vt:lpstr>6 Router</vt:lpstr>
      <vt:lpstr>6 Router</vt:lpstr>
      <vt:lpstr>6 Router</vt:lpstr>
      <vt:lpstr>6 Routers</vt:lpstr>
      <vt:lpstr>6 Routers</vt:lpstr>
      <vt:lpstr>How does routers work?</vt:lpstr>
      <vt:lpstr>Routers Vs Switches</vt:lpstr>
      <vt:lpstr>Switches Vs Hub</vt:lpstr>
      <vt:lpstr>Bridges VS Switches</vt:lpstr>
      <vt:lpstr>Large Networks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Happy Times</dc:creator>
  <cp:lastModifiedBy>User</cp:lastModifiedBy>
  <cp:revision>139</cp:revision>
  <dcterms:created xsi:type="dcterms:W3CDTF">2006-03-04T08:24:58Z</dcterms:created>
  <dcterms:modified xsi:type="dcterms:W3CDTF">2016-01-23T17:55:10Z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0x010100AF0F80E32A91A04FBCBF0F33924102D3</vt:lpwstr>
  </property>
</Properties>
</file>