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2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/>
    <p:restoredTop sz="94643"/>
  </p:normalViewPr>
  <p:slideViewPr>
    <p:cSldViewPr snapToGrid="0" snapToObjects="1">
      <p:cViewPr>
        <p:scale>
          <a:sx n="64" d="100"/>
          <a:sy n="64" d="100"/>
        </p:scale>
        <p:origin x="15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ABB44-D101-F94C-9845-1B3311CBEE08}" type="datetimeFigureOut">
              <a:rPr lang="en-US" smtClean="0"/>
              <a:t>3/29/20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BD27B-280A-5C4F-B0C0-A4F00A34D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3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B4E5-6547-A14C-A928-25E3BDC9A0EE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B1B4-5C6D-3340-A32F-112A52894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4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B4E5-6547-A14C-A928-25E3BDC9A0EE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B1B4-5C6D-3340-A32F-112A52894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4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B4E5-6547-A14C-A928-25E3BDC9A0EE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B1B4-5C6D-3340-A32F-112A52894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7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B4E5-6547-A14C-A928-25E3BDC9A0EE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B1B4-5C6D-3340-A32F-112A52894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6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B4E5-6547-A14C-A928-25E3BDC9A0EE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B1B4-5C6D-3340-A32F-112A52894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4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B4E5-6547-A14C-A928-25E3BDC9A0EE}" type="datetimeFigureOut">
              <a:rPr lang="en-US" smtClean="0"/>
              <a:t>3/29/20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B1B4-5C6D-3340-A32F-112A52894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7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B4E5-6547-A14C-A928-25E3BDC9A0EE}" type="datetimeFigureOut">
              <a:rPr lang="en-US" smtClean="0"/>
              <a:t>3/29/20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B1B4-5C6D-3340-A32F-112A52894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7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B4E5-6547-A14C-A928-25E3BDC9A0EE}" type="datetimeFigureOut">
              <a:rPr lang="en-US" smtClean="0"/>
              <a:t>3/29/20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B1B4-5C6D-3340-A32F-112A52894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0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B4E5-6547-A14C-A928-25E3BDC9A0EE}" type="datetimeFigureOut">
              <a:rPr lang="en-US" smtClean="0"/>
              <a:t>3/29/20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B1B4-5C6D-3340-A32F-112A52894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48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B4E5-6547-A14C-A928-25E3BDC9A0EE}" type="datetimeFigureOut">
              <a:rPr lang="en-US" smtClean="0"/>
              <a:t>3/29/20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B1B4-5C6D-3340-A32F-112A52894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1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B4E5-6547-A14C-A928-25E3BDC9A0EE}" type="datetimeFigureOut">
              <a:rPr lang="en-US" smtClean="0"/>
              <a:t>3/29/20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B1B4-5C6D-3340-A32F-112A52894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2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4B4E5-6547-A14C-A928-25E3BDC9A0EE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5B1B4-5C6D-3340-A32F-112A52894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2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AD3B3EF7-FBC7-492F-9055-FA2E3D2A7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23592" y="2293420"/>
            <a:ext cx="7584844" cy="288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176716" y="2564905"/>
            <a:ext cx="5880518" cy="192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pc="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Plant Physiology</a:t>
            </a:r>
            <a:endParaRPr lang="ar-EG" sz="4400" b="1" spc="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rn Addict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spc="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BIO</a:t>
            </a:r>
            <a:r>
              <a:rPr lang="ar-EG" sz="4000" b="1" spc="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 </a:t>
            </a:r>
            <a:r>
              <a:rPr lang="en-US" sz="4000" b="1" spc="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 </a:t>
            </a:r>
            <a:r>
              <a:rPr lang="en-US" sz="40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312</a:t>
            </a:r>
            <a:endParaRPr lang="it-IT" sz="4000" b="1" spc="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rn Addic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5520" y="145951"/>
            <a:ext cx="75294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KINGDOOM OF SAUDI ARABIA</a:t>
            </a:r>
            <a:endParaRPr lang="en-US" sz="2400" dirty="0"/>
          </a:p>
          <a:p>
            <a:pPr algn="ctr"/>
            <a:r>
              <a:rPr lang="en-US" sz="2400" b="1" dirty="0"/>
              <a:t>King Saud</a:t>
            </a:r>
            <a:r>
              <a:rPr lang="ar-SA" sz="2400" b="1" dirty="0"/>
              <a:t> </a:t>
            </a:r>
            <a:r>
              <a:rPr lang="en-US" sz="2400" b="1" dirty="0"/>
              <a:t>University</a:t>
            </a:r>
          </a:p>
          <a:p>
            <a:pPr algn="ctr"/>
            <a:r>
              <a:rPr lang="en-US" sz="2400" b="1" dirty="0"/>
              <a:t>College of Sciences  -  Department Botany &amp; Microbiology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524000" y="1700808"/>
            <a:ext cx="9144000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7729" y="5173741"/>
            <a:ext cx="46089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sz="2400" b="1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Dr. Abdulrahman Al-</a:t>
            </a:r>
            <a:r>
              <a:rPr lang="en-US" sz="2400" b="1" spc="50" dirty="0" err="1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hash</a:t>
            </a:r>
            <a:r>
              <a:rPr lang="en-US" sz="2400" b="1" spc="50" dirty="0" err="1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imi</a:t>
            </a:r>
            <a:endParaRPr lang="en-US" sz="24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954" y="145951"/>
            <a:ext cx="1100732" cy="131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5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444" y="1238303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3200" dirty="0" smtClean="0"/>
              <a:t>The totipotent cells have a large nucleus, centralized with  single nucleolus, with irregularly shaped invagination of the nuclear envelop and a high nuclear cytoplasmic ratio. </a:t>
            </a:r>
          </a:p>
          <a:p>
            <a:pPr>
              <a:buFont typeface="Wingdings" charset="2"/>
              <a:buChar char="Ø"/>
            </a:pPr>
            <a:r>
              <a:rPr lang="en-US" sz="3200" dirty="0" smtClean="0"/>
              <a:t>The cytoplasm is dense </a:t>
            </a:r>
          </a:p>
          <a:p>
            <a:pPr>
              <a:buFont typeface="Wingdings" charset="2"/>
              <a:buChar char="Ø"/>
            </a:pPr>
            <a:r>
              <a:rPr lang="en-US" sz="3200" dirty="0" smtClean="0"/>
              <a:t>Small vacuoles fragmented </a:t>
            </a:r>
          </a:p>
          <a:p>
            <a:pPr>
              <a:buFont typeface="Wingdings" charset="2"/>
              <a:buChar char="Ø"/>
            </a:pPr>
            <a:r>
              <a:rPr lang="en-US" sz="3200" dirty="0" err="1" smtClean="0"/>
              <a:t>Plasmodesmata</a:t>
            </a:r>
            <a:r>
              <a:rPr lang="en-US" sz="3200" dirty="0" smtClean="0"/>
              <a:t> are rarely observed in the cell wall 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1010677" y="244845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24163" y="401591"/>
            <a:ext cx="4511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Level of cellular competence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3369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574" y="318052"/>
            <a:ext cx="8965095" cy="5983357"/>
          </a:xfrm>
        </p:spPr>
      </p:pic>
    </p:spTree>
    <p:extLst>
      <p:ext uri="{BB962C8B-B14F-4D97-AF65-F5344CB8AC3E}">
        <p14:creationId xmlns:p14="http://schemas.microsoft.com/office/powerpoint/2010/main" val="1415614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The pluripotent stem cells are are located together to the cells derived from the region of differentiation of the shoot and root meristems</a:t>
            </a:r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They have a high nuclear cytoplasm ratio with typically spherical nucleus, isodiametric and containing one or more </a:t>
            </a:r>
            <a:r>
              <a:rPr lang="en-US" dirty="0" err="1" smtClean="0"/>
              <a:t>nucleli</a:t>
            </a:r>
            <a:r>
              <a:rPr lang="en-US" dirty="0" smtClean="0"/>
              <a:t>. </a:t>
            </a:r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It presents many </a:t>
            </a:r>
            <a:r>
              <a:rPr lang="en-US" dirty="0" err="1" smtClean="0"/>
              <a:t>plasmodesmata</a:t>
            </a:r>
            <a:r>
              <a:rPr lang="en-US" dirty="0" smtClean="0"/>
              <a:t>, due to the strong dependence and interaction with neighboring cells.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1328729" y="403872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40254" y="560618"/>
            <a:ext cx="4511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Level of cellular competence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6718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The </a:t>
            </a:r>
            <a:r>
              <a:rPr lang="en-US" dirty="0" err="1" smtClean="0"/>
              <a:t>morphogenic</a:t>
            </a:r>
            <a:r>
              <a:rPr lang="en-US" dirty="0" smtClean="0"/>
              <a:t> competence of a target cell increases with the increase of </a:t>
            </a:r>
            <a:r>
              <a:rPr lang="en-US" dirty="0" err="1" smtClean="0"/>
              <a:t>euchromatin</a:t>
            </a:r>
            <a:r>
              <a:rPr lang="en-US" dirty="0" smtClean="0"/>
              <a:t> and therefore the property to develop an adult individual complete. </a:t>
            </a:r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Large quantities of </a:t>
            </a:r>
            <a:r>
              <a:rPr lang="en-US" dirty="0" err="1" smtClean="0"/>
              <a:t>euchromatin</a:t>
            </a:r>
            <a:r>
              <a:rPr lang="en-US" dirty="0" smtClean="0"/>
              <a:t> in relation relation to heterochromatin characterize the </a:t>
            </a:r>
            <a:r>
              <a:rPr lang="en-US" dirty="0" err="1" smtClean="0"/>
              <a:t>totpotency</a:t>
            </a:r>
            <a:r>
              <a:rPr lang="en-US" dirty="0" smtClean="0"/>
              <a:t>, </a:t>
            </a:r>
            <a:r>
              <a:rPr lang="en-US" dirty="0" err="1" smtClean="0"/>
              <a:t>wherease</a:t>
            </a:r>
            <a:r>
              <a:rPr lang="en-US" dirty="0" smtClean="0"/>
              <a:t> the increase in genetic material silenced (</a:t>
            </a:r>
            <a:r>
              <a:rPr lang="en-US" dirty="0" err="1" smtClean="0"/>
              <a:t>heterochromin</a:t>
            </a:r>
            <a:r>
              <a:rPr lang="en-US" dirty="0" smtClean="0"/>
              <a:t>) characterize the pluripotency.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1328729" y="403872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40254" y="560618"/>
            <a:ext cx="4511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Level of cellular competence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5702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16" y="1073426"/>
            <a:ext cx="8309113" cy="5267739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1630017" y="236714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36498" y="393460"/>
            <a:ext cx="51285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pluripotent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stem cells in plant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0718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74" y="298174"/>
            <a:ext cx="8666921" cy="6142383"/>
          </a:xfrm>
        </p:spPr>
      </p:pic>
    </p:spTree>
    <p:extLst>
      <p:ext uri="{BB962C8B-B14F-4D97-AF65-F5344CB8AC3E}">
        <p14:creationId xmlns:p14="http://schemas.microsoft.com/office/powerpoint/2010/main" val="558103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0" y="457200"/>
            <a:ext cx="9064487" cy="5705061"/>
          </a:xfrm>
        </p:spPr>
      </p:pic>
    </p:spTree>
    <p:extLst>
      <p:ext uri="{BB962C8B-B14F-4D97-AF65-F5344CB8AC3E}">
        <p14:creationId xmlns:p14="http://schemas.microsoft.com/office/powerpoint/2010/main" val="121954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1026159" y="4802"/>
            <a:ext cx="10139681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841514"/>
            <a:ext cx="10602061" cy="595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800" dirty="0" smtClean="0"/>
              <a:t>Plant morphogenesis corresponds to biological process in which the the vegetal assumes its specific form during their development in the external form and internal organization </a:t>
            </a:r>
          </a:p>
          <a:p>
            <a:pPr marL="514350" indent="-514350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800" dirty="0" smtClean="0">
                <a:effectLst/>
              </a:rPr>
              <a:t>Therefore, encompass</a:t>
            </a:r>
            <a:r>
              <a:rPr lang="en-US" sz="2800" dirty="0" smtClean="0"/>
              <a:t>ing all the levels cellular components until the complete plant </a:t>
            </a:r>
            <a:r>
              <a:rPr lang="en-US" sz="2800" dirty="0" smtClean="0">
                <a:effectLst/>
              </a:rPr>
              <a:t> </a:t>
            </a:r>
          </a:p>
          <a:p>
            <a:pPr marL="514350" indent="-514350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800" dirty="0" smtClean="0"/>
              <a:t>The researchers in the beginning were focusing on the plant growth regulators and mineral nutrients requirement on the </a:t>
            </a:r>
            <a:r>
              <a:rPr lang="en-US" sz="2800" dirty="0" err="1" smtClean="0"/>
              <a:t>morphogenic</a:t>
            </a:r>
            <a:r>
              <a:rPr lang="en-US" sz="2800" dirty="0" smtClean="0"/>
              <a:t> process</a:t>
            </a:r>
            <a:r>
              <a:rPr lang="en-US" sz="2400" dirty="0" smtClean="0"/>
              <a:t>.</a:t>
            </a:r>
            <a:endParaRPr lang="en-US" sz="2600" dirty="0"/>
          </a:p>
        </p:txBody>
      </p:sp>
      <p:sp>
        <p:nvSpPr>
          <p:cNvPr id="7" name="Rectangle 6"/>
          <p:cNvSpPr/>
          <p:nvPr/>
        </p:nvSpPr>
        <p:spPr>
          <a:xfrm>
            <a:off x="1524000" y="58273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5767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1524000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0" y="58273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0880" y="894985"/>
            <a:ext cx="1041738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800" dirty="0" smtClean="0"/>
              <a:t> The studies aiming a comprehension of physiological basis of various cellular process involved in morphogenesis conducted.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800" dirty="0" smtClean="0"/>
              <a:t> Plants ,at the cellular level such in tissues, pass through three stages of the developments </a:t>
            </a:r>
          </a:p>
          <a:p>
            <a:r>
              <a:rPr lang="en-US" sz="2800" dirty="0" smtClean="0"/>
              <a:t>1. </a:t>
            </a:r>
            <a:r>
              <a:rPr lang="en-US" sz="2800" dirty="0" err="1" smtClean="0"/>
              <a:t>morphogenic</a:t>
            </a:r>
            <a:r>
              <a:rPr lang="en-US" sz="2800" dirty="0" smtClean="0"/>
              <a:t> competence </a:t>
            </a:r>
          </a:p>
          <a:p>
            <a:r>
              <a:rPr lang="en-US" sz="2800" dirty="0" smtClean="0"/>
              <a:t>2. determination of development </a:t>
            </a:r>
          </a:p>
          <a:p>
            <a:r>
              <a:rPr lang="en-US" sz="2800" dirty="0" smtClean="0"/>
              <a:t>3. morphological differentiation </a:t>
            </a:r>
          </a:p>
          <a:p>
            <a:endParaRPr lang="en-US" sz="2800" dirty="0"/>
          </a:p>
          <a:p>
            <a:pPr marL="285750" indent="-285750">
              <a:buFont typeface="Wingdings" charset="2"/>
              <a:buChar char="Ø"/>
            </a:pPr>
            <a:r>
              <a:rPr lang="en-US" sz="2800" dirty="0" smtClean="0"/>
              <a:t>The </a:t>
            </a:r>
            <a:r>
              <a:rPr lang="en-US" sz="2800" dirty="0" err="1" smtClean="0"/>
              <a:t>morphogenic</a:t>
            </a:r>
            <a:r>
              <a:rPr lang="en-US" sz="2800" dirty="0" smtClean="0"/>
              <a:t> competence: the cell’s ability to recognize a specific signal that leads to particular development </a:t>
            </a:r>
          </a:p>
          <a:p>
            <a:pPr marL="285750" indent="-285750">
              <a:buFont typeface="Wingdings" charset="2"/>
              <a:buChar char="Ø"/>
            </a:pPr>
            <a:endParaRPr lang="en-US" sz="2800" dirty="0"/>
          </a:p>
          <a:p>
            <a:pPr marL="285750" indent="-285750">
              <a:buFont typeface="Wingdings" charset="2"/>
              <a:buChar char="Ø"/>
            </a:pPr>
            <a:r>
              <a:rPr lang="en-US" sz="2800" dirty="0" smtClean="0"/>
              <a:t>Competent cells become determined by induction a process by which a </a:t>
            </a:r>
            <a:r>
              <a:rPr lang="en-US" sz="2800" dirty="0" err="1" smtClean="0"/>
              <a:t>mophogenic</a:t>
            </a:r>
            <a:r>
              <a:rPr lang="en-US" sz="2800" dirty="0" smtClean="0"/>
              <a:t> signal acts on  these, redirecting its development </a:t>
            </a:r>
          </a:p>
          <a:p>
            <a:pPr marL="285750" indent="-285750">
              <a:buFont typeface="Wingdings" charset="2"/>
              <a:buChar char="Ø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7644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1400027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16077" y="156746"/>
            <a:ext cx="23096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Introduction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551" y="1137920"/>
            <a:ext cx="1142450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charset="2"/>
              <a:buChar char="Ø"/>
            </a:pPr>
            <a:r>
              <a:rPr lang="en-US" sz="2800" dirty="0" smtClean="0"/>
              <a:t>The </a:t>
            </a:r>
            <a:r>
              <a:rPr lang="en-US" sz="2800" dirty="0" err="1" smtClean="0"/>
              <a:t>morphogeni</a:t>
            </a:r>
            <a:r>
              <a:rPr lang="en-US" sz="2800" dirty="0" err="1" smtClean="0">
                <a:effectLst/>
              </a:rPr>
              <a:t>c</a:t>
            </a:r>
            <a:r>
              <a:rPr lang="en-US" sz="2800" dirty="0" smtClean="0">
                <a:effectLst/>
              </a:rPr>
              <a:t>  process </a:t>
            </a:r>
            <a:r>
              <a:rPr lang="en-US" sz="2800" dirty="0" smtClean="0"/>
              <a:t>is modulated by series of cell intrinsic factors and extrinsic  factors whether biotic or abiotic </a:t>
            </a:r>
          </a:p>
          <a:p>
            <a:pPr marL="285750" lvl="0" indent="-285750">
              <a:buFont typeface="Wingdings" charset="2"/>
              <a:buChar char="Ø"/>
            </a:pPr>
            <a:r>
              <a:rPr lang="en-US" sz="2800" dirty="0" smtClean="0"/>
              <a:t>These factors will act by modulating the cellular activity to particular development into specific direction or by cell reprogramming with restoration of </a:t>
            </a:r>
            <a:r>
              <a:rPr lang="en-US" sz="2800" dirty="0" err="1" smtClean="0"/>
              <a:t>totipotency</a:t>
            </a:r>
            <a:r>
              <a:rPr lang="en-US" sz="2800" dirty="0" smtClean="0"/>
              <a:t> characteristics </a:t>
            </a:r>
          </a:p>
          <a:p>
            <a:pPr marL="285750" lvl="0" indent="-285750">
              <a:buFont typeface="Wingdings" charset="2"/>
              <a:buChar char="Ø"/>
            </a:pPr>
            <a:endParaRPr lang="en-US" sz="2800" dirty="0"/>
          </a:p>
          <a:p>
            <a:pPr marL="285750" lvl="0" indent="-285750">
              <a:buFont typeface="Wingdings" charset="2"/>
              <a:buChar char="Ø"/>
            </a:pPr>
            <a:r>
              <a:rPr lang="en-US" sz="2800" dirty="0" smtClean="0"/>
              <a:t>Therefore, understanding the factors involved in </a:t>
            </a:r>
            <a:r>
              <a:rPr lang="en-US" sz="2800" dirty="0" err="1" smtClean="0"/>
              <a:t>morophgenic</a:t>
            </a:r>
            <a:r>
              <a:rPr lang="en-US" sz="2800" dirty="0" smtClean="0"/>
              <a:t> process are importance of  morphogenesis and what control it.</a:t>
            </a:r>
          </a:p>
          <a:p>
            <a:pPr marL="285750" lvl="0" indent="-285750">
              <a:buFont typeface="Wingdings" charset="2"/>
              <a:buChar char="Ø"/>
            </a:pPr>
            <a:endParaRPr lang="en-US" sz="2800" dirty="0"/>
          </a:p>
          <a:p>
            <a:pPr marL="285750" lvl="0" indent="-285750">
              <a:buFont typeface="Wingdings" charset="2"/>
              <a:buChar char="Ø"/>
            </a:pPr>
            <a:r>
              <a:rPr lang="en-US" sz="2800" dirty="0" smtClean="0"/>
              <a:t>The </a:t>
            </a:r>
            <a:r>
              <a:rPr lang="en-US" sz="2800" dirty="0" err="1" smtClean="0"/>
              <a:t>morphogenic</a:t>
            </a:r>
            <a:r>
              <a:rPr lang="en-US" sz="2800" dirty="0" smtClean="0"/>
              <a:t> process comprises series involving  chemical modulators ( plant growth regulators) , competence levels of cell , polarity, and  </a:t>
            </a:r>
            <a:r>
              <a:rPr lang="en-US" sz="2800" dirty="0" err="1" smtClean="0"/>
              <a:t>preformance</a:t>
            </a:r>
            <a:r>
              <a:rPr lang="en-US" sz="2800" dirty="0" smtClean="0"/>
              <a:t> of gene control and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7616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9865"/>
            <a:ext cx="10515600" cy="4351338"/>
          </a:xfrm>
        </p:spPr>
        <p:txBody>
          <a:bodyPr/>
          <a:lstStyle/>
          <a:p>
            <a:pPr lvl="0">
              <a:buFont typeface="Wingdings" charset="2"/>
              <a:buChar char="Ø"/>
            </a:pPr>
            <a:r>
              <a:rPr lang="en-US" sz="3200" dirty="0"/>
              <a:t>The </a:t>
            </a:r>
            <a:r>
              <a:rPr lang="en-US" sz="3200" dirty="0" err="1" smtClean="0"/>
              <a:t>morphogenic</a:t>
            </a:r>
            <a:r>
              <a:rPr lang="en-US" sz="3200" dirty="0" smtClean="0"/>
              <a:t> </a:t>
            </a:r>
            <a:r>
              <a:rPr lang="en-US" sz="3200" dirty="0"/>
              <a:t>process comprises series </a:t>
            </a:r>
            <a:r>
              <a:rPr lang="en-US" sz="3200" dirty="0" smtClean="0"/>
              <a:t>involving</a:t>
            </a:r>
          </a:p>
          <a:p>
            <a:pPr marL="0" lvl="0" indent="0">
              <a:buNone/>
            </a:pPr>
            <a:r>
              <a:rPr lang="en-US" sz="3200" dirty="0" smtClean="0"/>
              <a:t>1. Chemical </a:t>
            </a:r>
            <a:r>
              <a:rPr lang="en-US" sz="3200" dirty="0"/>
              <a:t>modulators ( plant growth regulators) </a:t>
            </a:r>
            <a:r>
              <a:rPr lang="en-US" sz="3200" dirty="0" smtClean="0"/>
              <a:t>,</a:t>
            </a:r>
          </a:p>
          <a:p>
            <a:pPr marL="0" lvl="0" indent="0">
              <a:buNone/>
            </a:pPr>
            <a:r>
              <a:rPr lang="en-US" sz="3200" dirty="0" smtClean="0"/>
              <a:t>2.  Competence </a:t>
            </a:r>
            <a:r>
              <a:rPr lang="en-US" sz="3200" dirty="0"/>
              <a:t>levels of cell , </a:t>
            </a:r>
            <a:endParaRPr lang="en-US" sz="3200" dirty="0" smtClean="0"/>
          </a:p>
          <a:p>
            <a:pPr marL="0" lvl="0" indent="0">
              <a:buNone/>
            </a:pPr>
            <a:r>
              <a:rPr lang="en-US" sz="3200" dirty="0" smtClean="0"/>
              <a:t>3. Polarity</a:t>
            </a:r>
          </a:p>
          <a:p>
            <a:pPr marL="0" lvl="0" indent="0">
              <a:buNone/>
            </a:pPr>
            <a:r>
              <a:rPr lang="en-US" sz="3200" dirty="0" smtClean="0"/>
              <a:t>4. Performance </a:t>
            </a:r>
            <a:r>
              <a:rPr lang="en-US" sz="3200" dirty="0"/>
              <a:t>of gene control and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1156187" y="22352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59342" y="457210"/>
            <a:ext cx="23096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92511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8782" y="1562349"/>
            <a:ext cx="10515600" cy="2886768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en-US" sz="3200" dirty="0" smtClean="0"/>
              <a:t> The  formation of cellular structures is related to competence of the cell in answering signs of extrinsic and intrinsic factors by </a:t>
            </a:r>
          </a:p>
          <a:p>
            <a:pPr>
              <a:buFont typeface="Wingdings" charset="2"/>
              <a:buChar char="Ø"/>
            </a:pPr>
            <a:r>
              <a:rPr lang="en-US" sz="3200" dirty="0" smtClean="0"/>
              <a:t>Breaking of the cell determination </a:t>
            </a:r>
          </a:p>
          <a:p>
            <a:pPr>
              <a:buFont typeface="Wingdings" charset="2"/>
              <a:buChar char="Ø"/>
            </a:pPr>
            <a:r>
              <a:rPr lang="en-US" sz="3200" dirty="0"/>
              <a:t> </a:t>
            </a:r>
            <a:r>
              <a:rPr lang="en-US" sz="3200" dirty="0" smtClean="0"/>
              <a:t>and first cell divisions that originate the meristematic center </a:t>
            </a:r>
          </a:p>
          <a:p>
            <a:pPr>
              <a:buFont typeface="Wingdings" charset="2"/>
              <a:buChar char="Ø"/>
            </a:pP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1464262" y="34544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27822" y="502186"/>
            <a:ext cx="4511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Level of cellular competence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6765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5" y="1063165"/>
            <a:ext cx="10634869" cy="607741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1384749" y="424954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41676" y="539945"/>
            <a:ext cx="4511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Level of cellular competence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6158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321" y="1238303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3200" dirty="0" smtClean="0"/>
              <a:t>The ability of meristems to develop a new organism from an explant depend on </a:t>
            </a:r>
          </a:p>
          <a:p>
            <a:pPr marL="0" indent="0">
              <a:buNone/>
            </a:pPr>
            <a:r>
              <a:rPr lang="en-US" sz="3200" dirty="0" smtClean="0"/>
              <a:t>1. distinct stages </a:t>
            </a:r>
          </a:p>
          <a:p>
            <a:pPr marL="0" indent="0">
              <a:buNone/>
            </a:pPr>
            <a:r>
              <a:rPr lang="en-US" sz="3200" dirty="0" smtClean="0"/>
              <a:t>2. and acquisition of competence , </a:t>
            </a:r>
          </a:p>
          <a:p>
            <a:pPr marL="0" indent="0">
              <a:buNone/>
            </a:pPr>
            <a:r>
              <a:rPr lang="en-US" sz="3200" dirty="0" smtClean="0"/>
              <a:t>3. induction </a:t>
            </a:r>
          </a:p>
          <a:p>
            <a:pPr marL="0" indent="0">
              <a:buNone/>
            </a:pPr>
            <a:r>
              <a:rPr lang="en-US" sz="3200" dirty="0" smtClean="0"/>
              <a:t>4. or </a:t>
            </a:r>
            <a:r>
              <a:rPr lang="en-US" sz="3200" dirty="0" err="1" smtClean="0"/>
              <a:t>morphogenic</a:t>
            </a:r>
            <a:r>
              <a:rPr lang="en-US" sz="3200" dirty="0" smtClean="0"/>
              <a:t> determination to an specific route ,</a:t>
            </a:r>
          </a:p>
          <a:p>
            <a:pPr marL="0" indent="0">
              <a:buNone/>
            </a:pPr>
            <a:r>
              <a:rPr lang="en-US" sz="3200" dirty="0" smtClean="0"/>
              <a:t>5.  and differentiation and finally the development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1010677" y="244845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64585" y="401591"/>
            <a:ext cx="4511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Level of cellular competence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1615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508" y="1238303"/>
            <a:ext cx="10515600" cy="4351338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en-US" sz="3200" dirty="0" smtClean="0"/>
              <a:t>There is a direct relation between cell’s ability in the originating  distance of the cell types and degrees of dedifferentiation and competence </a:t>
            </a:r>
            <a:r>
              <a:rPr lang="en-US" sz="3200" dirty="0" err="1" smtClean="0"/>
              <a:t>morphogenic</a:t>
            </a:r>
            <a:r>
              <a:rPr lang="en-US" sz="3200" dirty="0" smtClean="0"/>
              <a:t> of the same. </a:t>
            </a:r>
          </a:p>
          <a:p>
            <a:pPr>
              <a:buFont typeface="Wingdings" charset="2"/>
              <a:buChar char="Ø"/>
            </a:pPr>
            <a:r>
              <a:rPr lang="en-US" sz="3200" dirty="0"/>
              <a:t> </a:t>
            </a:r>
            <a:r>
              <a:rPr lang="en-US" sz="3200" dirty="0" smtClean="0"/>
              <a:t>The cellular </a:t>
            </a:r>
            <a:r>
              <a:rPr lang="en-US" sz="3200" dirty="0" err="1" smtClean="0"/>
              <a:t>multipotency</a:t>
            </a:r>
            <a:r>
              <a:rPr lang="en-US" sz="3200" dirty="0" smtClean="0"/>
              <a:t> corresponds to the ability of the single cell to produce different kinds of cell within a particular cell lineage. </a:t>
            </a:r>
          </a:p>
          <a:p>
            <a:pPr>
              <a:buFont typeface="Wingdings" charset="2"/>
              <a:buChar char="Ø"/>
            </a:pPr>
            <a:r>
              <a:rPr lang="en-US" sz="3200" dirty="0" smtClean="0"/>
              <a:t>The pluripotency corresponds to the ability of the cell to differentiate in majority  of cell types but NOT plant body. </a:t>
            </a:r>
          </a:p>
          <a:p>
            <a:pPr>
              <a:buFont typeface="Wingdings" charset="2"/>
              <a:buChar char="Ø"/>
            </a:pPr>
            <a:r>
              <a:rPr lang="en-US" sz="3200" dirty="0" smtClean="0"/>
              <a:t>Totipotent cells or target cells are examples of totipotent cells that after renew themselves, can activate one or more programs of </a:t>
            </a:r>
            <a:r>
              <a:rPr lang="en-US" sz="3200" dirty="0" err="1" smtClean="0"/>
              <a:t>celluar</a:t>
            </a:r>
            <a:r>
              <a:rPr lang="en-US" sz="3200" dirty="0" smtClean="0"/>
              <a:t> differentiation.  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1010677" y="244845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76563" y="401591"/>
            <a:ext cx="4511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Level of cellular competence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644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657</Words>
  <Application>Microsoft Macintosh PowerPoint</Application>
  <PresentationFormat>Widescreen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Born Addict</vt:lpstr>
      <vt:lpstr>Calibri</vt:lpstr>
      <vt:lpstr>Calibri Light</vt:lpstr>
      <vt:lpstr>Comic Sans MS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Abdulrahman Hashimi</dc:creator>
  <cp:lastModifiedBy>Abdulrahman Hashimi</cp:lastModifiedBy>
  <cp:revision>25</cp:revision>
  <dcterms:created xsi:type="dcterms:W3CDTF">2020-03-28T15:34:53Z</dcterms:created>
  <dcterms:modified xsi:type="dcterms:W3CDTF">2020-03-28T21:25:58Z</dcterms:modified>
</cp:coreProperties>
</file>