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45"/>
  </p:notesMasterIdLst>
  <p:sldIdLst>
    <p:sldId id="569" r:id="rId2"/>
    <p:sldId id="500" r:id="rId3"/>
    <p:sldId id="493" r:id="rId4"/>
    <p:sldId id="525" r:id="rId5"/>
    <p:sldId id="526" r:id="rId6"/>
    <p:sldId id="527" r:id="rId7"/>
    <p:sldId id="528" r:id="rId8"/>
    <p:sldId id="534" r:id="rId9"/>
    <p:sldId id="530" r:id="rId10"/>
    <p:sldId id="535" r:id="rId11"/>
    <p:sldId id="537" r:id="rId12"/>
    <p:sldId id="536" r:id="rId13"/>
    <p:sldId id="539" r:id="rId14"/>
    <p:sldId id="538" r:id="rId15"/>
    <p:sldId id="540" r:id="rId16"/>
    <p:sldId id="541" r:id="rId17"/>
    <p:sldId id="542" r:id="rId18"/>
    <p:sldId id="543" r:id="rId19"/>
    <p:sldId id="546" r:id="rId20"/>
    <p:sldId id="545" r:id="rId21"/>
    <p:sldId id="544" r:id="rId22"/>
    <p:sldId id="547" r:id="rId23"/>
    <p:sldId id="548" r:id="rId24"/>
    <p:sldId id="529" r:id="rId25"/>
    <p:sldId id="549" r:id="rId26"/>
    <p:sldId id="560" r:id="rId27"/>
    <p:sldId id="552" r:id="rId28"/>
    <p:sldId id="550" r:id="rId29"/>
    <p:sldId id="554" r:id="rId30"/>
    <p:sldId id="553" r:id="rId31"/>
    <p:sldId id="559" r:id="rId32"/>
    <p:sldId id="555" r:id="rId33"/>
    <p:sldId id="556" r:id="rId34"/>
    <p:sldId id="558" r:id="rId35"/>
    <p:sldId id="557" r:id="rId36"/>
    <p:sldId id="561" r:id="rId37"/>
    <p:sldId id="562" r:id="rId38"/>
    <p:sldId id="563" r:id="rId39"/>
    <p:sldId id="564" r:id="rId40"/>
    <p:sldId id="565" r:id="rId41"/>
    <p:sldId id="566" r:id="rId42"/>
    <p:sldId id="568" r:id="rId43"/>
    <p:sldId id="524" r:id="rId4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CC00"/>
    <a:srgbClr val="FF9900"/>
    <a:srgbClr val="800080"/>
    <a:srgbClr val="008000"/>
    <a:srgbClr val="0099CC"/>
    <a:srgbClr val="003300"/>
    <a:srgbClr val="3C845E"/>
    <a:srgbClr val="2A96B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4" autoAdjust="0"/>
    <p:restoredTop sz="94760" autoAdjust="0"/>
  </p:normalViewPr>
  <p:slideViewPr>
    <p:cSldViewPr>
      <p:cViewPr varScale="1">
        <p:scale>
          <a:sx n="84" d="100"/>
          <a:sy n="84" d="100"/>
        </p:scale>
        <p:origin x="200" y="3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542A9C-F43C-47BF-BBF7-0FF0718C5F1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475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C3917-AFAB-4045-82FB-8BCA18569B9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37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766C-D843-447C-86BC-B2BF6E0D165E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46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DAA4A-B9C8-4E94-AAB2-7FF324F202EE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93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015CD-E8C1-4268-8A3E-8B13E2A4812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85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2DD34-050D-4742-B327-1F908663CDC0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13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DBE3E-73BF-4747-83B0-9B5839F955EB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8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51EFE-710D-4722-8698-8615B8E3FD99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41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B069-39D0-4779-9ABB-81AF75167A6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4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2EC41-8FBA-4576-B117-E42A789395AA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01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AF640-CC1C-498D-ACC3-3FC94831D5E5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6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94F9A-4C41-4054-B142-AAF257A84347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1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35B16C-748F-4A4E-8454-EF66A71500E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1" r:id="rId3"/>
    <p:sldLayoutId id="2147483812" r:id="rId4"/>
    <p:sldLayoutId id="2147483813" r:id="rId5"/>
    <p:sldLayoutId id="2147483810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AD3B3EF7-FBC7-492F-9055-FA2E3D2A7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899592" y="2293420"/>
            <a:ext cx="7584844" cy="2880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652716" y="2564904"/>
            <a:ext cx="5880518" cy="191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Plant Physiology</a:t>
            </a:r>
            <a:endParaRPr lang="ar-EG" sz="4400" b="1" spc="3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rn Addict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BIO</a:t>
            </a:r>
            <a:r>
              <a:rPr lang="ar-EG" sz="40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 </a:t>
            </a:r>
            <a:r>
              <a:rPr lang="en-US" sz="40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 323</a:t>
            </a:r>
            <a:endParaRPr lang="it-IT" sz="4000" b="1" spc="3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rn Addic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145950"/>
            <a:ext cx="75294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KINGDOOM OF SAUDI ARABIA</a:t>
            </a:r>
            <a:endParaRPr lang="en-US" sz="2400" dirty="0" smtClean="0"/>
          </a:p>
          <a:p>
            <a:pPr algn="ctr"/>
            <a:r>
              <a:rPr lang="en-US" sz="2400" b="1" dirty="0" smtClean="0"/>
              <a:t>King Saud</a:t>
            </a:r>
            <a:r>
              <a:rPr lang="ar-SA" sz="2400" b="1" dirty="0" smtClean="0"/>
              <a:t> </a:t>
            </a:r>
            <a:r>
              <a:rPr lang="en-US" sz="2400" b="1" dirty="0" smtClean="0"/>
              <a:t>University</a:t>
            </a:r>
          </a:p>
          <a:p>
            <a:pPr algn="ctr"/>
            <a:r>
              <a:rPr lang="en-US" sz="2400" b="1" dirty="0"/>
              <a:t>C</a:t>
            </a:r>
            <a:r>
              <a:rPr lang="en-US" sz="2400" b="1" dirty="0" smtClean="0"/>
              <a:t>ollege of Sciences  -  Department Botany &amp; Microbiology</a:t>
            </a:r>
            <a:endParaRPr lang="en-US" sz="2400" b="1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700808"/>
            <a:ext cx="9144000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123728" y="5173740"/>
            <a:ext cx="46089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sz="2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Dr. Abdulrahman Al-</a:t>
            </a:r>
            <a:r>
              <a:rPr lang="en-US" sz="2400" b="1" spc="50" dirty="0" err="1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hash</a:t>
            </a:r>
            <a:r>
              <a:rPr lang="en-US" sz="2400" b="1" spc="50" dirty="0" err="1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im</a:t>
            </a:r>
            <a:r>
              <a:rPr lang="en-US" sz="2400" b="1" spc="50" dirty="0" err="1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</a:t>
            </a:r>
            <a:endParaRPr lang="en-US" sz="2400" b="1" spc="50" dirty="0" smtClean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954" y="145950"/>
            <a:ext cx="1100732" cy="131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863" y="834749"/>
            <a:ext cx="8964488" cy="5141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en-US" sz="2600" dirty="0" smtClean="0">
                <a:latin typeface="+mn-lt"/>
              </a:rPr>
              <a:t>The </a:t>
            </a:r>
            <a:r>
              <a:rPr lang="en-US" sz="2600" b="1" dirty="0" smtClean="0">
                <a:latin typeface="+mn-lt"/>
              </a:rPr>
              <a:t>Electromagnetic Spectrum </a:t>
            </a:r>
            <a:r>
              <a:rPr lang="en-US" sz="2600" dirty="0" smtClean="0">
                <a:latin typeface="+mn-lt"/>
              </a:rPr>
              <a:t>is the range of all possible wavelengths of the </a:t>
            </a:r>
            <a:r>
              <a:rPr lang="en-US" sz="2600" b="1" dirty="0" smtClean="0">
                <a:latin typeface="+mn-lt"/>
              </a:rPr>
              <a:t>Electromagnetic Radiation</a:t>
            </a:r>
            <a:r>
              <a:rPr lang="en-US" sz="2600" dirty="0" smtClean="0">
                <a:latin typeface="+mn-lt"/>
              </a:rPr>
              <a:t> given by the Sun, ranging from high energy </a:t>
            </a:r>
            <a:r>
              <a:rPr lang="en-US" sz="2600" b="1" dirty="0" smtClean="0">
                <a:latin typeface="+mn-lt"/>
              </a:rPr>
              <a:t>Gamma</a:t>
            </a:r>
            <a:r>
              <a:rPr lang="en-US" sz="2600" dirty="0" smtClean="0">
                <a:latin typeface="+mn-lt"/>
              </a:rPr>
              <a:t> </a:t>
            </a:r>
            <a:r>
              <a:rPr lang="en-US" sz="2600" b="1" dirty="0" smtClean="0">
                <a:latin typeface="+mn-lt"/>
              </a:rPr>
              <a:t>rays</a:t>
            </a:r>
            <a:r>
              <a:rPr lang="en-US" sz="2600" dirty="0" smtClean="0">
                <a:latin typeface="+mn-lt"/>
              </a:rPr>
              <a:t> through </a:t>
            </a:r>
            <a:r>
              <a:rPr lang="en-US" sz="2600" b="1" dirty="0" smtClean="0">
                <a:latin typeface="+mn-lt"/>
              </a:rPr>
              <a:t>Visible</a:t>
            </a:r>
            <a:r>
              <a:rPr lang="en-US" sz="2600" dirty="0" smtClean="0">
                <a:latin typeface="+mn-lt"/>
              </a:rPr>
              <a:t> </a:t>
            </a:r>
            <a:r>
              <a:rPr lang="en-US" sz="2600" b="1" dirty="0" smtClean="0">
                <a:latin typeface="+mn-lt"/>
              </a:rPr>
              <a:t>light</a:t>
            </a:r>
            <a:r>
              <a:rPr lang="en-US" sz="2600" dirty="0" smtClean="0">
                <a:latin typeface="+mn-lt"/>
              </a:rPr>
              <a:t> and down to low energy </a:t>
            </a:r>
            <a:r>
              <a:rPr lang="en-US" sz="2600" b="1" dirty="0" smtClean="0">
                <a:latin typeface="+mn-lt"/>
              </a:rPr>
              <a:t>radio</a:t>
            </a:r>
            <a:r>
              <a:rPr lang="en-US" sz="2600" dirty="0" smtClean="0">
                <a:latin typeface="+mn-lt"/>
              </a:rPr>
              <a:t> </a:t>
            </a:r>
            <a:r>
              <a:rPr lang="en-US" sz="2600" b="1" dirty="0" smtClean="0">
                <a:latin typeface="+mn-lt"/>
              </a:rPr>
              <a:t>waves</a:t>
            </a:r>
            <a:r>
              <a:rPr lang="en-US" sz="2600" dirty="0" smtClean="0">
                <a:latin typeface="+mn-lt"/>
              </a:rPr>
              <a:t>.</a:t>
            </a:r>
          </a:p>
          <a:p>
            <a:pPr lvl="1" indent="-457200"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en-US" sz="2600" b="1" dirty="0" smtClean="0">
                <a:latin typeface="+mn-lt"/>
              </a:rPr>
              <a:t>The Sunlight</a:t>
            </a:r>
            <a:r>
              <a:rPr lang="en-US" sz="2600" dirty="0" smtClean="0">
                <a:latin typeface="+mn-lt"/>
              </a:rPr>
              <a:t> is a portion of the electromagnetic radiation, in particular infrared, visible, and ultraviolet light. </a:t>
            </a:r>
            <a:endParaRPr lang="ar-EG" sz="2600" dirty="0" smtClean="0">
              <a:latin typeface="+mn-lt"/>
            </a:endParaRPr>
          </a:p>
          <a:p>
            <a:pPr lvl="1" indent="-457200"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en-US" sz="2600" dirty="0" smtClean="0">
                <a:latin typeface="+mn-lt"/>
              </a:rPr>
              <a:t>The </a:t>
            </a:r>
            <a:r>
              <a:rPr lang="en-US" sz="2600" b="1" dirty="0" smtClean="0">
                <a:latin typeface="+mn-lt"/>
              </a:rPr>
              <a:t>Visible light </a:t>
            </a:r>
            <a:r>
              <a:rPr lang="en-US" sz="2600" dirty="0" smtClean="0">
                <a:latin typeface="+mn-lt"/>
              </a:rPr>
              <a:t>is a small fraction of the electromagnetic spectrum between </a:t>
            </a:r>
            <a:r>
              <a:rPr lang="en-US" sz="2600" b="1" dirty="0" smtClean="0">
                <a:latin typeface="+mn-lt"/>
              </a:rPr>
              <a:t>Infrared</a:t>
            </a:r>
            <a:r>
              <a:rPr lang="en-US" sz="2600" dirty="0" smtClean="0">
                <a:latin typeface="+mn-lt"/>
              </a:rPr>
              <a:t> (IR) and </a:t>
            </a:r>
            <a:r>
              <a:rPr lang="en-US" sz="2600" b="1" dirty="0" smtClean="0">
                <a:latin typeface="+mn-lt"/>
              </a:rPr>
              <a:t>Ultraviolet</a:t>
            </a:r>
            <a:r>
              <a:rPr lang="en-US" sz="2600" dirty="0" smtClean="0">
                <a:latin typeface="+mn-lt"/>
              </a:rPr>
              <a:t> rays (UV).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Light reactions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Light reactions</a:t>
            </a:r>
          </a:p>
        </p:txBody>
      </p:sp>
      <p:pic>
        <p:nvPicPr>
          <p:cNvPr id="8" name="Picture 7" descr="11.jpg"/>
          <p:cNvPicPr>
            <a:picLocks noChangeAspect="1"/>
          </p:cNvPicPr>
          <p:nvPr/>
        </p:nvPicPr>
        <p:blipFill>
          <a:blip r:embed="rId3">
            <a:lum contrast="40000"/>
          </a:blip>
          <a:srcRect t="5250" b="1672"/>
          <a:stretch>
            <a:fillRect/>
          </a:stretch>
        </p:blipFill>
        <p:spPr>
          <a:xfrm>
            <a:off x="214282" y="1351251"/>
            <a:ext cx="8642005" cy="36195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827359"/>
            <a:ext cx="9144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/>
              <a:t>Electromagnetic  Spectrum</a:t>
            </a:r>
            <a:endParaRPr lang="ar-EG" sz="2600" b="1" dirty="0"/>
          </a:p>
        </p:txBody>
      </p:sp>
      <p:sp>
        <p:nvSpPr>
          <p:cNvPr id="11" name="Rectangle 10"/>
          <p:cNvSpPr/>
          <p:nvPr/>
        </p:nvSpPr>
        <p:spPr>
          <a:xfrm>
            <a:off x="71406" y="4911408"/>
            <a:ext cx="89756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/>
              <a:t>Human eyes can see only a narrow range of wavelengths, </a:t>
            </a:r>
            <a:r>
              <a:rPr lang="en-US" sz="2200" b="1" dirty="0" smtClean="0"/>
              <a:t>visible</a:t>
            </a:r>
            <a:r>
              <a:rPr lang="en-US" sz="2200" dirty="0" smtClean="0"/>
              <a:t> </a:t>
            </a:r>
            <a:r>
              <a:rPr lang="en-US" sz="2200" b="1" dirty="0" smtClean="0"/>
              <a:t>region</a:t>
            </a:r>
            <a:r>
              <a:rPr lang="en-US" sz="2200" dirty="0" smtClean="0"/>
              <a:t>, extends from about </a:t>
            </a:r>
            <a:r>
              <a:rPr lang="en-US" sz="2200" b="1" dirty="0" smtClean="0"/>
              <a:t>400</a:t>
            </a:r>
            <a:r>
              <a:rPr lang="en-US" sz="2200" dirty="0" smtClean="0"/>
              <a:t> </a:t>
            </a:r>
            <a:r>
              <a:rPr lang="en-US" sz="2200" b="1" dirty="0" smtClean="0"/>
              <a:t>nm</a:t>
            </a:r>
            <a:r>
              <a:rPr lang="en-US" sz="2200" dirty="0" smtClean="0"/>
              <a:t>, </a:t>
            </a:r>
            <a:r>
              <a:rPr lang="en-US" sz="2200" dirty="0" err="1" smtClean="0"/>
              <a:t>nanometres</a:t>
            </a:r>
            <a:r>
              <a:rPr lang="en-US" sz="2200" dirty="0" smtClean="0"/>
              <a:t> (</a:t>
            </a:r>
            <a:r>
              <a:rPr lang="en-US" sz="2200" b="1" dirty="0" smtClean="0"/>
              <a:t>violet</a:t>
            </a:r>
            <a:r>
              <a:rPr lang="en-US" sz="2200" dirty="0" smtClean="0"/>
              <a:t>) to about </a:t>
            </a:r>
            <a:r>
              <a:rPr lang="en-US" sz="2200" b="1" dirty="0" smtClean="0"/>
              <a:t>700</a:t>
            </a:r>
            <a:r>
              <a:rPr lang="en-US" sz="2200" dirty="0" smtClean="0"/>
              <a:t> </a:t>
            </a:r>
            <a:r>
              <a:rPr lang="en-US" sz="2200" b="1" dirty="0" smtClean="0"/>
              <a:t>nm </a:t>
            </a:r>
            <a:r>
              <a:rPr lang="en-US" sz="2200" dirty="0" smtClean="0"/>
              <a:t>(red). Short-wavelength (high-frequency) light has a high energy and long wavelength (low-frequency) light has a low energy.</a:t>
            </a:r>
            <a:endParaRPr lang="ar-EG" sz="2200" dirty="0"/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863" y="834749"/>
            <a:ext cx="896448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The energy of sunlight is first absorbed by plants pigments.</a:t>
            </a:r>
          </a:p>
          <a:p>
            <a:pPr lvl="1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All pigments active in photosynthesis</a:t>
            </a:r>
            <a:r>
              <a:rPr lang="en-AU" sz="2600" dirty="0" smtClean="0"/>
              <a:t>, such as </a:t>
            </a:r>
            <a:r>
              <a:rPr lang="en-AU" sz="2600" b="1" dirty="0" smtClean="0"/>
              <a:t>chlorophylls</a:t>
            </a:r>
            <a:r>
              <a:rPr lang="en-AU" sz="2600" dirty="0" smtClean="0"/>
              <a:t> and </a:t>
            </a:r>
            <a:r>
              <a:rPr lang="en-US" sz="2600" b="1" dirty="0" err="1" smtClean="0"/>
              <a:t>carotenoids</a:t>
            </a:r>
            <a:r>
              <a:rPr lang="en-US" sz="2600" b="1" dirty="0" smtClean="0"/>
              <a:t> </a:t>
            </a:r>
            <a:r>
              <a:rPr lang="en-US" sz="2600" dirty="0" smtClean="0"/>
              <a:t>are found in the chloroplast.</a:t>
            </a:r>
            <a:endParaRPr lang="en-AU" sz="2600" dirty="0" smtClean="0"/>
          </a:p>
          <a:p>
            <a:pPr lvl="1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AU" sz="2600" dirty="0" smtClean="0"/>
              <a:t>Plant pigments </a:t>
            </a:r>
            <a:r>
              <a:rPr lang="en-US" sz="2600" dirty="0" smtClean="0"/>
              <a:t>absorb specific wavelengths  of the light.</a:t>
            </a:r>
            <a:endParaRPr lang="en-AU" sz="2600" dirty="0" smtClean="0"/>
          </a:p>
          <a:p>
            <a:pPr lvl="1" indent="-4572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b="1" dirty="0" smtClean="0"/>
              <a:t>Chlorophylls </a:t>
            </a:r>
            <a:r>
              <a:rPr lang="en-US" sz="2600" dirty="0" smtClean="0"/>
              <a:t>absorb the </a:t>
            </a:r>
            <a:r>
              <a:rPr lang="en-US" sz="2600" b="1" dirty="0" smtClean="0"/>
              <a:t>red</a:t>
            </a:r>
            <a:r>
              <a:rPr lang="en-US" sz="2600" dirty="0" smtClean="0"/>
              <a:t> (long wavelength) and the </a:t>
            </a:r>
            <a:r>
              <a:rPr lang="en-US" sz="2600" b="1" dirty="0" smtClean="0"/>
              <a:t>blue </a:t>
            </a:r>
            <a:r>
              <a:rPr lang="en-US" sz="2600" dirty="0" smtClean="0"/>
              <a:t>(short wavelength) regions of the visible light spectrum,  while reflect the </a:t>
            </a:r>
            <a:r>
              <a:rPr lang="en-US" sz="2600" b="1" dirty="0" smtClean="0"/>
              <a:t>green</a:t>
            </a:r>
            <a:r>
              <a:rPr lang="en-US" sz="2600" dirty="0" smtClean="0"/>
              <a:t> light, making the plant appear green.</a:t>
            </a:r>
          </a:p>
          <a:p>
            <a:pPr lvl="1" indent="-4572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b="1" dirty="0" err="1" smtClean="0"/>
              <a:t>Carotenoids</a:t>
            </a:r>
            <a:r>
              <a:rPr lang="en-US" sz="2600" dirty="0" smtClean="0"/>
              <a:t> absorb light in </a:t>
            </a:r>
            <a:r>
              <a:rPr lang="en-US" sz="2600" b="1" dirty="0" smtClean="0"/>
              <a:t>blue-green</a:t>
            </a:r>
            <a:r>
              <a:rPr lang="en-US" sz="2600" dirty="0" smtClean="0"/>
              <a:t> and </a:t>
            </a:r>
            <a:r>
              <a:rPr lang="en-US" sz="2600" b="1" dirty="0" smtClean="0"/>
              <a:t>violet</a:t>
            </a:r>
            <a:r>
              <a:rPr lang="en-US" sz="2600" dirty="0" smtClean="0"/>
              <a:t> regions   and reflect  </a:t>
            </a:r>
            <a:r>
              <a:rPr lang="en-US" sz="2600" b="1" dirty="0" smtClean="0"/>
              <a:t>yellow</a:t>
            </a:r>
            <a:r>
              <a:rPr lang="en-US" sz="2600" dirty="0" smtClean="0"/>
              <a:t>, </a:t>
            </a:r>
            <a:r>
              <a:rPr lang="en-US" sz="2600" b="1" dirty="0" smtClean="0"/>
              <a:t>red</a:t>
            </a:r>
            <a:r>
              <a:rPr lang="en-US" sz="2600" dirty="0" smtClean="0"/>
              <a:t>, and </a:t>
            </a:r>
            <a:r>
              <a:rPr lang="en-US" sz="2600" b="1" dirty="0" smtClean="0"/>
              <a:t>orange</a:t>
            </a:r>
            <a:r>
              <a:rPr lang="en-US" sz="2600" dirty="0" smtClean="0"/>
              <a:t> wavelengths.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Light reactions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863" y="834749"/>
            <a:ext cx="89644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AU" sz="2600" dirty="0" smtClean="0"/>
              <a:t>Plant leaves usually appear green because the large amount  of chlorophylls may mask the appearance of other pigments.</a:t>
            </a:r>
          </a:p>
          <a:p>
            <a:pPr lvl="1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AU" sz="2600" dirty="0" smtClean="0"/>
              <a:t>Some plants have red leaves, in this situation the </a:t>
            </a:r>
            <a:r>
              <a:rPr lang="en-US" sz="2600" dirty="0" smtClean="0"/>
              <a:t>higher amounts</a:t>
            </a:r>
            <a:r>
              <a:rPr lang="en-AU" sz="2600" dirty="0" smtClean="0"/>
              <a:t> of red pigment masks the chlorophylls.</a:t>
            </a:r>
          </a:p>
          <a:p>
            <a:pPr lvl="1" indent="-45720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600" b="1" dirty="0" smtClean="0"/>
              <a:t>There are various types of chlorophylls;</a:t>
            </a:r>
          </a:p>
          <a:p>
            <a:pPr lvl="2" indent="-457200" algn="just">
              <a:lnSpc>
                <a:spcPct val="200000"/>
              </a:lnSpc>
            </a:pPr>
            <a:r>
              <a:rPr lang="en-US" sz="2600" b="1" dirty="0" smtClean="0"/>
              <a:t>Chlorophyll  a </a:t>
            </a:r>
            <a:r>
              <a:rPr lang="en-US" sz="2600" dirty="0" smtClean="0"/>
              <a:t>and </a:t>
            </a:r>
            <a:r>
              <a:rPr lang="en-US" sz="2600" b="1" dirty="0" smtClean="0"/>
              <a:t> Chlorophyll  b </a:t>
            </a:r>
            <a:r>
              <a:rPr lang="en-US" sz="2600" dirty="0" smtClean="0"/>
              <a:t> are found in green plants.</a:t>
            </a:r>
          </a:p>
          <a:p>
            <a:pPr lvl="2" indent="-457200" algn="just">
              <a:lnSpc>
                <a:spcPct val="200000"/>
              </a:lnSpc>
            </a:pPr>
            <a:r>
              <a:rPr lang="en-US" sz="2600" b="1" dirty="0" smtClean="0"/>
              <a:t>Chlorophyll  c </a:t>
            </a:r>
            <a:r>
              <a:rPr lang="en-US" sz="2600" dirty="0" smtClean="0"/>
              <a:t>and</a:t>
            </a:r>
            <a:r>
              <a:rPr lang="en-US" sz="2600" b="1" dirty="0" smtClean="0"/>
              <a:t>  Chlorophyll  d</a:t>
            </a:r>
            <a:r>
              <a:rPr lang="en-US" sz="2600" dirty="0" smtClean="0"/>
              <a:t>  are found in </a:t>
            </a:r>
            <a:r>
              <a:rPr lang="en-US" sz="2600" dirty="0" err="1" smtClean="0"/>
              <a:t>cyanobacteria</a:t>
            </a:r>
            <a:r>
              <a:rPr lang="en-US" sz="2600" dirty="0" smtClean="0"/>
              <a:t>.</a:t>
            </a:r>
            <a:endParaRPr lang="en-AU" sz="26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Light reactions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11.jpg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rcRect l="2455"/>
          <a:stretch>
            <a:fillRect/>
          </a:stretch>
        </p:blipFill>
        <p:spPr>
          <a:xfrm>
            <a:off x="138545" y="1714488"/>
            <a:ext cx="5505025" cy="44291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2867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Absorption spectra of some photosynthetic pigments</a:t>
            </a:r>
            <a:endParaRPr lang="ar-EG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5572132" y="1478997"/>
            <a:ext cx="3571868" cy="3380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200" b="1" dirty="0" smtClean="0"/>
              <a:t>Curve 1:  </a:t>
            </a:r>
            <a:r>
              <a:rPr lang="en-US" sz="2200" b="1" dirty="0" err="1" smtClean="0"/>
              <a:t>Bacteriochlorophyll</a:t>
            </a:r>
            <a:r>
              <a:rPr lang="en-US" sz="2200" b="1" dirty="0" smtClean="0"/>
              <a:t> </a:t>
            </a:r>
            <a:endParaRPr lang="en-US" sz="2200" b="1" i="1" dirty="0" smtClean="0"/>
          </a:p>
          <a:p>
            <a:pPr>
              <a:lnSpc>
                <a:spcPct val="200000"/>
              </a:lnSpc>
            </a:pPr>
            <a:r>
              <a:rPr lang="en-US" sz="2200" b="1" i="1" dirty="0" smtClean="0"/>
              <a:t>Curve 2:  Chlorophyll a</a:t>
            </a:r>
          </a:p>
          <a:p>
            <a:pPr>
              <a:lnSpc>
                <a:spcPct val="200000"/>
              </a:lnSpc>
            </a:pPr>
            <a:r>
              <a:rPr lang="en-US" sz="2200" b="1" i="1" dirty="0" smtClean="0"/>
              <a:t>Curve 3:  Chlorophyll b</a:t>
            </a:r>
          </a:p>
          <a:p>
            <a:pPr>
              <a:lnSpc>
                <a:spcPct val="200000"/>
              </a:lnSpc>
            </a:pPr>
            <a:r>
              <a:rPr lang="en-US" sz="2200" b="1" i="1" dirty="0" smtClean="0"/>
              <a:t>Curve 4:  </a:t>
            </a:r>
            <a:r>
              <a:rPr lang="en-US" sz="2200" b="1" i="1" dirty="0" err="1" smtClean="0"/>
              <a:t>Phycoerythrobilin</a:t>
            </a:r>
            <a:endParaRPr lang="en-US" sz="2200" b="1" i="1" dirty="0" smtClean="0"/>
          </a:p>
          <a:p>
            <a:pPr>
              <a:lnSpc>
                <a:spcPct val="200000"/>
              </a:lnSpc>
            </a:pPr>
            <a:r>
              <a:rPr lang="en-US" sz="2200" b="1" i="1" dirty="0" smtClean="0"/>
              <a:t>Curve 5:  </a:t>
            </a:r>
            <a:r>
              <a:rPr lang="el-GR" sz="2200" b="1" dirty="0" smtClean="0"/>
              <a:t>β-</a:t>
            </a:r>
            <a:r>
              <a:rPr lang="en-US" sz="2200" b="1" dirty="0" smtClean="0"/>
              <a:t>carotene.</a:t>
            </a:r>
            <a:endParaRPr lang="ar-EG" sz="2200" b="1" dirty="0"/>
          </a:p>
        </p:txBody>
      </p:sp>
      <p:sp>
        <p:nvSpPr>
          <p:cNvPr id="13" name="Rectangle 12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Light reactions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1.jpg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42451" y="1142984"/>
            <a:ext cx="8356083" cy="542928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84337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Molecular structure of some photosynthetic pigments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Light reactions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863" y="834749"/>
            <a:ext cx="8964488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The </a:t>
            </a:r>
            <a:r>
              <a:rPr lang="en-US" sz="2600" b="1" dirty="0" smtClean="0"/>
              <a:t>chlorophylls</a:t>
            </a:r>
            <a:r>
              <a:rPr lang="en-US" sz="2600" dirty="0" smtClean="0"/>
              <a:t> (found in plants) and </a:t>
            </a:r>
            <a:r>
              <a:rPr lang="en-US" sz="2600" b="1" dirty="0" err="1" smtClean="0"/>
              <a:t>bacteriochlorophylls</a:t>
            </a:r>
            <a:r>
              <a:rPr lang="en-US" sz="2600" dirty="0" smtClean="0"/>
              <a:t> (found in certain bacteria) are the typical pigments of photosynthesis, but all organisms contain a mixture of more than one kind of pigment, each serving a specific function.</a:t>
            </a:r>
          </a:p>
          <a:p>
            <a:pPr lvl="1" indent="-45720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600" dirty="0" smtClean="0"/>
              <a:t>The </a:t>
            </a:r>
            <a:r>
              <a:rPr lang="en-US" sz="2600" b="1" dirty="0" err="1" smtClean="0"/>
              <a:t>carotenoids</a:t>
            </a:r>
            <a:r>
              <a:rPr lang="en-US" sz="2600" dirty="0" smtClean="0"/>
              <a:t> are found in all photosynthetic organisms.</a:t>
            </a:r>
          </a:p>
          <a:p>
            <a:pPr lvl="1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The light absorbed by the </a:t>
            </a:r>
            <a:r>
              <a:rPr lang="en-US" sz="2600" dirty="0" err="1" smtClean="0"/>
              <a:t>carotenoids</a:t>
            </a:r>
            <a:r>
              <a:rPr lang="en-US" sz="2600" dirty="0" smtClean="0"/>
              <a:t> is transferred to chlorophyll for photosynthesis; because of this role they are called </a:t>
            </a:r>
            <a:r>
              <a:rPr lang="en-US" sz="2600" b="1" dirty="0" smtClean="0"/>
              <a:t>accessory pigments.</a:t>
            </a:r>
            <a:endParaRPr lang="en-AU" sz="26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Light reactions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863" y="834749"/>
            <a:ext cx="896448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A portion of the light energy absorbed by pigments is stored as chemical energy by the formation of chemical bonds. </a:t>
            </a:r>
          </a:p>
          <a:p>
            <a:pPr lvl="1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This conversion of energy from one form to another is a complex process that depends on cooperation between many pigment molecules and a group of electron transfer proteins.</a:t>
            </a:r>
          </a:p>
          <a:p>
            <a:pPr lvl="1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The majority of the pigments serve as an </a:t>
            </a:r>
            <a:r>
              <a:rPr lang="en-US" sz="2600" b="1" dirty="0" smtClean="0"/>
              <a:t>antenna complex, </a:t>
            </a:r>
            <a:r>
              <a:rPr lang="en-US" sz="2600" dirty="0" smtClean="0"/>
              <a:t>collecting light and transferring the energy to the </a:t>
            </a:r>
            <a:r>
              <a:rPr lang="en-US" sz="2600" b="1" dirty="0" smtClean="0"/>
              <a:t>reaction center complex, where the chemical oxidation and </a:t>
            </a:r>
            <a:r>
              <a:rPr lang="en-US" sz="2600" dirty="0" smtClean="0"/>
              <a:t>reduction reactions leading to long-term energy storage.</a:t>
            </a:r>
            <a:endParaRPr lang="en-AU" sz="26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Light reactions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 b="4023"/>
          <a:stretch>
            <a:fillRect/>
          </a:stretch>
        </p:blipFill>
        <p:spPr bwMode="auto">
          <a:xfrm>
            <a:off x="85261" y="1479829"/>
            <a:ext cx="4917498" cy="481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101939" y="1546065"/>
            <a:ext cx="4000496" cy="4871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2240" dirty="0" smtClean="0"/>
              <a:t>Many pigments together serve as an antenna, collecting light and transferring its energy to the reaction center, where chemical reactions store some of the energy by transferring electrons from a chlorophyll pigment to an electron acceptor molecule. An electron donor then reduces the chlorophyll again. </a:t>
            </a:r>
            <a:endParaRPr lang="ar-EG" sz="2240" dirty="0"/>
          </a:p>
        </p:txBody>
      </p:sp>
      <p:sp>
        <p:nvSpPr>
          <p:cNvPr id="10" name="Rectangle 9"/>
          <p:cNvSpPr/>
          <p:nvPr/>
        </p:nvSpPr>
        <p:spPr>
          <a:xfrm>
            <a:off x="0" y="84337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Basic concept of energy transfer during photosynthesis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Light reactions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843377"/>
            <a:ext cx="91440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 eaLnBrk="1" hangingPunct="1">
              <a:spcBef>
                <a:spcPct val="20000"/>
              </a:spcBef>
            </a:pPr>
            <a:r>
              <a:rPr lang="en-GB" sz="2500" b="1" dirty="0" smtClean="0">
                <a:latin typeface="+mn-lt"/>
                <a:cs typeface="Times" pitchFamily="-109" charset="0"/>
              </a:rPr>
              <a:t>Light energy moves down an energy gradient</a:t>
            </a:r>
          </a:p>
          <a:p>
            <a:pPr marL="609600" indent="-609600" algn="ctr" eaLnBrk="1" hangingPunct="1">
              <a:spcBef>
                <a:spcPct val="20000"/>
              </a:spcBef>
            </a:pPr>
            <a:r>
              <a:rPr lang="en-GB" sz="2500" b="1" dirty="0" smtClean="0">
                <a:latin typeface="+mn-lt"/>
                <a:cs typeface="Times" pitchFamily="-109" charset="0"/>
              </a:rPr>
              <a:t>towards the reaction </a:t>
            </a:r>
            <a:r>
              <a:rPr lang="en-GB" sz="2500" b="1" dirty="0" err="1" smtClean="0">
                <a:latin typeface="+mn-lt"/>
                <a:cs typeface="Times" pitchFamily="-109" charset="0"/>
              </a:rPr>
              <a:t>center</a:t>
            </a:r>
            <a:endParaRPr lang="en-GB" sz="2500" b="1" dirty="0">
              <a:latin typeface="+mn-lt"/>
              <a:cs typeface="Times" pitchFamily="-109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t="6148" b="3726"/>
          <a:stretch>
            <a:fillRect/>
          </a:stretch>
        </p:blipFill>
        <p:spPr bwMode="auto">
          <a:xfrm>
            <a:off x="357158" y="1841346"/>
            <a:ext cx="4943481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5346126" y="1845672"/>
            <a:ext cx="36433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The energy of different pigments increases with the distance from the reaction center,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Pigments closer to the reaction center are lower in energy than those farther from the reaction center.</a:t>
            </a:r>
            <a:endParaRPr lang="ar-EG" sz="2400" dirty="0"/>
          </a:p>
        </p:txBody>
      </p:sp>
      <p:sp>
        <p:nvSpPr>
          <p:cNvPr id="15" name="Rectangle 14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Light reactions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AD3B3EF7-FBC7-492F-9055-FA2E3D2A7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37665" y="302213"/>
            <a:ext cx="8722570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332509" y="501635"/>
            <a:ext cx="8487963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Lecture 6</a:t>
            </a:r>
            <a:endParaRPr lang="ar-EG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Photosynthesis in Plants</a:t>
            </a:r>
          </a:p>
          <a:p>
            <a:pPr lvl="0">
              <a:lnSpc>
                <a:spcPct val="150000"/>
              </a:lnSpc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	1- Light reactions</a:t>
            </a:r>
          </a:p>
          <a:p>
            <a:pPr lvl="0">
              <a:lnSpc>
                <a:spcPct val="150000"/>
              </a:lnSpc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	2- Carbon reactions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	3- Physiological and ecological 						     considerations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5863" y="834749"/>
            <a:ext cx="896448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>
                <a:latin typeface="+mn-lt"/>
                <a:cs typeface="Times" pitchFamily="-109" charset="0"/>
              </a:rPr>
              <a:t>Antennal pigment/reaction center complexes are also referred to as </a:t>
            </a:r>
            <a:r>
              <a:rPr lang="en-US" sz="2600" b="1" dirty="0" smtClean="0">
                <a:latin typeface="+mn-lt"/>
                <a:cs typeface="Times" pitchFamily="-109" charset="0"/>
              </a:rPr>
              <a:t>photosystems.</a:t>
            </a:r>
          </a:p>
          <a:p>
            <a:pPr lvl="1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b="1" dirty="0" smtClean="0">
                <a:latin typeface="+mn-lt"/>
                <a:cs typeface="Times" pitchFamily="-109" charset="0"/>
              </a:rPr>
              <a:t>There are 2 photosystems; </a:t>
            </a:r>
          </a:p>
          <a:p>
            <a:pPr marL="971550" lvl="2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600" b="1" dirty="0" err="1" smtClean="0">
                <a:latin typeface="+mn-lt"/>
                <a:cs typeface="Times" pitchFamily="-109" charset="0"/>
              </a:rPr>
              <a:t>Photosystem</a:t>
            </a:r>
            <a:r>
              <a:rPr lang="en-US" sz="2600" b="1" dirty="0" smtClean="0">
                <a:latin typeface="+mn-lt"/>
                <a:cs typeface="Times" pitchFamily="-109" charset="0"/>
              </a:rPr>
              <a:t> I (PSI) </a:t>
            </a:r>
            <a:r>
              <a:rPr lang="en-US" sz="2600" dirty="0" smtClean="0">
                <a:latin typeface="+mn-lt"/>
                <a:cs typeface="Times" pitchFamily="-109" charset="0"/>
              </a:rPr>
              <a:t>absorbs far-red light of wavelengths greater than 680 nm, and produces a strong </a:t>
            </a:r>
            <a:r>
              <a:rPr lang="en-US" sz="2600" dirty="0" err="1" smtClean="0">
                <a:latin typeface="+mn-lt"/>
                <a:cs typeface="Times" pitchFamily="-109" charset="0"/>
              </a:rPr>
              <a:t>reductant</a:t>
            </a:r>
            <a:r>
              <a:rPr lang="en-US" sz="2600" dirty="0" smtClean="0">
                <a:latin typeface="+mn-lt"/>
                <a:cs typeface="Times" pitchFamily="-109" charset="0"/>
              </a:rPr>
              <a:t> capable of reducing  </a:t>
            </a:r>
            <a:r>
              <a:rPr lang="en-US" sz="2600" b="1" dirty="0" smtClean="0">
                <a:latin typeface="+mn-lt"/>
                <a:cs typeface="Times" pitchFamily="-109" charset="0"/>
              </a:rPr>
              <a:t>NADP</a:t>
            </a:r>
            <a:r>
              <a:rPr lang="en-US" sz="2600" b="1" baseline="30000" dirty="0" smtClean="0">
                <a:latin typeface="+mn-lt"/>
                <a:cs typeface="Times" pitchFamily="-109" charset="0"/>
              </a:rPr>
              <a:t>+</a:t>
            </a:r>
            <a:r>
              <a:rPr lang="en-US" sz="2600" b="1" dirty="0" smtClean="0">
                <a:latin typeface="+mn-lt"/>
                <a:cs typeface="Times" pitchFamily="-109" charset="0"/>
              </a:rPr>
              <a:t> </a:t>
            </a:r>
            <a:r>
              <a:rPr lang="en-US" sz="2600" dirty="0" smtClean="0">
                <a:latin typeface="+mn-lt"/>
                <a:cs typeface="Times" pitchFamily="-109" charset="0"/>
              </a:rPr>
              <a:t> to </a:t>
            </a:r>
            <a:r>
              <a:rPr lang="en-US" sz="2600" b="1" dirty="0" smtClean="0">
                <a:latin typeface="+mn-lt"/>
                <a:cs typeface="Times" pitchFamily="-109" charset="0"/>
              </a:rPr>
              <a:t>NADPH.</a:t>
            </a:r>
          </a:p>
          <a:p>
            <a:pPr marL="971550" lvl="2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600" b="1" dirty="0" err="1" smtClean="0">
                <a:latin typeface="+mn-lt"/>
                <a:cs typeface="Times" pitchFamily="-109" charset="0"/>
              </a:rPr>
              <a:t>Photosystem</a:t>
            </a:r>
            <a:r>
              <a:rPr lang="en-US" sz="2600" dirty="0" smtClean="0">
                <a:latin typeface="+mn-lt"/>
                <a:cs typeface="Times" pitchFamily="-109" charset="0"/>
              </a:rPr>
              <a:t> </a:t>
            </a:r>
            <a:r>
              <a:rPr lang="en-US" sz="2600" b="1" dirty="0" smtClean="0">
                <a:latin typeface="+mn-lt"/>
                <a:cs typeface="Times" pitchFamily="-109" charset="0"/>
              </a:rPr>
              <a:t>II (PSII)</a:t>
            </a:r>
            <a:r>
              <a:rPr lang="en-US" sz="2600" dirty="0" smtClean="0">
                <a:latin typeface="+mn-lt"/>
                <a:cs typeface="Times" pitchFamily="-109" charset="0"/>
              </a:rPr>
              <a:t> absorbs red light of 680 nm, and  produces a very strong oxidant capable of oxidizing water </a:t>
            </a:r>
            <a:r>
              <a:rPr lang="en-US" sz="2600" dirty="0" smtClean="0">
                <a:latin typeface="+mn-lt"/>
              </a:rPr>
              <a:t>(</a:t>
            </a:r>
            <a:r>
              <a:rPr lang="en-US" sz="2600" b="1" dirty="0" smtClean="0">
                <a:latin typeface="+mn-lt"/>
              </a:rPr>
              <a:t>releasing</a:t>
            </a:r>
            <a:r>
              <a:rPr lang="en-US" sz="2600" dirty="0" smtClean="0">
                <a:latin typeface="+mn-lt"/>
              </a:rPr>
              <a:t> </a:t>
            </a:r>
            <a:r>
              <a:rPr lang="en-US" sz="2600" b="1" dirty="0" smtClean="0">
                <a:latin typeface="+mn-lt"/>
              </a:rPr>
              <a:t>oxygen</a:t>
            </a:r>
            <a:r>
              <a:rPr lang="en-US" sz="2600" dirty="0" smtClean="0">
                <a:latin typeface="+mn-lt"/>
              </a:rPr>
              <a:t>).</a:t>
            </a:r>
            <a:endParaRPr lang="en-US" sz="2600" dirty="0" smtClean="0">
              <a:latin typeface="+mn-lt"/>
              <a:cs typeface="Times" pitchFamily="-10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Light reactions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0" y="84337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b="1" dirty="0" smtClean="0"/>
              <a:t>Electrons ejected from the Chlorophyll travel through </a:t>
            </a:r>
          </a:p>
          <a:p>
            <a:pPr algn="ctr"/>
            <a:r>
              <a:rPr lang="en-US" sz="2300" b="1" dirty="0" smtClean="0"/>
              <a:t>a series of electron carriers organized in the “ </a:t>
            </a:r>
            <a:r>
              <a:rPr lang="en-US" sz="2300" b="1" dirty="0" smtClean="0">
                <a:solidFill>
                  <a:srgbClr val="C00000"/>
                </a:solidFill>
              </a:rPr>
              <a:t>Z Scheme </a:t>
            </a:r>
            <a:r>
              <a:rPr lang="en-US" sz="2300" b="1" dirty="0" smtClean="0"/>
              <a:t>”</a:t>
            </a:r>
            <a:endParaRPr lang="ar-EG" sz="2300" b="1" dirty="0"/>
          </a:p>
        </p:txBody>
      </p:sp>
      <p:sp>
        <p:nvSpPr>
          <p:cNvPr id="26" name="Rectangle 25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Light reactions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7464" y="1643050"/>
            <a:ext cx="8915385" cy="4643471"/>
            <a:chOff x="97464" y="1643050"/>
            <a:chExt cx="8915385" cy="4643471"/>
          </a:xfrm>
        </p:grpSpPr>
        <p:grpSp>
          <p:nvGrpSpPr>
            <p:cNvPr id="21" name="Group 4"/>
            <p:cNvGrpSpPr>
              <a:grpSpLocks/>
            </p:cNvGrpSpPr>
            <p:nvPr/>
          </p:nvGrpSpPr>
          <p:grpSpPr bwMode="auto">
            <a:xfrm>
              <a:off x="97464" y="1643050"/>
              <a:ext cx="8915385" cy="4643471"/>
              <a:chOff x="66" y="1545"/>
              <a:chExt cx="5598" cy="2176"/>
            </a:xfrm>
          </p:grpSpPr>
          <p:pic>
            <p:nvPicPr>
              <p:cNvPr id="22" name="Picture 5"/>
              <p:cNvPicPr>
                <a:picLocks noChangeAspect="1" noChangeArrowheads="1"/>
              </p:cNvPicPr>
              <p:nvPr/>
            </p:nvPicPr>
            <p:blipFill>
              <a:blip r:embed="rId3">
                <a:lum bright="-10000" contrast="40000"/>
              </a:blip>
              <a:srcRect r="12529" b="4868"/>
              <a:stretch>
                <a:fillRect/>
              </a:stretch>
            </p:blipFill>
            <p:spPr bwMode="auto">
              <a:xfrm>
                <a:off x="66" y="1600"/>
                <a:ext cx="2688" cy="2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6"/>
              <p:cNvPicPr>
                <a:picLocks noChangeAspect="1" noChangeArrowheads="1"/>
              </p:cNvPicPr>
              <p:nvPr/>
            </p:nvPicPr>
            <p:blipFill>
              <a:blip r:embed="rId4">
                <a:lum bright="-10000" contrast="40000"/>
              </a:blip>
              <a:srcRect l="1613" b="4128"/>
              <a:stretch>
                <a:fillRect/>
              </a:stretch>
            </p:blipFill>
            <p:spPr bwMode="auto">
              <a:xfrm>
                <a:off x="2736" y="1545"/>
                <a:ext cx="2928" cy="17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" name="Oval 12"/>
            <p:cNvSpPr>
              <a:spLocks noChangeArrowheads="1"/>
            </p:cNvSpPr>
            <p:nvPr/>
          </p:nvSpPr>
          <p:spPr bwMode="auto">
            <a:xfrm>
              <a:off x="541599" y="4629591"/>
              <a:ext cx="609600" cy="3810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EG">
                <a:latin typeface="Times" pitchFamily="-109" charset="0"/>
                <a:cs typeface="Times" pitchFamily="-109" charset="0"/>
              </a:endParaRPr>
            </a:p>
          </p:txBody>
        </p:sp>
        <p:sp>
          <p:nvSpPr>
            <p:cNvPr id="27" name="Oval 12"/>
            <p:cNvSpPr>
              <a:spLocks noChangeArrowheads="1"/>
            </p:cNvSpPr>
            <p:nvPr/>
          </p:nvSpPr>
          <p:spPr bwMode="auto">
            <a:xfrm>
              <a:off x="8001024" y="2742330"/>
              <a:ext cx="928694" cy="64294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EG">
                <a:latin typeface="Times" pitchFamily="-109" charset="0"/>
                <a:cs typeface="Times" pitchFamily="-10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Light reactions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843377"/>
            <a:ext cx="914400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GB" sz="2100" b="1" dirty="0" smtClean="0">
                <a:latin typeface="+mn-lt"/>
                <a:cs typeface="Times" pitchFamily="-109" charset="0"/>
              </a:rPr>
              <a:t>Four  protein complexes in the </a:t>
            </a:r>
            <a:r>
              <a:rPr lang="en-GB" sz="2100" b="1" dirty="0" err="1" smtClean="0">
                <a:latin typeface="+mn-lt"/>
                <a:cs typeface="Times" pitchFamily="-109" charset="0"/>
              </a:rPr>
              <a:t>thylakoid</a:t>
            </a:r>
            <a:r>
              <a:rPr lang="en-GB" sz="2100" b="1" dirty="0" smtClean="0">
                <a:latin typeface="+mn-lt"/>
                <a:cs typeface="Times" pitchFamily="-109" charset="0"/>
              </a:rPr>
              <a:t> are involved in light reactions</a:t>
            </a:r>
          </a:p>
          <a:p>
            <a:pPr algn="ctr">
              <a:lnSpc>
                <a:spcPct val="120000"/>
              </a:lnSpc>
            </a:pPr>
            <a:r>
              <a:rPr lang="en-US" sz="2100" b="1" dirty="0" smtClean="0">
                <a:latin typeface="+mn-lt"/>
              </a:rPr>
              <a:t>PSII</a:t>
            </a:r>
            <a:r>
              <a:rPr lang="en-US" sz="2100" dirty="0" smtClean="0">
                <a:latin typeface="+mn-lt"/>
              </a:rPr>
              <a:t> oxidizes </a:t>
            </a:r>
            <a:r>
              <a:rPr lang="en-US" sz="2100" b="1" dirty="0" smtClean="0">
                <a:latin typeface="+mn-lt"/>
              </a:rPr>
              <a:t>water </a:t>
            </a:r>
            <a:r>
              <a:rPr lang="en-US" sz="2100" dirty="0" smtClean="0">
                <a:latin typeface="+mn-lt"/>
              </a:rPr>
              <a:t>to </a:t>
            </a:r>
            <a:r>
              <a:rPr lang="en-US" sz="2100" b="1" dirty="0" smtClean="0">
                <a:latin typeface="+mn-lt"/>
              </a:rPr>
              <a:t>O</a:t>
            </a:r>
            <a:r>
              <a:rPr lang="en-US" sz="2100" b="1" baseline="-25000" dirty="0" smtClean="0">
                <a:latin typeface="+mn-lt"/>
              </a:rPr>
              <a:t>2</a:t>
            </a:r>
            <a:r>
              <a:rPr lang="en-US" sz="2100" baseline="-25000" dirty="0" smtClean="0">
                <a:latin typeface="+mn-lt"/>
              </a:rPr>
              <a:t> </a:t>
            </a:r>
            <a:r>
              <a:rPr lang="en-US" sz="2100" dirty="0" smtClean="0">
                <a:latin typeface="+mn-lt"/>
              </a:rPr>
              <a:t>and protons are released.  </a:t>
            </a:r>
            <a:r>
              <a:rPr lang="en-US" sz="2100" b="1" dirty="0" smtClean="0">
                <a:latin typeface="+mn-lt"/>
              </a:rPr>
              <a:t>PSI</a:t>
            </a:r>
            <a:r>
              <a:rPr lang="en-US" sz="2100" dirty="0" smtClean="0">
                <a:latin typeface="+mn-lt"/>
              </a:rPr>
              <a:t> reduces </a:t>
            </a:r>
            <a:r>
              <a:rPr lang="en-US" sz="2100" b="1" dirty="0" smtClean="0">
                <a:latin typeface="+mn-lt"/>
              </a:rPr>
              <a:t>NADP</a:t>
            </a:r>
            <a:r>
              <a:rPr lang="en-US" sz="2100" b="1" baseline="30000" dirty="0" smtClean="0">
                <a:latin typeface="+mn-lt"/>
              </a:rPr>
              <a:t>+</a:t>
            </a:r>
            <a:r>
              <a:rPr lang="en-US" sz="2100" dirty="0" smtClean="0">
                <a:latin typeface="+mn-lt"/>
              </a:rPr>
              <a:t> to </a:t>
            </a:r>
            <a:r>
              <a:rPr lang="en-US" sz="2100" b="1" dirty="0" smtClean="0">
                <a:latin typeface="+mn-lt"/>
              </a:rPr>
              <a:t>NADPH</a:t>
            </a:r>
            <a:r>
              <a:rPr lang="en-US" sz="2100" dirty="0" smtClean="0">
                <a:latin typeface="+mn-lt"/>
              </a:rPr>
              <a:t>.</a:t>
            </a:r>
          </a:p>
          <a:p>
            <a:pPr algn="ctr">
              <a:lnSpc>
                <a:spcPct val="120000"/>
              </a:lnSpc>
            </a:pPr>
            <a:r>
              <a:rPr lang="en-US" sz="2100" b="1" dirty="0" err="1" smtClean="0">
                <a:latin typeface="+mn-lt"/>
              </a:rPr>
              <a:t>Cytochrome</a:t>
            </a:r>
            <a:r>
              <a:rPr lang="en-US" sz="2100" b="1" dirty="0" smtClean="0">
                <a:latin typeface="+mn-lt"/>
              </a:rPr>
              <a:t> </a:t>
            </a:r>
            <a:r>
              <a:rPr lang="en-US" sz="2100" b="1" i="1" dirty="0" smtClean="0">
                <a:latin typeface="+mn-lt"/>
              </a:rPr>
              <a:t>b</a:t>
            </a:r>
            <a:r>
              <a:rPr lang="en-US" sz="2100" b="1" i="1" baseline="-25000" dirty="0" smtClean="0">
                <a:latin typeface="+mn-lt"/>
              </a:rPr>
              <a:t>6</a:t>
            </a:r>
            <a:r>
              <a:rPr lang="en-US" sz="2100" b="1" i="1" dirty="0" smtClean="0">
                <a:latin typeface="+mn-lt"/>
              </a:rPr>
              <a:t> f  </a:t>
            </a:r>
            <a:r>
              <a:rPr lang="en-US" sz="2100" dirty="0" smtClean="0">
                <a:latin typeface="+mn-lt"/>
              </a:rPr>
              <a:t>transports Protons.  </a:t>
            </a:r>
            <a:r>
              <a:rPr lang="en-US" sz="2100" b="1" dirty="0" smtClean="0">
                <a:latin typeface="+mn-lt"/>
              </a:rPr>
              <a:t>ATP </a:t>
            </a:r>
            <a:r>
              <a:rPr lang="en-US" sz="2100" b="1" dirty="0" err="1" smtClean="0">
                <a:latin typeface="+mn-lt"/>
              </a:rPr>
              <a:t>synthase</a:t>
            </a:r>
            <a:r>
              <a:rPr lang="en-US" sz="2100" b="1" dirty="0" smtClean="0">
                <a:latin typeface="+mn-lt"/>
              </a:rPr>
              <a:t> </a:t>
            </a:r>
            <a:r>
              <a:rPr lang="en-US" sz="2100" dirty="0" smtClean="0">
                <a:latin typeface="+mn-lt"/>
              </a:rPr>
              <a:t>enzyme synthesize </a:t>
            </a:r>
            <a:r>
              <a:rPr lang="en-US" sz="2100" b="1" dirty="0" smtClean="0">
                <a:latin typeface="+mn-lt"/>
              </a:rPr>
              <a:t>ATP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02807" y="2168676"/>
            <a:ext cx="8326452" cy="4117844"/>
            <a:chOff x="402807" y="2168676"/>
            <a:chExt cx="8326452" cy="4117844"/>
          </a:xfrm>
        </p:grpSpPr>
        <p:grpSp>
          <p:nvGrpSpPr>
            <p:cNvPr id="15" name="Group 14"/>
            <p:cNvGrpSpPr/>
            <p:nvPr/>
          </p:nvGrpSpPr>
          <p:grpSpPr>
            <a:xfrm>
              <a:off x="402807" y="2168676"/>
              <a:ext cx="8326452" cy="4117844"/>
              <a:chOff x="402807" y="2339269"/>
              <a:chExt cx="8326452" cy="4117844"/>
            </a:xfrm>
          </p:grpSpPr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3">
                <a:lum bright="-20000" contrast="40000"/>
              </a:blip>
              <a:srcRect t="8099" b="4768"/>
              <a:stretch>
                <a:fillRect/>
              </a:stretch>
            </p:blipFill>
            <p:spPr bwMode="auto">
              <a:xfrm>
                <a:off x="402807" y="2339269"/>
                <a:ext cx="8326452" cy="41178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Oval 12"/>
              <p:cNvSpPr>
                <a:spLocks noChangeArrowheads="1"/>
              </p:cNvSpPr>
              <p:nvPr/>
            </p:nvSpPr>
            <p:spPr bwMode="auto">
              <a:xfrm>
                <a:off x="7487103" y="2594277"/>
                <a:ext cx="928694" cy="546807"/>
              </a:xfrm>
              <a:prstGeom prst="ellipse">
                <a:avLst/>
              </a:prstGeom>
              <a:noFill/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EG">
                  <a:latin typeface="Times" pitchFamily="-109" charset="0"/>
                  <a:cs typeface="Times" pitchFamily="-109" charset="0"/>
                </a:endParaRPr>
              </a:p>
            </p:txBody>
          </p:sp>
          <p:sp>
            <p:nvSpPr>
              <p:cNvPr id="12" name="Oval 12"/>
              <p:cNvSpPr>
                <a:spLocks noChangeArrowheads="1"/>
              </p:cNvSpPr>
              <p:nvPr/>
            </p:nvSpPr>
            <p:spPr bwMode="auto">
              <a:xfrm>
                <a:off x="5443111" y="2894136"/>
                <a:ext cx="928694" cy="562574"/>
              </a:xfrm>
              <a:prstGeom prst="ellipse">
                <a:avLst/>
              </a:prstGeom>
              <a:noFill/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EG">
                  <a:latin typeface="Times" pitchFamily="-109" charset="0"/>
                  <a:cs typeface="Times" pitchFamily="-109" charset="0"/>
                </a:endParaRPr>
              </a:p>
            </p:txBody>
          </p:sp>
          <p:sp>
            <p:nvSpPr>
              <p:cNvPr id="13" name="Oval 12"/>
              <p:cNvSpPr>
                <a:spLocks noChangeArrowheads="1"/>
              </p:cNvSpPr>
              <p:nvPr/>
            </p:nvSpPr>
            <p:spPr bwMode="auto">
              <a:xfrm>
                <a:off x="1426565" y="5377046"/>
                <a:ext cx="382848" cy="337970"/>
              </a:xfrm>
              <a:prstGeom prst="ellipse">
                <a:avLst/>
              </a:prstGeom>
              <a:noFill/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EG">
                  <a:latin typeface="Times" pitchFamily="-109" charset="0"/>
                  <a:cs typeface="Times" pitchFamily="-109" charset="0"/>
                </a:endParaRPr>
              </a:p>
            </p:txBody>
          </p:sp>
        </p:grpSp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3">
              <a:lum bright="-20000" contrast="40000"/>
            </a:blip>
            <a:srcRect t="3610" r="85966" b="90545"/>
            <a:stretch>
              <a:fillRect/>
            </a:stretch>
          </p:blipFill>
          <p:spPr bwMode="auto">
            <a:xfrm>
              <a:off x="403049" y="2509830"/>
              <a:ext cx="1168555" cy="276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5863" y="834749"/>
            <a:ext cx="8964488" cy="5141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en-US" sz="2600" dirty="0" smtClean="0">
                <a:latin typeface="+mn-lt"/>
                <a:cs typeface="Times" pitchFamily="-109" charset="0"/>
              </a:rPr>
              <a:t>Chloroplasts contain DNA and encode and synthesize some of the proteins that are essential for photosynthesis.</a:t>
            </a:r>
          </a:p>
          <a:p>
            <a:pPr lvl="1" indent="-457200"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en-US" sz="2600" dirty="0" smtClean="0">
                <a:latin typeface="+mn-lt"/>
                <a:cs typeface="Times" pitchFamily="-109" charset="0"/>
              </a:rPr>
              <a:t>Additional proteins are encoded by nuclear DNA, synthesized in the </a:t>
            </a:r>
            <a:r>
              <a:rPr lang="en-US" sz="2600" dirty="0" err="1" smtClean="0">
                <a:latin typeface="+mn-lt"/>
                <a:cs typeface="Times" pitchFamily="-109" charset="0"/>
              </a:rPr>
              <a:t>cytosol</a:t>
            </a:r>
            <a:r>
              <a:rPr lang="en-US" sz="2600" dirty="0" smtClean="0">
                <a:latin typeface="+mn-lt"/>
                <a:cs typeface="Times" pitchFamily="-109" charset="0"/>
              </a:rPr>
              <a:t>, and imported into the chloroplast. </a:t>
            </a:r>
          </a:p>
          <a:p>
            <a:pPr lvl="1" indent="-457200"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en-US" sz="2600" dirty="0" smtClean="0">
                <a:latin typeface="+mn-lt"/>
                <a:cs typeface="Times" pitchFamily="-109" charset="0"/>
              </a:rPr>
              <a:t>Chlorophylls are synthesized in a biosynthetic pathway involving several steps, each is very carefully regulated. </a:t>
            </a:r>
          </a:p>
          <a:p>
            <a:pPr lvl="1" indent="-457200"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en-US" sz="2600" dirty="0" smtClean="0">
                <a:latin typeface="+mn-lt"/>
                <a:cs typeface="Times" pitchFamily="-109" charset="0"/>
              </a:rPr>
              <a:t>Once the </a:t>
            </a:r>
            <a:r>
              <a:rPr lang="en-US" sz="2600" dirty="0" smtClean="0">
                <a:cs typeface="Times" pitchFamily="-109" charset="0"/>
              </a:rPr>
              <a:t>Chlorophylls are </a:t>
            </a:r>
            <a:r>
              <a:rPr lang="en-US" sz="2600" dirty="0" smtClean="0">
                <a:latin typeface="+mn-lt"/>
                <a:cs typeface="Times" pitchFamily="-109" charset="0"/>
              </a:rPr>
              <a:t>synthesized, proteins and pigments are assembled into the </a:t>
            </a:r>
            <a:r>
              <a:rPr lang="en-US" sz="2600" dirty="0" err="1" smtClean="0">
                <a:latin typeface="+mn-lt"/>
                <a:cs typeface="Times" pitchFamily="-109" charset="0"/>
              </a:rPr>
              <a:t>thylakoid</a:t>
            </a:r>
            <a:r>
              <a:rPr lang="en-US" sz="2600" dirty="0" smtClean="0">
                <a:latin typeface="+mn-lt"/>
                <a:cs typeface="Times" pitchFamily="-109" charset="0"/>
              </a:rPr>
              <a:t> membrane.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Light reactions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863" y="834749"/>
            <a:ext cx="8964488" cy="1228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b="1" dirty="0" smtClean="0"/>
              <a:t>ATP</a:t>
            </a:r>
            <a:r>
              <a:rPr lang="en-US" sz="2600" dirty="0" smtClean="0"/>
              <a:t> and </a:t>
            </a:r>
            <a:r>
              <a:rPr lang="en-US" sz="2600" b="1" dirty="0" smtClean="0"/>
              <a:t>NADPH</a:t>
            </a:r>
            <a:r>
              <a:rPr lang="en-US" sz="2600" dirty="0" smtClean="0"/>
              <a:t> produced from the light reactions are used for the synthesis of sugars in the </a:t>
            </a:r>
            <a:r>
              <a:rPr lang="en-US" sz="2600" b="1" dirty="0" smtClean="0"/>
              <a:t>carbon fixation reactions.</a:t>
            </a:r>
            <a:endParaRPr lang="ar-EG" sz="26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Carbon reactions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b="5076"/>
          <a:stretch>
            <a:fillRect/>
          </a:stretch>
        </p:blipFill>
        <p:spPr bwMode="auto">
          <a:xfrm>
            <a:off x="857223" y="2200699"/>
            <a:ext cx="743663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863" y="834749"/>
            <a:ext cx="8964488" cy="5232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just">
              <a:lnSpc>
                <a:spcPct val="180000"/>
              </a:lnSpc>
              <a:buFont typeface="Wingdings" pitchFamily="2" charset="2"/>
              <a:buChar char="Ø"/>
            </a:pPr>
            <a:r>
              <a:rPr lang="en-US" sz="2700" dirty="0" smtClean="0"/>
              <a:t>The carbon reactions are independent of light, and so they also known as dark reactions.</a:t>
            </a:r>
          </a:p>
          <a:p>
            <a:pPr lvl="1" indent="-457200" algn="just">
              <a:lnSpc>
                <a:spcPct val="180000"/>
              </a:lnSpc>
              <a:buFont typeface="Wingdings" pitchFamily="2" charset="2"/>
              <a:buChar char="Ø"/>
            </a:pPr>
            <a:r>
              <a:rPr lang="en-US" sz="2700" dirty="0" smtClean="0"/>
              <a:t>The reduction of CO</a:t>
            </a:r>
            <a:r>
              <a:rPr lang="en-US" sz="2700" baseline="-25000" dirty="0" smtClean="0"/>
              <a:t>2</a:t>
            </a:r>
            <a:r>
              <a:rPr lang="en-US" sz="2700" dirty="0" smtClean="0"/>
              <a:t> to carbohydrate are coupled to the consumption of NADPH and ATP by enzymes found in the </a:t>
            </a:r>
            <a:r>
              <a:rPr lang="en-US" sz="2700" dirty="0" err="1" smtClean="0"/>
              <a:t>stroma</a:t>
            </a:r>
            <a:r>
              <a:rPr lang="en-US" sz="2700" dirty="0" smtClean="0"/>
              <a:t>, the soluble phase of chloroplasts.</a:t>
            </a:r>
          </a:p>
          <a:p>
            <a:pPr lvl="1" indent="-457200" algn="just">
              <a:lnSpc>
                <a:spcPct val="180000"/>
              </a:lnSpc>
              <a:buFont typeface="Wingdings" pitchFamily="2" charset="2"/>
              <a:buChar char="Ø"/>
            </a:pPr>
            <a:r>
              <a:rPr lang="en-US" sz="2700" dirty="0" smtClean="0"/>
              <a:t>All photosynthetic eukaryotes, from alga to higher plants, reduce CO</a:t>
            </a:r>
            <a:r>
              <a:rPr lang="en-US" sz="2700" baseline="-25000" dirty="0" smtClean="0"/>
              <a:t>2</a:t>
            </a:r>
            <a:r>
              <a:rPr lang="en-US" sz="2700" dirty="0" smtClean="0"/>
              <a:t> to carbohydrate by the same basic mechanism.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Carbon reactions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9718" y="890169"/>
            <a:ext cx="891529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en-US" sz="2625" dirty="0" smtClean="0"/>
              <a:t>The photosynthetic carbon reduction cycle originally described for C</a:t>
            </a:r>
            <a:r>
              <a:rPr lang="en-US" sz="2625" baseline="-25000" dirty="0" smtClean="0"/>
              <a:t>3</a:t>
            </a:r>
            <a:r>
              <a:rPr lang="en-US" sz="2625" dirty="0" smtClean="0"/>
              <a:t> plants and is known as </a:t>
            </a:r>
            <a:r>
              <a:rPr lang="en-US" sz="2625" b="1" dirty="0" smtClean="0"/>
              <a:t>Calvin cycle.</a:t>
            </a:r>
          </a:p>
          <a:p>
            <a:pPr lvl="1" indent="-457200"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en-US" sz="2625" b="1" dirty="0" smtClean="0"/>
              <a:t>The Calvin cycle</a:t>
            </a:r>
            <a:r>
              <a:rPr lang="en-US" sz="2625" dirty="0" smtClean="0"/>
              <a:t> was explained as a result of a series of experiments conducted by </a:t>
            </a:r>
            <a:r>
              <a:rPr lang="en-US" sz="2625" b="1" dirty="0" smtClean="0"/>
              <a:t>Melvin Calvin </a:t>
            </a:r>
            <a:r>
              <a:rPr lang="en-US" sz="2625" dirty="0" smtClean="0"/>
              <a:t>and </a:t>
            </a:r>
            <a:r>
              <a:rPr lang="en-US" sz="2625" b="1" dirty="0" smtClean="0"/>
              <a:t>his colleagues </a:t>
            </a:r>
            <a:r>
              <a:rPr lang="en-US" sz="2625" dirty="0" smtClean="0"/>
              <a:t>in the 1950s, for which a Nobel Prize was awarded in 1961.</a:t>
            </a:r>
          </a:p>
          <a:p>
            <a:pPr lvl="1" indent="-457200"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en-US" sz="2625" b="1" dirty="0" smtClean="0"/>
              <a:t>Other metabolic pathways</a:t>
            </a:r>
            <a:r>
              <a:rPr lang="en-US" sz="2625" dirty="0" smtClean="0"/>
              <a:t> associated with photosynthetic fixation of CO</a:t>
            </a:r>
            <a:r>
              <a:rPr lang="en-US" sz="2625" baseline="-25000" dirty="0" smtClean="0"/>
              <a:t>2</a:t>
            </a:r>
            <a:r>
              <a:rPr lang="en-US" sz="2625" dirty="0" smtClean="0"/>
              <a:t>, such as </a:t>
            </a:r>
            <a:r>
              <a:rPr lang="en-US" sz="2625" b="1" dirty="0" smtClean="0"/>
              <a:t>C</a:t>
            </a:r>
            <a:r>
              <a:rPr lang="en-US" sz="2625" b="1" baseline="-25000" dirty="0" smtClean="0"/>
              <a:t>4</a:t>
            </a:r>
            <a:r>
              <a:rPr lang="en-US" sz="2625" b="1" dirty="0" smtClean="0"/>
              <a:t> photosynthetic </a:t>
            </a:r>
            <a:r>
              <a:rPr lang="en-US" sz="2625" dirty="0" smtClean="0"/>
              <a:t>carbon assimilation cycle is also dependent on the basic Calvin cycle.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Carbon reactions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130" y="833848"/>
            <a:ext cx="896448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b="1" dirty="0" smtClean="0"/>
              <a:t>The Calvin cycle proceeds in three stages :</a:t>
            </a:r>
          </a:p>
          <a:p>
            <a:pPr marL="514350" lvl="1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600" b="1" dirty="0" err="1" smtClean="0"/>
              <a:t>Carboxylation</a:t>
            </a:r>
            <a:r>
              <a:rPr lang="en-US" sz="2600" dirty="0" smtClean="0"/>
              <a:t> of CO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acceptor (ribulose-1,5-bisphosphate), by the enzyme </a:t>
            </a:r>
            <a:r>
              <a:rPr lang="en-US" sz="2600" dirty="0" err="1" smtClean="0"/>
              <a:t>ribulose</a:t>
            </a:r>
            <a:r>
              <a:rPr lang="en-US" sz="2600" dirty="0" smtClean="0"/>
              <a:t> </a:t>
            </a:r>
            <a:r>
              <a:rPr lang="en-US" sz="2600" dirty="0" err="1" smtClean="0"/>
              <a:t>bisphosphate</a:t>
            </a:r>
            <a:r>
              <a:rPr lang="en-US" sz="2600" dirty="0" smtClean="0"/>
              <a:t> </a:t>
            </a:r>
            <a:r>
              <a:rPr lang="en-US" sz="2600" dirty="0" err="1" smtClean="0"/>
              <a:t>carboxylase</a:t>
            </a:r>
            <a:r>
              <a:rPr lang="en-US" sz="2600" dirty="0" smtClean="0"/>
              <a:t>/</a:t>
            </a:r>
            <a:r>
              <a:rPr lang="en-US" sz="2600" dirty="0" err="1" smtClean="0"/>
              <a:t>oxygenase</a:t>
            </a:r>
            <a:r>
              <a:rPr lang="en-US" sz="2600" dirty="0" smtClean="0"/>
              <a:t> (</a:t>
            </a:r>
            <a:r>
              <a:rPr lang="en-US" sz="2600" b="1" dirty="0" err="1" smtClean="0"/>
              <a:t>rubisco</a:t>
            </a:r>
            <a:r>
              <a:rPr lang="en-US" sz="2600" b="1" dirty="0" smtClean="0"/>
              <a:t>), </a:t>
            </a:r>
            <a:r>
              <a:rPr lang="en-US" sz="2600" dirty="0" smtClean="0"/>
              <a:t>forming two molecules of 3-phosphoglycerate,   the first stable intermediate of the Calvin cycle.</a:t>
            </a:r>
          </a:p>
          <a:p>
            <a:pPr marL="514350" lvl="1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600" b="1" dirty="0" smtClean="0"/>
              <a:t>Reduction</a:t>
            </a:r>
            <a:r>
              <a:rPr lang="en-US" sz="2600" dirty="0" smtClean="0"/>
              <a:t> of 3-phosphoglycerate, forming  glyceraldehyde-3-phosphate (a carbohydrate).</a:t>
            </a:r>
          </a:p>
          <a:p>
            <a:pPr marL="514350" lvl="1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600" b="1" dirty="0" smtClean="0"/>
              <a:t>Regeneration</a:t>
            </a:r>
            <a:r>
              <a:rPr lang="en-US" sz="2600" dirty="0" smtClean="0"/>
              <a:t> of the CO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acceptor ribulose-1,5-bisphosphate from glyceraldehyde-3-phosphate.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Calvin Cycle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Calvin Cycle</a:t>
            </a:r>
          </a:p>
        </p:txBody>
      </p:sp>
      <p:pic>
        <p:nvPicPr>
          <p:cNvPr id="9" name="Picture 8" descr="12 copy.jpg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rcRect t="5022"/>
          <a:stretch>
            <a:fillRect/>
          </a:stretch>
        </p:blipFill>
        <p:spPr>
          <a:xfrm>
            <a:off x="446777" y="914816"/>
            <a:ext cx="8286808" cy="562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 b="6883"/>
          <a:stretch>
            <a:fillRect/>
          </a:stretch>
        </p:blipFill>
        <p:spPr bwMode="auto">
          <a:xfrm>
            <a:off x="299575" y="1500174"/>
            <a:ext cx="8535988" cy="477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Calvin Cycle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820014"/>
            <a:ext cx="9144000" cy="6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US" sz="2600" b="1" dirty="0" smtClean="0"/>
              <a:t>The </a:t>
            </a:r>
            <a:r>
              <a:rPr lang="en-US" sz="2600" b="1" dirty="0" err="1" smtClean="0"/>
              <a:t>carboxylation</a:t>
            </a:r>
            <a:r>
              <a:rPr lang="en-US" sz="2600" b="1" dirty="0" smtClean="0"/>
              <a:t> of ribulose-1,5-bisphosphate </a:t>
            </a:r>
            <a:r>
              <a:rPr lang="en-US" sz="2600" b="1" dirty="0" err="1" smtClean="0"/>
              <a:t>Rubisco</a:t>
            </a:r>
            <a:endParaRPr lang="en-GB" sz="2600" b="1" dirty="0">
              <a:latin typeface="Calibri" pitchFamily="34" charset="0"/>
              <a:cs typeface="Times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863" y="924643"/>
            <a:ext cx="8964488" cy="5147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700" dirty="0" smtClean="0">
                <a:latin typeface="+mn-lt"/>
              </a:rPr>
              <a:t>The life on the earth depends mainly on the energy derived from the sun.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700" dirty="0" smtClean="0">
                <a:latin typeface="+mn-lt"/>
              </a:rPr>
              <a:t>The</a:t>
            </a:r>
            <a:r>
              <a:rPr lang="en-US" sz="2700" b="1" dirty="0" smtClean="0">
                <a:latin typeface="+mn-lt"/>
              </a:rPr>
              <a:t> Photosynthesis</a:t>
            </a:r>
            <a:r>
              <a:rPr lang="en-US" sz="2700" dirty="0" smtClean="0">
                <a:latin typeface="+mn-lt"/>
              </a:rPr>
              <a:t> is the only process of biological importance that can harvest this energy.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700" dirty="0" smtClean="0"/>
              <a:t>The term </a:t>
            </a:r>
            <a:r>
              <a:rPr lang="en-US" sz="2700" b="1" dirty="0" smtClean="0"/>
              <a:t>Photosynthesis</a:t>
            </a:r>
            <a:r>
              <a:rPr lang="en-US" sz="2700" dirty="0" smtClean="0"/>
              <a:t> means “</a:t>
            </a:r>
            <a:r>
              <a:rPr lang="en-US" sz="2700" b="1" dirty="0" smtClean="0"/>
              <a:t>synthesis using light</a:t>
            </a:r>
            <a:r>
              <a:rPr lang="en-US" sz="2700" dirty="0" smtClean="0"/>
              <a:t>.”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/>
              <a:t>Photosynthetic organisms use the </a:t>
            </a:r>
            <a:r>
              <a:rPr lang="en-US" sz="2800" b="1" dirty="0" smtClean="0"/>
              <a:t>solar</a:t>
            </a:r>
            <a:r>
              <a:rPr lang="en-US" sz="2800" dirty="0" smtClean="0"/>
              <a:t> </a:t>
            </a:r>
            <a:r>
              <a:rPr lang="en-US" sz="2800" b="1" dirty="0" smtClean="0"/>
              <a:t>energy</a:t>
            </a:r>
            <a:r>
              <a:rPr lang="en-US" sz="2800" dirty="0" smtClean="0"/>
              <a:t> to </a:t>
            </a:r>
            <a:r>
              <a:rPr lang="en-US" sz="2800" b="1" dirty="0" smtClean="0"/>
              <a:t>synthesize</a:t>
            </a:r>
            <a:r>
              <a:rPr lang="en-US" sz="2800" dirty="0" smtClean="0"/>
              <a:t> </a:t>
            </a:r>
            <a:r>
              <a:rPr lang="en-US" sz="2800" b="1" dirty="0" smtClean="0"/>
              <a:t>carbon</a:t>
            </a:r>
            <a:r>
              <a:rPr lang="en-US" sz="2800" dirty="0" smtClean="0"/>
              <a:t> </a:t>
            </a:r>
            <a:r>
              <a:rPr lang="en-US" sz="2800" b="1" dirty="0" smtClean="0"/>
              <a:t>compounds</a:t>
            </a:r>
            <a:r>
              <a:rPr lang="en-US" sz="2800" dirty="0" smtClean="0"/>
              <a:t> that cannot be formed without the energy. </a:t>
            </a:r>
            <a:endParaRPr lang="en-US" sz="2700" dirty="0" smtClean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130" y="833848"/>
            <a:ext cx="8846588" cy="521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lnSpc>
                <a:spcPct val="160000"/>
              </a:lnSpc>
              <a:buFont typeface="Wingdings" pitchFamily="2" charset="2"/>
              <a:buChar char="Ø"/>
            </a:pPr>
            <a:r>
              <a:rPr lang="en-US" sz="2600" dirty="0" smtClean="0"/>
              <a:t>The Carbon in CO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is the most oxidized form found in the nature (+4). </a:t>
            </a:r>
          </a:p>
          <a:p>
            <a:pPr lvl="1" indent="-457200"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en-US" sz="2600" dirty="0" smtClean="0"/>
              <a:t>The carbon of the first stable intermediate;        </a:t>
            </a:r>
          </a:p>
          <a:p>
            <a:pPr lvl="1" indent="-457200" algn="just">
              <a:lnSpc>
                <a:spcPct val="160000"/>
              </a:lnSpc>
            </a:pPr>
            <a:r>
              <a:rPr lang="en-US" sz="2600" dirty="0" smtClean="0"/>
              <a:t>	3-phosphoglycerate, is more reduced (+3).</a:t>
            </a:r>
          </a:p>
          <a:p>
            <a:pPr lvl="1" indent="-457200"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en-US" sz="2600" dirty="0" smtClean="0"/>
              <a:t>It is further reduced in the glyceraldehyde-3-phosphate (+1).</a:t>
            </a:r>
          </a:p>
          <a:p>
            <a:pPr lvl="1" indent="-457200"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en-US" sz="2600" dirty="0" smtClean="0"/>
              <a:t>The reactions of the Calvin cycle complete the reduction of atmospheric carbon, and consequently facilitate its incorporation into organic compounds.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Calvin Cycle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C</a:t>
            </a:r>
            <a:r>
              <a:rPr lang="en-US" sz="36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photosynthetic carbon cycle</a:t>
            </a:r>
            <a:endParaRPr lang="ar-EG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" name="Picture 3" descr="Slide36.png"/>
          <p:cNvPicPr>
            <a:picLocks noChangeAspect="1"/>
          </p:cNvPicPr>
          <p:nvPr/>
        </p:nvPicPr>
        <p:blipFill>
          <a:blip r:embed="rId3" cstate="print"/>
          <a:srcRect l="2862" t="17149" r="2256" b="11093"/>
          <a:stretch>
            <a:fillRect/>
          </a:stretch>
        </p:blipFill>
        <p:spPr bwMode="auto">
          <a:xfrm>
            <a:off x="297412" y="2742331"/>
            <a:ext cx="858857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66260" y="841214"/>
            <a:ext cx="8763458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The basic C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photosynthetic carbon cycle involves four stages in two different cell types; </a:t>
            </a:r>
            <a:r>
              <a:rPr lang="en-US" sz="2400" b="1" dirty="0" err="1" smtClean="0"/>
              <a:t>Mysophyl</a:t>
            </a:r>
            <a:r>
              <a:rPr lang="en-US" sz="2400" b="1" dirty="0" smtClean="0"/>
              <a:t>  cells </a:t>
            </a:r>
            <a:r>
              <a:rPr lang="en-US" sz="2400" dirty="0" smtClean="0"/>
              <a:t>and </a:t>
            </a:r>
            <a:r>
              <a:rPr lang="en-US" sz="2400" b="1" dirty="0" smtClean="0"/>
              <a:t>Bundle sheath cells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400" dirty="0" smtClean="0"/>
              <a:t>Transport of metabolites between </a:t>
            </a:r>
            <a:r>
              <a:rPr lang="en-US" sz="2400" dirty="0" err="1" smtClean="0"/>
              <a:t>mesophyll</a:t>
            </a:r>
            <a:r>
              <a:rPr lang="en-US" sz="2400" dirty="0" smtClean="0"/>
              <a:t> and bundle sheath cells is driven by diffusion gradients along numerous </a:t>
            </a:r>
            <a:r>
              <a:rPr lang="en-US" sz="2400" b="1" dirty="0" err="1" smtClean="0"/>
              <a:t>plasmodesmata</a:t>
            </a:r>
            <a:r>
              <a:rPr lang="en-US" sz="2400" dirty="0" smtClean="0"/>
              <a:t>.</a:t>
            </a:r>
          </a:p>
        </p:txBody>
      </p:sp>
      <p:pic>
        <p:nvPicPr>
          <p:cNvPr id="17" name="Picture 3" descr="Slide36.png"/>
          <p:cNvPicPr>
            <a:picLocks noChangeAspect="1"/>
          </p:cNvPicPr>
          <p:nvPr/>
        </p:nvPicPr>
        <p:blipFill>
          <a:blip r:embed="rId3" cstate="print"/>
          <a:srcRect l="59862" t="6230" r="12515" b="82851"/>
          <a:stretch>
            <a:fillRect/>
          </a:stretch>
        </p:blipFill>
        <p:spPr bwMode="auto">
          <a:xfrm>
            <a:off x="1214414" y="5715016"/>
            <a:ext cx="250033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C</a:t>
            </a:r>
            <a:r>
              <a:rPr lang="en-US" sz="36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photosynthetic carbon cycle</a:t>
            </a:r>
            <a:endParaRPr lang="ar-EG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b="3789"/>
          <a:stretch>
            <a:fillRect/>
          </a:stretch>
        </p:blipFill>
        <p:spPr bwMode="auto">
          <a:xfrm>
            <a:off x="57551" y="898797"/>
            <a:ext cx="437157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429124" y="843377"/>
            <a:ext cx="4659456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100" b="1" dirty="0" smtClean="0"/>
              <a:t>Four stages in two different cell types: </a:t>
            </a:r>
          </a:p>
          <a:p>
            <a:pPr>
              <a:lnSpc>
                <a:spcPct val="120000"/>
              </a:lnSpc>
            </a:pPr>
            <a:r>
              <a:rPr lang="en-US" sz="2100" b="1" dirty="0" smtClean="0"/>
              <a:t>(1) Fixation</a:t>
            </a:r>
            <a:r>
              <a:rPr lang="en-US" sz="2100" dirty="0" smtClean="0"/>
              <a:t> </a:t>
            </a:r>
            <a:r>
              <a:rPr lang="en-US" sz="2100" b="1" dirty="0" smtClean="0"/>
              <a:t>of CO</a:t>
            </a:r>
            <a:r>
              <a:rPr lang="en-US" sz="2100" b="1" baseline="-25000" dirty="0" smtClean="0"/>
              <a:t>2</a:t>
            </a:r>
            <a:r>
              <a:rPr lang="en-US" sz="2100" b="1" dirty="0" smtClean="0"/>
              <a:t> </a:t>
            </a:r>
            <a:r>
              <a:rPr lang="en-US" sz="2100" dirty="0" smtClean="0"/>
              <a:t>by the </a:t>
            </a:r>
            <a:r>
              <a:rPr lang="en-US" sz="2100" dirty="0" err="1" smtClean="0"/>
              <a:t>carboxylation</a:t>
            </a:r>
            <a:r>
              <a:rPr lang="en-US" sz="2100" dirty="0" smtClean="0"/>
              <a:t> of </a:t>
            </a:r>
            <a:r>
              <a:rPr lang="en-US" sz="2100" dirty="0" err="1" smtClean="0"/>
              <a:t>phosphoenolpyruvate</a:t>
            </a:r>
            <a:r>
              <a:rPr lang="en-US" sz="2100" dirty="0" smtClean="0"/>
              <a:t> in </a:t>
            </a:r>
            <a:r>
              <a:rPr lang="en-US" sz="2100" dirty="0" err="1" smtClean="0"/>
              <a:t>mesophyll</a:t>
            </a:r>
            <a:r>
              <a:rPr lang="en-US" sz="2100" dirty="0" smtClean="0"/>
              <a:t> cells </a:t>
            </a:r>
            <a:r>
              <a:rPr lang="en-US" sz="2100" b="1" dirty="0" smtClean="0"/>
              <a:t>to form a C</a:t>
            </a:r>
            <a:r>
              <a:rPr lang="en-US" sz="2100" b="1" baseline="-25000" dirty="0" smtClean="0"/>
              <a:t>4</a:t>
            </a:r>
            <a:r>
              <a:rPr lang="en-US" sz="2100" b="1" dirty="0" smtClean="0"/>
              <a:t> acid</a:t>
            </a:r>
            <a:r>
              <a:rPr lang="en-US" sz="21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sz="2100" b="1" dirty="0" smtClean="0"/>
              <a:t>(2) Transport</a:t>
            </a:r>
            <a:r>
              <a:rPr lang="en-US" sz="2100" dirty="0" smtClean="0"/>
              <a:t> </a:t>
            </a:r>
            <a:r>
              <a:rPr lang="en-US" sz="2100" b="1" dirty="0" smtClean="0"/>
              <a:t>of the C</a:t>
            </a:r>
            <a:r>
              <a:rPr lang="en-US" sz="2100" b="1" baseline="-25000" dirty="0" smtClean="0"/>
              <a:t>4</a:t>
            </a:r>
            <a:r>
              <a:rPr lang="en-US" sz="2100" b="1" dirty="0" smtClean="0"/>
              <a:t> acids </a:t>
            </a:r>
            <a:r>
              <a:rPr lang="en-US" sz="2100" dirty="0" smtClean="0"/>
              <a:t>to the bundle sheath cells; </a:t>
            </a:r>
          </a:p>
          <a:p>
            <a:pPr>
              <a:lnSpc>
                <a:spcPct val="120000"/>
              </a:lnSpc>
            </a:pPr>
            <a:r>
              <a:rPr lang="en-US" sz="2100" b="1" dirty="0" smtClean="0"/>
              <a:t>(3) </a:t>
            </a:r>
            <a:r>
              <a:rPr lang="en-US" sz="2100" b="1" dirty="0" err="1" smtClean="0"/>
              <a:t>Decarboxylation</a:t>
            </a:r>
            <a:r>
              <a:rPr lang="en-US" sz="2100" dirty="0" smtClean="0"/>
              <a:t> </a:t>
            </a:r>
            <a:r>
              <a:rPr lang="en-US" sz="2100" b="1" dirty="0" smtClean="0"/>
              <a:t>of the C</a:t>
            </a:r>
            <a:r>
              <a:rPr lang="en-US" sz="2100" b="1" baseline="-25000" dirty="0" smtClean="0"/>
              <a:t>4</a:t>
            </a:r>
            <a:r>
              <a:rPr lang="en-US" sz="2100" b="1" dirty="0" smtClean="0"/>
              <a:t> acids </a:t>
            </a:r>
            <a:r>
              <a:rPr lang="en-US" sz="2100" dirty="0" smtClean="0"/>
              <a:t>within the bundle sheath cells and </a:t>
            </a:r>
            <a:r>
              <a:rPr lang="en-US" sz="2100" b="1" dirty="0" smtClean="0"/>
              <a:t>generation of CO</a:t>
            </a:r>
            <a:r>
              <a:rPr lang="en-US" sz="2100" b="1" baseline="-25000" dirty="0" smtClean="0"/>
              <a:t>2</a:t>
            </a:r>
            <a:r>
              <a:rPr lang="en-US" sz="2100" dirty="0" smtClean="0"/>
              <a:t>, which is then </a:t>
            </a:r>
            <a:r>
              <a:rPr lang="en-US" sz="2100" b="1" dirty="0" smtClean="0"/>
              <a:t>reduced to carbohydrate</a:t>
            </a:r>
            <a:r>
              <a:rPr lang="en-US" sz="2100" dirty="0" smtClean="0"/>
              <a:t> via Calvin cycle</a:t>
            </a:r>
          </a:p>
          <a:p>
            <a:pPr>
              <a:lnSpc>
                <a:spcPct val="120000"/>
              </a:lnSpc>
            </a:pPr>
            <a:r>
              <a:rPr lang="en-US" sz="2100" b="1" dirty="0" smtClean="0"/>
              <a:t>(4) Transport of the C</a:t>
            </a:r>
            <a:r>
              <a:rPr lang="en-US" sz="2100" b="1" baseline="-25000" dirty="0" smtClean="0"/>
              <a:t>3</a:t>
            </a:r>
            <a:r>
              <a:rPr lang="en-US" sz="2100" b="1" dirty="0" smtClean="0"/>
              <a:t> acid </a:t>
            </a:r>
            <a:r>
              <a:rPr lang="en-US" sz="2100" dirty="0" smtClean="0"/>
              <a:t>that is formed by the </a:t>
            </a:r>
            <a:r>
              <a:rPr lang="en-US" sz="2100" dirty="0" err="1" smtClean="0"/>
              <a:t>decarboxylation</a:t>
            </a:r>
            <a:r>
              <a:rPr lang="en-US" sz="2100" dirty="0" smtClean="0"/>
              <a:t> step back to </a:t>
            </a:r>
            <a:r>
              <a:rPr lang="en-US" sz="2100" dirty="0" err="1" smtClean="0"/>
              <a:t>mesophyll</a:t>
            </a:r>
            <a:r>
              <a:rPr lang="en-US" sz="2100" dirty="0" smtClean="0"/>
              <a:t> cells and </a:t>
            </a:r>
            <a:r>
              <a:rPr lang="en-US" sz="2100" b="1" dirty="0" smtClean="0"/>
              <a:t>regeneration of the CO</a:t>
            </a:r>
            <a:r>
              <a:rPr lang="en-US" sz="2100" b="1" baseline="-25000" dirty="0" smtClean="0"/>
              <a:t>2</a:t>
            </a:r>
            <a:r>
              <a:rPr lang="en-US" sz="2100" b="1" dirty="0" smtClean="0"/>
              <a:t> acceptor</a:t>
            </a:r>
            <a:r>
              <a:rPr lang="en-US" sz="2100" dirty="0" smtClean="0"/>
              <a:t> </a:t>
            </a:r>
            <a:r>
              <a:rPr lang="en-US" sz="2100" dirty="0" err="1" smtClean="0"/>
              <a:t>phosphoenolpyruvate</a:t>
            </a:r>
            <a:endParaRPr lang="ar-EG" sz="2100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0" y="5715016"/>
            <a:ext cx="8194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" pitchFamily="-109" charset="0"/>
              </a:rPr>
              <a:t>High </a:t>
            </a:r>
            <a:endParaRPr lang="en-US" sz="1800" b="1" dirty="0" smtClean="0">
              <a:solidFill>
                <a:srgbClr val="FF0000"/>
              </a:solidFill>
              <a:latin typeface="Times" pitchFamily="-109" charset="0"/>
            </a:endParaRPr>
          </a:p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" pitchFamily="-109" charset="0"/>
              </a:rPr>
              <a:t>[</a:t>
            </a:r>
            <a:r>
              <a:rPr lang="en-US" sz="1800" b="1" dirty="0">
                <a:solidFill>
                  <a:srgbClr val="FF0000"/>
                </a:solidFill>
                <a:latin typeface="Times" pitchFamily="-109" charset="0"/>
              </a:rPr>
              <a:t>CO</a:t>
            </a:r>
            <a:r>
              <a:rPr lang="en-US" sz="1800" b="1" baseline="-25000" dirty="0">
                <a:solidFill>
                  <a:srgbClr val="FF0000"/>
                </a:solidFill>
                <a:latin typeface="Times" pitchFamily="-109" charset="0"/>
              </a:rPr>
              <a:t>2</a:t>
            </a:r>
            <a:r>
              <a:rPr lang="en-US" sz="1800" b="1" dirty="0">
                <a:solidFill>
                  <a:srgbClr val="FF0000"/>
                </a:solidFill>
                <a:latin typeface="Times" pitchFamily="-109" charset="0"/>
              </a:rPr>
              <a:t>] 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-13855" y="3071810"/>
            <a:ext cx="8194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" pitchFamily="-109" charset="0"/>
              </a:rPr>
              <a:t>Low </a:t>
            </a:r>
            <a:endParaRPr lang="en-US" sz="1800" b="1" dirty="0" smtClean="0">
              <a:solidFill>
                <a:srgbClr val="FF0000"/>
              </a:solidFill>
              <a:latin typeface="Times" pitchFamily="-109" charset="0"/>
            </a:endParaRPr>
          </a:p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" pitchFamily="-109" charset="0"/>
              </a:rPr>
              <a:t>[</a:t>
            </a:r>
            <a:r>
              <a:rPr lang="en-US" sz="1800" b="1" dirty="0">
                <a:solidFill>
                  <a:srgbClr val="FF0000"/>
                </a:solidFill>
                <a:latin typeface="Times" pitchFamily="-109" charset="0"/>
              </a:rPr>
              <a:t>CO</a:t>
            </a:r>
            <a:r>
              <a:rPr lang="en-US" sz="1800" b="1" baseline="-25000" dirty="0">
                <a:solidFill>
                  <a:srgbClr val="FF0000"/>
                </a:solidFill>
                <a:latin typeface="Times" pitchFamily="-109" charset="0"/>
              </a:rPr>
              <a:t>2</a:t>
            </a:r>
            <a:r>
              <a:rPr lang="en-US" sz="1800" b="1" dirty="0">
                <a:solidFill>
                  <a:srgbClr val="FF0000"/>
                </a:solidFill>
                <a:latin typeface="Times" pitchFamily="-109" charset="0"/>
              </a:rPr>
              <a:t>] 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672783" y="3286123"/>
            <a:ext cx="782037" cy="7360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785786" y="5715016"/>
            <a:ext cx="642942" cy="21431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r>
              <a:rPr lang="en-US" sz="36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Plants  versus  C</a:t>
            </a:r>
            <a:r>
              <a:rPr lang="en-US" sz="36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plants</a:t>
            </a:r>
            <a:endParaRPr lang="ar-EG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405" y="790120"/>
            <a:ext cx="8934049" cy="553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600" b="1" dirty="0" smtClean="0"/>
              <a:t>The C</a:t>
            </a:r>
            <a:r>
              <a:rPr lang="en-US" sz="2600" b="1" baseline="-25000" dirty="0" smtClean="0"/>
              <a:t>3</a:t>
            </a:r>
            <a:r>
              <a:rPr lang="en-US" sz="2600" dirty="0" smtClean="0"/>
              <a:t> in C</a:t>
            </a:r>
            <a:r>
              <a:rPr lang="en-US" sz="2600" baseline="-25000" dirty="0" smtClean="0"/>
              <a:t>3</a:t>
            </a:r>
            <a:r>
              <a:rPr lang="en-US" sz="2600" dirty="0" smtClean="0"/>
              <a:t> photosynthesis refers to the first stable molecule formed (3-carbon) from an enzyme catalyzed CO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fixation. </a:t>
            </a:r>
          </a:p>
          <a:p>
            <a:pPr marL="514350" indent="-514350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600" dirty="0" smtClean="0"/>
              <a:t>In the C</a:t>
            </a:r>
            <a:r>
              <a:rPr lang="en-US" sz="2600" baseline="-25000" dirty="0" smtClean="0"/>
              <a:t>4</a:t>
            </a:r>
            <a:r>
              <a:rPr lang="en-US" sz="2600" dirty="0" smtClean="0"/>
              <a:t> photosynthesis, the first stable molecule formed from the fixation of CO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is a 4-carbon organic acid.</a:t>
            </a:r>
          </a:p>
          <a:p>
            <a:pPr marL="514350" indent="-514800"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600" dirty="0" smtClean="0"/>
              <a:t>In </a:t>
            </a:r>
            <a:r>
              <a:rPr lang="en-US" sz="2600" b="1" dirty="0" smtClean="0"/>
              <a:t>C</a:t>
            </a:r>
            <a:r>
              <a:rPr lang="en-US" sz="2600" b="1" baseline="-25000" dirty="0" smtClean="0"/>
              <a:t>3</a:t>
            </a:r>
            <a:r>
              <a:rPr lang="en-US" sz="2600" b="1" dirty="0" smtClean="0"/>
              <a:t> plants</a:t>
            </a:r>
            <a:r>
              <a:rPr lang="en-US" sz="2600" dirty="0" smtClean="0"/>
              <a:t>, the CO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fixation takes place only at one place. </a:t>
            </a:r>
          </a:p>
          <a:p>
            <a:pPr marL="514350" indent="-514800"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600" dirty="0" smtClean="0"/>
              <a:t>In </a:t>
            </a:r>
            <a:r>
              <a:rPr lang="en-US" sz="2600" b="1" dirty="0" smtClean="0"/>
              <a:t>C</a:t>
            </a:r>
            <a:r>
              <a:rPr lang="en-US" sz="2600" b="1" baseline="-25000" dirty="0" smtClean="0"/>
              <a:t>4</a:t>
            </a:r>
            <a:r>
              <a:rPr lang="en-US" sz="2600" b="1" dirty="0" smtClean="0"/>
              <a:t> plants</a:t>
            </a:r>
            <a:r>
              <a:rPr lang="en-US" sz="2600" dirty="0" smtClean="0"/>
              <a:t>, the CO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fixation takes place twice in two cells connected via </a:t>
            </a:r>
            <a:r>
              <a:rPr lang="en-US" sz="2600" dirty="0" err="1" smtClean="0"/>
              <a:t>plasmodesmata</a:t>
            </a:r>
            <a:r>
              <a:rPr lang="en-US" sz="2600" dirty="0" smtClean="0"/>
              <a:t> (one in a </a:t>
            </a:r>
            <a:r>
              <a:rPr lang="en-US" sz="2600" dirty="0" err="1" smtClean="0"/>
              <a:t>mesophyll</a:t>
            </a:r>
            <a:r>
              <a:rPr lang="en-US" sz="2600" dirty="0" smtClean="0"/>
              <a:t> cell, second in a bundle sheath cell).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r>
              <a:rPr lang="en-US" sz="36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Plants  versus  C</a:t>
            </a:r>
            <a:r>
              <a:rPr lang="en-US" sz="36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plants</a:t>
            </a:r>
            <a:endParaRPr lang="ar-EG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405" y="790120"/>
            <a:ext cx="8934049" cy="545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800"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600" b="1" dirty="0" smtClean="0"/>
              <a:t>C</a:t>
            </a:r>
            <a:r>
              <a:rPr lang="en-US" sz="2600" b="1" baseline="-25000" dirty="0" smtClean="0"/>
              <a:t>3</a:t>
            </a:r>
            <a:r>
              <a:rPr lang="en-US" sz="2600" b="1" dirty="0" smtClean="0"/>
              <a:t> plants: </a:t>
            </a:r>
            <a:r>
              <a:rPr lang="en-US" sz="2600" dirty="0" smtClean="0"/>
              <a:t>such as wheat, rice, potatoes, sugar beet, beans). </a:t>
            </a:r>
          </a:p>
          <a:p>
            <a:pPr marL="514350" indent="-514800"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600" b="1" dirty="0" smtClean="0"/>
              <a:t>C</a:t>
            </a:r>
            <a:r>
              <a:rPr lang="en-US" sz="2600" b="1" baseline="-25000" dirty="0" smtClean="0"/>
              <a:t>4</a:t>
            </a:r>
            <a:r>
              <a:rPr lang="en-US" sz="2600" b="1" dirty="0" smtClean="0"/>
              <a:t> plants: </a:t>
            </a:r>
            <a:r>
              <a:rPr lang="en-US" sz="2600" dirty="0" smtClean="0"/>
              <a:t>such as corn, sugarcane, sorghum)</a:t>
            </a:r>
          </a:p>
          <a:p>
            <a:pPr marL="514350" indent="-514800"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600" b="1" dirty="0" smtClean="0"/>
              <a:t>The C</a:t>
            </a:r>
            <a:r>
              <a:rPr lang="en-US" sz="2600" b="1" baseline="-25000" dirty="0" smtClean="0"/>
              <a:t>3</a:t>
            </a:r>
            <a:r>
              <a:rPr lang="en-US" sz="2600" b="1" dirty="0" smtClean="0"/>
              <a:t> plants</a:t>
            </a:r>
            <a:r>
              <a:rPr lang="en-US" sz="2600" dirty="0" smtClean="0"/>
              <a:t> are favored in the environments where the water is abundant, temperature and light levels are moderate (temperate climates).</a:t>
            </a:r>
          </a:p>
          <a:p>
            <a:pPr marL="514350" indent="-514800"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600" b="1" dirty="0" smtClean="0"/>
              <a:t>The C</a:t>
            </a:r>
            <a:r>
              <a:rPr lang="en-US" sz="2600" b="1" baseline="-25000" dirty="0" smtClean="0"/>
              <a:t>4</a:t>
            </a:r>
            <a:r>
              <a:rPr lang="en-US" sz="2600" b="1" dirty="0" smtClean="0"/>
              <a:t> plants</a:t>
            </a:r>
            <a:r>
              <a:rPr lang="en-US" sz="2600" dirty="0" smtClean="0"/>
              <a:t> are favored in the environments where the water is limiting and light and temperatures are high (tropical/subtropical habitats).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Synthesis of Starch and Sucrose</a:t>
            </a:r>
            <a:endParaRPr lang="ar-EG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127" y="843377"/>
            <a:ext cx="8936181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Carbohydrates synthesized by the Calvin cycle are converted into storage forms of energy and carbon (</a:t>
            </a:r>
            <a:r>
              <a:rPr lang="en-US" sz="2600" b="1" dirty="0" smtClean="0"/>
              <a:t>sucrose</a:t>
            </a:r>
            <a:r>
              <a:rPr lang="en-US" sz="2600" dirty="0" smtClean="0"/>
              <a:t>   &amp;  </a:t>
            </a:r>
            <a:r>
              <a:rPr lang="en-US" sz="2600" b="1" dirty="0" smtClean="0"/>
              <a:t>starch</a:t>
            </a:r>
            <a:r>
              <a:rPr lang="en-US" sz="2600" dirty="0" smtClean="0"/>
              <a:t>). 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In most plants, the sucrose is the principal form of carbohydrate </a:t>
            </a:r>
            <a:r>
              <a:rPr lang="en-US" sz="2600" dirty="0" err="1" smtClean="0"/>
              <a:t>translocated</a:t>
            </a:r>
            <a:r>
              <a:rPr lang="en-US" sz="2600" dirty="0" smtClean="0"/>
              <a:t> throughout the plant phloem.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The sucrose is synthesized in the </a:t>
            </a:r>
            <a:r>
              <a:rPr lang="en-US" sz="2600" dirty="0" err="1" smtClean="0"/>
              <a:t>cytosol</a:t>
            </a:r>
            <a:r>
              <a:rPr lang="en-US" sz="2600" dirty="0" smtClean="0"/>
              <a:t>, and its synthesis is regulated by </a:t>
            </a:r>
            <a:r>
              <a:rPr lang="en-US" sz="2600" dirty="0" err="1" smtClean="0"/>
              <a:t>phosphorylation</a:t>
            </a:r>
            <a:r>
              <a:rPr lang="en-US" sz="2600" dirty="0" smtClean="0"/>
              <a:t> of sucrose phosphate </a:t>
            </a:r>
            <a:r>
              <a:rPr lang="en-US" sz="2600" dirty="0" err="1" smtClean="0"/>
              <a:t>synthase</a:t>
            </a:r>
            <a:r>
              <a:rPr lang="en-US" sz="2600" dirty="0" smtClean="0"/>
              <a:t>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The starch is </a:t>
            </a:r>
            <a:r>
              <a:rPr lang="en-US" sz="2600" dirty="0" err="1" smtClean="0"/>
              <a:t>is</a:t>
            </a:r>
            <a:r>
              <a:rPr lang="en-US" sz="2600" dirty="0" smtClean="0"/>
              <a:t> synthesized in the chloroplast. 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The synthesis of the starch during the day can be separated from its breakdown, to provide energy to the plant at night.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155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Synthesis of Starch and Sucrose</a:t>
            </a:r>
            <a:endParaRPr lang="ar-EG" sz="3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1986" name="Picture 2" descr="ÙØªÙØ¬Ø© Ø¨Ø­Ø« Ø§ÙØµÙØ± Ø¹Ù âªSynthesis of Starch and Sucroseâ¬â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500034" y="976761"/>
            <a:ext cx="8162958" cy="52383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155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Physiological and Ecological Considerations</a:t>
            </a:r>
            <a:endParaRPr lang="ar-EG" sz="3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127" y="829522"/>
            <a:ext cx="8936181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>
                <a:latin typeface="+mn-lt"/>
              </a:rPr>
              <a:t>The impact of the environment on photosynthesis is of interest to both plant physiologists and agronomists. 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>
                <a:latin typeface="+mn-lt"/>
              </a:rPr>
              <a:t>From a physiological point of view, it is of great importance to understand how photosynthesis responds to different environmental factors such as light, ambient CO</a:t>
            </a:r>
            <a:r>
              <a:rPr lang="en-US" sz="2600" baseline="-25000" dirty="0" smtClean="0">
                <a:latin typeface="+mn-lt"/>
              </a:rPr>
              <a:t>2</a:t>
            </a:r>
            <a:r>
              <a:rPr lang="en-US" sz="2600" dirty="0" smtClean="0">
                <a:latin typeface="+mn-lt"/>
              </a:rPr>
              <a:t> concentrations, and temperature.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>
                <a:latin typeface="+mn-lt"/>
              </a:rPr>
              <a:t>The dependence of photosynthetic processes on environment is also important to agronomists because plant productivity depends strongly on the photosynthetic rates.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155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Physiological and Ecological Considerations</a:t>
            </a:r>
            <a:endParaRPr lang="ar-EG" sz="3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127" y="843377"/>
            <a:ext cx="8936181" cy="550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600" dirty="0" smtClean="0">
                <a:latin typeface="+mn-lt"/>
              </a:rPr>
              <a:t>Three major metabolic steps have been identified as important for optimal photosynthetic performance:</a:t>
            </a:r>
          </a:p>
          <a:p>
            <a:pPr marL="971550" lvl="1" indent="-514350" algn="just">
              <a:lnSpc>
                <a:spcPct val="170000"/>
              </a:lnSpc>
              <a:buFont typeface="+mj-lt"/>
              <a:buAutoNum type="arabicPeriod"/>
            </a:pPr>
            <a:r>
              <a:rPr lang="en-US" sz="2600" dirty="0" err="1" smtClean="0">
                <a:latin typeface="+mn-lt"/>
              </a:rPr>
              <a:t>Rubisco</a:t>
            </a:r>
            <a:r>
              <a:rPr lang="en-US" sz="2600" dirty="0" smtClean="0">
                <a:latin typeface="+mn-lt"/>
              </a:rPr>
              <a:t> activity</a:t>
            </a:r>
          </a:p>
          <a:p>
            <a:pPr marL="971550" lvl="1" indent="-514350" algn="just">
              <a:lnSpc>
                <a:spcPct val="170000"/>
              </a:lnSpc>
              <a:buFont typeface="+mj-lt"/>
              <a:buAutoNum type="arabicPeriod"/>
            </a:pPr>
            <a:r>
              <a:rPr lang="en-US" sz="2600" dirty="0" smtClean="0">
                <a:latin typeface="+mn-lt"/>
              </a:rPr>
              <a:t>Regeneration of </a:t>
            </a:r>
            <a:r>
              <a:rPr lang="en-US" sz="2600" dirty="0" err="1" smtClean="0">
                <a:latin typeface="+mn-lt"/>
              </a:rPr>
              <a:t>ribulose</a:t>
            </a:r>
            <a:r>
              <a:rPr lang="en-US" sz="2600" dirty="0" smtClean="0">
                <a:latin typeface="+mn-lt"/>
              </a:rPr>
              <a:t> </a:t>
            </a:r>
            <a:r>
              <a:rPr lang="en-US" sz="2600" dirty="0" err="1" smtClean="0">
                <a:latin typeface="+mn-lt"/>
              </a:rPr>
              <a:t>bisphosphate</a:t>
            </a:r>
            <a:r>
              <a:rPr lang="en-US" sz="2600" dirty="0" smtClean="0">
                <a:latin typeface="+mn-lt"/>
              </a:rPr>
              <a:t> (</a:t>
            </a:r>
            <a:r>
              <a:rPr lang="en-US" sz="2600" dirty="0" err="1" smtClean="0">
                <a:latin typeface="+mn-lt"/>
              </a:rPr>
              <a:t>RuBP</a:t>
            </a:r>
            <a:r>
              <a:rPr lang="en-US" sz="2600" dirty="0" smtClean="0">
                <a:latin typeface="+mn-lt"/>
              </a:rPr>
              <a:t>)</a:t>
            </a:r>
          </a:p>
          <a:p>
            <a:pPr marL="971550" lvl="1" indent="-514350" algn="just">
              <a:lnSpc>
                <a:spcPct val="170000"/>
              </a:lnSpc>
              <a:buFont typeface="+mj-lt"/>
              <a:buAutoNum type="arabicPeriod"/>
            </a:pPr>
            <a:r>
              <a:rPr lang="en-US" sz="2600" dirty="0" smtClean="0">
                <a:latin typeface="+mn-lt"/>
              </a:rPr>
              <a:t>Metabolism of the </a:t>
            </a:r>
            <a:r>
              <a:rPr lang="en-US" sz="2600" dirty="0" err="1" smtClean="0">
                <a:latin typeface="+mn-lt"/>
              </a:rPr>
              <a:t>triose</a:t>
            </a:r>
            <a:r>
              <a:rPr lang="en-US" sz="2600" dirty="0" smtClean="0">
                <a:latin typeface="+mn-lt"/>
              </a:rPr>
              <a:t> phosphates</a:t>
            </a:r>
          </a:p>
          <a:p>
            <a:pPr marL="514350" indent="-514350"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600" dirty="0" smtClean="0"/>
              <a:t>The first two steps (</a:t>
            </a:r>
            <a:r>
              <a:rPr lang="en-US" sz="2600" dirty="0" err="1" smtClean="0"/>
              <a:t>Rubisco</a:t>
            </a:r>
            <a:r>
              <a:rPr lang="en-US" sz="2600" dirty="0" smtClean="0"/>
              <a:t> activity and </a:t>
            </a:r>
            <a:r>
              <a:rPr lang="en-US" sz="2600" dirty="0" err="1" smtClean="0"/>
              <a:t>RuBP</a:t>
            </a:r>
            <a:r>
              <a:rPr lang="en-US" sz="2600" dirty="0" smtClean="0"/>
              <a:t> regeneration) are the most prevalent under natural conditions.</a:t>
            </a:r>
          </a:p>
          <a:p>
            <a:pPr marL="514350" indent="-514350"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500" dirty="0" smtClean="0"/>
              <a:t>Different environmental factors can limit photosynthetic rates.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155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Physiological and Ecological Considerations</a:t>
            </a:r>
            <a:endParaRPr lang="ar-EG" sz="3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111.jpg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rcRect t="19070"/>
          <a:stretch>
            <a:fillRect/>
          </a:stretch>
        </p:blipFill>
        <p:spPr>
          <a:xfrm>
            <a:off x="13855" y="1413164"/>
            <a:ext cx="9144000" cy="22301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2844" y="843377"/>
            <a:ext cx="90011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dirty="0" smtClean="0"/>
              <a:t>Effects of light and CO</a:t>
            </a:r>
            <a:r>
              <a:rPr lang="en-US" sz="2500" b="1" baseline="-25000" dirty="0" smtClean="0"/>
              <a:t>2</a:t>
            </a:r>
            <a:r>
              <a:rPr lang="en-US" sz="2500" b="1" dirty="0" smtClean="0"/>
              <a:t> on Photosynthesis</a:t>
            </a:r>
            <a:endParaRPr lang="ar-EG" sz="2500" b="1" dirty="0"/>
          </a:p>
        </p:txBody>
      </p:sp>
      <p:sp>
        <p:nvSpPr>
          <p:cNvPr id="10" name="Rectangle 9"/>
          <p:cNvSpPr/>
          <p:nvPr/>
        </p:nvSpPr>
        <p:spPr>
          <a:xfrm>
            <a:off x="69274" y="3687042"/>
            <a:ext cx="8973447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600" dirty="0" smtClean="0"/>
              <a:t>Both the amount of light and the amount of CO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determine the photosynthetic response of leaves. </a:t>
            </a:r>
          </a:p>
          <a:p>
            <a:pPr marL="514350" indent="-514350"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600" dirty="0" smtClean="0"/>
              <a:t>In some situations, photosynthesis is limited by an inadequate supply of light or CO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. In other situations, absorption of too much light can cause severe problems.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863" y="834749"/>
            <a:ext cx="8964488" cy="1897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Photosynthesis converts light energy to chemical energy.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>
                <a:latin typeface="+mn-lt"/>
              </a:rPr>
              <a:t>The </a:t>
            </a:r>
            <a:r>
              <a:rPr lang="en-US" sz="2600" dirty="0" smtClean="0"/>
              <a:t>light energy drives the synthesis of carbohydrates from carbon dioxide and water with the generation of oxygen: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Introduction</a:t>
            </a:r>
          </a:p>
        </p:txBody>
      </p:sp>
      <p:pic>
        <p:nvPicPr>
          <p:cNvPr id="1028" name="Picture 4" descr="ØµÙØ±Ø© Ø°Ø§Øª ØµÙØ©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778151" y="2786058"/>
            <a:ext cx="7672722" cy="3643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11 copy.jpg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57158" y="1325262"/>
            <a:ext cx="7643834" cy="518942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155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Physiological and Ecological Considerations</a:t>
            </a:r>
            <a:endParaRPr lang="ar-EG" sz="3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843377"/>
            <a:ext cx="91440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en-US" sz="2300" b="1" dirty="0" smtClean="0"/>
              <a:t>Of the total energy, only 5% is converted into carbohydrates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155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Physiological and Ecological Considerations</a:t>
            </a:r>
            <a:endParaRPr lang="ar-EG" sz="3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843377"/>
            <a:ext cx="9144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en-US" sz="2500" b="1" dirty="0" smtClean="0"/>
              <a:t>Plant adaptation to Sun and Shade</a:t>
            </a:r>
          </a:p>
        </p:txBody>
      </p:sp>
      <p:sp>
        <p:nvSpPr>
          <p:cNvPr id="8" name="Rectangle 7"/>
          <p:cNvSpPr/>
          <p:nvPr/>
        </p:nvSpPr>
        <p:spPr>
          <a:xfrm>
            <a:off x="126822" y="1272005"/>
            <a:ext cx="890634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300" dirty="0" smtClean="0"/>
              <a:t>Some plants have enough developmental plasticity to adapt to a range of light regimes, such as leaf movement (orientation) in sun-tracking plants. </a:t>
            </a:r>
            <a:endParaRPr lang="ar-EG" sz="2300" dirty="0" smtClean="0"/>
          </a:p>
        </p:txBody>
      </p:sp>
      <p:pic>
        <p:nvPicPr>
          <p:cNvPr id="56322" name="Picture 2" descr="ÙØªÙØ¬Ø© Ø¨Ø­Ø« Ø§ÙØµÙØ± Ø¹Ù âªsun-tracking plantsâ¬â"/>
          <p:cNvPicPr>
            <a:picLocks noChangeAspect="1" noChangeArrowheads="1"/>
          </p:cNvPicPr>
          <p:nvPr/>
        </p:nvPicPr>
        <p:blipFill>
          <a:blip r:embed="rId3">
            <a:lum bright="10000" contrast="40000"/>
          </a:blip>
          <a:srcRect/>
          <a:stretch>
            <a:fillRect/>
          </a:stretch>
        </p:blipFill>
        <p:spPr bwMode="auto">
          <a:xfrm>
            <a:off x="271865" y="2500306"/>
            <a:ext cx="8618478" cy="257176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42942" y="5269832"/>
            <a:ext cx="8143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smtClean="0"/>
              <a:t>(A) </a:t>
            </a:r>
            <a:r>
              <a:rPr lang="en-US" sz="2000" dirty="0" smtClean="0"/>
              <a:t>Initial leaf orientation in the lupine. </a:t>
            </a:r>
          </a:p>
          <a:p>
            <a:r>
              <a:rPr lang="en-US" sz="2000" b="1" dirty="0" smtClean="0"/>
              <a:t>(B) </a:t>
            </a:r>
            <a:r>
              <a:rPr lang="en-US" sz="2000" dirty="0" smtClean="0"/>
              <a:t>Leaf orientation 4 hours after exposure to oblique light, </a:t>
            </a:r>
          </a:p>
          <a:p>
            <a:r>
              <a:rPr lang="en-US" sz="2000" dirty="0" smtClean="0"/>
              <a:t>      to maximize light absorption.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131" y="2601617"/>
            <a:ext cx="50003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(A) </a:t>
            </a:r>
            <a:endParaRPr lang="ar-EG" dirty="0"/>
          </a:p>
        </p:txBody>
      </p:sp>
      <p:sp>
        <p:nvSpPr>
          <p:cNvPr id="12" name="Rectangle 11"/>
          <p:cNvSpPr/>
          <p:nvPr/>
        </p:nvSpPr>
        <p:spPr>
          <a:xfrm>
            <a:off x="4572032" y="2643182"/>
            <a:ext cx="50003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(B) 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155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Physiological and Ecological Considerations</a:t>
            </a:r>
            <a:endParaRPr lang="ar-EG" sz="3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596" y="813504"/>
            <a:ext cx="8302829" cy="1472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500" b="1" dirty="0" smtClean="0"/>
              <a:t>Effect of heat load on the leaf</a:t>
            </a:r>
          </a:p>
          <a:p>
            <a:pPr algn="just">
              <a:lnSpc>
                <a:spcPct val="130000"/>
              </a:lnSpc>
            </a:pPr>
            <a:r>
              <a:rPr lang="en-US" sz="2200" dirty="0" smtClean="0"/>
              <a:t>Sunlight imposes a substantial heat load on the leaf, which is dissipated back into the air by long-wavelength radiation (</a:t>
            </a:r>
            <a:r>
              <a:rPr lang="en-US" sz="2200" b="1" dirty="0" smtClean="0"/>
              <a:t>Heat dissipation</a:t>
            </a:r>
            <a:r>
              <a:rPr lang="en-US" sz="2200" dirty="0" smtClean="0"/>
              <a:t>).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l="43375" t="19531" r="28514" b="27539"/>
          <a:stretch>
            <a:fillRect/>
          </a:stretch>
        </p:blipFill>
        <p:spPr bwMode="auto">
          <a:xfrm>
            <a:off x="55420" y="2253536"/>
            <a:ext cx="4548935" cy="410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4643438" y="2410687"/>
            <a:ext cx="429057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2000" dirty="0" smtClean="0"/>
              <a:t>The absorption and dissipation of energy from sunlight by the leaf. </a:t>
            </a:r>
          </a:p>
          <a:p>
            <a:pPr algn="just">
              <a:lnSpc>
                <a:spcPct val="140000"/>
              </a:lnSpc>
            </a:pPr>
            <a:r>
              <a:rPr lang="en-US" sz="2000" dirty="0" smtClean="0"/>
              <a:t>The imposed heat load must be dissipated in order to avoid damage to the leaf. The heat load is dissipated by emission of long-wavelength radiation, by sensible heat loss to the air surrounding the leaf, and by the evaporative cooling by transpiration.</a:t>
            </a:r>
            <a:endParaRPr lang="ar-EG" sz="2000" dirty="0"/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90872" y="1268760"/>
            <a:ext cx="8229600" cy="245179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Any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343719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863" y="834749"/>
            <a:ext cx="896448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500" dirty="0" smtClean="0"/>
              <a:t>The active photosynthetic tissue in plants is </a:t>
            </a:r>
            <a:r>
              <a:rPr lang="en-US" sz="2500" dirty="0" err="1" smtClean="0"/>
              <a:t>mesophyll</a:t>
            </a:r>
            <a:r>
              <a:rPr lang="en-US" sz="2500" dirty="0" smtClean="0"/>
              <a:t> of leaves. </a:t>
            </a:r>
          </a:p>
          <a:p>
            <a:pPr marL="457200" indent="-457200"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500" dirty="0" err="1" smtClean="0"/>
              <a:t>Mesophyll</a:t>
            </a:r>
            <a:r>
              <a:rPr lang="en-US" sz="2500" dirty="0" smtClean="0"/>
              <a:t> cells have many </a:t>
            </a:r>
            <a:r>
              <a:rPr lang="en-US" sz="2500" b="1" dirty="0" smtClean="0"/>
              <a:t>chloroplasts</a:t>
            </a:r>
            <a:r>
              <a:rPr lang="en-US" sz="2500" dirty="0" smtClean="0"/>
              <a:t>, sites of photosynthesis.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Introduction</a:t>
            </a:r>
          </a:p>
        </p:txBody>
      </p:sp>
      <p:pic>
        <p:nvPicPr>
          <p:cNvPr id="2054" name="Picture 6" descr="ØµÙØ±Ø© Ø°Ø§Øª ØµÙØ©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762" y="1986385"/>
            <a:ext cx="8167693" cy="4500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863" y="834749"/>
            <a:ext cx="8964488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In the photosynthesis, the plant uses the solar energy to </a:t>
            </a:r>
            <a:r>
              <a:rPr lang="en-US" sz="2600" b="1" dirty="0" smtClean="0"/>
              <a:t>oxidize</a:t>
            </a:r>
            <a:r>
              <a:rPr lang="en-US" sz="2600" dirty="0" smtClean="0"/>
              <a:t> </a:t>
            </a:r>
            <a:r>
              <a:rPr lang="en-US" sz="2600" b="1" dirty="0" smtClean="0"/>
              <a:t>water</a:t>
            </a:r>
            <a:r>
              <a:rPr lang="en-US" sz="2600" dirty="0" smtClean="0"/>
              <a:t> (releasing </a:t>
            </a:r>
            <a:r>
              <a:rPr lang="en-US" sz="2600" b="1" dirty="0" smtClean="0"/>
              <a:t>oxygen</a:t>
            </a:r>
            <a:r>
              <a:rPr lang="en-US" sz="2600" dirty="0" smtClean="0"/>
              <a:t>), and to </a:t>
            </a:r>
            <a:r>
              <a:rPr lang="en-US" sz="2600" b="1" dirty="0" smtClean="0"/>
              <a:t>reduce</a:t>
            </a:r>
            <a:r>
              <a:rPr lang="en-US" sz="2600" dirty="0" smtClean="0"/>
              <a:t> </a:t>
            </a:r>
            <a:r>
              <a:rPr lang="en-US" sz="2600" b="1" dirty="0" smtClean="0"/>
              <a:t>carbon</a:t>
            </a:r>
            <a:r>
              <a:rPr lang="en-US" sz="2600" dirty="0" smtClean="0"/>
              <a:t> </a:t>
            </a:r>
            <a:r>
              <a:rPr lang="en-US" sz="2600" b="1" dirty="0" smtClean="0"/>
              <a:t>dioxide</a:t>
            </a:r>
            <a:r>
              <a:rPr lang="en-US" sz="2600" dirty="0" smtClean="0"/>
              <a:t> (forming large </a:t>
            </a:r>
            <a:r>
              <a:rPr lang="en-US" sz="2600" b="1" dirty="0" smtClean="0"/>
              <a:t>carbon</a:t>
            </a:r>
            <a:r>
              <a:rPr lang="en-US" sz="2600" dirty="0" smtClean="0"/>
              <a:t> </a:t>
            </a:r>
            <a:r>
              <a:rPr lang="en-US" sz="2600" b="1" dirty="0" smtClean="0"/>
              <a:t>compounds</a:t>
            </a:r>
            <a:r>
              <a:rPr lang="en-US" sz="2600" dirty="0" smtClean="0"/>
              <a:t>, </a:t>
            </a:r>
            <a:r>
              <a:rPr lang="en-US" sz="2600" b="1" dirty="0" smtClean="0"/>
              <a:t>sugars</a:t>
            </a:r>
            <a:r>
              <a:rPr lang="en-US" sz="2600" dirty="0" smtClean="0"/>
              <a:t>).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The complex series of photosynthesis reactions include: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600" b="1" dirty="0" smtClean="0"/>
              <a:t>Light-dependent reactions (light reactions),</a:t>
            </a:r>
          </a:p>
          <a:p>
            <a:pPr marL="971550" lvl="1" indent="-514350" algn="just">
              <a:lnSpc>
                <a:spcPct val="150000"/>
              </a:lnSpc>
            </a:pPr>
            <a:r>
              <a:rPr lang="en-US" sz="2600" dirty="0" smtClean="0"/>
              <a:t>	(also known as </a:t>
            </a:r>
            <a:r>
              <a:rPr lang="en-US" sz="2600" b="1" dirty="0" err="1" smtClean="0"/>
              <a:t>thylakoid</a:t>
            </a:r>
            <a:r>
              <a:rPr lang="en-US" sz="2600" b="1" dirty="0" smtClean="0"/>
              <a:t> reactions </a:t>
            </a:r>
            <a:r>
              <a:rPr lang="en-US" sz="2600" dirty="0" smtClean="0"/>
              <a:t>).</a:t>
            </a:r>
          </a:p>
          <a:p>
            <a:pPr marL="971550" lvl="1" indent="-514350" algn="just">
              <a:lnSpc>
                <a:spcPct val="200000"/>
              </a:lnSpc>
              <a:buFont typeface="+mj-lt"/>
              <a:buAutoNum type="arabicPeriod" startAt="2"/>
            </a:pPr>
            <a:r>
              <a:rPr lang="en-US" sz="2600" b="1" dirty="0" smtClean="0"/>
              <a:t>Light-independent reactions (dark reactions),</a:t>
            </a:r>
          </a:p>
          <a:p>
            <a:pPr marL="971550" lvl="1" indent="-514350" algn="just">
              <a:lnSpc>
                <a:spcPct val="150000"/>
              </a:lnSpc>
            </a:pPr>
            <a:r>
              <a:rPr lang="en-US" sz="2600" dirty="0" smtClean="0"/>
              <a:t>	(also known as </a:t>
            </a:r>
            <a:r>
              <a:rPr lang="en-US" sz="2600" b="1" dirty="0" smtClean="0"/>
              <a:t>Carbon fixation reactions</a:t>
            </a:r>
            <a:r>
              <a:rPr lang="en-US" sz="2600" dirty="0" smtClean="0"/>
              <a:t>).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863" y="834749"/>
            <a:ext cx="8964488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just">
              <a:lnSpc>
                <a:spcPct val="140000"/>
              </a:lnSpc>
              <a:buFont typeface="Wingdings" pitchFamily="2" charset="2"/>
              <a:buChar char="Ø"/>
            </a:pPr>
            <a:r>
              <a:rPr lang="en-US" sz="2600" dirty="0" smtClean="0"/>
              <a:t>Both stages of </a:t>
            </a:r>
            <a:r>
              <a:rPr lang="en-US" sz="2600" b="1" dirty="0" smtClean="0"/>
              <a:t>photosynthesis </a:t>
            </a:r>
            <a:r>
              <a:rPr lang="en-US" sz="2600" dirty="0" smtClean="0"/>
              <a:t>take place in </a:t>
            </a:r>
            <a:r>
              <a:rPr lang="en-US" sz="2600" b="1" dirty="0" smtClean="0"/>
              <a:t>chloroplasts</a:t>
            </a:r>
            <a:r>
              <a:rPr lang="en-US" sz="2600" dirty="0" smtClean="0"/>
              <a:t>. </a:t>
            </a:r>
          </a:p>
          <a:p>
            <a:pPr lvl="2" indent="-457200" algn="just">
              <a:lnSpc>
                <a:spcPct val="140000"/>
              </a:lnSpc>
              <a:buFont typeface="Wingdings" pitchFamily="2" charset="2"/>
              <a:buChar char="§"/>
            </a:pPr>
            <a:r>
              <a:rPr lang="en-US" sz="2600" b="1" dirty="0" smtClean="0"/>
              <a:t>Light reactions </a:t>
            </a:r>
            <a:r>
              <a:rPr lang="en-US" sz="2600" dirty="0" smtClean="0"/>
              <a:t>take place in </a:t>
            </a:r>
            <a:r>
              <a:rPr lang="en-US" sz="2600" b="1" dirty="0" err="1" smtClean="0"/>
              <a:t>thylakoid</a:t>
            </a:r>
            <a:r>
              <a:rPr lang="en-US" sz="2600" b="1" dirty="0" smtClean="0"/>
              <a:t> membranes.</a:t>
            </a:r>
          </a:p>
          <a:p>
            <a:pPr lvl="2" indent="-457200" algn="just">
              <a:lnSpc>
                <a:spcPct val="140000"/>
              </a:lnSpc>
              <a:buFont typeface="Wingdings" pitchFamily="2" charset="2"/>
              <a:buChar char="§"/>
            </a:pPr>
            <a:r>
              <a:rPr lang="en-US" sz="2600" b="1" dirty="0" smtClean="0"/>
              <a:t>Dark</a:t>
            </a:r>
            <a:r>
              <a:rPr lang="en-US" sz="2600" dirty="0" smtClean="0"/>
              <a:t> </a:t>
            </a:r>
            <a:r>
              <a:rPr lang="en-US" sz="2600" b="1" dirty="0" smtClean="0"/>
              <a:t>reactions (Calvin Cycle) </a:t>
            </a:r>
            <a:r>
              <a:rPr lang="en-US" sz="2600" dirty="0" smtClean="0"/>
              <a:t>take place in </a:t>
            </a:r>
            <a:r>
              <a:rPr lang="en-US" sz="2600" b="1" dirty="0" err="1" smtClean="0"/>
              <a:t>stroma</a:t>
            </a:r>
            <a:r>
              <a:rPr lang="en-US" sz="2600" b="1" dirty="0" smtClean="0"/>
              <a:t>.</a:t>
            </a:r>
            <a:endParaRPr lang="en-US" sz="26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Introduction</a:t>
            </a:r>
          </a:p>
        </p:txBody>
      </p:sp>
      <p:pic>
        <p:nvPicPr>
          <p:cNvPr id="9" name="Picture 8" descr="Pic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571744"/>
            <a:ext cx="6957196" cy="390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863" y="834749"/>
            <a:ext cx="896448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The photosynthesis process begins with the absorption of light by specialized organic molecules, called pigments.</a:t>
            </a:r>
          </a:p>
          <a:p>
            <a:pPr lvl="1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The </a:t>
            </a:r>
            <a:r>
              <a:rPr lang="en-US" sz="2600" b="1" dirty="0" err="1" smtClean="0"/>
              <a:t>thylakoid</a:t>
            </a:r>
            <a:r>
              <a:rPr lang="en-US" sz="2600" b="1" dirty="0" smtClean="0"/>
              <a:t> membranes </a:t>
            </a:r>
            <a:r>
              <a:rPr lang="en-US" sz="2600" dirty="0" smtClean="0"/>
              <a:t>contain </a:t>
            </a:r>
            <a:r>
              <a:rPr lang="en-US" sz="2600" b="1" dirty="0" smtClean="0"/>
              <a:t>photosynthetic</a:t>
            </a:r>
            <a:r>
              <a:rPr lang="en-US" sz="2600" dirty="0" smtClean="0"/>
              <a:t> </a:t>
            </a:r>
            <a:r>
              <a:rPr lang="en-US" sz="2600" b="1" dirty="0" smtClean="0"/>
              <a:t>pigments</a:t>
            </a:r>
            <a:r>
              <a:rPr lang="en-US" sz="2600" dirty="0" smtClean="0"/>
              <a:t> involved in the light reactions of photosynthesis.</a:t>
            </a:r>
          </a:p>
          <a:p>
            <a:pPr lvl="1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The end products of the light reactions are two molecules needed for the next stage of photosynthesis ;</a:t>
            </a:r>
          </a:p>
          <a:p>
            <a:pPr marL="1428750" lvl="2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en-US" sz="2600" b="1" dirty="0" smtClean="0"/>
              <a:t>The energy storage molecule (ATP) </a:t>
            </a:r>
          </a:p>
          <a:p>
            <a:pPr marL="1428750" lvl="2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en-US" sz="2600" b="1" dirty="0" smtClean="0"/>
              <a:t>The electron carrier (NADPH)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Light reactions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863" y="834749"/>
            <a:ext cx="896448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In the chloroplast, the light energy is converted into chemical energy by two different functional units called </a:t>
            </a:r>
            <a:r>
              <a:rPr lang="en-US" sz="2600" b="1" dirty="0" smtClean="0"/>
              <a:t>Photosystems</a:t>
            </a:r>
            <a:r>
              <a:rPr lang="en-US" sz="2600" b="1" i="1" dirty="0" smtClean="0"/>
              <a:t>, </a:t>
            </a:r>
            <a:r>
              <a:rPr lang="en-US" sz="2600" dirty="0" smtClean="0"/>
              <a:t>found in the </a:t>
            </a:r>
            <a:r>
              <a:rPr lang="en-US" sz="2600" dirty="0" err="1" smtClean="0"/>
              <a:t>thylakoid</a:t>
            </a:r>
            <a:r>
              <a:rPr lang="en-US" sz="2600" dirty="0" smtClean="0"/>
              <a:t> membranes.</a:t>
            </a:r>
          </a:p>
          <a:p>
            <a:pPr lvl="1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b="1" dirty="0" smtClean="0"/>
              <a:t>Photosystems</a:t>
            </a:r>
            <a:r>
              <a:rPr lang="en-US" sz="2600" dirty="0" smtClean="0"/>
              <a:t> are pigment-protein complexes involved in photosynthesis mainly for the absorption of light and transfer of energy and electrons.</a:t>
            </a:r>
          </a:p>
          <a:p>
            <a:pPr lvl="1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The absorbed light energy is used to power the </a:t>
            </a:r>
            <a:r>
              <a:rPr lang="en-US" sz="2600" b="1" dirty="0" smtClean="0"/>
              <a:t>transfer</a:t>
            </a:r>
            <a:r>
              <a:rPr lang="en-US" sz="2600" dirty="0" smtClean="0"/>
              <a:t> of </a:t>
            </a:r>
            <a:r>
              <a:rPr lang="en-US" sz="2600" b="1" dirty="0" smtClean="0"/>
              <a:t>electrons</a:t>
            </a:r>
            <a:r>
              <a:rPr lang="en-US" sz="2600" dirty="0" smtClean="0"/>
              <a:t> through a series of compounds that act as electron donors and electron acceptors.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Light reactions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7802</TotalTime>
  <Words>1942</Words>
  <Application>Microsoft Macintosh PowerPoint</Application>
  <PresentationFormat>On-screen Show (4:3)</PresentationFormat>
  <Paragraphs>190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Born Addict</vt:lpstr>
      <vt:lpstr>Calibri</vt:lpstr>
      <vt:lpstr>Calibri Light</vt:lpstr>
      <vt:lpstr>Comic Sans MS</vt:lpstr>
      <vt:lpstr>Times</vt:lpstr>
      <vt:lpstr>Times New Roman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إثبات أن الـ DNA هو المادة الوراثية.</dc:title>
  <dc:creator>defrawy</dc:creator>
  <cp:lastModifiedBy>Abdulrahman Hashimi</cp:lastModifiedBy>
  <cp:revision>3805</cp:revision>
  <dcterms:created xsi:type="dcterms:W3CDTF">1997-09-01T07:53:11Z</dcterms:created>
  <dcterms:modified xsi:type="dcterms:W3CDTF">2020-03-08T19:03:52Z</dcterms:modified>
</cp:coreProperties>
</file>