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Lst>
  <p:notesMasterIdLst>
    <p:notesMasterId r:id="rId25"/>
  </p:notesMasterIdLst>
  <p:sldIdLst>
    <p:sldId id="256" r:id="rId5"/>
    <p:sldId id="359" r:id="rId6"/>
    <p:sldId id="288" r:id="rId7"/>
    <p:sldId id="289" r:id="rId8"/>
    <p:sldId id="358" r:id="rId9"/>
    <p:sldId id="357" r:id="rId10"/>
    <p:sldId id="362" r:id="rId11"/>
    <p:sldId id="290" r:id="rId12"/>
    <p:sldId id="363" r:id="rId13"/>
    <p:sldId id="294" r:id="rId14"/>
    <p:sldId id="364" r:id="rId15"/>
    <p:sldId id="365" r:id="rId16"/>
    <p:sldId id="297" r:id="rId17"/>
    <p:sldId id="366" r:id="rId18"/>
    <p:sldId id="298" r:id="rId19"/>
    <p:sldId id="299" r:id="rId20"/>
    <p:sldId id="300" r:id="rId21"/>
    <p:sldId id="367" r:id="rId22"/>
    <p:sldId id="301" r:id="rId23"/>
    <p:sldId id="36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323" autoAdjust="0"/>
  </p:normalViewPr>
  <p:slideViewPr>
    <p:cSldViewPr>
      <p:cViewPr>
        <p:scale>
          <a:sx n="70" d="100"/>
          <a:sy n="70" d="100"/>
        </p:scale>
        <p:origin x="-1080" y="3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D8F8D3-9367-4A48-A012-5B4033E63136}" type="datetimeFigureOut">
              <a:rPr lang="en-GB" smtClean="0"/>
              <a:pPr/>
              <a:t>08/02/2016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BB39A9-B904-4C80-8479-19A286D4656F}" type="slidenum">
              <a:rPr lang="en-GB" smtClean="0"/>
              <a:pPr/>
              <a:t>‹#›</a:t>
            </a:fld>
            <a:endParaRPr lang="en-GB"/>
          </a:p>
        </p:txBody>
      </p:sp>
    </p:spTree>
    <p:extLst>
      <p:ext uri="{BB962C8B-B14F-4D97-AF65-F5344CB8AC3E}">
        <p14:creationId xmlns="" xmlns:p14="http://schemas.microsoft.com/office/powerpoint/2010/main" val="4016047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7F0DEB-F1F1-4A25-B730-2403A349C669}" type="slidenum">
              <a:rPr lang="en-US"/>
              <a:pPr/>
              <a:t>3</a:t>
            </a:fld>
            <a:endParaRPr lang="en-US"/>
          </a:p>
        </p:txBody>
      </p:sp>
      <p:sp>
        <p:nvSpPr>
          <p:cNvPr id="592898" name="Rectangle 2"/>
          <p:cNvSpPr>
            <a:spLocks noGrp="1" noRot="1" noChangeAspect="1" noChangeArrowheads="1" noTextEdit="1"/>
          </p:cNvSpPr>
          <p:nvPr>
            <p:ph type="sldImg"/>
          </p:nvPr>
        </p:nvSpPr>
        <p:spPr>
          <a:ln/>
        </p:spPr>
      </p:sp>
      <p:sp>
        <p:nvSpPr>
          <p:cNvPr id="592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786F83-D233-435E-A433-A03E7300C57A}" type="slidenum">
              <a:rPr lang="en-US"/>
              <a:pPr/>
              <a:t>19</a:t>
            </a:fld>
            <a:endParaRPr lang="en-US"/>
          </a:p>
        </p:txBody>
      </p:sp>
      <p:sp>
        <p:nvSpPr>
          <p:cNvPr id="717826" name="Rectangle 2"/>
          <p:cNvSpPr>
            <a:spLocks noGrp="1" noRot="1" noChangeAspect="1" noChangeArrowheads="1" noTextEdit="1"/>
          </p:cNvSpPr>
          <p:nvPr>
            <p:ph type="sldImg"/>
          </p:nvPr>
        </p:nvSpPr>
        <p:spPr>
          <a:ln/>
        </p:spPr>
      </p:sp>
      <p:sp>
        <p:nvSpPr>
          <p:cNvPr id="71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1E1550-77FC-4E5E-89CF-AD63A3FBDEFA}" type="slidenum">
              <a:rPr lang="en-US"/>
              <a:pPr/>
              <a:t>4</a:t>
            </a:fld>
            <a:endParaRPr lang="en-US"/>
          </a:p>
        </p:txBody>
      </p:sp>
      <p:sp>
        <p:nvSpPr>
          <p:cNvPr id="713730" name="Rectangle 2"/>
          <p:cNvSpPr>
            <a:spLocks noGrp="1" noRot="1" noChangeAspect="1" noChangeArrowheads="1" noTextEdit="1"/>
          </p:cNvSpPr>
          <p:nvPr>
            <p:ph type="sldImg"/>
          </p:nvPr>
        </p:nvSpPr>
        <p:spPr>
          <a:ln/>
        </p:spPr>
      </p:sp>
      <p:sp>
        <p:nvSpPr>
          <p:cNvPr id="71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51E9AF-E74D-49C2-974C-1C5466E768BD}" type="slidenum">
              <a:rPr lang="en-US"/>
              <a:pPr/>
              <a:t>7</a:t>
            </a:fld>
            <a:endParaRPr lang="en-US"/>
          </a:p>
        </p:txBody>
      </p:sp>
      <p:sp>
        <p:nvSpPr>
          <p:cNvPr id="580610" name="Rectangle 2"/>
          <p:cNvSpPr>
            <a:spLocks noGrp="1" noRot="1" noChangeAspect="1" noChangeArrowheads="1" noTextEdit="1"/>
          </p:cNvSpPr>
          <p:nvPr>
            <p:ph type="sldImg"/>
          </p:nvPr>
        </p:nvSpPr>
        <p:spPr>
          <a:ln/>
        </p:spPr>
      </p:sp>
      <p:sp>
        <p:nvSpPr>
          <p:cNvPr id="580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C81FFC-B0C1-4F43-94F2-5528E66D449D}" type="slidenum">
              <a:rPr lang="en-US"/>
              <a:pPr/>
              <a:t>8</a:t>
            </a:fld>
            <a:endParaRPr lang="en-US"/>
          </a:p>
        </p:txBody>
      </p:sp>
      <p:sp>
        <p:nvSpPr>
          <p:cNvPr id="621570" name="Rectangle 2"/>
          <p:cNvSpPr>
            <a:spLocks noGrp="1" noRot="1" noChangeAspect="1" noChangeArrowheads="1" noTextEdit="1"/>
          </p:cNvSpPr>
          <p:nvPr>
            <p:ph type="sldImg"/>
          </p:nvPr>
        </p:nvSpPr>
        <p:spPr>
          <a:ln/>
        </p:spPr>
      </p:sp>
      <p:sp>
        <p:nvSpPr>
          <p:cNvPr id="621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CE9EF4-13E1-4E0A-9D67-B2B74FCA10B7}" type="slidenum">
              <a:rPr lang="en-US"/>
              <a:pPr/>
              <a:t>10</a:t>
            </a:fld>
            <a:endParaRPr lang="en-US"/>
          </a:p>
        </p:txBody>
      </p:sp>
      <p:sp>
        <p:nvSpPr>
          <p:cNvPr id="599042" name="Rectangle 2"/>
          <p:cNvSpPr>
            <a:spLocks noGrp="1" noRot="1" noChangeAspect="1" noChangeArrowheads="1" noTextEdit="1"/>
          </p:cNvSpPr>
          <p:nvPr>
            <p:ph type="sldImg"/>
          </p:nvPr>
        </p:nvSpPr>
        <p:spPr>
          <a:ln/>
        </p:spPr>
      </p:sp>
      <p:sp>
        <p:nvSpPr>
          <p:cNvPr id="599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48D41B-1E61-47CF-A09C-1BE5EEFBA2B3}" type="slidenum">
              <a:rPr lang="en-US"/>
              <a:pPr/>
              <a:t>13</a:t>
            </a:fld>
            <a:endParaRPr lang="en-US"/>
          </a:p>
        </p:txBody>
      </p:sp>
      <p:sp>
        <p:nvSpPr>
          <p:cNvPr id="601090" name="Rectangle 2"/>
          <p:cNvSpPr>
            <a:spLocks noGrp="1" noRot="1" noChangeAspect="1" noChangeArrowheads="1" noTextEdit="1"/>
          </p:cNvSpPr>
          <p:nvPr>
            <p:ph type="sldImg"/>
          </p:nvPr>
        </p:nvSpPr>
        <p:spPr>
          <a:ln/>
        </p:spPr>
      </p:sp>
      <p:sp>
        <p:nvSpPr>
          <p:cNvPr id="601091" name="Rectangle 3"/>
          <p:cNvSpPr>
            <a:spLocks noGrp="1" noChangeArrowheads="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Unicode MS" pitchFamily="34" charset="-128"/>
              </a:rPr>
              <a:t>Figure 2.17 shows a part of an internet with two routers connecting three LANs. Each device (computer or router) has a pair of addresses (logical and physical) for each connection. In this case, each computer is connected to only one link and therefore has only one pair of addresses. Each router, however, is connected to three networks. So each router has three pairs of addresses, one for each connection. Although it may be obvious that each router must have a separate physical address for each connection, it may not be obvious why it needs a logical address for each connection. We discuss these issues in Chapters 11 and 12 when we discuss routing. The computer with logical address A and physical address 10 needs to send a packet to the computer with logical address P and physical address 95. We use letters to show the logical addresses and numbers for physical addresses, but note that both are actually numbers, as we will see in later chapters.</a:t>
            </a: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1BF42B-C2B2-4392-B847-269ED185205C}" type="slidenum">
              <a:rPr lang="en-US"/>
              <a:pPr/>
              <a:t>15</a:t>
            </a:fld>
            <a:endParaRPr lang="en-US"/>
          </a:p>
        </p:txBody>
      </p:sp>
      <p:sp>
        <p:nvSpPr>
          <p:cNvPr id="629762" name="Rectangle 2"/>
          <p:cNvSpPr>
            <a:spLocks noGrp="1" noRot="1" noChangeAspect="1" noChangeArrowheads="1" noTextEdit="1"/>
          </p:cNvSpPr>
          <p:nvPr>
            <p:ph type="sldImg"/>
          </p:nvPr>
        </p:nvSpPr>
        <p:spPr>
          <a:ln/>
        </p:spPr>
      </p:sp>
      <p:sp>
        <p:nvSpPr>
          <p:cNvPr id="629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BD49F3-8E79-461D-B292-CA12A4DCB3FD}" type="slidenum">
              <a:rPr lang="en-US"/>
              <a:pPr/>
              <a:t>16</a:t>
            </a:fld>
            <a:endParaRPr lang="en-US"/>
          </a:p>
        </p:txBody>
      </p:sp>
      <p:sp>
        <p:nvSpPr>
          <p:cNvPr id="699394" name="Rectangle 2"/>
          <p:cNvSpPr>
            <a:spLocks noGrp="1" noRot="1" noChangeAspect="1" noChangeArrowheads="1" noTextEdit="1"/>
          </p:cNvSpPr>
          <p:nvPr>
            <p:ph type="sldImg"/>
          </p:nvPr>
        </p:nvSpPr>
        <p:spPr>
          <a:ln/>
        </p:spPr>
      </p:sp>
      <p:sp>
        <p:nvSpPr>
          <p:cNvPr id="69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77CC35-26D8-48A7-9087-EC83A7BB373A}" type="slidenum">
              <a:rPr lang="en-US"/>
              <a:pPr/>
              <a:t>17</a:t>
            </a:fld>
            <a:endParaRPr lang="en-US"/>
          </a:p>
        </p:txBody>
      </p:sp>
      <p:sp>
        <p:nvSpPr>
          <p:cNvPr id="603138" name="Rectangle 2"/>
          <p:cNvSpPr>
            <a:spLocks noGrp="1" noRot="1" noChangeAspect="1" noChangeArrowheads="1" noTextEdit="1"/>
          </p:cNvSpPr>
          <p:nvPr>
            <p:ph type="sldImg"/>
          </p:nvPr>
        </p:nvSpPr>
        <p:spPr>
          <a:ln/>
        </p:spPr>
      </p:sp>
      <p:sp>
        <p:nvSpPr>
          <p:cNvPr id="603139" name="Rectangle 3"/>
          <p:cNvSpPr>
            <a:spLocks noGrp="1" noChangeArrowheads="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Unicode MS" pitchFamily="34" charset="-128"/>
              </a:rPr>
              <a:t>Figure 2.18 shows two computers communicating via the Internet. The sending computer is running three processes at this time with port addresses a, b, and c. The receiving computer is running two processes at this time with port addresses j and k. Process a in the sending computer needs to communicate with process j in the receiving computer. Note that although both computers are using the same application, FTP, for example, the port addresses are different because one is a client program and the other is a server program, as we will see in Chapter 17.</a:t>
            </a: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66B8D2A-D20C-42FF-8EF0-F7E7C5459F76}" type="datetimeFigureOut">
              <a:rPr lang="en-GB" smtClean="0"/>
              <a:pPr/>
              <a:t>08/02/2016</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2F157247-27E4-4418-B0F8-4ADC1D62559E}" type="slidenum">
              <a:rPr lang="en-GB" smtClean="0"/>
              <a:pPr/>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6B8D2A-D20C-42FF-8EF0-F7E7C5459F76}" type="datetimeFigureOut">
              <a:rPr lang="en-GB" smtClean="0"/>
              <a:pPr/>
              <a:t>08/02/2016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F157247-27E4-4418-B0F8-4ADC1D62559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6B8D2A-D20C-42FF-8EF0-F7E7C5459F76}" type="datetimeFigureOut">
              <a:rPr lang="en-GB" smtClean="0"/>
              <a:pPr/>
              <a:t>08/02/2016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F157247-27E4-4418-B0F8-4ADC1D62559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6B8D2A-D20C-42FF-8EF0-F7E7C5459F76}" type="datetimeFigureOut">
              <a:rPr lang="en-GB" smtClean="0"/>
              <a:pPr/>
              <a:t>08/02/2016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F157247-27E4-4418-B0F8-4ADC1D62559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66B8D2A-D20C-42FF-8EF0-F7E7C5459F76}" type="datetimeFigureOut">
              <a:rPr lang="en-GB" smtClean="0"/>
              <a:pPr/>
              <a:t>08/02/2016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F157247-27E4-4418-B0F8-4ADC1D62559E}" type="slidenum">
              <a:rPr lang="en-GB" smtClean="0"/>
              <a:pPr/>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6B8D2A-D20C-42FF-8EF0-F7E7C5459F76}" type="datetimeFigureOut">
              <a:rPr lang="en-GB" smtClean="0"/>
              <a:pPr/>
              <a:t>08/02/2016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2F157247-27E4-4418-B0F8-4ADC1D62559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66B8D2A-D20C-42FF-8EF0-F7E7C5459F76}" type="datetimeFigureOut">
              <a:rPr lang="en-GB" smtClean="0"/>
              <a:pPr/>
              <a:t>08/02/2016</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2F157247-27E4-4418-B0F8-4ADC1D62559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66B8D2A-D20C-42FF-8EF0-F7E7C5459F76}" type="datetimeFigureOut">
              <a:rPr lang="en-GB" smtClean="0"/>
              <a:pPr/>
              <a:t>08/02/2016</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2F157247-27E4-4418-B0F8-4ADC1D62559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66B8D2A-D20C-42FF-8EF0-F7E7C5459F76}" type="datetimeFigureOut">
              <a:rPr lang="en-GB" smtClean="0"/>
              <a:pPr/>
              <a:t>08/02/2016</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2F157247-27E4-4418-B0F8-4ADC1D62559E}" type="slidenum">
              <a:rPr lang="en-GB" smtClean="0"/>
              <a:pPr/>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6B8D2A-D20C-42FF-8EF0-F7E7C5459F76}" type="datetimeFigureOut">
              <a:rPr lang="en-GB" smtClean="0"/>
              <a:pPr/>
              <a:t>08/02/2016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2F157247-27E4-4418-B0F8-4ADC1D62559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66B8D2A-D20C-42FF-8EF0-F7E7C5459F76}" type="datetimeFigureOut">
              <a:rPr lang="en-GB" smtClean="0"/>
              <a:pPr/>
              <a:t>08/02/2016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2F157247-27E4-4418-B0F8-4ADC1D62559E}" type="slidenum">
              <a:rPr lang="en-GB" smtClean="0"/>
              <a:pPr/>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66B8D2A-D20C-42FF-8EF0-F7E7C5459F76}" type="datetimeFigureOut">
              <a:rPr lang="en-GB" smtClean="0"/>
              <a:pPr/>
              <a:t>08/02/2016</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F157247-27E4-4418-B0F8-4ADC1D62559E}" type="slidenum">
              <a:rPr lang="en-GB" smtClean="0"/>
              <a:pPr/>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emf"/><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23.emf"/><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22.emf"/><Relationship Id="rId5" Type="http://schemas.openxmlformats.org/officeDocument/2006/relationships/image" Target="../media/image21.emf"/><Relationship Id="rId4" Type="http://schemas.openxmlformats.org/officeDocument/2006/relationships/image" Target="../media/image20.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pluto.ksi.edu/~cyh/cis370/ebook/ch05b.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Lip_synch" TargetMode="External"/><Relationship Id="rId2" Type="http://schemas.openxmlformats.org/officeDocument/2006/relationships/hyperlink" Target="http://en.wikipedia.org/wiki/Web_conferencin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solidFill>
                  <a:schemeClr val="folHlink"/>
                </a:solidFill>
                <a:latin typeface="Times" pitchFamily="18" charset="0"/>
              </a:rPr>
              <a:t>The OSI Model and the TCP/IP Protocol Suite</a:t>
            </a:r>
            <a:endParaRPr lang="en-US" dirty="0">
              <a:solidFill>
                <a:schemeClr val="folHlink"/>
              </a:solidFill>
              <a:latin typeface="Times" pitchFamily="18" charset="0"/>
            </a:endParaRPr>
          </a:p>
        </p:txBody>
      </p:sp>
      <p:sp>
        <p:nvSpPr>
          <p:cNvPr id="3" name="Subtitle 2"/>
          <p:cNvSpPr>
            <a:spLocks noGrp="1"/>
          </p:cNvSpPr>
          <p:nvPr>
            <p:ph type="subTitle" idx="1"/>
          </p:nvPr>
        </p:nvSpPr>
        <p:spPr/>
        <p:txBody>
          <a:bodyPr>
            <a:normAutofit fontScale="77500" lnSpcReduction="20000"/>
          </a:bodyPr>
          <a:lstStyle/>
          <a:p>
            <a:pPr algn="l"/>
            <a:r>
              <a:rPr lang="en-GB" dirty="0" smtClean="0"/>
              <a:t>Outline:</a:t>
            </a:r>
          </a:p>
          <a:p>
            <a:pPr marL="914400" lvl="1" indent="-457200" algn="l">
              <a:buFont typeface="+mj-lt"/>
              <a:buAutoNum type="arabicPeriod"/>
            </a:pPr>
            <a:r>
              <a:rPr lang="en-GB" dirty="0" smtClean="0"/>
              <a:t>Protocol </a:t>
            </a:r>
            <a:r>
              <a:rPr lang="en-GB" dirty="0"/>
              <a:t>Layers</a:t>
            </a:r>
          </a:p>
          <a:p>
            <a:pPr marL="914400" lvl="1" indent="-457200" algn="l">
              <a:buFont typeface="+mj-lt"/>
              <a:buAutoNum type="arabicPeriod"/>
            </a:pPr>
            <a:r>
              <a:rPr lang="en-GB" dirty="0"/>
              <a:t>OSI Model</a:t>
            </a:r>
          </a:p>
          <a:p>
            <a:pPr marL="914400" lvl="1" indent="-457200" algn="l">
              <a:buFont typeface="+mj-lt"/>
              <a:buAutoNum type="arabicPeriod"/>
            </a:pPr>
            <a:r>
              <a:rPr lang="en-GB" dirty="0"/>
              <a:t>TCP/IP Model</a:t>
            </a:r>
          </a:p>
          <a:p>
            <a:pPr marL="914400" lvl="1" indent="-457200" algn="l">
              <a:buFont typeface="+mj-lt"/>
              <a:buAutoNum type="arabicPeriod"/>
            </a:pPr>
            <a:r>
              <a:rPr lang="en-GB" dirty="0"/>
              <a:t>Addressing</a:t>
            </a:r>
          </a:p>
          <a:p>
            <a:endParaRPr lang="en-GB" dirty="0"/>
          </a:p>
        </p:txBody>
      </p:sp>
    </p:spTree>
    <p:extLst>
      <p:ext uri="{BB962C8B-B14F-4D97-AF65-F5344CB8AC3E}">
        <p14:creationId xmlns="" xmlns:p14="http://schemas.microsoft.com/office/powerpoint/2010/main" val="7660514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1"/>
          <p:cNvSpPr>
            <a:spLocks noGrp="1"/>
          </p:cNvSpPr>
          <p:nvPr>
            <p:ph type="ftr" sz="quarter" idx="11"/>
          </p:nvPr>
        </p:nvSpPr>
        <p:spPr/>
        <p:txBody>
          <a:bodyPr/>
          <a:lstStyle/>
          <a:p>
            <a:r>
              <a:rPr lang="en-US"/>
              <a:t>TCP/IP Protocol Suite</a:t>
            </a:r>
          </a:p>
        </p:txBody>
      </p:sp>
      <p:sp>
        <p:nvSpPr>
          <p:cNvPr id="16" name="Slide Number Placeholder 2"/>
          <p:cNvSpPr>
            <a:spLocks noGrp="1"/>
          </p:cNvSpPr>
          <p:nvPr>
            <p:ph type="sldNum" sz="quarter" idx="12"/>
          </p:nvPr>
        </p:nvSpPr>
        <p:spPr/>
        <p:txBody>
          <a:bodyPr/>
          <a:lstStyle/>
          <a:p>
            <a:fld id="{B4ECB49E-BB53-40E8-B00B-1FCC2A52D525}" type="slidenum">
              <a:rPr lang="en-US"/>
              <a:pPr/>
              <a:t>10</a:t>
            </a:fld>
            <a:endParaRPr lang="en-US"/>
          </a:p>
        </p:txBody>
      </p:sp>
      <p:pic>
        <p:nvPicPr>
          <p:cNvPr id="598028" name="Picture 1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57200" y="1828800"/>
            <a:ext cx="7970838" cy="33543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98018"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 xmlns:a14="http://schemas.microsoft.com/office/drawing/2010/main">
                <a:solidFill>
                  <a:srgbClr val="00CC00"/>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Example 1: </a:t>
            </a:r>
            <a:r>
              <a:rPr lang="en-US" altLang="en-US" i="1" dirty="0">
                <a:latin typeface="Times New Roman" pitchFamily="18" charset="0"/>
              </a:rPr>
              <a:t>physical addresses</a:t>
            </a:r>
          </a:p>
        </p:txBody>
      </p:sp>
      <p:sp>
        <p:nvSpPr>
          <p:cNvPr id="598019"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0"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1"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2"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3"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4"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5"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598029" name="Picture 1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2000" y="3810000"/>
            <a:ext cx="3089275" cy="981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98031" name="Picture 1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368675" y="3516313"/>
            <a:ext cx="1050925" cy="11318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98032" name="Picture 16"/>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4495800" y="3505200"/>
            <a:ext cx="987425"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98033" name="Picture 17"/>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5105400" y="3886200"/>
            <a:ext cx="3217863" cy="952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8770741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80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598029"/>
                                        </p:tgtEl>
                                        <p:attrNameLst>
                                          <p:attrName>style.visibility</p:attrName>
                                        </p:attrNameLst>
                                      </p:cBhvr>
                                      <p:to>
                                        <p:strVal val="visible"/>
                                      </p:to>
                                    </p:set>
                                    <p:animEffect transition="in" filter="wipe(left)">
                                      <p:cBhvr>
                                        <p:cTn id="11" dur="2000"/>
                                        <p:tgtEl>
                                          <p:spTgt spid="59802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xit" presetSubtype="0" fill="hold" nodeType="clickEffect">
                                  <p:stCondLst>
                                    <p:cond delay="0"/>
                                  </p:stCondLst>
                                  <p:childTnLst>
                                    <p:animEffect transition="out" filter="dissolve">
                                      <p:cBhvr>
                                        <p:cTn id="15" dur="500"/>
                                        <p:tgtEl>
                                          <p:spTgt spid="598029"/>
                                        </p:tgtEl>
                                      </p:cBhvr>
                                    </p:animEffect>
                                    <p:set>
                                      <p:cBhvr>
                                        <p:cTn id="16" dur="1" fill="hold">
                                          <p:stCondLst>
                                            <p:cond delay="499"/>
                                          </p:stCondLst>
                                        </p:cTn>
                                        <p:tgtEl>
                                          <p:spTgt spid="598029"/>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nodeType="clickEffect">
                                  <p:stCondLst>
                                    <p:cond delay="0"/>
                                  </p:stCondLst>
                                  <p:childTnLst>
                                    <p:set>
                                      <p:cBhvr>
                                        <p:cTn id="20" dur="1" fill="hold">
                                          <p:stCondLst>
                                            <p:cond delay="0"/>
                                          </p:stCondLst>
                                        </p:cTn>
                                        <p:tgtEl>
                                          <p:spTgt spid="598031"/>
                                        </p:tgtEl>
                                        <p:attrNameLst>
                                          <p:attrName>style.visibility</p:attrName>
                                        </p:attrNameLst>
                                      </p:cBhvr>
                                      <p:to>
                                        <p:strVal val="visible"/>
                                      </p:to>
                                    </p:set>
                                    <p:animEffect transition="in" filter="wipe(down)">
                                      <p:cBhvr>
                                        <p:cTn id="21" dur="2000"/>
                                        <p:tgtEl>
                                          <p:spTgt spid="59803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xit" presetSubtype="0" fill="hold" nodeType="clickEffect">
                                  <p:stCondLst>
                                    <p:cond delay="0"/>
                                  </p:stCondLst>
                                  <p:childTnLst>
                                    <p:animEffect transition="out" filter="dissolve">
                                      <p:cBhvr>
                                        <p:cTn id="25" dur="500"/>
                                        <p:tgtEl>
                                          <p:spTgt spid="598031"/>
                                        </p:tgtEl>
                                      </p:cBhvr>
                                    </p:animEffect>
                                    <p:set>
                                      <p:cBhvr>
                                        <p:cTn id="26" dur="1" fill="hold">
                                          <p:stCondLst>
                                            <p:cond delay="499"/>
                                          </p:stCondLst>
                                        </p:cTn>
                                        <p:tgtEl>
                                          <p:spTgt spid="598031"/>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nodeType="clickEffect">
                                  <p:stCondLst>
                                    <p:cond delay="0"/>
                                  </p:stCondLst>
                                  <p:childTnLst>
                                    <p:set>
                                      <p:cBhvr>
                                        <p:cTn id="30" dur="1" fill="hold">
                                          <p:stCondLst>
                                            <p:cond delay="0"/>
                                          </p:stCondLst>
                                        </p:cTn>
                                        <p:tgtEl>
                                          <p:spTgt spid="598032"/>
                                        </p:tgtEl>
                                        <p:attrNameLst>
                                          <p:attrName>style.visibility</p:attrName>
                                        </p:attrNameLst>
                                      </p:cBhvr>
                                      <p:to>
                                        <p:strVal val="visible"/>
                                      </p:to>
                                    </p:set>
                                    <p:animEffect transition="in" filter="wipe(down)">
                                      <p:cBhvr>
                                        <p:cTn id="31" dur="2000"/>
                                        <p:tgtEl>
                                          <p:spTgt spid="59803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xit" presetSubtype="0" fill="hold" nodeType="clickEffect">
                                  <p:stCondLst>
                                    <p:cond delay="0"/>
                                  </p:stCondLst>
                                  <p:childTnLst>
                                    <p:animEffect transition="out" filter="dissolve">
                                      <p:cBhvr>
                                        <p:cTn id="35" dur="500"/>
                                        <p:tgtEl>
                                          <p:spTgt spid="598032"/>
                                        </p:tgtEl>
                                      </p:cBhvr>
                                    </p:animEffect>
                                    <p:set>
                                      <p:cBhvr>
                                        <p:cTn id="36" dur="1" fill="hold">
                                          <p:stCondLst>
                                            <p:cond delay="499"/>
                                          </p:stCondLst>
                                        </p:cTn>
                                        <p:tgtEl>
                                          <p:spTgt spid="598032"/>
                                        </p:tgtEl>
                                        <p:attrNameLst>
                                          <p:attrName>style.visibility</p:attrName>
                                        </p:attrNameLst>
                                      </p:cBhvr>
                                      <p:to>
                                        <p:strVal val="hidden"/>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598033"/>
                                        </p:tgtEl>
                                        <p:attrNameLst>
                                          <p:attrName>style.visibility</p:attrName>
                                        </p:attrNameLst>
                                      </p:cBhvr>
                                      <p:to>
                                        <p:strVal val="visible"/>
                                      </p:to>
                                    </p:set>
                                    <p:animEffect transition="in" filter="wipe(left)">
                                      <p:cBhvr>
                                        <p:cTn id="41" dur="2000"/>
                                        <p:tgtEl>
                                          <p:spTgt spid="598033"/>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xit" presetSubtype="0" fill="hold" nodeType="clickEffect">
                                  <p:stCondLst>
                                    <p:cond delay="0"/>
                                  </p:stCondLst>
                                  <p:childTnLst>
                                    <p:animEffect transition="out" filter="dissolve">
                                      <p:cBhvr>
                                        <p:cTn id="45" dur="500"/>
                                        <p:tgtEl>
                                          <p:spTgt spid="598033"/>
                                        </p:tgtEl>
                                      </p:cBhvr>
                                    </p:animEffect>
                                    <p:set>
                                      <p:cBhvr>
                                        <p:cTn id="46" dur="1" fill="hold">
                                          <p:stCondLst>
                                            <p:cond delay="499"/>
                                          </p:stCondLst>
                                        </p:cTn>
                                        <p:tgtEl>
                                          <p:spTgt spid="5980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i="1" dirty="0" smtClean="0">
                <a:latin typeface="Times New Roman" pitchFamily="18" charset="0"/>
              </a:rPr>
              <a:t>Example 1: physical addresses</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latin typeface="Arial Unicode MS" pitchFamily="34" charset="-128"/>
              </a:rPr>
              <a:t>In the previous figure a node with physical address 10 sends a frame to a node with physical address 87. The two nodes are connected by a link (a LAN). At the data link layer, this frame contains physical (link) addresses in the header. These are the only addresses needed. The rest of the header contains other information needed at this level. As the figure shows, the computer with physical address 10 is the sender, and the computer with physical address 87 is the receiver. The data link layer at the sender receives data from an upper layer. It encapsulates the data in a frame. The frame is propagated through the LAN. Each station with a physical address other than 87 drops the frame because the destination address in the frame does not match its own physical address. The intended destination computer, however, finds a match between the destination address in the frame and its own physical address. </a:t>
            </a:r>
            <a:endParaRPr lang="en-US" dirty="0">
              <a:latin typeface="Arial Unicode MS"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Address</a:t>
            </a:r>
            <a:endParaRPr lang="en-US" dirty="0"/>
          </a:p>
        </p:txBody>
      </p:sp>
      <p:sp>
        <p:nvSpPr>
          <p:cNvPr id="3" name="Content Placeholder 2"/>
          <p:cNvSpPr>
            <a:spLocks noGrp="1"/>
          </p:cNvSpPr>
          <p:nvPr>
            <p:ph idx="1"/>
          </p:nvPr>
        </p:nvSpPr>
        <p:spPr/>
        <p:txBody>
          <a:bodyPr/>
          <a:lstStyle/>
          <a:p>
            <a:pPr algn="just"/>
            <a:r>
              <a:rPr lang="en-US" dirty="0" smtClean="0">
                <a:latin typeface="Arial Unicode MS" pitchFamily="34" charset="-128"/>
              </a:rPr>
              <a:t>As we will see later, most local area networks use a 48-bit (6-byte) physical address written as 12 hexadecimal digits; every byte (2 hexadecimal digits) is separated by a colon, as shown below:</a:t>
            </a:r>
            <a:endParaRPr lang="en-US" dirty="0">
              <a:latin typeface="Arial Unicode MS" pitchFamily="34" charset="-128"/>
            </a:endParaRPr>
          </a:p>
        </p:txBody>
      </p:sp>
      <p:sp>
        <p:nvSpPr>
          <p:cNvPr id="4" name="Text Box 7"/>
          <p:cNvSpPr txBox="1">
            <a:spLocks noChangeArrowheads="1"/>
          </p:cNvSpPr>
          <p:nvPr/>
        </p:nvSpPr>
        <p:spPr bwMode="auto">
          <a:xfrm>
            <a:off x="304800" y="4725144"/>
            <a:ext cx="8839200" cy="822325"/>
          </a:xfrm>
          <a:prstGeom prst="rect">
            <a:avLst/>
          </a:prstGeom>
          <a:solidFill>
            <a:srgbClr val="DDDDDD"/>
          </a:solidFill>
          <a:ln w="9525">
            <a:noFill/>
            <a:miter lim="800000"/>
            <a:headEnd/>
            <a:tailEnd/>
          </a:ln>
          <a:effectLst/>
        </p:spPr>
        <p:txBody>
          <a:bodyPr>
            <a:spAutoFit/>
          </a:bodyPr>
          <a:lstStyle/>
          <a:p>
            <a:pPr algn="ctr"/>
            <a:r>
              <a:rPr lang="en-US" sz="2400" dirty="0">
                <a:solidFill>
                  <a:schemeClr val="hlink"/>
                </a:solidFill>
                <a:effectLst>
                  <a:outerShdw blurRad="38100" dist="38100" dir="2700000" algn="tl">
                    <a:srgbClr val="000000"/>
                  </a:outerShdw>
                </a:effectLst>
                <a:latin typeface="Arial Unicode MS" pitchFamily="34" charset="-128"/>
              </a:rPr>
              <a:t>07:01:02:01:2C:4B</a:t>
            </a:r>
          </a:p>
          <a:p>
            <a:pPr algn="ctr"/>
            <a:r>
              <a:rPr lang="en-US" sz="2400" dirty="0">
                <a:latin typeface="Arial Unicode MS" pitchFamily="34" charset="-128"/>
              </a:rPr>
              <a:t>A 6-byte (12 hexadecimal digits) physical address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1"/>
          <p:cNvSpPr>
            <a:spLocks noGrp="1"/>
          </p:cNvSpPr>
          <p:nvPr>
            <p:ph type="ftr" sz="quarter" idx="11"/>
          </p:nvPr>
        </p:nvSpPr>
        <p:spPr/>
        <p:txBody>
          <a:bodyPr/>
          <a:lstStyle/>
          <a:p>
            <a:r>
              <a:rPr lang="en-US"/>
              <a:t>TCP/IP Protocol Suite</a:t>
            </a:r>
          </a:p>
        </p:txBody>
      </p:sp>
      <p:sp>
        <p:nvSpPr>
          <p:cNvPr id="15" name="Slide Number Placeholder 2"/>
          <p:cNvSpPr>
            <a:spLocks noGrp="1"/>
          </p:cNvSpPr>
          <p:nvPr>
            <p:ph type="sldNum" sz="quarter" idx="12"/>
          </p:nvPr>
        </p:nvSpPr>
        <p:spPr/>
        <p:txBody>
          <a:bodyPr/>
          <a:lstStyle/>
          <a:p>
            <a:fld id="{8C91F4F3-90B4-4BEA-8AF9-DAEC444309C9}" type="slidenum">
              <a:rPr lang="en-US"/>
              <a:pPr/>
              <a:t>13</a:t>
            </a:fld>
            <a:endParaRPr lang="en-US"/>
          </a:p>
        </p:txBody>
      </p:sp>
      <p:pic>
        <p:nvPicPr>
          <p:cNvPr id="600075" name="Picture 1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239838" y="1139825"/>
            <a:ext cx="7065962" cy="5108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00066"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 xmlns:a14="http://schemas.microsoft.com/office/drawing/2010/main">
                <a:solidFill>
                  <a:srgbClr val="00CC00"/>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Example 2: </a:t>
            </a:r>
            <a:r>
              <a:rPr lang="en-US" altLang="en-US" i="1" dirty="0">
                <a:latin typeface="Times New Roman" pitchFamily="18" charset="0"/>
              </a:rPr>
              <a:t>logical addresses</a:t>
            </a:r>
          </a:p>
        </p:txBody>
      </p:sp>
      <p:sp>
        <p:nvSpPr>
          <p:cNvPr id="600067"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68"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69"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70"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71"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72"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73"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600076" name="Picture 12"/>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854200" y="1905000"/>
            <a:ext cx="4013200" cy="977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00077" name="Picture 13"/>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264275" y="1919288"/>
            <a:ext cx="1736725" cy="38719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00078" name="Picture 14"/>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1760538" y="4491038"/>
            <a:ext cx="4030662" cy="15287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7673808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0007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600076"/>
                                        </p:tgtEl>
                                        <p:attrNameLst>
                                          <p:attrName>style.visibility</p:attrName>
                                        </p:attrNameLst>
                                      </p:cBhvr>
                                      <p:to>
                                        <p:strVal val="visible"/>
                                      </p:to>
                                    </p:set>
                                    <p:animEffect transition="in" filter="wipe(left)">
                                      <p:cBhvr>
                                        <p:cTn id="11" dur="2000"/>
                                        <p:tgtEl>
                                          <p:spTgt spid="60007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xit" presetSubtype="10" fill="hold" nodeType="clickEffect">
                                  <p:stCondLst>
                                    <p:cond delay="0"/>
                                  </p:stCondLst>
                                  <p:childTnLst>
                                    <p:animEffect transition="out" filter="blinds(horizontal)">
                                      <p:cBhvr>
                                        <p:cTn id="15" dur="500"/>
                                        <p:tgtEl>
                                          <p:spTgt spid="600076"/>
                                        </p:tgtEl>
                                      </p:cBhvr>
                                    </p:animEffect>
                                    <p:set>
                                      <p:cBhvr>
                                        <p:cTn id="16" dur="1" fill="hold">
                                          <p:stCondLst>
                                            <p:cond delay="499"/>
                                          </p:stCondLst>
                                        </p:cTn>
                                        <p:tgtEl>
                                          <p:spTgt spid="600076"/>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600077"/>
                                        </p:tgtEl>
                                        <p:attrNameLst>
                                          <p:attrName>style.visibility</p:attrName>
                                        </p:attrNameLst>
                                      </p:cBhvr>
                                      <p:to>
                                        <p:strVal val="visible"/>
                                      </p:to>
                                    </p:set>
                                    <p:animEffect transition="in" filter="wipe(up)">
                                      <p:cBhvr>
                                        <p:cTn id="21" dur="2000"/>
                                        <p:tgtEl>
                                          <p:spTgt spid="60007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xit" presetSubtype="10" fill="hold" nodeType="clickEffect">
                                  <p:stCondLst>
                                    <p:cond delay="0"/>
                                  </p:stCondLst>
                                  <p:childTnLst>
                                    <p:animEffect transition="out" filter="blinds(horizontal)">
                                      <p:cBhvr>
                                        <p:cTn id="25" dur="500"/>
                                        <p:tgtEl>
                                          <p:spTgt spid="600077"/>
                                        </p:tgtEl>
                                      </p:cBhvr>
                                    </p:animEffect>
                                    <p:set>
                                      <p:cBhvr>
                                        <p:cTn id="26" dur="1" fill="hold">
                                          <p:stCondLst>
                                            <p:cond delay="499"/>
                                          </p:stCondLst>
                                        </p:cTn>
                                        <p:tgtEl>
                                          <p:spTgt spid="600077"/>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2" fill="hold" nodeType="clickEffect">
                                  <p:stCondLst>
                                    <p:cond delay="0"/>
                                  </p:stCondLst>
                                  <p:childTnLst>
                                    <p:set>
                                      <p:cBhvr>
                                        <p:cTn id="30" dur="1" fill="hold">
                                          <p:stCondLst>
                                            <p:cond delay="0"/>
                                          </p:stCondLst>
                                        </p:cTn>
                                        <p:tgtEl>
                                          <p:spTgt spid="600078"/>
                                        </p:tgtEl>
                                        <p:attrNameLst>
                                          <p:attrName>style.visibility</p:attrName>
                                        </p:attrNameLst>
                                      </p:cBhvr>
                                      <p:to>
                                        <p:strVal val="visible"/>
                                      </p:to>
                                    </p:set>
                                    <p:animEffect transition="in" filter="wipe(right)">
                                      <p:cBhvr>
                                        <p:cTn id="31" dur="2000"/>
                                        <p:tgtEl>
                                          <p:spTgt spid="60007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xit" presetSubtype="10" fill="hold" nodeType="clickEffect">
                                  <p:stCondLst>
                                    <p:cond delay="0"/>
                                  </p:stCondLst>
                                  <p:childTnLst>
                                    <p:animEffect transition="out" filter="blinds(horizontal)">
                                      <p:cBhvr>
                                        <p:cTn id="35" dur="500"/>
                                        <p:tgtEl>
                                          <p:spTgt spid="600078"/>
                                        </p:tgtEl>
                                      </p:cBhvr>
                                    </p:animEffect>
                                    <p:set>
                                      <p:cBhvr>
                                        <p:cTn id="36" dur="1" fill="hold">
                                          <p:stCondLst>
                                            <p:cond delay="499"/>
                                          </p:stCondLst>
                                        </p:cTn>
                                        <p:tgtEl>
                                          <p:spTgt spid="60007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i="1" dirty="0" smtClean="0">
                <a:latin typeface="Times New Roman" pitchFamily="18" charset="0"/>
              </a:rPr>
              <a:t>Example 2: logical addresses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latin typeface="Arial Unicode MS" pitchFamily="34" charset="-128"/>
              </a:rPr>
              <a:t>The previous figure shows a part of an internet with two routers connecting three LANs. Each device (computer or router) has a pair of addresses (logical and physical) for each connection. In this case, each computer is connected to only one link and therefore has only one pair of addresses. Each router, however, is connected to three networks. So each router has three pairs of addresses, one for each connection.</a:t>
            </a:r>
          </a:p>
          <a:p>
            <a:r>
              <a:rPr lang="en-US" dirty="0" smtClean="0">
                <a:latin typeface="Arial Unicode MS" pitchFamily="34" charset="-128"/>
              </a:rPr>
              <a:t> The computer with logical address A and physical address 10 needs to send a packet to the computer with logical address P and physical address 95. We use letters to show the logical addresses and numbers for physical addresses, but note that both are actually numbers, as we will see in later chapters.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1"/>
          <p:cNvSpPr>
            <a:spLocks noGrp="1"/>
          </p:cNvSpPr>
          <p:nvPr>
            <p:ph type="ftr" sz="quarter" idx="11"/>
          </p:nvPr>
        </p:nvSpPr>
        <p:spPr/>
        <p:txBody>
          <a:bodyPr/>
          <a:lstStyle/>
          <a:p>
            <a:r>
              <a:rPr lang="en-US"/>
              <a:t>TCP/IP Protocol Suite</a:t>
            </a:r>
          </a:p>
        </p:txBody>
      </p:sp>
      <p:sp>
        <p:nvSpPr>
          <p:cNvPr id="16" name="Slide Number Placeholder 2"/>
          <p:cNvSpPr>
            <a:spLocks noGrp="1"/>
          </p:cNvSpPr>
          <p:nvPr>
            <p:ph type="sldNum" sz="quarter" idx="12"/>
          </p:nvPr>
        </p:nvSpPr>
        <p:spPr/>
        <p:txBody>
          <a:bodyPr/>
          <a:lstStyle/>
          <a:p>
            <a:fld id="{CC5AE3A2-FF4B-4D27-AD97-6E54BCF2D4BA}" type="slidenum">
              <a:rPr lang="en-US"/>
              <a:pPr/>
              <a:t>15</a:t>
            </a:fld>
            <a:endParaRPr lang="en-US"/>
          </a:p>
        </p:txBody>
      </p:sp>
      <p:sp>
        <p:nvSpPr>
          <p:cNvPr id="628738"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39"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0"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1"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2"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3"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4"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5"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28746" name="Line 10"/>
          <p:cNvSpPr>
            <a:spLocks noChangeShapeType="1"/>
          </p:cNvSpPr>
          <p:nvPr/>
        </p:nvSpPr>
        <p:spPr bwMode="auto">
          <a:xfrm>
            <a:off x="609600" y="4724400"/>
            <a:ext cx="8153400" cy="0"/>
          </a:xfrm>
          <a:prstGeom prst="line">
            <a:avLst/>
          </a:prstGeom>
          <a:noFill/>
          <a:ln w="76200">
            <a:solidFill>
              <a:schemeClr val="folHlink"/>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28747" name="Rectangle 11"/>
          <p:cNvSpPr>
            <a:spLocks noChangeArrowheads="1"/>
          </p:cNvSpPr>
          <p:nvPr/>
        </p:nvSpPr>
        <p:spPr bwMode="auto">
          <a:xfrm>
            <a:off x="647700" y="3063875"/>
            <a:ext cx="8077200" cy="1554163"/>
          </a:xfrm>
          <a:prstGeom prst="rect">
            <a:avLst/>
          </a:prstGeom>
          <a:solidFill>
            <a:schemeClr val="folHlink"/>
          </a:solidFill>
          <a:ln>
            <a:noFill/>
          </a:ln>
          <a:effectLst/>
          <a:extLst>
            <a:ext uri="{91240B29-F687-4F45-9708-019B960494DF}">
              <a14:hiddenLine xmlns="" xmlns:a14="http://schemas.microsoft.com/office/drawing/2010/main" w="76200" algn="ctr">
                <a:solidFill>
                  <a:schemeClr val="folHlink"/>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a:solidFill>
                  <a:schemeClr val="bg1"/>
                </a:solidFill>
                <a:latin typeface="Arial" charset="0"/>
              </a:rPr>
              <a:t>The physical addresses will change from hop to hop, but the logical addresses remain the same.</a:t>
            </a:r>
          </a:p>
        </p:txBody>
      </p:sp>
      <p:grpSp>
        <p:nvGrpSpPr>
          <p:cNvPr id="628748" name="Group 12"/>
          <p:cNvGrpSpPr>
            <a:grpSpLocks/>
          </p:cNvGrpSpPr>
          <p:nvPr/>
        </p:nvGrpSpPr>
        <p:grpSpPr bwMode="auto">
          <a:xfrm>
            <a:off x="609600" y="2133600"/>
            <a:ext cx="1143000" cy="566738"/>
            <a:chOff x="1200" y="1248"/>
            <a:chExt cx="720" cy="357"/>
          </a:xfrm>
        </p:grpSpPr>
        <p:pic>
          <p:nvPicPr>
            <p:cNvPr id="628749" name="Picture 1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28750"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spTree>
    <p:extLst>
      <p:ext uri="{BB962C8B-B14F-4D97-AF65-F5344CB8AC3E}">
        <p14:creationId xmlns="" xmlns:p14="http://schemas.microsoft.com/office/powerpoint/2010/main" val="42087917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2874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628748"/>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628745"/>
                                        </p:tgtEl>
                                        <p:attrNameLst>
                                          <p:attrName>style.visibility</p:attrName>
                                        </p:attrNameLst>
                                      </p:cBhvr>
                                      <p:to>
                                        <p:strVal val="visible"/>
                                      </p:to>
                                    </p:set>
                                    <p:animEffect transition="in" filter="checkerboard(across)">
                                      <p:cBhvr>
                                        <p:cTn id="14" dur="500"/>
                                        <p:tgtEl>
                                          <p:spTgt spid="628745"/>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628746"/>
                                        </p:tgtEl>
                                        <p:attrNameLst>
                                          <p:attrName>style.visibility</p:attrName>
                                        </p:attrNameLst>
                                      </p:cBhvr>
                                      <p:to>
                                        <p:strVal val="visible"/>
                                      </p:to>
                                    </p:set>
                                    <p:animEffect transition="in" filter="checkerboard(across)">
                                      <p:cBhvr>
                                        <p:cTn id="18" dur="500"/>
                                        <p:tgtEl>
                                          <p:spTgt spid="628746"/>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628747"/>
                                        </p:tgtEl>
                                        <p:attrNameLst>
                                          <p:attrName>style.visibility</p:attrName>
                                        </p:attrNameLst>
                                      </p:cBhvr>
                                      <p:to>
                                        <p:strVal val="visible"/>
                                      </p:to>
                                    </p:set>
                                    <p:animEffect transition="in" filter="checkerboard(across)">
                                      <p:cBhvr>
                                        <p:cTn id="22" dur="500"/>
                                        <p:tgtEl>
                                          <p:spTgt spid="628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8745" grpId="0" animBg="1"/>
      <p:bldP spid="628746" grpId="0" animBg="1"/>
      <p:bldP spid="62874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i="1" dirty="0" smtClean="0">
                <a:latin typeface="Times New Roman" pitchFamily="18" charset="0"/>
              </a:rPr>
              <a:t>Port address</a:t>
            </a:r>
            <a:br>
              <a:rPr lang="en-US" altLang="en-US" i="1" dirty="0" smtClean="0">
                <a:latin typeface="Times New Roman" pitchFamily="18" charset="0"/>
              </a:rPr>
            </a:br>
            <a:endParaRPr lang="en-GB" dirty="0"/>
          </a:p>
        </p:txBody>
      </p:sp>
      <p:sp>
        <p:nvSpPr>
          <p:cNvPr id="3" name="Content Placeholder 2"/>
          <p:cNvSpPr>
            <a:spLocks noGrp="1"/>
          </p:cNvSpPr>
          <p:nvPr>
            <p:ph idx="1"/>
          </p:nvPr>
        </p:nvSpPr>
        <p:spPr/>
        <p:txBody>
          <a:bodyPr>
            <a:normAutofit lnSpcReduction="10000"/>
          </a:bodyPr>
          <a:lstStyle/>
          <a:p>
            <a:r>
              <a:rPr lang="en-GB" dirty="0" smtClean="0">
                <a:latin typeface="Arial Unicode MS" pitchFamily="34" charset="-128"/>
              </a:rPr>
              <a:t>the purpose of ports is to uniquely identify different applications or processes running on a single computer and thereby enable them to share a single physical connection to a packet-switched network like the Internet.</a:t>
            </a:r>
          </a:p>
          <a:p>
            <a:r>
              <a:rPr lang="en-US" dirty="0" smtClean="0">
                <a:latin typeface="Arial Unicode MS" pitchFamily="34" charset="-128"/>
              </a:rPr>
              <a:t>As we will see later, a port address is a 16-bit address represented by one decimal number as shown.</a:t>
            </a:r>
          </a:p>
          <a:p>
            <a:pPr>
              <a:buNone/>
            </a:pPr>
            <a:endParaRPr lang="en-US" dirty="0" smtClean="0">
              <a:latin typeface="Arial Unicode MS" pitchFamily="34" charset="-128"/>
            </a:endParaRPr>
          </a:p>
          <a:p>
            <a:endParaRPr lang="en-GB" dirty="0"/>
          </a:p>
        </p:txBody>
      </p:sp>
      <p:sp>
        <p:nvSpPr>
          <p:cNvPr id="6" name="Footer Placeholder 1"/>
          <p:cNvSpPr>
            <a:spLocks noGrp="1"/>
          </p:cNvSpPr>
          <p:nvPr>
            <p:ph type="ftr" sz="quarter" idx="11"/>
          </p:nvPr>
        </p:nvSpPr>
        <p:spPr/>
        <p:txBody>
          <a:bodyPr/>
          <a:lstStyle/>
          <a:p>
            <a:r>
              <a:rPr lang="en-US"/>
              <a:t>TCP/IP Protocol Suite</a:t>
            </a:r>
          </a:p>
        </p:txBody>
      </p:sp>
      <p:sp>
        <p:nvSpPr>
          <p:cNvPr id="7" name="Slide Number Placeholder 2"/>
          <p:cNvSpPr>
            <a:spLocks noGrp="1"/>
          </p:cNvSpPr>
          <p:nvPr>
            <p:ph type="sldNum" sz="quarter" idx="12"/>
          </p:nvPr>
        </p:nvSpPr>
        <p:spPr/>
        <p:txBody>
          <a:bodyPr/>
          <a:lstStyle/>
          <a:p>
            <a:fld id="{688743F8-41A2-4D2C-BACC-706E616C3E0F}" type="slidenum">
              <a:rPr lang="en-US"/>
              <a:pPr/>
              <a:t>16</a:t>
            </a:fld>
            <a:endParaRPr lang="en-US"/>
          </a:p>
        </p:txBody>
      </p:sp>
      <p:sp>
        <p:nvSpPr>
          <p:cNvPr id="9" name="Text Box 7"/>
          <p:cNvSpPr txBox="1">
            <a:spLocks noChangeArrowheads="1"/>
          </p:cNvSpPr>
          <p:nvPr/>
        </p:nvSpPr>
        <p:spPr bwMode="auto">
          <a:xfrm>
            <a:off x="304800" y="6035675"/>
            <a:ext cx="8839200" cy="822325"/>
          </a:xfrm>
          <a:prstGeom prst="rect">
            <a:avLst/>
          </a:prstGeom>
          <a:solidFill>
            <a:srgbClr val="DDDDDD"/>
          </a:solidFill>
          <a:ln w="9525">
            <a:noFill/>
            <a:miter lim="800000"/>
            <a:headEnd/>
            <a:tailEnd/>
          </a:ln>
          <a:effectLst/>
        </p:spPr>
        <p:txBody>
          <a:bodyPr>
            <a:spAutoFit/>
          </a:bodyPr>
          <a:lstStyle/>
          <a:p>
            <a:pPr algn="ctr"/>
            <a:r>
              <a:rPr lang="en-US" sz="2400" dirty="0">
                <a:solidFill>
                  <a:schemeClr val="hlink"/>
                </a:solidFill>
                <a:latin typeface="Arial Unicode MS" pitchFamily="34" charset="-128"/>
              </a:rPr>
              <a:t>753</a:t>
            </a:r>
          </a:p>
          <a:p>
            <a:pPr algn="ctr"/>
            <a:r>
              <a:rPr lang="en-US" sz="2400" dirty="0">
                <a:latin typeface="Arial Unicode MS" pitchFamily="34" charset="-128"/>
              </a:rPr>
              <a:t>A 16-bit port address represented as one single number</a:t>
            </a:r>
          </a:p>
        </p:txBody>
      </p:sp>
    </p:spTree>
    <p:extLst>
      <p:ext uri="{BB962C8B-B14F-4D97-AF65-F5344CB8AC3E}">
        <p14:creationId xmlns="" xmlns:p14="http://schemas.microsoft.com/office/powerpoint/2010/main" val="32987358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1"/>
          <p:cNvSpPr>
            <a:spLocks noGrp="1"/>
          </p:cNvSpPr>
          <p:nvPr>
            <p:ph type="ftr" sz="quarter" idx="11"/>
          </p:nvPr>
        </p:nvSpPr>
        <p:spPr/>
        <p:txBody>
          <a:bodyPr/>
          <a:lstStyle/>
          <a:p>
            <a:r>
              <a:rPr lang="en-US"/>
              <a:t>TCP/IP Protocol Suite</a:t>
            </a:r>
          </a:p>
        </p:txBody>
      </p:sp>
      <p:sp>
        <p:nvSpPr>
          <p:cNvPr id="17" name="Slide Number Placeholder 2"/>
          <p:cNvSpPr>
            <a:spLocks noGrp="1"/>
          </p:cNvSpPr>
          <p:nvPr>
            <p:ph type="sldNum" sz="quarter" idx="12"/>
          </p:nvPr>
        </p:nvSpPr>
        <p:spPr/>
        <p:txBody>
          <a:bodyPr/>
          <a:lstStyle/>
          <a:p>
            <a:fld id="{9EF79413-C907-44B8-80DE-8C4BEDABCDD3}" type="slidenum">
              <a:rPr lang="en-US"/>
              <a:pPr/>
              <a:t>17</a:t>
            </a:fld>
            <a:endParaRPr lang="en-US"/>
          </a:p>
        </p:txBody>
      </p:sp>
      <p:grpSp>
        <p:nvGrpSpPr>
          <p:cNvPr id="602128" name="Group 16"/>
          <p:cNvGrpSpPr>
            <a:grpSpLocks/>
          </p:cNvGrpSpPr>
          <p:nvPr/>
        </p:nvGrpSpPr>
        <p:grpSpPr bwMode="auto">
          <a:xfrm>
            <a:off x="1730375" y="1219200"/>
            <a:ext cx="5737225" cy="4783138"/>
            <a:chOff x="1090" y="768"/>
            <a:chExt cx="3614" cy="3013"/>
          </a:xfrm>
        </p:grpSpPr>
        <p:pic>
          <p:nvPicPr>
            <p:cNvPr id="602123" name="Picture 1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90" y="768"/>
              <a:ext cx="3518" cy="3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02125" name="Picture 1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249" y="1429"/>
              <a:ext cx="3455" cy="3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02127" name="Picture 1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2525" y="3393"/>
              <a:ext cx="709" cy="2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sp>
        <p:nvSpPr>
          <p:cNvPr id="602114"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 xmlns:a14="http://schemas.microsoft.com/office/drawing/2010/main">
                <a:solidFill>
                  <a:srgbClr val="00CC00"/>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Example 3: </a:t>
            </a:r>
            <a:r>
              <a:rPr lang="en-US" altLang="en-US" i="1" dirty="0">
                <a:latin typeface="Times New Roman" pitchFamily="18" charset="0"/>
              </a:rPr>
              <a:t>port </a:t>
            </a:r>
            <a:r>
              <a:rPr lang="en-US" altLang="en-US" i="1" dirty="0" smtClean="0">
                <a:latin typeface="Times New Roman" pitchFamily="18" charset="0"/>
              </a:rPr>
              <a:t>address</a:t>
            </a:r>
            <a:endParaRPr lang="en-US" altLang="en-US" i="1" dirty="0">
              <a:latin typeface="Times New Roman" pitchFamily="18" charset="0"/>
            </a:endParaRPr>
          </a:p>
        </p:txBody>
      </p:sp>
      <p:sp>
        <p:nvSpPr>
          <p:cNvPr id="602115"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16"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17"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18"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19"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20"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21"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602129" name="Picture 17"/>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930275" y="1905000"/>
            <a:ext cx="2193925" cy="3762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02130" name="Picture 18"/>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5638800" y="1903413"/>
            <a:ext cx="1901825" cy="37353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47225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021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nodeType="clickEffect">
                                  <p:stCondLst>
                                    <p:cond delay="0"/>
                                  </p:stCondLst>
                                  <p:childTnLst>
                                    <p:set>
                                      <p:cBhvr>
                                        <p:cTn id="10" dur="1" fill="hold">
                                          <p:stCondLst>
                                            <p:cond delay="0"/>
                                          </p:stCondLst>
                                        </p:cTn>
                                        <p:tgtEl>
                                          <p:spTgt spid="602129"/>
                                        </p:tgtEl>
                                        <p:attrNameLst>
                                          <p:attrName>style.visibility</p:attrName>
                                        </p:attrNameLst>
                                      </p:cBhvr>
                                      <p:to>
                                        <p:strVal val="visible"/>
                                      </p:to>
                                    </p:set>
                                    <p:animEffect transition="in" filter="wipe(up)">
                                      <p:cBhvr>
                                        <p:cTn id="11" dur="2000"/>
                                        <p:tgtEl>
                                          <p:spTgt spid="60212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3" presetClass="exit" presetSubtype="32" fill="hold" nodeType="clickEffect">
                                  <p:stCondLst>
                                    <p:cond delay="0"/>
                                  </p:stCondLst>
                                  <p:childTnLst>
                                    <p:anim calcmode="lin" valueType="num">
                                      <p:cBhvr>
                                        <p:cTn id="15" dur="500"/>
                                        <p:tgtEl>
                                          <p:spTgt spid="602129"/>
                                        </p:tgtEl>
                                        <p:attrNameLst>
                                          <p:attrName>ppt_w</p:attrName>
                                        </p:attrNameLst>
                                      </p:cBhvr>
                                      <p:tavLst>
                                        <p:tav tm="0">
                                          <p:val>
                                            <p:strVal val="ppt_w"/>
                                          </p:val>
                                        </p:tav>
                                        <p:tav tm="100000">
                                          <p:val>
                                            <p:fltVal val="0"/>
                                          </p:val>
                                        </p:tav>
                                      </p:tavLst>
                                    </p:anim>
                                    <p:anim calcmode="lin" valueType="num">
                                      <p:cBhvr>
                                        <p:cTn id="16" dur="500"/>
                                        <p:tgtEl>
                                          <p:spTgt spid="602129"/>
                                        </p:tgtEl>
                                        <p:attrNameLst>
                                          <p:attrName>ppt_h</p:attrName>
                                        </p:attrNameLst>
                                      </p:cBhvr>
                                      <p:tavLst>
                                        <p:tav tm="0">
                                          <p:val>
                                            <p:strVal val="ppt_h"/>
                                          </p:val>
                                        </p:tav>
                                        <p:tav tm="100000">
                                          <p:val>
                                            <p:fltVal val="0"/>
                                          </p:val>
                                        </p:tav>
                                      </p:tavLst>
                                    </p:anim>
                                    <p:set>
                                      <p:cBhvr>
                                        <p:cTn id="17" dur="1" fill="hold">
                                          <p:stCondLst>
                                            <p:cond delay="499"/>
                                          </p:stCondLst>
                                        </p:cTn>
                                        <p:tgtEl>
                                          <p:spTgt spid="602129"/>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602130"/>
                                        </p:tgtEl>
                                        <p:attrNameLst>
                                          <p:attrName>style.visibility</p:attrName>
                                        </p:attrNameLst>
                                      </p:cBhvr>
                                      <p:to>
                                        <p:strVal val="visible"/>
                                      </p:to>
                                    </p:set>
                                    <p:animEffect transition="in" filter="wipe(down)">
                                      <p:cBhvr>
                                        <p:cTn id="22" dur="2000"/>
                                        <p:tgtEl>
                                          <p:spTgt spid="60213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xit" presetSubtype="32" fill="hold" nodeType="clickEffect">
                                  <p:stCondLst>
                                    <p:cond delay="0"/>
                                  </p:stCondLst>
                                  <p:childTnLst>
                                    <p:anim calcmode="lin" valueType="num">
                                      <p:cBhvr>
                                        <p:cTn id="26" dur="500"/>
                                        <p:tgtEl>
                                          <p:spTgt spid="602130"/>
                                        </p:tgtEl>
                                        <p:attrNameLst>
                                          <p:attrName>ppt_w</p:attrName>
                                        </p:attrNameLst>
                                      </p:cBhvr>
                                      <p:tavLst>
                                        <p:tav tm="0">
                                          <p:val>
                                            <p:strVal val="ppt_w"/>
                                          </p:val>
                                        </p:tav>
                                        <p:tav tm="100000">
                                          <p:val>
                                            <p:fltVal val="0"/>
                                          </p:val>
                                        </p:tav>
                                      </p:tavLst>
                                    </p:anim>
                                    <p:anim calcmode="lin" valueType="num">
                                      <p:cBhvr>
                                        <p:cTn id="27" dur="500"/>
                                        <p:tgtEl>
                                          <p:spTgt spid="602130"/>
                                        </p:tgtEl>
                                        <p:attrNameLst>
                                          <p:attrName>ppt_h</p:attrName>
                                        </p:attrNameLst>
                                      </p:cBhvr>
                                      <p:tavLst>
                                        <p:tav tm="0">
                                          <p:val>
                                            <p:strVal val="ppt_h"/>
                                          </p:val>
                                        </p:tav>
                                        <p:tav tm="100000">
                                          <p:val>
                                            <p:fltVal val="0"/>
                                          </p:val>
                                        </p:tav>
                                      </p:tavLst>
                                    </p:anim>
                                    <p:set>
                                      <p:cBhvr>
                                        <p:cTn id="28" dur="1" fill="hold">
                                          <p:stCondLst>
                                            <p:cond delay="499"/>
                                          </p:stCondLst>
                                        </p:cTn>
                                        <p:tgtEl>
                                          <p:spTgt spid="6021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i="1" dirty="0" smtClean="0">
                <a:latin typeface="Times New Roman" pitchFamily="18" charset="0"/>
              </a:rPr>
              <a:t>Example 3: port address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latin typeface="Arial Unicode MS" pitchFamily="34" charset="-128"/>
              </a:rPr>
              <a:t>The previous figure shows two computers communicating via the Internet. The sending computer is running three processes at this time with port addresses a, b, and c. The receiving computer is running two processes at this time with port addresses j and k. Process a in the sending computer needs to communicate with process j in the receiving computer. </a:t>
            </a:r>
          </a:p>
          <a:p>
            <a:r>
              <a:rPr lang="en-US" dirty="0" smtClean="0">
                <a:latin typeface="Arial Unicode MS" pitchFamily="34" charset="-128"/>
              </a:rPr>
              <a:t>Note that although both computers are using the same application, FTP, for example, the port addresses are different because one is a client program and the other is a server program.</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1"/>
          <p:cNvSpPr>
            <a:spLocks noGrp="1"/>
          </p:cNvSpPr>
          <p:nvPr>
            <p:ph type="ftr" sz="quarter" idx="11"/>
          </p:nvPr>
        </p:nvSpPr>
        <p:spPr/>
        <p:txBody>
          <a:bodyPr/>
          <a:lstStyle/>
          <a:p>
            <a:r>
              <a:rPr lang="en-US"/>
              <a:t>TCP/IP Protocol Suite</a:t>
            </a:r>
          </a:p>
        </p:txBody>
      </p:sp>
      <p:sp>
        <p:nvSpPr>
          <p:cNvPr id="16" name="Slide Number Placeholder 2"/>
          <p:cNvSpPr>
            <a:spLocks noGrp="1"/>
          </p:cNvSpPr>
          <p:nvPr>
            <p:ph type="sldNum" sz="quarter" idx="12"/>
          </p:nvPr>
        </p:nvSpPr>
        <p:spPr/>
        <p:txBody>
          <a:bodyPr/>
          <a:lstStyle/>
          <a:p>
            <a:fld id="{00E7E2E8-0ACB-455D-842F-4CAAFBCDFFBC}" type="slidenum">
              <a:rPr lang="en-US"/>
              <a:pPr/>
              <a:t>19</a:t>
            </a:fld>
            <a:endParaRPr lang="en-US"/>
          </a:p>
        </p:txBody>
      </p:sp>
      <p:sp>
        <p:nvSpPr>
          <p:cNvPr id="716802"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3"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4"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5"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6"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7"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8"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9"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6810" name="Line 10"/>
          <p:cNvSpPr>
            <a:spLocks noChangeShapeType="1"/>
          </p:cNvSpPr>
          <p:nvPr/>
        </p:nvSpPr>
        <p:spPr bwMode="auto">
          <a:xfrm>
            <a:off x="609600" y="4724400"/>
            <a:ext cx="8153400" cy="0"/>
          </a:xfrm>
          <a:prstGeom prst="line">
            <a:avLst/>
          </a:prstGeom>
          <a:noFill/>
          <a:ln w="76200">
            <a:solidFill>
              <a:schemeClr val="folHlink"/>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6811" name="Rectangle 11"/>
          <p:cNvSpPr>
            <a:spLocks noChangeArrowheads="1"/>
          </p:cNvSpPr>
          <p:nvPr/>
        </p:nvSpPr>
        <p:spPr bwMode="auto">
          <a:xfrm>
            <a:off x="647700" y="3063875"/>
            <a:ext cx="8077200" cy="1554163"/>
          </a:xfrm>
          <a:prstGeom prst="rect">
            <a:avLst/>
          </a:prstGeom>
          <a:solidFill>
            <a:schemeClr val="folHlink"/>
          </a:solidFill>
          <a:ln>
            <a:noFill/>
          </a:ln>
          <a:effectLst/>
          <a:extLst>
            <a:ext uri="{91240B29-F687-4F45-9708-019B960494DF}">
              <a14:hiddenLine xmlns="" xmlns:a14="http://schemas.microsoft.com/office/drawing/2010/main" w="76200" algn="ctr">
                <a:solidFill>
                  <a:schemeClr val="folHlink"/>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a:solidFill>
                  <a:schemeClr val="bg1"/>
                </a:solidFill>
                <a:latin typeface="Arial" charset="0"/>
              </a:rPr>
              <a:t>The physical addresses change from hop to hop, but the logical and port addresses usually remain the same.</a:t>
            </a:r>
          </a:p>
        </p:txBody>
      </p:sp>
      <p:grpSp>
        <p:nvGrpSpPr>
          <p:cNvPr id="716812" name="Group 12"/>
          <p:cNvGrpSpPr>
            <a:grpSpLocks/>
          </p:cNvGrpSpPr>
          <p:nvPr/>
        </p:nvGrpSpPr>
        <p:grpSpPr bwMode="auto">
          <a:xfrm>
            <a:off x="609600" y="2133600"/>
            <a:ext cx="1143000" cy="566738"/>
            <a:chOff x="1200" y="1248"/>
            <a:chExt cx="720" cy="357"/>
          </a:xfrm>
        </p:grpSpPr>
        <p:pic>
          <p:nvPicPr>
            <p:cNvPr id="716813" name="Picture 1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16814"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spTree>
    <p:extLst>
      <p:ext uri="{BB962C8B-B14F-4D97-AF65-F5344CB8AC3E}">
        <p14:creationId xmlns="" xmlns:p14="http://schemas.microsoft.com/office/powerpoint/2010/main" val="7213065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68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716812"/>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16809"/>
                                        </p:tgtEl>
                                        <p:attrNameLst>
                                          <p:attrName>style.visibility</p:attrName>
                                        </p:attrNameLst>
                                      </p:cBhvr>
                                      <p:to>
                                        <p:strVal val="visible"/>
                                      </p:to>
                                    </p:set>
                                    <p:animEffect transition="in" filter="checkerboard(across)">
                                      <p:cBhvr>
                                        <p:cTn id="14" dur="500"/>
                                        <p:tgtEl>
                                          <p:spTgt spid="716809"/>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716810"/>
                                        </p:tgtEl>
                                        <p:attrNameLst>
                                          <p:attrName>style.visibility</p:attrName>
                                        </p:attrNameLst>
                                      </p:cBhvr>
                                      <p:to>
                                        <p:strVal val="visible"/>
                                      </p:to>
                                    </p:set>
                                    <p:animEffect transition="in" filter="checkerboard(across)">
                                      <p:cBhvr>
                                        <p:cTn id="18" dur="500"/>
                                        <p:tgtEl>
                                          <p:spTgt spid="716810"/>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716811"/>
                                        </p:tgtEl>
                                        <p:attrNameLst>
                                          <p:attrName>style.visibility</p:attrName>
                                        </p:attrNameLst>
                                      </p:cBhvr>
                                      <p:to>
                                        <p:strVal val="visible"/>
                                      </p:to>
                                    </p:set>
                                    <p:animEffect transition="in" filter="checkerboard(across)">
                                      <p:cBhvr>
                                        <p:cTn id="22" dur="500"/>
                                        <p:tgtEl>
                                          <p:spTgt spid="7168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09" grpId="0" animBg="1"/>
      <p:bldP spid="716810" grpId="0" animBg="1"/>
      <p:bldP spid="7168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 Layer</a:t>
            </a:r>
            <a:endParaRPr lang="en-GB" dirty="0"/>
          </a:p>
        </p:txBody>
      </p:sp>
      <p:sp>
        <p:nvSpPr>
          <p:cNvPr id="46083" name="Rectangle 3"/>
          <p:cNvSpPr>
            <a:spLocks noGrp="1" noChangeArrowheads="1"/>
          </p:cNvSpPr>
          <p:nvPr>
            <p:ph idx="1"/>
          </p:nvPr>
        </p:nvSpPr>
        <p:spPr/>
        <p:txBody>
          <a:bodyPr>
            <a:normAutofit/>
          </a:bodyPr>
          <a:lstStyle/>
          <a:p>
            <a:r>
              <a:rPr lang="en-GB" sz="2000" dirty="0" smtClean="0"/>
              <a:t>This layer relates to the services that enable the user to access the network.</a:t>
            </a:r>
          </a:p>
          <a:p>
            <a:r>
              <a:rPr lang="en-GB" sz="2000" dirty="0" smtClean="0"/>
              <a:t>It provide user interfaces  and support user applications or services, such as software for file transfers, database access,  WWW,  Sand e-mail. </a:t>
            </a:r>
          </a:p>
          <a:p>
            <a:r>
              <a:rPr lang="en-GB" sz="2000" dirty="0" smtClean="0"/>
              <a:t>In other words, it serves as a window through which application processes can access network services. </a:t>
            </a:r>
          </a:p>
          <a:p>
            <a:r>
              <a:rPr lang="en-GB" sz="2000" dirty="0" smtClean="0"/>
              <a:t>This would be the layer that a programmer uses to allow his application to access a network service, such as linking into a database.</a:t>
            </a:r>
          </a:p>
          <a:p>
            <a:r>
              <a:rPr lang="en-GB" sz="2000" dirty="0" smtClean="0"/>
              <a:t>The major duties of this layer: mail services, file transfer and access, remote log-in, accessing WWW.</a:t>
            </a:r>
          </a:p>
        </p:txBody>
      </p:sp>
      <p:sp>
        <p:nvSpPr>
          <p:cNvPr id="3" name="Date Placeholder 2"/>
          <p:cNvSpPr>
            <a:spLocks noGrp="1"/>
          </p:cNvSpPr>
          <p:nvPr>
            <p:ph type="dt" sz="half" idx="10"/>
          </p:nvPr>
        </p:nvSpPr>
        <p:spPr/>
        <p:txBody>
          <a:bodyPr/>
          <a:lstStyle/>
          <a:p>
            <a:fld id="{0CB5BA9F-69B7-4B0B-951C-EC95E4069A4A}" type="datetime1">
              <a:rPr lang="en-US" smtClean="0"/>
              <a:pPr/>
              <a:t>2/8/2016</a:t>
            </a:fld>
            <a:endParaRPr lang="en-GB"/>
          </a:p>
        </p:txBody>
      </p:sp>
      <p:sp>
        <p:nvSpPr>
          <p:cNvPr id="6" name="Footer Placeholder 5"/>
          <p:cNvSpPr>
            <a:spLocks noGrp="1"/>
          </p:cNvSpPr>
          <p:nvPr>
            <p:ph type="ftr" sz="quarter" idx="11"/>
          </p:nvPr>
        </p:nvSpPr>
        <p:spPr/>
        <p:txBody>
          <a:bodyPr/>
          <a:lstStyle/>
          <a:p>
            <a:r>
              <a:rPr lang="en-GB" smtClean="0"/>
              <a:t>Nouf Aljaffan (C) 2012 - CSC 1202 Course at KSU</a:t>
            </a:r>
            <a:endParaRPr lang="en-GB"/>
          </a:p>
        </p:txBody>
      </p:sp>
    </p:spTree>
    <p:extLst>
      <p:ext uri="{BB962C8B-B14F-4D97-AF65-F5344CB8AC3E}">
        <p14:creationId xmlns="" xmlns:p14="http://schemas.microsoft.com/office/powerpoint/2010/main" val="7383967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r>
              <a:rPr lang="en-GB" dirty="0">
                <a:hlinkClick r:id="rId2"/>
              </a:rPr>
              <a:t>http://pluto.ksi.edu/~</a:t>
            </a:r>
            <a:r>
              <a:rPr lang="en-GB" dirty="0" smtClean="0">
                <a:hlinkClick r:id="rId2"/>
              </a:rPr>
              <a:t>cyh/cis370/ebook/ch05b.htm</a:t>
            </a:r>
            <a:endParaRPr lang="en-GB" dirty="0" smtClean="0"/>
          </a:p>
          <a:p>
            <a:r>
              <a:rPr lang="en-GB" dirty="0" smtClean="0"/>
              <a:t>CSC 1202 2012-2013 Lecture Notes.</a:t>
            </a:r>
          </a:p>
          <a:p>
            <a:r>
              <a:rPr lang="en-GB" dirty="0" smtClean="0"/>
              <a:t>Chapter 2 in TCP/IP  Protocol Suite , 4</a:t>
            </a:r>
            <a:r>
              <a:rPr lang="en-GB" baseline="30000" dirty="0" smtClean="0"/>
              <a:t>th</a:t>
            </a:r>
            <a:r>
              <a:rPr lang="en-GB" dirty="0" smtClean="0"/>
              <a:t> </a:t>
            </a:r>
            <a:r>
              <a:rPr lang="en-GB" dirty="0" err="1" smtClean="0"/>
              <a:t>ed</a:t>
            </a:r>
            <a:r>
              <a:rPr lang="en-GB" dirty="0" smtClean="0"/>
              <a:t>, </a:t>
            </a:r>
            <a:r>
              <a:rPr lang="en-GB" dirty="0" err="1" smtClean="0"/>
              <a:t>Behrouz</a:t>
            </a:r>
            <a:r>
              <a:rPr lang="en-GB" dirty="0" smtClean="0"/>
              <a:t> A. </a:t>
            </a:r>
            <a:r>
              <a:rPr lang="en-GB" dirty="0" err="1" smtClean="0"/>
              <a:t>Forouzan</a:t>
            </a:r>
            <a:endParaRPr lang="en-GB" dirty="0"/>
          </a:p>
        </p:txBody>
      </p:sp>
    </p:spTree>
    <p:extLst>
      <p:ext uri="{BB962C8B-B14F-4D97-AF65-F5344CB8AC3E}">
        <p14:creationId xmlns="" xmlns:p14="http://schemas.microsoft.com/office/powerpoint/2010/main" val="3966656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1"/>
          <p:cNvSpPr>
            <a:spLocks noGrp="1"/>
          </p:cNvSpPr>
          <p:nvPr>
            <p:ph type="ftr" sz="quarter" idx="11"/>
          </p:nvPr>
        </p:nvSpPr>
        <p:spPr/>
        <p:txBody>
          <a:bodyPr/>
          <a:lstStyle/>
          <a:p>
            <a:r>
              <a:rPr lang="en-US"/>
              <a:t>TCP/IP Protocol Suite</a:t>
            </a:r>
          </a:p>
        </p:txBody>
      </p:sp>
      <p:sp>
        <p:nvSpPr>
          <p:cNvPr id="15" name="Slide Number Placeholder 2"/>
          <p:cNvSpPr>
            <a:spLocks noGrp="1"/>
          </p:cNvSpPr>
          <p:nvPr>
            <p:ph type="sldNum" sz="quarter" idx="12"/>
          </p:nvPr>
        </p:nvSpPr>
        <p:spPr/>
        <p:txBody>
          <a:bodyPr/>
          <a:lstStyle/>
          <a:p>
            <a:fld id="{4E3E788E-32BD-4F6F-8EFC-B48C31C11A21}" type="slidenum">
              <a:rPr lang="en-US"/>
              <a:pPr/>
              <a:t>3</a:t>
            </a:fld>
            <a:endParaRPr lang="en-US"/>
          </a:p>
        </p:txBody>
      </p:sp>
      <p:pic>
        <p:nvPicPr>
          <p:cNvPr id="591883" name="Picture 1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69988" y="3505200"/>
            <a:ext cx="6892925" cy="2427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91874"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 xmlns:a14="http://schemas.microsoft.com/office/drawing/2010/main">
                <a:solidFill>
                  <a:srgbClr val="00CC00"/>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Communication </a:t>
            </a:r>
            <a:r>
              <a:rPr lang="en-US" altLang="en-US" i="1" dirty="0">
                <a:latin typeface="Times New Roman" pitchFamily="18" charset="0"/>
              </a:rPr>
              <a:t>at application layer</a:t>
            </a:r>
          </a:p>
        </p:txBody>
      </p:sp>
      <p:sp>
        <p:nvSpPr>
          <p:cNvPr id="591875"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76"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77"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78"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79"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80"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81"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591885" name="Picture 1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54025" y="838200"/>
            <a:ext cx="8308975" cy="2393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91887" name="Picture 1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538288" y="1268413"/>
            <a:ext cx="6234112" cy="20843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91888" name="Picture 16"/>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1157288" y="4495800"/>
            <a:ext cx="6919912" cy="20653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011077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188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8" presetClass="entr" presetSubtype="16" fill="hold" nodeType="clickEffect">
                                  <p:stCondLst>
                                    <p:cond delay="0"/>
                                  </p:stCondLst>
                                  <p:childTnLst>
                                    <p:set>
                                      <p:cBhvr>
                                        <p:cTn id="10" dur="1" fill="hold">
                                          <p:stCondLst>
                                            <p:cond delay="0"/>
                                          </p:stCondLst>
                                        </p:cTn>
                                        <p:tgtEl>
                                          <p:spTgt spid="591885"/>
                                        </p:tgtEl>
                                        <p:attrNameLst>
                                          <p:attrName>style.visibility</p:attrName>
                                        </p:attrNameLst>
                                      </p:cBhvr>
                                      <p:to>
                                        <p:strVal val="visible"/>
                                      </p:to>
                                    </p:set>
                                    <p:animEffect transition="in" filter="diamond(in)">
                                      <p:cBhvr>
                                        <p:cTn id="11" dur="2000"/>
                                        <p:tgtEl>
                                          <p:spTgt spid="59188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591888"/>
                                        </p:tgtEl>
                                        <p:attrNameLst>
                                          <p:attrName>style.visibility</p:attrName>
                                        </p:attrNameLst>
                                      </p:cBhvr>
                                      <p:to>
                                        <p:strVal val="visible"/>
                                      </p:to>
                                    </p:set>
                                    <p:animEffect transition="in" filter="wipe(left)">
                                      <p:cBhvr>
                                        <p:cTn id="16" dur="3000"/>
                                        <p:tgtEl>
                                          <p:spTgt spid="591888"/>
                                        </p:tgtEl>
                                      </p:cBhvr>
                                    </p:animEffect>
                                  </p:childTnLst>
                                </p:cTn>
                              </p:par>
                              <p:par>
                                <p:cTn id="17" presetID="22" presetClass="entr" presetSubtype="8" fill="hold" nodeType="withEffect">
                                  <p:stCondLst>
                                    <p:cond delay="0"/>
                                  </p:stCondLst>
                                  <p:childTnLst>
                                    <p:set>
                                      <p:cBhvr>
                                        <p:cTn id="18" dur="1" fill="hold">
                                          <p:stCondLst>
                                            <p:cond delay="0"/>
                                          </p:stCondLst>
                                        </p:cTn>
                                        <p:tgtEl>
                                          <p:spTgt spid="591887"/>
                                        </p:tgtEl>
                                        <p:attrNameLst>
                                          <p:attrName>style.visibility</p:attrName>
                                        </p:attrNameLst>
                                      </p:cBhvr>
                                      <p:to>
                                        <p:strVal val="visible"/>
                                      </p:to>
                                    </p:set>
                                    <p:animEffect transition="in" filter="wipe(left)">
                                      <p:cBhvr>
                                        <p:cTn id="19" dur="3000"/>
                                        <p:tgtEl>
                                          <p:spTgt spid="5918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1"/>
          <p:cNvSpPr>
            <a:spLocks noGrp="1"/>
          </p:cNvSpPr>
          <p:nvPr>
            <p:ph type="ftr" sz="quarter" idx="11"/>
          </p:nvPr>
        </p:nvSpPr>
        <p:spPr/>
        <p:txBody>
          <a:bodyPr/>
          <a:lstStyle/>
          <a:p>
            <a:r>
              <a:rPr lang="en-US"/>
              <a:t>TCP/IP Protocol Suite</a:t>
            </a:r>
          </a:p>
        </p:txBody>
      </p:sp>
      <p:sp>
        <p:nvSpPr>
          <p:cNvPr id="16" name="Slide Number Placeholder 2"/>
          <p:cNvSpPr>
            <a:spLocks noGrp="1"/>
          </p:cNvSpPr>
          <p:nvPr>
            <p:ph type="sldNum" sz="quarter" idx="12"/>
          </p:nvPr>
        </p:nvSpPr>
        <p:spPr/>
        <p:txBody>
          <a:bodyPr/>
          <a:lstStyle/>
          <a:p>
            <a:fld id="{2EE8C6D2-2B90-498D-AF5F-85E34F8935C2}" type="slidenum">
              <a:rPr lang="en-US"/>
              <a:pPr/>
              <a:t>4</a:t>
            </a:fld>
            <a:endParaRPr lang="en-US"/>
          </a:p>
        </p:txBody>
      </p:sp>
      <p:sp>
        <p:nvSpPr>
          <p:cNvPr id="712706"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07"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08"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09"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10"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11"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12"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13"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2714" name="Line 10"/>
          <p:cNvSpPr>
            <a:spLocks noChangeShapeType="1"/>
          </p:cNvSpPr>
          <p:nvPr/>
        </p:nvSpPr>
        <p:spPr bwMode="auto">
          <a:xfrm>
            <a:off x="609600" y="4191000"/>
            <a:ext cx="8153400" cy="0"/>
          </a:xfrm>
          <a:prstGeom prst="line">
            <a:avLst/>
          </a:prstGeom>
          <a:noFill/>
          <a:ln w="76200">
            <a:solidFill>
              <a:schemeClr val="folHlink"/>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2715" name="Rectangle 11"/>
          <p:cNvSpPr>
            <a:spLocks noChangeArrowheads="1"/>
          </p:cNvSpPr>
          <p:nvPr/>
        </p:nvSpPr>
        <p:spPr bwMode="auto">
          <a:xfrm>
            <a:off x="647700" y="3063875"/>
            <a:ext cx="8077200" cy="1066800"/>
          </a:xfrm>
          <a:prstGeom prst="rect">
            <a:avLst/>
          </a:prstGeom>
          <a:solidFill>
            <a:schemeClr val="folHlink"/>
          </a:solidFill>
          <a:ln>
            <a:noFill/>
          </a:ln>
          <a:effectLst/>
          <a:extLst>
            <a:ext uri="{91240B29-F687-4F45-9708-019B960494DF}">
              <a14:hiddenLine xmlns="" xmlns:a14="http://schemas.microsoft.com/office/drawing/2010/main" w="76200" algn="ctr">
                <a:solidFill>
                  <a:schemeClr val="folHlink"/>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a:solidFill>
                  <a:schemeClr val="bg1"/>
                </a:solidFill>
                <a:latin typeface="Arial" charset="0"/>
              </a:rPr>
              <a:t>The unit of communication at the application layer is a message.</a:t>
            </a:r>
          </a:p>
        </p:txBody>
      </p:sp>
      <p:grpSp>
        <p:nvGrpSpPr>
          <p:cNvPr id="712716" name="Group 12"/>
          <p:cNvGrpSpPr>
            <a:grpSpLocks/>
          </p:cNvGrpSpPr>
          <p:nvPr/>
        </p:nvGrpSpPr>
        <p:grpSpPr bwMode="auto">
          <a:xfrm>
            <a:off x="609600" y="2328863"/>
            <a:ext cx="1143000" cy="566737"/>
            <a:chOff x="1200" y="1248"/>
            <a:chExt cx="720" cy="357"/>
          </a:xfrm>
        </p:grpSpPr>
        <p:pic>
          <p:nvPicPr>
            <p:cNvPr id="712717" name="Picture 1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12718"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pic>
        <p:nvPicPr>
          <p:cNvPr id="17" name="Picture 1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62069" y="4191000"/>
            <a:ext cx="8100931" cy="2046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7744125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27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2000" fill="hold"/>
                                        <p:tgtEl>
                                          <p:spTgt spid="712716"/>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4000"/>
                            </p:stCondLst>
                            <p:childTnLst>
                              <p:par>
                                <p:cTn id="12" presetID="5" presetClass="entr" presetSubtype="10" fill="hold" grpId="0" nodeType="afterEffect">
                                  <p:stCondLst>
                                    <p:cond delay="0"/>
                                  </p:stCondLst>
                                  <p:childTnLst>
                                    <p:set>
                                      <p:cBhvr>
                                        <p:cTn id="13" dur="1" fill="hold">
                                          <p:stCondLst>
                                            <p:cond delay="0"/>
                                          </p:stCondLst>
                                        </p:cTn>
                                        <p:tgtEl>
                                          <p:spTgt spid="712713"/>
                                        </p:tgtEl>
                                        <p:attrNameLst>
                                          <p:attrName>style.visibility</p:attrName>
                                        </p:attrNameLst>
                                      </p:cBhvr>
                                      <p:to>
                                        <p:strVal val="visible"/>
                                      </p:to>
                                    </p:set>
                                    <p:animEffect transition="in" filter="checkerboard(across)">
                                      <p:cBhvr>
                                        <p:cTn id="14" dur="500"/>
                                        <p:tgtEl>
                                          <p:spTgt spid="712713"/>
                                        </p:tgtEl>
                                      </p:cBhvr>
                                    </p:animEffect>
                                  </p:childTnLst>
                                </p:cTn>
                              </p:par>
                            </p:childTnLst>
                          </p:cTn>
                        </p:par>
                        <p:par>
                          <p:cTn id="15" fill="hold" nodeType="afterGroup">
                            <p:stCondLst>
                              <p:cond delay="4500"/>
                            </p:stCondLst>
                            <p:childTnLst>
                              <p:par>
                                <p:cTn id="16" presetID="5" presetClass="entr" presetSubtype="10" fill="hold" grpId="0" nodeType="afterEffect">
                                  <p:stCondLst>
                                    <p:cond delay="0"/>
                                  </p:stCondLst>
                                  <p:childTnLst>
                                    <p:set>
                                      <p:cBhvr>
                                        <p:cTn id="17" dur="1" fill="hold">
                                          <p:stCondLst>
                                            <p:cond delay="0"/>
                                          </p:stCondLst>
                                        </p:cTn>
                                        <p:tgtEl>
                                          <p:spTgt spid="712714"/>
                                        </p:tgtEl>
                                        <p:attrNameLst>
                                          <p:attrName>style.visibility</p:attrName>
                                        </p:attrNameLst>
                                      </p:cBhvr>
                                      <p:to>
                                        <p:strVal val="visible"/>
                                      </p:to>
                                    </p:set>
                                    <p:animEffect transition="in" filter="checkerboard(across)">
                                      <p:cBhvr>
                                        <p:cTn id="18" dur="500"/>
                                        <p:tgtEl>
                                          <p:spTgt spid="712714"/>
                                        </p:tgtEl>
                                      </p:cBhvr>
                                    </p:animEffect>
                                  </p:childTnLst>
                                </p:cTn>
                              </p:par>
                            </p:childTnLst>
                          </p:cTn>
                        </p:par>
                        <p:par>
                          <p:cTn id="19" fill="hold" nodeType="afterGroup">
                            <p:stCondLst>
                              <p:cond delay="5000"/>
                            </p:stCondLst>
                            <p:childTnLst>
                              <p:par>
                                <p:cTn id="20" presetID="5" presetClass="entr" presetSubtype="10" fill="hold" grpId="0" nodeType="afterEffect">
                                  <p:stCondLst>
                                    <p:cond delay="0"/>
                                  </p:stCondLst>
                                  <p:childTnLst>
                                    <p:set>
                                      <p:cBhvr>
                                        <p:cTn id="21" dur="1" fill="hold">
                                          <p:stCondLst>
                                            <p:cond delay="0"/>
                                          </p:stCondLst>
                                        </p:cTn>
                                        <p:tgtEl>
                                          <p:spTgt spid="712715"/>
                                        </p:tgtEl>
                                        <p:attrNameLst>
                                          <p:attrName>style.visibility</p:attrName>
                                        </p:attrNameLst>
                                      </p:cBhvr>
                                      <p:to>
                                        <p:strVal val="visible"/>
                                      </p:to>
                                    </p:set>
                                    <p:animEffect transition="in" filter="checkerboard(across)">
                                      <p:cBhvr>
                                        <p:cTn id="22" dur="500"/>
                                        <p:tgtEl>
                                          <p:spTgt spid="712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13" grpId="0" animBg="1"/>
      <p:bldP spid="712714" grpId="0" animBg="1"/>
      <p:bldP spid="7127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Presentation Layer</a:t>
            </a:r>
            <a:endParaRPr lang="en-GB" dirty="0"/>
          </a:p>
        </p:txBody>
      </p:sp>
      <p:sp>
        <p:nvSpPr>
          <p:cNvPr id="3" name="Content Placeholder 2"/>
          <p:cNvSpPr>
            <a:spLocks noGrp="1"/>
          </p:cNvSpPr>
          <p:nvPr>
            <p:ph idx="1"/>
          </p:nvPr>
        </p:nvSpPr>
        <p:spPr/>
        <p:txBody>
          <a:bodyPr>
            <a:normAutofit/>
          </a:bodyPr>
          <a:lstStyle/>
          <a:p>
            <a:r>
              <a:rPr lang="en-GB" dirty="0" smtClean="0"/>
              <a:t>It is a layer in the OSI model.</a:t>
            </a:r>
          </a:p>
          <a:p>
            <a:r>
              <a:rPr lang="en-US" dirty="0" smtClean="0"/>
              <a:t>The presentation layer is responsible for translation, compression, and encryption.</a:t>
            </a:r>
          </a:p>
          <a:p>
            <a:r>
              <a:rPr lang="en-US" b="1" dirty="0" smtClean="0"/>
              <a:t>Deals with the actual formatting of the data.</a:t>
            </a:r>
          </a:p>
          <a:p>
            <a:pPr lvl="1">
              <a:lnSpc>
                <a:spcPct val="90000"/>
              </a:lnSpc>
            </a:pPr>
            <a:r>
              <a:rPr lang="en-US" dirty="0" smtClean="0"/>
              <a:t>For example, data might be converted from EBCDIC to ASCII formatting so that the receiving node can understand it. </a:t>
            </a:r>
          </a:p>
          <a:p>
            <a:pPr marL="0" indent="0">
              <a:lnSpc>
                <a:spcPct val="90000"/>
              </a:lnSpc>
              <a:buNone/>
            </a:pPr>
            <a:endParaRPr lang="en-US" dirty="0" smtClean="0"/>
          </a:p>
          <a:p>
            <a:endParaRPr lang="en-US" dirty="0" smtClean="0"/>
          </a:p>
          <a:p>
            <a:endParaRPr lang="en-GB" dirty="0"/>
          </a:p>
        </p:txBody>
      </p:sp>
      <p:sp>
        <p:nvSpPr>
          <p:cNvPr id="4" name="Date Placeholder 3"/>
          <p:cNvSpPr>
            <a:spLocks noGrp="1"/>
          </p:cNvSpPr>
          <p:nvPr>
            <p:ph type="dt" sz="half" idx="10"/>
          </p:nvPr>
        </p:nvSpPr>
        <p:spPr/>
        <p:txBody>
          <a:bodyPr/>
          <a:lstStyle/>
          <a:p>
            <a:fld id="{1007605A-39C6-46D1-A46C-4F105FE1196E}" type="datetime1">
              <a:rPr lang="en-US" smtClean="0"/>
              <a:pPr/>
              <a:t>2/8/2016</a:t>
            </a:fld>
            <a:endParaRPr lang="en-GB"/>
          </a:p>
        </p:txBody>
      </p:sp>
      <p:sp>
        <p:nvSpPr>
          <p:cNvPr id="5" name="Footer Placeholder 4"/>
          <p:cNvSpPr>
            <a:spLocks noGrp="1"/>
          </p:cNvSpPr>
          <p:nvPr>
            <p:ph type="ftr" sz="quarter" idx="11"/>
          </p:nvPr>
        </p:nvSpPr>
        <p:spPr/>
        <p:txBody>
          <a:bodyPr/>
          <a:lstStyle/>
          <a:p>
            <a:r>
              <a:rPr lang="en-GB" smtClean="0"/>
              <a:t>Nouf Aljaffan (C) 2012 - CSC 1202 Course at KSU</a:t>
            </a:r>
            <a:endParaRPr lang="en-GB"/>
          </a:p>
        </p:txBody>
      </p:sp>
    </p:spTree>
    <p:extLst>
      <p:ext uri="{BB962C8B-B14F-4D97-AF65-F5344CB8AC3E}">
        <p14:creationId xmlns="" xmlns:p14="http://schemas.microsoft.com/office/powerpoint/2010/main" val="3631915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Session Layer</a:t>
            </a:r>
            <a:endParaRPr lang="en-GB" dirty="0"/>
          </a:p>
        </p:txBody>
      </p:sp>
      <p:sp>
        <p:nvSpPr>
          <p:cNvPr id="3" name="Content Placeholder 2"/>
          <p:cNvSpPr>
            <a:spLocks noGrp="1"/>
          </p:cNvSpPr>
          <p:nvPr>
            <p:ph idx="1"/>
          </p:nvPr>
        </p:nvSpPr>
        <p:spPr>
          <a:xfrm>
            <a:off x="1259632" y="1447800"/>
            <a:ext cx="7498080" cy="5410200"/>
          </a:xfrm>
        </p:spPr>
        <p:txBody>
          <a:bodyPr>
            <a:normAutofit fontScale="55000" lnSpcReduction="20000"/>
          </a:bodyPr>
          <a:lstStyle/>
          <a:p>
            <a:r>
              <a:rPr lang="en-GB" dirty="0" smtClean="0"/>
              <a:t>It is a layer in the OSI model.</a:t>
            </a:r>
          </a:p>
          <a:p>
            <a:r>
              <a:rPr lang="en-GB" dirty="0" smtClean="0"/>
              <a:t>the </a:t>
            </a:r>
            <a:r>
              <a:rPr lang="en-GB" i="1" dirty="0" smtClean="0"/>
              <a:t>session layer</a:t>
            </a:r>
            <a:r>
              <a:rPr lang="en-GB" dirty="0" smtClean="0"/>
              <a:t>, allows two applications on different computers to open, use, and close a connection called a </a:t>
            </a:r>
            <a:r>
              <a:rPr lang="en-GB" i="1" dirty="0" smtClean="0"/>
              <a:t>session</a:t>
            </a:r>
            <a:r>
              <a:rPr lang="en-GB" dirty="0" smtClean="0"/>
              <a:t>. </a:t>
            </a:r>
          </a:p>
          <a:p>
            <a:pPr lvl="1"/>
            <a:r>
              <a:rPr lang="en-GB" dirty="0" smtClean="0"/>
              <a:t>(A session is a highly structured dialog between two workstations.)</a:t>
            </a:r>
          </a:p>
          <a:p>
            <a:pPr marL="411480" lvl="1" indent="0">
              <a:buNone/>
            </a:pPr>
            <a:endParaRPr lang="en-GB" dirty="0" smtClean="0"/>
          </a:p>
          <a:p>
            <a:r>
              <a:rPr lang="en-GB" dirty="0" smtClean="0"/>
              <a:t>Functions:</a:t>
            </a:r>
          </a:p>
          <a:p>
            <a:pPr lvl="1"/>
            <a:r>
              <a:rPr lang="en-US" b="1" dirty="0"/>
              <a:t>Dialog control</a:t>
            </a:r>
            <a:endParaRPr lang="en-GB" dirty="0" smtClean="0"/>
          </a:p>
          <a:p>
            <a:pPr lvl="2"/>
            <a:r>
              <a:rPr lang="en-US" sz="2900" dirty="0" smtClean="0"/>
              <a:t>It also makes sure the session is orderly establishing,   which node transmits first, how long it can transmit, and what to do in case of an error. </a:t>
            </a:r>
          </a:p>
          <a:p>
            <a:pPr lvl="2"/>
            <a:r>
              <a:rPr lang="en-GB" sz="2900" dirty="0" smtClean="0"/>
              <a:t>It performs name-recognition and other functions, such as security, that are needed to allow two applications to communicate over the network. </a:t>
            </a:r>
          </a:p>
          <a:p>
            <a:pPr lvl="2"/>
            <a:endParaRPr lang="en-GB" dirty="0" smtClean="0"/>
          </a:p>
          <a:p>
            <a:pPr lvl="1"/>
            <a:r>
              <a:rPr lang="en-US" b="1" dirty="0" smtClean="0"/>
              <a:t>Synchronization</a:t>
            </a:r>
          </a:p>
          <a:p>
            <a:pPr lvl="2"/>
            <a:r>
              <a:rPr lang="en-GB" sz="2900" dirty="0" smtClean="0"/>
              <a:t>The session layer synchronizes user tasks by placing </a:t>
            </a:r>
            <a:r>
              <a:rPr lang="en-GB" sz="2900" b="1" dirty="0" smtClean="0"/>
              <a:t>checkpoints</a:t>
            </a:r>
            <a:r>
              <a:rPr lang="en-GB" sz="2900" dirty="0" smtClean="0"/>
              <a:t> in the data stream.</a:t>
            </a:r>
          </a:p>
          <a:p>
            <a:pPr lvl="2"/>
            <a:r>
              <a:rPr lang="en-GB" sz="2900" dirty="0" smtClean="0"/>
              <a:t>The checkpoints break the data into smaller groups for error detection. </a:t>
            </a:r>
            <a:r>
              <a:rPr lang="en-GB" sz="2900" dirty="0"/>
              <a:t>It allows information of different streams, perhaps originating from different sources, to be properly combined or synchronized.</a:t>
            </a:r>
          </a:p>
          <a:p>
            <a:pPr lvl="3"/>
            <a:r>
              <a:rPr lang="en-GB" sz="2900" dirty="0"/>
              <a:t>An </a:t>
            </a:r>
            <a:r>
              <a:rPr lang="en-GB" sz="2900" dirty="0" smtClean="0"/>
              <a:t>example application is </a:t>
            </a:r>
            <a:r>
              <a:rPr lang="en-GB" sz="2900" dirty="0" smtClean="0">
                <a:hlinkClick r:id="rId2" tooltip="Web conferencing"/>
              </a:rPr>
              <a:t>web conferencing</a:t>
            </a:r>
            <a:r>
              <a:rPr lang="en-GB" sz="2900" dirty="0" smtClean="0"/>
              <a:t>, in which the streams of audio and video must be synchronous to avoid so-called </a:t>
            </a:r>
            <a:r>
              <a:rPr lang="en-GB" sz="2900" dirty="0" smtClean="0">
                <a:hlinkClick r:id="rId3" tooltip="Lip synch"/>
              </a:rPr>
              <a:t>lip synch</a:t>
            </a:r>
            <a:r>
              <a:rPr lang="en-GB" sz="2900" dirty="0" smtClean="0"/>
              <a:t> problems. It ensures that the person displayed on screen is the current speaker.</a:t>
            </a:r>
          </a:p>
          <a:p>
            <a:pPr lvl="1"/>
            <a:endParaRPr lang="en-GB" dirty="0" smtClean="0"/>
          </a:p>
          <a:p>
            <a:endParaRPr lang="en-GB" dirty="0"/>
          </a:p>
        </p:txBody>
      </p:sp>
    </p:spTree>
    <p:extLst>
      <p:ext uri="{BB962C8B-B14F-4D97-AF65-F5344CB8AC3E}">
        <p14:creationId xmlns="" xmlns:p14="http://schemas.microsoft.com/office/powerpoint/2010/main" val="367685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1"/>
          <p:cNvSpPr>
            <a:spLocks noGrp="1"/>
          </p:cNvSpPr>
          <p:nvPr>
            <p:ph type="ftr" sz="quarter" idx="11"/>
          </p:nvPr>
        </p:nvSpPr>
        <p:spPr/>
        <p:txBody>
          <a:bodyPr/>
          <a:lstStyle/>
          <a:p>
            <a:r>
              <a:rPr lang="en-US"/>
              <a:t>TCP/IP Protocol Suite</a:t>
            </a:r>
          </a:p>
        </p:txBody>
      </p:sp>
      <p:sp>
        <p:nvSpPr>
          <p:cNvPr id="12" name="Slide Number Placeholder 2"/>
          <p:cNvSpPr>
            <a:spLocks noGrp="1"/>
          </p:cNvSpPr>
          <p:nvPr>
            <p:ph type="sldNum" sz="quarter" idx="12"/>
          </p:nvPr>
        </p:nvSpPr>
        <p:spPr/>
        <p:txBody>
          <a:bodyPr/>
          <a:lstStyle/>
          <a:p>
            <a:fld id="{0C756B26-96E1-47EA-AD30-74D68C0F8115}" type="slidenum">
              <a:rPr lang="en-US"/>
              <a:pPr/>
              <a:t>7</a:t>
            </a:fld>
            <a:endParaRPr lang="en-US"/>
          </a:p>
        </p:txBody>
      </p:sp>
      <p:sp>
        <p:nvSpPr>
          <p:cNvPr id="579586"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 xmlns:a14="http://schemas.microsoft.com/office/drawing/2010/main">
                <a:solidFill>
                  <a:srgbClr val="00CC00"/>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Summery of </a:t>
            </a:r>
            <a:r>
              <a:rPr lang="en-US" altLang="en-US" i="1" dirty="0">
                <a:latin typeface="Times New Roman" pitchFamily="18" charset="0"/>
              </a:rPr>
              <a:t>OSI Layers</a:t>
            </a:r>
          </a:p>
        </p:txBody>
      </p:sp>
      <p:sp>
        <p:nvSpPr>
          <p:cNvPr id="579587"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88"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89"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90"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91"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92"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93"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579595" name="Picture 1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60463" y="879475"/>
            <a:ext cx="6535737" cy="54451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0391325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579595"/>
                                        </p:tgtEl>
                                        <p:attrNameLst>
                                          <p:attrName>style.visibility</p:attrName>
                                        </p:attrNameLst>
                                      </p:cBhvr>
                                      <p:to>
                                        <p:strVal val="visible"/>
                                      </p:to>
                                    </p:set>
                                    <p:animEffect transition="in" filter="wipe(up)">
                                      <p:cBhvr>
                                        <p:cTn id="7" dur="5000"/>
                                        <p:tgtEl>
                                          <p:spTgt spid="5795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chemeClr val="accent3">
                    <a:lumMod val="75000"/>
                  </a:schemeClr>
                </a:solidFill>
                <a:latin typeface="Times" pitchFamily="18" charset="0"/>
              </a:rPr>
              <a:t>ADDRESSING</a:t>
            </a:r>
            <a:endParaRPr lang="en-US" sz="4400" dirty="0">
              <a:solidFill>
                <a:schemeClr val="accent3">
                  <a:lumMod val="75000"/>
                </a:schemeClr>
              </a:solidFill>
              <a:latin typeface="Times" pitchFamily="18" charset="0"/>
            </a:endParaRPr>
          </a:p>
        </p:txBody>
      </p:sp>
      <p:sp>
        <p:nvSpPr>
          <p:cNvPr id="3" name="Content Placeholder 2"/>
          <p:cNvSpPr>
            <a:spLocks noGrp="1"/>
          </p:cNvSpPr>
          <p:nvPr>
            <p:ph idx="1"/>
          </p:nvPr>
        </p:nvSpPr>
        <p:spPr/>
        <p:txBody>
          <a:bodyPr>
            <a:normAutofit/>
          </a:bodyPr>
          <a:lstStyle/>
          <a:p>
            <a:r>
              <a:rPr lang="en-US" dirty="0" smtClean="0">
                <a:latin typeface="Arial Unicode MS" pitchFamily="34" charset="-128"/>
              </a:rPr>
              <a:t>Four levels of addresses are used in an internet employing the TCP/IP protocols:</a:t>
            </a:r>
          </a:p>
          <a:p>
            <a:pPr lvl="1"/>
            <a:r>
              <a:rPr lang="en-US" dirty="0" smtClean="0">
                <a:latin typeface="Arial Unicode MS" pitchFamily="34" charset="-128"/>
              </a:rPr>
              <a:t>physical address</a:t>
            </a:r>
          </a:p>
          <a:p>
            <a:pPr lvl="1"/>
            <a:r>
              <a:rPr lang="en-US" dirty="0" smtClean="0">
                <a:latin typeface="Arial Unicode MS" pitchFamily="34" charset="-128"/>
              </a:rPr>
              <a:t>logical address</a:t>
            </a:r>
          </a:p>
          <a:p>
            <a:pPr lvl="1"/>
            <a:r>
              <a:rPr lang="en-US" dirty="0" smtClean="0">
                <a:latin typeface="Arial Unicode MS" pitchFamily="34" charset="-128"/>
              </a:rPr>
              <a:t>port address</a:t>
            </a:r>
          </a:p>
          <a:p>
            <a:pPr lvl="1"/>
            <a:r>
              <a:rPr lang="en-US" dirty="0" smtClean="0">
                <a:latin typeface="Arial Unicode MS" pitchFamily="34" charset="-128"/>
              </a:rPr>
              <a:t>application-specific address.</a:t>
            </a:r>
          </a:p>
          <a:p>
            <a:pPr lvl="1">
              <a:buNone/>
            </a:pPr>
            <a:r>
              <a:rPr lang="en-US" dirty="0" smtClean="0">
                <a:latin typeface="Arial Unicode MS" pitchFamily="34" charset="-128"/>
              </a:rPr>
              <a:t>Each address is related to a one layer in the TCP/IP architecture </a:t>
            </a:r>
          </a:p>
        </p:txBody>
      </p:sp>
      <p:sp>
        <p:nvSpPr>
          <p:cNvPr id="6" name="Footer Placeholder 1"/>
          <p:cNvSpPr>
            <a:spLocks noGrp="1"/>
          </p:cNvSpPr>
          <p:nvPr>
            <p:ph type="ftr" sz="quarter" idx="11"/>
          </p:nvPr>
        </p:nvSpPr>
        <p:spPr/>
        <p:txBody>
          <a:bodyPr/>
          <a:lstStyle/>
          <a:p>
            <a:r>
              <a:rPr lang="en-US"/>
              <a:t>TCP/IP Protocol Suite</a:t>
            </a:r>
          </a:p>
        </p:txBody>
      </p:sp>
      <p:sp>
        <p:nvSpPr>
          <p:cNvPr id="7" name="Slide Number Placeholder 2"/>
          <p:cNvSpPr>
            <a:spLocks noGrp="1"/>
          </p:cNvSpPr>
          <p:nvPr>
            <p:ph type="sldNum" sz="quarter" idx="12"/>
          </p:nvPr>
        </p:nvSpPr>
        <p:spPr/>
        <p:txBody>
          <a:bodyPr/>
          <a:lstStyle/>
          <a:p>
            <a:fld id="{824316BF-2725-4B13-A0B1-BB7ACB943558}" type="slidenum">
              <a:rPr lang="en-US"/>
              <a:pPr/>
              <a:t>8</a:t>
            </a:fld>
            <a:endParaRPr lang="en-US"/>
          </a:p>
        </p:txBody>
      </p:sp>
      <p:sp>
        <p:nvSpPr>
          <p:cNvPr id="620548" name="Text Box 4"/>
          <p:cNvSpPr txBox="1">
            <a:spLocks noChangeArrowheads="1"/>
          </p:cNvSpPr>
          <p:nvPr/>
        </p:nvSpPr>
        <p:spPr bwMode="auto">
          <a:xfrm>
            <a:off x="8229600" y="6400800"/>
            <a:ext cx="184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endParaRPr lang="en-US">
              <a:latin typeface="Times New Roman" pitchFamily="18" charset="0"/>
            </a:endParaRPr>
          </a:p>
        </p:txBody>
      </p:sp>
    </p:spTree>
    <p:extLst>
      <p:ext uri="{BB962C8B-B14F-4D97-AF65-F5344CB8AC3E}">
        <p14:creationId xmlns="" xmlns:p14="http://schemas.microsoft.com/office/powerpoint/2010/main" val="9515731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1"/>
          <p:cNvPicPr>
            <a:picLocks noChangeAspect="1" noChangeArrowheads="1"/>
          </p:cNvPicPr>
          <p:nvPr/>
        </p:nvPicPr>
        <p:blipFill>
          <a:blip r:embed="rId2" cstate="print"/>
          <a:srcRect/>
          <a:stretch>
            <a:fillRect/>
          </a:stretch>
        </p:blipFill>
        <p:spPr bwMode="auto">
          <a:xfrm>
            <a:off x="487363" y="1295400"/>
            <a:ext cx="8428037" cy="44958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F0F80E32A91A04FBCBF0F33924102D3" ma:contentTypeVersion="0" ma:contentTypeDescription="Create a new document." ma:contentTypeScope="" ma:versionID="6ec1925c488fad75b0968a31af98815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190C07-3B63-4EFD-9C70-54CC5BA6445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BEF67F4-6AFB-4339-955D-72E6D04CC53C}">
  <ds:schemaRefs>
    <ds:schemaRef ds:uri="http://schemas.microsoft.com/sharepoint/v3/contenttype/forms"/>
  </ds:schemaRefs>
</ds:datastoreItem>
</file>

<file path=customXml/itemProps3.xml><?xml version="1.0" encoding="utf-8"?>
<ds:datastoreItem xmlns:ds="http://schemas.openxmlformats.org/officeDocument/2006/customXml" ds:itemID="{893FDC13-9E21-4425-B5FE-BD548D6F43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Solstice</Template>
  <TotalTime>675</TotalTime>
  <Words>1396</Words>
  <Application>Microsoft Office PowerPoint</Application>
  <PresentationFormat>On-screen Show (4:3)</PresentationFormat>
  <Paragraphs>107</Paragraphs>
  <Slides>20</Slides>
  <Notes>10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Solstice</vt:lpstr>
      <vt:lpstr>The OSI Model and the TCP/IP Protocol Suite</vt:lpstr>
      <vt:lpstr>Application Layer</vt:lpstr>
      <vt:lpstr>Slide 3</vt:lpstr>
      <vt:lpstr>Slide 4</vt:lpstr>
      <vt:lpstr>Presentation Layer</vt:lpstr>
      <vt:lpstr>Session Layer</vt:lpstr>
      <vt:lpstr>Slide 7</vt:lpstr>
      <vt:lpstr>ADDRESSING</vt:lpstr>
      <vt:lpstr>Slide 9</vt:lpstr>
      <vt:lpstr>Slide 10</vt:lpstr>
      <vt:lpstr>Example 1: physical addresses</vt:lpstr>
      <vt:lpstr>Physical Address</vt:lpstr>
      <vt:lpstr>Slide 13</vt:lpstr>
      <vt:lpstr>Example 2: logical addresses</vt:lpstr>
      <vt:lpstr>Slide 15</vt:lpstr>
      <vt:lpstr>Port address </vt:lpstr>
      <vt:lpstr>Slide 17</vt:lpstr>
      <vt:lpstr>Example 3: port address</vt:lpstr>
      <vt:lpstr>Slide 19</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ALjaffan</dc:creator>
  <cp:lastModifiedBy>User</cp:lastModifiedBy>
  <cp:revision>63</cp:revision>
  <dcterms:created xsi:type="dcterms:W3CDTF">2013-02-15T12:30:15Z</dcterms:created>
  <dcterms:modified xsi:type="dcterms:W3CDTF">2016-02-08T13:27:32Z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0x010100AF0F80E32A91A04FBCBF0F33924102D3</vt:lpwstr>
  </property>
</Properties>
</file>