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99FF"/>
    <a:srgbClr val="00CCFF"/>
    <a:srgbClr val="CC99FF"/>
    <a:srgbClr val="CCCCFF"/>
    <a:srgbClr val="99CCFF"/>
    <a:srgbClr val="66CCFF"/>
    <a:srgbClr val="CCFF33"/>
    <a:srgbClr val="00FF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2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9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4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4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7A42-2A9B-438B-801A-51801C5FEBC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E508-5F44-4D92-9072-6A411061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71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20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1546" y="111869"/>
            <a:ext cx="3112199" cy="584775"/>
          </a:xfrm>
          <a:prstGeom prst="rect">
            <a:avLst/>
          </a:prstGeom>
          <a:solidFill>
            <a:srgbClr val="CCFF33"/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Types of fixatives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709535" y="1198091"/>
            <a:ext cx="9708629" cy="769441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Aldehydes</a:t>
            </a:r>
          </a:p>
          <a:p>
            <a:r>
              <a:rPr lang="en-US" dirty="0" smtClean="0"/>
              <a:t> </a:t>
            </a:r>
            <a:r>
              <a:rPr lang="en-US" sz="2000" b="1" dirty="0" smtClean="0"/>
              <a:t>include formaldehyde (formalin, when in its liquid form), paraformaldehyde. 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21118" y="2347606"/>
            <a:ext cx="6289029" cy="400110"/>
          </a:xfrm>
          <a:prstGeom prst="rect">
            <a:avLst/>
          </a:prstGeom>
          <a:solidFill>
            <a:srgbClr val="99FFCC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Formaldehyde is a good choice for </a:t>
            </a:r>
            <a:r>
              <a:rPr lang="en-US" sz="2000" b="1" dirty="0" err="1" smtClean="0"/>
              <a:t>immunohistochemical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896051" y="3953633"/>
            <a:ext cx="5474768" cy="400110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10% neutral buffered formalin or NBF) is standard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709535" y="4796067"/>
            <a:ext cx="4611583" cy="400110"/>
          </a:xfrm>
          <a:prstGeom prst="rect">
            <a:avLst/>
          </a:prstGeom>
          <a:solidFill>
            <a:srgbClr val="CCFF33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The buffer prevents acidity in the tissues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819" y="5697624"/>
            <a:ext cx="6096000" cy="707886"/>
          </a:xfrm>
          <a:prstGeom prst="rect">
            <a:avLst/>
          </a:prstGeom>
          <a:solidFill>
            <a:srgbClr val="66CCFF"/>
          </a:solidFill>
        </p:spPr>
        <p:txBody>
          <a:bodyPr>
            <a:spAutoFit/>
          </a:bodyPr>
          <a:lstStyle/>
          <a:p>
            <a:r>
              <a:rPr lang="en-US" sz="2000" b="1" dirty="0" smtClean="0"/>
              <a:t>Formaldehyde offers low levels of shrinkage and good preservation of cellular detail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3757535" y="3073844"/>
            <a:ext cx="6096000" cy="707886"/>
          </a:xfrm>
          <a:prstGeom prst="rect">
            <a:avLst/>
          </a:prstGeom>
          <a:solidFill>
            <a:srgbClr val="66FF99"/>
          </a:solidFill>
        </p:spPr>
        <p:txBody>
          <a:bodyPr>
            <a:spAutoFit/>
          </a:bodyPr>
          <a:lstStyle/>
          <a:p>
            <a:r>
              <a:rPr lang="en-US" sz="2000" b="1" dirty="0" smtClean="0"/>
              <a:t>surgical pathology and autopsy tissues requiring hematoxylin and eosin (H and E) staining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731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276" y="546104"/>
            <a:ext cx="2531975" cy="523220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Glutaraldehyde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3241" y="1220662"/>
            <a:ext cx="6433941" cy="400110"/>
          </a:xfrm>
          <a:prstGeom prst="rect">
            <a:avLst/>
          </a:prstGeom>
          <a:solidFill>
            <a:srgbClr val="99CCFF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causes deformation of the alpha-helix structure in proteins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53241" y="1895220"/>
            <a:ext cx="6569042" cy="400110"/>
          </a:xfrm>
          <a:prstGeom prst="rect">
            <a:avLst/>
          </a:prstGeom>
          <a:solidFill>
            <a:srgbClr val="CCCCFF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so it should not be used for immunohistochemistry staining.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776276" y="2569778"/>
            <a:ext cx="2322624" cy="400110"/>
          </a:xfrm>
          <a:prstGeom prst="rect">
            <a:avLst/>
          </a:prstGeom>
          <a:solidFill>
            <a:srgbClr val="CC99FF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it fixes very quickly, 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39416" y="3499167"/>
            <a:ext cx="5847050" cy="400110"/>
          </a:xfrm>
          <a:prstGeom prst="rect">
            <a:avLst/>
          </a:prstGeom>
          <a:solidFill>
            <a:srgbClr val="00CCFF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it an excellent choice for electron microscopic studies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68149" y="4428556"/>
            <a:ext cx="3189463" cy="400110"/>
          </a:xfrm>
          <a:prstGeom prst="rect">
            <a:avLst/>
          </a:prstGeom>
          <a:solidFill>
            <a:srgbClr val="00CCFF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it provides poor penetration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568149" y="5074172"/>
            <a:ext cx="6096000" cy="1015663"/>
          </a:xfrm>
          <a:prstGeom prst="rect">
            <a:avLst/>
          </a:prstGeom>
          <a:solidFill>
            <a:srgbClr val="9999FF"/>
          </a:solidFill>
        </p:spPr>
        <p:txBody>
          <a:bodyPr>
            <a:spAutoFit/>
          </a:bodyPr>
          <a:lstStyle/>
          <a:p>
            <a:r>
              <a:rPr lang="en-US" sz="2000" b="1" dirty="0" smtClean="0"/>
              <a:t>gives very good overall cytoplasmic and nuclear detail and is prepared as a buffered solution (e.g., 2% buffered glutaraldehyde). 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656287" y="6150114"/>
            <a:ext cx="6096000" cy="707886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sz="2000" b="1" dirty="0" smtClean="0"/>
              <a:t>This fixative works best when it is cold and buffered and not more than 3 months old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5171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42963" y="137682"/>
            <a:ext cx="10615612" cy="1100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21843" y="137682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Microtechnique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767956" y="1257300"/>
            <a:ext cx="557212" cy="16287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-57149" y="2899350"/>
            <a:ext cx="2443162" cy="178384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69" y="3371850"/>
            <a:ext cx="2143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Fixation</a:t>
            </a:r>
            <a:endParaRPr lang="en-US" sz="3200" b="1" dirty="0"/>
          </a:p>
        </p:txBody>
      </p:sp>
      <p:sp>
        <p:nvSpPr>
          <p:cNvPr id="7" name="Down Arrow 6"/>
          <p:cNvSpPr/>
          <p:nvPr/>
        </p:nvSpPr>
        <p:spPr>
          <a:xfrm>
            <a:off x="3425429" y="1271990"/>
            <a:ext cx="385763" cy="200025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5193" y="3300412"/>
            <a:ext cx="2359818" cy="19869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04455" y="3859827"/>
            <a:ext cx="282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Dehydration</a:t>
            </a:r>
            <a:endParaRPr lang="en-US" sz="3600" b="1" dirty="0"/>
          </a:p>
        </p:txBody>
      </p:sp>
      <p:sp>
        <p:nvSpPr>
          <p:cNvPr id="10" name="Down Arrow 9"/>
          <p:cNvSpPr/>
          <p:nvPr/>
        </p:nvSpPr>
        <p:spPr>
          <a:xfrm>
            <a:off x="5828703" y="1233129"/>
            <a:ext cx="421484" cy="194973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93469" y="3170812"/>
            <a:ext cx="2389585" cy="18869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18486" y="3685162"/>
            <a:ext cx="2081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Embedding</a:t>
            </a:r>
            <a:endParaRPr lang="en-US" sz="2800" b="1" dirty="0"/>
          </a:p>
        </p:txBody>
      </p:sp>
      <p:sp>
        <p:nvSpPr>
          <p:cNvPr id="13" name="Down Arrow 12"/>
          <p:cNvSpPr/>
          <p:nvPr/>
        </p:nvSpPr>
        <p:spPr>
          <a:xfrm>
            <a:off x="8326041" y="1261735"/>
            <a:ext cx="614364" cy="18640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83091" y="3182866"/>
            <a:ext cx="2200275" cy="16650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54529" y="369501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Sectioning</a:t>
            </a:r>
            <a:endParaRPr lang="en-US" sz="2800" b="1" dirty="0"/>
          </a:p>
        </p:txBody>
      </p:sp>
      <p:sp>
        <p:nvSpPr>
          <p:cNvPr id="16" name="Down Arrow 15"/>
          <p:cNvSpPr/>
          <p:nvPr/>
        </p:nvSpPr>
        <p:spPr>
          <a:xfrm>
            <a:off x="10944225" y="1237819"/>
            <a:ext cx="514350" cy="1873751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48863" y="3111570"/>
            <a:ext cx="2243137" cy="15716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279856" y="3598217"/>
            <a:ext cx="142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Staining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1145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7543" y="0"/>
            <a:ext cx="2766893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5400" b="1" dirty="0" smtClean="0"/>
              <a:t>Fixation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717072" y="1100741"/>
            <a:ext cx="9836475" cy="58477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It is important to </a:t>
            </a:r>
            <a:r>
              <a:rPr lang="en-US" sz="3200" b="1" dirty="0" smtClean="0"/>
              <a:t>maintain</a:t>
            </a:r>
            <a:r>
              <a:rPr lang="en-US" sz="2800" b="1" dirty="0" smtClean="0"/>
              <a:t> cells in as life-like a state as possible 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17073" y="2142876"/>
            <a:ext cx="10525550" cy="1384995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to prevent post-mortem changes as a result of putrefaction (destruction of tissue by bacteria or fungi) and autolysis (destruction of tissue by its own enzymes).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717071" y="4405194"/>
            <a:ext cx="9761053" cy="1077218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to prevent the tissue from undergoing osmotic shock, distortion, and shrinkage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8548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823" y="348215"/>
            <a:ext cx="71335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The fixative acts to denature proteins by 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339120" y="1441927"/>
            <a:ext cx="102182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	coagulation (of secondary and tertiary protein structures to form insoluble gels).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352229" y="2244359"/>
            <a:ext cx="10008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(ii)	  forming additive compounds (cross-linking end-groups of amino acids).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307257" y="2862125"/>
            <a:ext cx="6780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(iii)	  a combination of coagulative and additive processes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307257" y="3613428"/>
            <a:ext cx="10475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(iv)	fixatives (promote the attachment of dyes to particular cell components by opening up protein side groups to which dyes may attach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7840" y="4664294"/>
            <a:ext cx="10199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(v)	  remove bound water to increase tissue refractive index to improve optical differentiation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2703227" y="5600263"/>
            <a:ext cx="6096000" cy="1015663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2000" b="1" dirty="0" smtClean="0"/>
              <a:t>Prolonged fixation may result in the chemical masking of specific protein targets and prevention of antibody binding during immunohistochemistry protocols.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4564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7475" y="396203"/>
            <a:ext cx="395428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Microwave irradiation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94740" y="1026986"/>
            <a:ext cx="6096000" cy="1323439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</a:bodyPr>
          <a:lstStyle/>
          <a:p>
            <a:pPr algn="just"/>
            <a:r>
              <a:rPr lang="en-US" sz="2000" b="1" dirty="0" smtClean="0"/>
              <a:t>Microwave fixation has been found to be useful in increasing the molecular kinetics giving rise to accelerated chemical reactions (i.e., faster fixation time, accelerated cross-linking of proteins). 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086663" y="2712982"/>
            <a:ext cx="6096000" cy="1323439"/>
          </a:xfrm>
          <a:prstGeom prst="rect">
            <a:avLst/>
          </a:prstGeom>
          <a:solidFill>
            <a:srgbClr val="99FFCC"/>
          </a:solidFill>
        </p:spPr>
        <p:txBody>
          <a:bodyPr>
            <a:spAutoFit/>
          </a:bodyPr>
          <a:lstStyle/>
          <a:p>
            <a:pPr algn="just"/>
            <a:r>
              <a:rPr lang="en-US" sz="2000" b="1" dirty="0" smtClean="0"/>
              <a:t>microwave-assisted tissue fixation with phosphate-buffered saline  of normal saline  offers the removal of the use of noxious and potentially toxic formalin fixation and a decrease in the turnaround time. 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799475" y="4882488"/>
            <a:ext cx="6096000" cy="1015663"/>
          </a:xfrm>
          <a:prstGeom prst="rect">
            <a:avLst/>
          </a:prstGeom>
          <a:solidFill>
            <a:srgbClr val="66CCFF"/>
          </a:solidFill>
        </p:spPr>
        <p:txBody>
          <a:bodyPr>
            <a:spAutoFit/>
          </a:bodyPr>
          <a:lstStyle/>
          <a:p>
            <a:pPr algn="just"/>
            <a:r>
              <a:rPr lang="en-US" sz="2000" b="1" dirty="0" smtClean="0"/>
              <a:t>In addition, staining of the microwave-fixed tissues was found to be sharper and brighter in most of the tissues than those obtained after conventional fixation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529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7643" y="381213"/>
            <a:ext cx="4892301" cy="64633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3600" b="1" dirty="0" smtClean="0"/>
              <a:t>Classification of fixatives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390759" y="2180032"/>
            <a:ext cx="3287375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) action on proteins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126819" y="3394235"/>
            <a:ext cx="4340162" cy="523220"/>
          </a:xfrm>
          <a:prstGeom prst="rect">
            <a:avLst/>
          </a:prstGeom>
          <a:solidFill>
            <a:srgbClr val="99FFCC"/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(ii) types of fixative solution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9788759" y="4278654"/>
            <a:ext cx="1271502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(iii) use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148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2916" y="216320"/>
            <a:ext cx="3326167" cy="5847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Action on proteins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678229" y="1445515"/>
            <a:ext cx="7514558" cy="523220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They can be coagulant or non-coagulant fixatives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8315" y="2974513"/>
            <a:ext cx="6096000" cy="1384995"/>
          </a:xfrm>
          <a:prstGeom prst="rect">
            <a:avLst/>
          </a:prstGeom>
          <a:solidFill>
            <a:srgbClr val="99FFCC"/>
          </a:solidFill>
        </p:spPr>
        <p:txBody>
          <a:bodyPr>
            <a:spAutoFit/>
          </a:bodyPr>
          <a:lstStyle/>
          <a:p>
            <a:r>
              <a:rPr lang="en-US" sz="2800" b="1" dirty="0" smtClean="0"/>
              <a:t>Coagulant fixatives affect proteins in such a way that a coagulum (clot) forms (e.g., white of an egg when cooked).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3096787" y="4979606"/>
            <a:ext cx="6096000" cy="954107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</a:bodyPr>
          <a:lstStyle/>
          <a:p>
            <a:r>
              <a:rPr lang="en-US" sz="2800" b="1" dirty="0" smtClean="0"/>
              <a:t>In contrast, non-coagulant fixatives result in a smoother “gel” formation.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076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0326" y="460150"/>
            <a:ext cx="4963410" cy="64633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3600" b="1" dirty="0" smtClean="0"/>
              <a:t>Types of fixative solution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150086" y="1537727"/>
            <a:ext cx="4911088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There are two main types of fixatives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783529" y="2716291"/>
            <a:ext cx="1192699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primary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706689" y="3802521"/>
            <a:ext cx="373499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consist of a single fixative in solution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06689" y="4701260"/>
            <a:ext cx="337361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absolute ethanol or 10% formalin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256575" y="2624635"/>
            <a:ext cx="6935425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Compound fixatives consist of two or more fixatives in solution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01595" y="4098420"/>
            <a:ext cx="3784434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b="1" dirty="0" err="1" smtClean="0"/>
              <a:t>Zenker’s</a:t>
            </a:r>
            <a:r>
              <a:rPr lang="en-US" b="1" dirty="0" smtClean="0"/>
              <a:t>, </a:t>
            </a:r>
            <a:r>
              <a:rPr lang="en-US" b="1" dirty="0" err="1" smtClean="0"/>
              <a:t>Helly’s</a:t>
            </a:r>
            <a:r>
              <a:rPr lang="en-US" b="1" dirty="0" smtClean="0"/>
              <a:t>, and </a:t>
            </a:r>
            <a:r>
              <a:rPr lang="en-US" b="1" dirty="0" err="1" smtClean="0"/>
              <a:t>Bouin’s</a:t>
            </a:r>
            <a:r>
              <a:rPr lang="en-US" b="1" dirty="0" smtClean="0"/>
              <a:t> fixatives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74187" y="1999392"/>
            <a:ext cx="1116139" cy="62524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34925" y="1999392"/>
            <a:ext cx="918811" cy="488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077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2815" y="162101"/>
            <a:ext cx="6117380" cy="5847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Their use and mechanism of action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752677" y="1415534"/>
            <a:ext cx="3525709" cy="461665"/>
          </a:xfrm>
          <a:prstGeom prst="rect">
            <a:avLst/>
          </a:prstGeom>
          <a:solidFill>
            <a:srgbClr val="99FFCC"/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microanatomical</a:t>
            </a:r>
            <a:r>
              <a:rPr lang="en-US" sz="2400" b="1" dirty="0" smtClean="0"/>
              <a:t> fixatives 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52677" y="2225003"/>
            <a:ext cx="4240584" cy="400110"/>
          </a:xfrm>
          <a:prstGeom prst="rect">
            <a:avLst/>
          </a:prstGeom>
          <a:solidFill>
            <a:srgbClr val="99FFCC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cell organelles are destroyed, typically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5811187" y="2176165"/>
            <a:ext cx="2852832" cy="400110"/>
          </a:xfrm>
          <a:prstGeom prst="rect">
            <a:avLst/>
          </a:prstGeom>
          <a:solidFill>
            <a:srgbClr val="99FFCC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used for light microscopy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092969" y="2836411"/>
            <a:ext cx="6096000" cy="707886"/>
          </a:xfrm>
          <a:prstGeom prst="rect">
            <a:avLst/>
          </a:prstGeom>
          <a:solidFill>
            <a:srgbClr val="99FFCC"/>
          </a:solidFill>
        </p:spPr>
        <p:txBody>
          <a:bodyPr>
            <a:spAutoFit/>
          </a:bodyPr>
          <a:lstStyle/>
          <a:p>
            <a:r>
              <a:rPr lang="en-US" sz="2000" b="1" dirty="0" smtClean="0"/>
              <a:t>neutral buffered formalin or NBF, </a:t>
            </a:r>
            <a:r>
              <a:rPr lang="en-US" sz="2000" b="1" dirty="0" err="1" smtClean="0"/>
              <a:t>Zenker’s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Bouin’s</a:t>
            </a:r>
            <a:r>
              <a:rPr lang="en-US" sz="2000" b="1" dirty="0" smtClean="0"/>
              <a:t>, and 10% formal saline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603629" y="3619088"/>
            <a:ext cx="271311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Cytological fixatives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77409" y="4182176"/>
            <a:ext cx="4537652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preserve cellular structures or inclusions 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234607" y="4116714"/>
            <a:ext cx="1777603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non-coagulant 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8442915" y="4024541"/>
            <a:ext cx="2333396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electron microscopy</a:t>
            </a:r>
            <a:endParaRPr lang="en-US" sz="2000" b="1" dirty="0"/>
          </a:p>
        </p:txBody>
      </p:sp>
      <p:sp>
        <p:nvSpPr>
          <p:cNvPr id="11" name="Down Arrow 10"/>
          <p:cNvSpPr/>
          <p:nvPr/>
        </p:nvSpPr>
        <p:spPr>
          <a:xfrm>
            <a:off x="1615124" y="4826833"/>
            <a:ext cx="448521" cy="764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0562" y="5681990"/>
            <a:ext cx="268233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nuclear (e.g., </a:t>
            </a:r>
            <a:r>
              <a:rPr lang="en-US" sz="2000" b="1" dirty="0" err="1" smtClean="0"/>
              <a:t>Carnoy’s</a:t>
            </a:r>
            <a:r>
              <a:rPr lang="en-US" sz="2000" b="1" dirty="0" smtClean="0"/>
              <a:t>) </a:t>
            </a:r>
            <a:endParaRPr lang="en-US" sz="2000" b="1" dirty="0"/>
          </a:p>
        </p:txBody>
      </p:sp>
      <p:sp>
        <p:nvSpPr>
          <p:cNvPr id="13" name="Down Arrow 12"/>
          <p:cNvSpPr/>
          <p:nvPr/>
        </p:nvSpPr>
        <p:spPr>
          <a:xfrm>
            <a:off x="5811187" y="4826833"/>
            <a:ext cx="439712" cy="855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07168" y="5681990"/>
            <a:ext cx="535730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cytoplasmic (e.g., </a:t>
            </a:r>
            <a:r>
              <a:rPr lang="en-US" sz="2000" b="1" dirty="0" err="1" smtClean="0"/>
              <a:t>Helly’s</a:t>
            </a:r>
            <a:r>
              <a:rPr lang="en-US" sz="2000" b="1" dirty="0" smtClean="0"/>
              <a:t> and 10% formal saline).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2400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513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2020-02-12T19:48:02Z</dcterms:created>
  <dcterms:modified xsi:type="dcterms:W3CDTF">2020-02-12T22:23:01Z</dcterms:modified>
</cp:coreProperties>
</file>