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256" r:id="rId5"/>
    <p:sldId id="257" r:id="rId6"/>
    <p:sldId id="259" r:id="rId7"/>
    <p:sldId id="294" r:id="rId8"/>
    <p:sldId id="261" r:id="rId9"/>
    <p:sldId id="276" r:id="rId10"/>
    <p:sldId id="260" r:id="rId11"/>
    <p:sldId id="287" r:id="rId12"/>
    <p:sldId id="285" r:id="rId13"/>
    <p:sldId id="279" r:id="rId14"/>
    <p:sldId id="288" r:id="rId15"/>
    <p:sldId id="263" r:id="rId16"/>
    <p:sldId id="282" r:id="rId17"/>
    <p:sldId id="264" r:id="rId18"/>
    <p:sldId id="289" r:id="rId19"/>
    <p:sldId id="292" r:id="rId20"/>
    <p:sldId id="293" r:id="rId21"/>
    <p:sldId id="291" r:id="rId22"/>
    <p:sldId id="295" r:id="rId23"/>
    <p:sldId id="29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D4D627-41E0-4954-9D66-243FF6574E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343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3C745-F732-4954-9856-7C761A6538DC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5B30EE-06DE-4DB3-8AF3-106E5A92E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80B6-6F88-4788-B098-E3C7B8411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F189-50B1-41E0-B7D0-4D5D09BBC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8BCB-8275-4059-B73A-E088A058A5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B470D1-9007-4FAF-9EFF-FF924C8C7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CD7B-6CAE-4302-A07C-794427A9A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D88B-A09D-406C-AEB8-91F0638F4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9707-2273-4B6D-9676-3F0A1C526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0A06-1D0B-498C-8B1A-823702004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7454-D8F9-4870-A4DE-3C0C34419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273E54-F1B5-42CD-A7FB-68FD4E1E3A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4637C8-2176-4AD7-842E-86EB3AD33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Network Topologies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Physical Topologies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2112963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400" dirty="0"/>
              <a:t>Ring topology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2000" dirty="0" smtClean="0"/>
              <a:t>Each node is connected to the two nearest nodes so the entire network forms a circle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2000" dirty="0" smtClean="0"/>
              <a:t>One method for passing data on ring networks is </a:t>
            </a:r>
            <a:r>
              <a:rPr lang="en-US" sz="2000" b="1" dirty="0" smtClean="0"/>
              <a:t>token passing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20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Data </a:t>
            </a:r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travels around the </a:t>
            </a:r>
            <a:r>
              <a:rPr lang="en-US" sz="20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network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20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Traffic </a:t>
            </a:r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flows in one </a:t>
            </a:r>
            <a:r>
              <a:rPr lang="en-US" sz="20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direction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20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Slow performance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20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One </a:t>
            </a:r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workstation goes down; whole network goes </a:t>
            </a:r>
            <a:r>
              <a:rPr lang="en-US" sz="20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down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20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Network </a:t>
            </a:r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is highly dependent 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endParaRPr lang="en-US" sz="2000" dirty="0"/>
          </a:p>
        </p:txBody>
      </p:sp>
      <p:pic>
        <p:nvPicPr>
          <p:cNvPr id="28676" name="Picture 4" descr="Fig05-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733752"/>
            <a:ext cx="2895600" cy="172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Advantages	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Disadvantage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GB" dirty="0" smtClean="0"/>
              <a:t>Cable faults are easily located, making troubleshooting easier</a:t>
            </a:r>
          </a:p>
          <a:p>
            <a:pPr algn="l" rtl="0"/>
            <a:r>
              <a:rPr lang="en-GB" dirty="0" smtClean="0"/>
              <a:t>Ring networks are moderately easy to install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Expensive</a:t>
            </a:r>
          </a:p>
          <a:p>
            <a:pPr algn="l" rtl="0"/>
            <a:r>
              <a:rPr lang="en-US" dirty="0" smtClean="0"/>
              <a:t>Requires more cable and network equipment at the start</a:t>
            </a:r>
          </a:p>
          <a:p>
            <a:pPr algn="l" rtl="0"/>
            <a:r>
              <a:rPr lang="en-GB" dirty="0" smtClean="0"/>
              <a:t>Expansion to the network can cause network disruption</a:t>
            </a:r>
            <a:endParaRPr lang="en-US" dirty="0" smtClean="0"/>
          </a:p>
          <a:p>
            <a:pPr algn="l" rtl="0"/>
            <a:r>
              <a:rPr lang="en-GB" dirty="0" smtClean="0"/>
              <a:t>A single break in the cable can disrupt the entire network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66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pic>
        <p:nvPicPr>
          <p:cNvPr id="12292" name="Picture 4" descr="Fig06-0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295400"/>
            <a:ext cx="7378700" cy="4572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Physical Topologies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1357313"/>
          </a:xfrm>
        </p:spPr>
        <p:txBody>
          <a:bodyPr/>
          <a:lstStyle/>
          <a:p>
            <a:pPr algn="l" rtl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3000" dirty="0">
                <a:solidFill>
                  <a:srgbClr val="FF0000"/>
                </a:solidFill>
              </a:rPr>
              <a:t>Star topology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2600" dirty="0"/>
              <a:t>Every node on the network is connected through a central </a:t>
            </a:r>
            <a:r>
              <a:rPr lang="en-US" sz="2600" dirty="0" smtClean="0"/>
              <a:t>device </a:t>
            </a:r>
            <a:r>
              <a:rPr lang="en-GB" sz="2400" dirty="0" smtClean="0"/>
              <a:t>called </a:t>
            </a:r>
            <a:r>
              <a:rPr lang="en-GB" sz="2400" b="1" dirty="0" smtClean="0"/>
              <a:t>hub or switch</a:t>
            </a:r>
            <a:r>
              <a:rPr lang="en-GB" sz="2400" dirty="0" smtClean="0"/>
              <a:t>. </a:t>
            </a:r>
            <a:endParaRPr lang="en-US" sz="2600" dirty="0"/>
          </a:p>
        </p:txBody>
      </p:sp>
      <p:pic>
        <p:nvPicPr>
          <p:cNvPr id="32772" name="Picture 4" descr="Fig05-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3276600"/>
            <a:ext cx="46863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 (continued)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Any single cable connects only two devices</a:t>
            </a:r>
          </a:p>
          <a:p>
            <a:pPr lvl="1" algn="l" rtl="0"/>
            <a:r>
              <a:rPr lang="en-US" sz="2400" dirty="0"/>
              <a:t>Cabling problems affect two nodes at most</a:t>
            </a:r>
          </a:p>
          <a:p>
            <a:pPr algn="l" rtl="0"/>
            <a:r>
              <a:rPr lang="en-US" sz="2800" dirty="0"/>
              <a:t>Requires more cabling than ring or bus networks</a:t>
            </a:r>
          </a:p>
          <a:p>
            <a:pPr lvl="1" algn="l" rtl="0"/>
            <a:r>
              <a:rPr lang="en-US" sz="2400" dirty="0"/>
              <a:t>More fault-tolerant</a:t>
            </a:r>
          </a:p>
          <a:p>
            <a:pPr algn="l" rtl="0"/>
            <a:r>
              <a:rPr lang="en-US" sz="2800" dirty="0"/>
              <a:t>Easily moved, isolated, or interconnected with other networks</a:t>
            </a:r>
          </a:p>
          <a:p>
            <a:pPr lvl="1" algn="l" rtl="0"/>
            <a:r>
              <a:rPr lang="en-US" sz="2400" dirty="0"/>
              <a:t>Scalable</a:t>
            </a:r>
          </a:p>
          <a:p>
            <a:pPr algn="l" rtl="0"/>
            <a:r>
              <a:rPr lang="en-US" sz="2800" dirty="0"/>
              <a:t>Supports max of 1024 addressable nodes on logical </a:t>
            </a:r>
            <a:r>
              <a:rPr lang="en-US" sz="2800" dirty="0" smtClean="0"/>
              <a:t>network</a:t>
            </a:r>
          </a:p>
          <a:p>
            <a:pPr algn="l" rtl="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Advantages	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l" rtl="0"/>
            <a:r>
              <a:rPr lang="en-GB" dirty="0" smtClean="0"/>
              <a:t>Disadvantage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Good option for modern networks</a:t>
            </a:r>
          </a:p>
          <a:p>
            <a:pPr algn="l" rtl="0"/>
            <a:r>
              <a:rPr lang="en-US" dirty="0" smtClean="0"/>
              <a:t>Low startup costs</a:t>
            </a:r>
          </a:p>
          <a:p>
            <a:pPr algn="l" rtl="0"/>
            <a:r>
              <a:rPr lang="en-US" dirty="0" smtClean="0"/>
              <a:t>Easy to manage</a:t>
            </a:r>
          </a:p>
          <a:p>
            <a:pPr algn="l" rtl="0"/>
            <a:r>
              <a:rPr lang="en-US" dirty="0" smtClean="0"/>
              <a:t>Offers opportunities for expansion</a:t>
            </a:r>
          </a:p>
          <a:p>
            <a:pPr algn="l" rtl="0"/>
            <a:r>
              <a:rPr lang="en-US" dirty="0" smtClean="0"/>
              <a:t>Most popular topology in use; wide variety of equipment available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 algn="l" rtl="0"/>
            <a:r>
              <a:rPr lang="en-US" dirty="0" smtClean="0"/>
              <a:t>Hub is a single point of failure</a:t>
            </a:r>
          </a:p>
          <a:p>
            <a:pPr algn="l" rtl="0"/>
            <a:r>
              <a:rPr lang="en-US" dirty="0" smtClean="0"/>
              <a:t>Requires more cable than the bus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48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Mesh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1600200"/>
            <a:ext cx="4210050" cy="466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279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Physical Topologies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 smtClean="0"/>
              <a:t>Mesh Topology: Each computer connects to every other. </a:t>
            </a:r>
          </a:p>
          <a:p>
            <a:pPr algn="l" rtl="0"/>
            <a:r>
              <a:rPr lang="en-GB" dirty="0" smtClean="0"/>
              <a:t>High level of redundancy.</a:t>
            </a:r>
          </a:p>
          <a:p>
            <a:pPr algn="l" rtl="0"/>
            <a:r>
              <a:rPr lang="en-GB" dirty="0" smtClean="0"/>
              <a:t>Rarely used.</a:t>
            </a:r>
          </a:p>
          <a:p>
            <a:pPr lvl="1" algn="l" rtl="0"/>
            <a:r>
              <a:rPr lang="en-GB" dirty="0" smtClean="0"/>
              <a:t> Wiring is very complicated</a:t>
            </a:r>
          </a:p>
          <a:p>
            <a:pPr lvl="1" algn="l" rtl="0"/>
            <a:r>
              <a:rPr lang="en-GB" dirty="0" smtClean="0"/>
              <a:t> Cabling cost is high</a:t>
            </a:r>
          </a:p>
          <a:p>
            <a:pPr lvl="1" algn="l" rtl="0"/>
            <a:r>
              <a:rPr lang="en-GB" dirty="0" smtClean="0"/>
              <a:t> Troubleshooting a failed cable is tricky</a:t>
            </a:r>
          </a:p>
          <a:p>
            <a:pPr lvl="1" algn="l" rtl="0"/>
            <a:r>
              <a:rPr lang="en-GB" dirty="0" smtClean="0"/>
              <a:t> A variation hybrid mesh – create point to point </a:t>
            </a:r>
          </a:p>
          <a:p>
            <a:pPr algn="l" rtl="0"/>
            <a:r>
              <a:rPr lang="en-GB" dirty="0" smtClean="0"/>
              <a:t>connection between specific network devices, often </a:t>
            </a:r>
          </a:p>
          <a:p>
            <a:pPr algn="l" rtl="0"/>
            <a:r>
              <a:rPr lang="en-GB" dirty="0" smtClean="0"/>
              <a:t>seen in WAN implementation.</a:t>
            </a:r>
          </a:p>
          <a:p>
            <a:pPr algn="l" rtl="0"/>
            <a:endParaRPr lang="en-GB" dirty="0"/>
          </a:p>
        </p:txBody>
      </p:sp>
      <p:sp>
        <p:nvSpPr>
          <p:cNvPr id="5" name="Shape 193"/>
          <p:cNvSpPr/>
          <p:nvPr/>
        </p:nvSpPr>
        <p:spPr>
          <a:xfrm>
            <a:off x="6400800" y="5176681"/>
            <a:ext cx="2438400" cy="1357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</p:sp>
    </p:spTree>
    <p:extLst>
      <p:ext uri="{BB962C8B-B14F-4D97-AF65-F5344CB8AC3E}">
        <p14:creationId xmlns="" xmlns:p14="http://schemas.microsoft.com/office/powerpoint/2010/main" val="16462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Advantages	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l" rtl="0"/>
            <a:r>
              <a:rPr lang="en-GB" dirty="0" smtClean="0"/>
              <a:t>Disadvantage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GB" dirty="0" smtClean="0"/>
              <a:t>Robust </a:t>
            </a:r>
          </a:p>
          <a:p>
            <a:pPr algn="l" rtl="0"/>
            <a:r>
              <a:rPr lang="en-GB" dirty="0" smtClean="0"/>
              <a:t>There is the advantage of privacy or security</a:t>
            </a:r>
          </a:p>
          <a:p>
            <a:pPr algn="l" rtl="0"/>
            <a:r>
              <a:rPr lang="en-GB" dirty="0" smtClean="0"/>
              <a:t>The network can be expanded  without disruption to current uses</a:t>
            </a:r>
          </a:p>
          <a:p>
            <a:pPr algn="l" rtl="0"/>
            <a:r>
              <a:rPr lang="en-GB" dirty="0" smtClean="0"/>
              <a:t>Point to point links make fault identification and fault isolation easy</a:t>
            </a:r>
          </a:p>
          <a:p>
            <a:pPr algn="l" rt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GB" dirty="0" smtClean="0"/>
              <a:t>Requires more cable than the other LAN topologies</a:t>
            </a:r>
          </a:p>
          <a:p>
            <a:pPr algn="l" rtl="0"/>
            <a:r>
              <a:rPr lang="en-US" dirty="0" smtClean="0"/>
              <a:t>Complicated implementation</a:t>
            </a:r>
          </a:p>
          <a:p>
            <a:pPr lvl="1" algn="l" rtl="0"/>
            <a:r>
              <a:rPr lang="en-GB" dirty="0" smtClean="0"/>
              <a:t>Installation and reconnection are difficult.</a:t>
            </a:r>
          </a:p>
          <a:p>
            <a:pPr lvl="1" algn="l" rtl="0"/>
            <a:r>
              <a:rPr lang="en-GB" dirty="0" smtClean="0"/>
              <a:t>Sheer bulk of wiring can be greater than the available space can accommodate</a:t>
            </a:r>
          </a:p>
          <a:p>
            <a:pPr lvl="1" algn="l" rtl="0"/>
            <a:r>
              <a:rPr lang="en-GB" dirty="0" smtClean="0"/>
              <a:t>Expensive</a:t>
            </a:r>
          </a:p>
          <a:p>
            <a:pPr lvl="1" algn="l" rt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01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 sz="4000" dirty="0" smtClean="0"/>
              <a:t>Hybrid Physical Topologies</a:t>
            </a:r>
            <a:endParaRPr lang="en-US" sz="41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184" name="Shape 184"/>
          <p:cNvSpPr txBox="1">
            <a:spLocks noGrp="1"/>
          </p:cNvSpPr>
          <p:nvPr>
            <p:ph sz="quarter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example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n-US" sz="2000" b="1" dirty="0" smtClean="0"/>
              <a:t>Hybrid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dk2"/>
                </a:solidFill>
                <a:ea typeface="Arial"/>
                <a:cs typeface="Arial"/>
                <a:sym typeface="Arial"/>
              </a:rPr>
              <a:t>Topology is  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Tree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topology</a:t>
            </a:r>
          </a:p>
          <a:p>
            <a:pPr marL="36576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Tree</a:t>
            </a:r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0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topology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a combination of Bus and Star topology.</a:t>
            </a:r>
          </a:p>
          <a:p>
            <a:pPr marL="365760" marR="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consists of groups of star-configured workstations connected to a linear bus backbone cable.</a:t>
            </a:r>
          </a:p>
          <a:p>
            <a:pPr marL="365760" marR="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backbone line breaks, the entire segment goes down</a:t>
            </a:r>
          </a:p>
          <a:p>
            <a:pPr marL="365760" marR="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example of this network could be cable TV technology</a:t>
            </a:r>
          </a:p>
        </p:txBody>
      </p:sp>
      <p:sp>
        <p:nvSpPr>
          <p:cNvPr id="186" name="Shape 186"/>
          <p:cNvSpPr/>
          <p:nvPr/>
        </p:nvSpPr>
        <p:spPr>
          <a:xfrm>
            <a:off x="5791200" y="3267075"/>
            <a:ext cx="3009900" cy="3590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sp>
    </p:spTree>
    <p:extLst>
      <p:ext uri="{BB962C8B-B14F-4D97-AF65-F5344CB8AC3E}">
        <p14:creationId xmlns="" xmlns:p14="http://schemas.microsoft.com/office/powerpoint/2010/main" val="22771974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Describe the basic and hybrid LAN physical topologies, and their uses, advantages and </a:t>
            </a:r>
            <a:r>
              <a:rPr lang="en-US" dirty="0" smtClean="0"/>
              <a:t>disadvantages.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Describe the backbone structures that form the foundation for most LANs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Choosing a Topology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295400"/>
            <a:ext cx="7772400" cy="4800600"/>
          </a:xfrm>
        </p:spPr>
        <p:txBody>
          <a:bodyPr/>
          <a:lstStyle/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BUS</a:t>
            </a:r>
            <a:endParaRPr lang="en-US" dirty="0" smtClean="0"/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is small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will not be frequently reconfigured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least expensive solution is required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is not expected to grow much</a:t>
            </a:r>
            <a:endParaRPr lang="en-US" dirty="0" smtClean="0"/>
          </a:p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STAR</a:t>
            </a:r>
            <a:endParaRPr lang="en-US" sz="2000" dirty="0" smtClean="0"/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it must be easy to add/remove PCs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it must be easy to troubleshoot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is large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is expected to grow in the future</a:t>
            </a:r>
          </a:p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RING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must operate reasonably under heavy load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higher speed network is required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will not be frequently reconfigured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421811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Physical Topologies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Physical topology:</a:t>
            </a:r>
            <a:r>
              <a:rPr lang="en-US" sz="2800" b="1" dirty="0"/>
              <a:t> </a:t>
            </a:r>
            <a:r>
              <a:rPr lang="en-US" sz="2800" dirty="0"/>
              <a:t>physical layout of nodes on a network</a:t>
            </a:r>
          </a:p>
          <a:p>
            <a:pPr algn="l" rtl="0"/>
            <a:r>
              <a:rPr lang="en-US" sz="2800" dirty="0" smtClean="0"/>
              <a:t>Four </a:t>
            </a:r>
            <a:r>
              <a:rPr lang="en-US" sz="2800" dirty="0"/>
              <a:t>fundamental shapes:</a:t>
            </a:r>
          </a:p>
          <a:p>
            <a:pPr lvl="1" algn="l" rtl="0"/>
            <a:r>
              <a:rPr lang="en-US" sz="2400" dirty="0"/>
              <a:t>Bus</a:t>
            </a:r>
          </a:p>
          <a:p>
            <a:pPr lvl="1" algn="l" rtl="0"/>
            <a:r>
              <a:rPr lang="en-US" sz="2400" dirty="0"/>
              <a:t>Ring</a:t>
            </a:r>
          </a:p>
          <a:p>
            <a:pPr lvl="1" algn="l" rtl="0"/>
            <a:r>
              <a:rPr lang="en-US" sz="2400" dirty="0" smtClean="0"/>
              <a:t>Star</a:t>
            </a:r>
          </a:p>
          <a:p>
            <a:pPr lvl="1" algn="l" rtl="0"/>
            <a:r>
              <a:rPr lang="en-US" sz="2400" dirty="0" smtClean="0"/>
              <a:t>Mesh</a:t>
            </a:r>
            <a:endParaRPr lang="en-US" sz="2400" dirty="0"/>
          </a:p>
          <a:p>
            <a:pPr algn="l" rtl="0"/>
            <a:r>
              <a:rPr lang="en-US" sz="2800" dirty="0"/>
              <a:t>May create hybrid topologies</a:t>
            </a:r>
          </a:p>
          <a:p>
            <a:pPr algn="l" rtl="0"/>
            <a:r>
              <a:rPr lang="en-US" sz="2800" dirty="0"/>
              <a:t>Topology </a:t>
            </a:r>
            <a:r>
              <a:rPr lang="en-US" sz="2800" dirty="0" smtClean="0"/>
              <a:t>integral to </a:t>
            </a:r>
            <a:r>
              <a:rPr lang="en-US" sz="2800" dirty="0"/>
              <a:t>type of network, cabling infrastructure, and transmission media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need a topology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C</a:t>
            </a:r>
            <a:r>
              <a:rPr lang="en-US" dirty="0" smtClean="0">
                <a:solidFill>
                  <a:schemeClr val="accent2"/>
                </a:solidFill>
              </a:rPr>
              <a:t>hoosing one topology over another can impact :</a:t>
            </a:r>
          </a:p>
          <a:p>
            <a:pPr lvl="1" algn="l" rtl="0"/>
            <a:r>
              <a:rPr lang="en-US" dirty="0" smtClean="0"/>
              <a:t>type of equipment the network needs</a:t>
            </a:r>
          </a:p>
          <a:p>
            <a:pPr lvl="1" algn="l" rtl="0"/>
            <a:r>
              <a:rPr lang="en-US" dirty="0" smtClean="0"/>
              <a:t>capabilities of the equipment</a:t>
            </a:r>
          </a:p>
          <a:p>
            <a:pPr lvl="1" algn="l" rtl="0"/>
            <a:r>
              <a:rPr lang="en-US" dirty="0" smtClean="0"/>
              <a:t>network’s growth</a:t>
            </a:r>
          </a:p>
          <a:p>
            <a:pPr lvl="1" algn="l" rtl="0"/>
            <a:r>
              <a:rPr lang="en-US" dirty="0" smtClean="0"/>
              <a:t>way a network is managed</a:t>
            </a:r>
          </a:p>
          <a:p>
            <a:pPr lvl="1" algn="l" rt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89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pic>
        <p:nvPicPr>
          <p:cNvPr id="10244" name="Picture 4" descr="Fig06-0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0563" y="1827213"/>
            <a:ext cx="7724775" cy="344011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Physical Topologies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2112963"/>
          </a:xfrm>
        </p:spPr>
        <p:txBody>
          <a:bodyPr/>
          <a:lstStyle/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600" dirty="0" smtClean="0"/>
              <a:t>A </a:t>
            </a:r>
            <a:r>
              <a:rPr lang="en-US" sz="2800" b="1" dirty="0"/>
              <a:t>Bus topology</a:t>
            </a:r>
            <a:r>
              <a:rPr lang="en-US" sz="2600" dirty="0"/>
              <a:t> consists of a single cable—called a </a:t>
            </a:r>
            <a:r>
              <a:rPr lang="en-US" sz="2800" b="1" dirty="0" smtClean="0"/>
              <a:t>backbone</a:t>
            </a:r>
            <a:r>
              <a:rPr lang="en-US" sz="2600" dirty="0" smtClean="0"/>
              <a:t>— </a:t>
            </a:r>
            <a:r>
              <a:rPr lang="en-US" sz="2600" dirty="0"/>
              <a:t>connecting all nodes on a network without intervening connectivity devices</a:t>
            </a:r>
          </a:p>
        </p:txBody>
      </p:sp>
      <p:pic>
        <p:nvPicPr>
          <p:cNvPr id="25604" name="Picture 4" descr="Fig05-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62400"/>
            <a:ext cx="3886200" cy="2254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(continued)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Devices </a:t>
            </a:r>
            <a:r>
              <a:rPr lang="en-US" dirty="0"/>
              <a:t>share responsibility for getting data from one point to another</a:t>
            </a:r>
          </a:p>
          <a:p>
            <a:pPr algn="l" rtl="0"/>
            <a:r>
              <a:rPr lang="en-US" dirty="0"/>
              <a:t>Terminators stop signals after reaching end of wire</a:t>
            </a:r>
          </a:p>
          <a:p>
            <a:pPr lvl="1" algn="l" rtl="0"/>
            <a:r>
              <a:rPr lang="en-US" dirty="0"/>
              <a:t>Prevent signal bounce</a:t>
            </a:r>
          </a:p>
          <a:p>
            <a:pPr algn="l" rtl="0"/>
            <a:r>
              <a:rPr lang="en-US" dirty="0"/>
              <a:t>Inexpensive, not very scalable</a:t>
            </a:r>
          </a:p>
          <a:p>
            <a:pPr algn="l" rtl="0"/>
            <a:r>
              <a:rPr lang="en-US" dirty="0"/>
              <a:t>Difficult to troubleshoot, not fault-tolerant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3950" y="2899680"/>
            <a:ext cx="3749675" cy="1668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Advantages	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l" rtl="0"/>
            <a:r>
              <a:rPr lang="en-GB" dirty="0" smtClean="0"/>
              <a:t>Disadvantage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US" dirty="0" smtClean="0"/>
              <a:t>Works well for small networks</a:t>
            </a:r>
          </a:p>
          <a:p>
            <a:pPr algn="l" rtl="0"/>
            <a:r>
              <a:rPr lang="en-US" dirty="0" smtClean="0"/>
              <a:t>Easy to install</a:t>
            </a:r>
          </a:p>
          <a:p>
            <a:pPr algn="l" rtl="0"/>
            <a:r>
              <a:rPr lang="en-US" dirty="0" smtClean="0"/>
              <a:t>Relatively inexpensive to implement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 algn="l" rtl="0"/>
            <a:r>
              <a:rPr lang="en-US" dirty="0" smtClean="0"/>
              <a:t>Management costs can be high</a:t>
            </a:r>
          </a:p>
          <a:p>
            <a:pPr algn="l" rtl="0"/>
            <a:r>
              <a:rPr lang="en-GB" dirty="0" smtClean="0"/>
              <a:t>Network disruption when computers are added or removed</a:t>
            </a:r>
          </a:p>
          <a:p>
            <a:pPr algn="l" rtl="0"/>
            <a:r>
              <a:rPr lang="en-GB" dirty="0" smtClean="0"/>
              <a:t>A break in the cable will prevent all systems from accessing the network.</a:t>
            </a:r>
            <a:endParaRPr lang="en-US" dirty="0" smtClean="0"/>
          </a:p>
          <a:p>
            <a:pPr algn="l" rtl="0"/>
            <a:r>
              <a:rPr lang="en-GB" dirty="0" smtClean="0"/>
              <a:t>Difficult to troubleshoot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8922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pic>
        <p:nvPicPr>
          <p:cNvPr id="11268" name="Picture 4" descr="Fig06-0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295400"/>
            <a:ext cx="7143750" cy="4572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6458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F80E32A91A04FBCBF0F33924102D3" ma:contentTypeVersion="0" ma:contentTypeDescription="Create a new document." ma:contentTypeScope="" ma:versionID="6ec1925c488fad75b0968a31af98815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390C56-3A29-439B-8195-ED9153B564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543C593-66E2-4BD2-9842-2C37F1D7BD8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DE8C6A-0917-494C-8CB8-9ACADBA0C4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</TotalTime>
  <Words>797</Words>
  <Application>Microsoft Office PowerPoint</Application>
  <PresentationFormat>On-screen Show (4:3)</PresentationFormat>
  <Paragraphs>145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Network Topologies</vt:lpstr>
      <vt:lpstr>Objectives</vt:lpstr>
      <vt:lpstr>Simple Physical Topologies</vt:lpstr>
      <vt:lpstr>Why we need a topology</vt:lpstr>
      <vt:lpstr>Bus </vt:lpstr>
      <vt:lpstr>Simple Physical Topologies</vt:lpstr>
      <vt:lpstr>Bus (continued)</vt:lpstr>
      <vt:lpstr>Bus</vt:lpstr>
      <vt:lpstr>Ring</vt:lpstr>
      <vt:lpstr>Simple Physical Topologies</vt:lpstr>
      <vt:lpstr>Ring</vt:lpstr>
      <vt:lpstr>Star</vt:lpstr>
      <vt:lpstr>Simple Physical Topologies</vt:lpstr>
      <vt:lpstr>Star (continued)</vt:lpstr>
      <vt:lpstr>Star</vt:lpstr>
      <vt:lpstr>Mesh</vt:lpstr>
      <vt:lpstr>Simple Physical Topologies</vt:lpstr>
      <vt:lpstr>Mesh</vt:lpstr>
      <vt:lpstr>Hybrid Physical Topologies</vt:lpstr>
      <vt:lpstr>Choosing a Topology</vt:lpstr>
    </vt:vector>
  </TitlesOfParts>
  <Company>California State University, Dominguez Hills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Topologies</dc:title>
  <dc:creator>meyadat</dc:creator>
  <cp:lastModifiedBy>User</cp:lastModifiedBy>
  <cp:revision>18</cp:revision>
  <dcterms:created xsi:type="dcterms:W3CDTF">2006-11-08T20:42:21Z</dcterms:created>
  <dcterms:modified xsi:type="dcterms:W3CDTF">2016-01-23T17:47:19Z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0x010100AF0F80E32A91A04FBCBF0F33924102D3</vt:lpwstr>
  </property>
</Properties>
</file>